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394" r:id="rId3"/>
    <p:sldId id="355" r:id="rId4"/>
    <p:sldId id="395" r:id="rId5"/>
    <p:sldId id="421" r:id="rId6"/>
    <p:sldId id="258" r:id="rId7"/>
    <p:sldId id="357" r:id="rId8"/>
    <p:sldId id="410" r:id="rId9"/>
    <p:sldId id="422" r:id="rId10"/>
    <p:sldId id="358" r:id="rId11"/>
    <p:sldId id="407" r:id="rId12"/>
    <p:sldId id="425" r:id="rId13"/>
    <p:sldId id="426" r:id="rId14"/>
    <p:sldId id="427" r:id="rId15"/>
    <p:sldId id="364" r:id="rId16"/>
    <p:sldId id="362" r:id="rId17"/>
    <p:sldId id="361" r:id="rId18"/>
    <p:sldId id="359" r:id="rId19"/>
    <p:sldId id="423" r:id="rId20"/>
    <p:sldId id="424" r:id="rId21"/>
    <p:sldId id="411" r:id="rId22"/>
    <p:sldId id="412" r:id="rId23"/>
    <p:sldId id="360" r:id="rId24"/>
    <p:sldId id="413" r:id="rId25"/>
    <p:sldId id="414" r:id="rId26"/>
    <p:sldId id="415" r:id="rId27"/>
    <p:sldId id="408" r:id="rId28"/>
    <p:sldId id="281" r:id="rId29"/>
    <p:sldId id="396" r:id="rId30"/>
    <p:sldId id="341" r:id="rId31"/>
    <p:sldId id="342" r:id="rId32"/>
    <p:sldId id="312" r:id="rId33"/>
    <p:sldId id="338" r:id="rId34"/>
    <p:sldId id="397" r:id="rId35"/>
    <p:sldId id="363" r:id="rId36"/>
    <p:sldId id="366" r:id="rId37"/>
    <p:sldId id="368" r:id="rId38"/>
    <p:sldId id="367" r:id="rId39"/>
    <p:sldId id="369" r:id="rId40"/>
    <p:sldId id="428" r:id="rId41"/>
    <p:sldId id="370" r:id="rId42"/>
    <p:sldId id="409" r:id="rId43"/>
    <p:sldId id="417" r:id="rId44"/>
    <p:sldId id="418" r:id="rId45"/>
    <p:sldId id="416" r:id="rId46"/>
    <p:sldId id="371" r:id="rId47"/>
    <p:sldId id="332" r:id="rId48"/>
    <p:sldId id="398" r:id="rId49"/>
    <p:sldId id="316" r:id="rId50"/>
    <p:sldId id="317" r:id="rId51"/>
    <p:sldId id="318" r:id="rId52"/>
    <p:sldId id="399" r:id="rId53"/>
    <p:sldId id="372" r:id="rId54"/>
    <p:sldId id="373" r:id="rId55"/>
    <p:sldId id="375" r:id="rId56"/>
    <p:sldId id="377" r:id="rId57"/>
    <p:sldId id="345" r:id="rId58"/>
    <p:sldId id="400" r:id="rId59"/>
    <p:sldId id="334" r:id="rId60"/>
    <p:sldId id="380" r:id="rId61"/>
    <p:sldId id="381" r:id="rId62"/>
    <p:sldId id="419" r:id="rId63"/>
    <p:sldId id="420" r:id="rId64"/>
    <p:sldId id="346" r:id="rId65"/>
    <p:sldId id="401" r:id="rId66"/>
    <p:sldId id="347" r:id="rId67"/>
    <p:sldId id="348" r:id="rId68"/>
    <p:sldId id="402" r:id="rId69"/>
    <p:sldId id="378" r:id="rId70"/>
    <p:sldId id="382" r:id="rId71"/>
    <p:sldId id="383" r:id="rId72"/>
    <p:sldId id="384" r:id="rId73"/>
    <p:sldId id="385" r:id="rId74"/>
    <p:sldId id="386" r:id="rId75"/>
    <p:sldId id="387" r:id="rId76"/>
    <p:sldId id="388" r:id="rId77"/>
    <p:sldId id="390" r:id="rId78"/>
    <p:sldId id="389" r:id="rId79"/>
    <p:sldId id="335" r:id="rId80"/>
    <p:sldId id="336" r:id="rId81"/>
    <p:sldId id="352" r:id="rId82"/>
    <p:sldId id="393" r:id="rId83"/>
    <p:sldId id="403" r:id="rId84"/>
    <p:sldId id="405" r:id="rId85"/>
    <p:sldId id="354" r:id="rId86"/>
    <p:sldId id="315" r:id="rId87"/>
    <p:sldId id="309" r:id="rId88"/>
    <p:sldId id="286" r:id="rId89"/>
    <p:sldId id="406" r:id="rId90"/>
    <p:sldId id="391" r:id="rId91"/>
    <p:sldId id="267" r:id="rId92"/>
    <p:sldId id="278" r:id="rId93"/>
    <p:sldId id="392" r:id="rId94"/>
    <p:sldId id="311" r:id="rId9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616" autoAdjust="0"/>
  </p:normalViewPr>
  <p:slideViewPr>
    <p:cSldViewPr>
      <p:cViewPr varScale="1">
        <p:scale>
          <a:sx n="82" d="100"/>
          <a:sy n="82" d="100"/>
        </p:scale>
        <p:origin x="-121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AD7CF-30B2-4C18-8197-5F948FF9599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zh-TW" altLang="en-US"/>
        </a:p>
      </dgm:t>
    </dgm:pt>
    <dgm:pt modelId="{A93EFAC4-8C65-46D0-BEC8-00130B5B6A2E}">
      <dgm:prSet phldrT="[文字]" custT="1"/>
      <dgm:spPr/>
      <dgm:t>
        <a:bodyPr/>
        <a:lstStyle/>
        <a:p>
          <a:r>
            <a:rPr lang="zh-TW" altLang="en-US" sz="2800" dirty="0" smtClean="0">
              <a:solidFill>
                <a:schemeClr val="tx1"/>
              </a:solidFill>
              <a:latin typeface="微軟正黑體" pitchFamily="34" charset="-120"/>
              <a:ea typeface="微軟正黑體" pitchFamily="34" charset="-120"/>
            </a:rPr>
            <a:t>因為某些特質將他人歸納為特定群體</a:t>
          </a:r>
          <a:endParaRPr lang="zh-TW" altLang="en-US" sz="2800" dirty="0">
            <a:solidFill>
              <a:schemeClr val="tx1"/>
            </a:solidFill>
            <a:latin typeface="微軟正黑體" pitchFamily="34" charset="-120"/>
            <a:ea typeface="微軟正黑體" pitchFamily="34" charset="-120"/>
          </a:endParaRPr>
        </a:p>
      </dgm:t>
    </dgm:pt>
    <dgm:pt modelId="{E037E19B-766B-4F0C-AF90-288D9B935512}" type="parTrans" cxnId="{6CF6E581-EEE7-47B9-8948-FD9D764D586B}">
      <dgm:prSet/>
      <dgm:spPr/>
      <dgm:t>
        <a:bodyPr/>
        <a:lstStyle/>
        <a:p>
          <a:endParaRPr lang="zh-TW" altLang="en-US" sz="2800">
            <a:solidFill>
              <a:schemeClr val="tx1"/>
            </a:solidFill>
            <a:latin typeface="微軟正黑體" pitchFamily="34" charset="-120"/>
            <a:ea typeface="微軟正黑體" pitchFamily="34" charset="-120"/>
          </a:endParaRPr>
        </a:p>
      </dgm:t>
    </dgm:pt>
    <dgm:pt modelId="{B8EC09CF-DB9C-4BD1-AA41-DB7D9C7947AF}" type="sibTrans" cxnId="{6CF6E581-EEE7-47B9-8948-FD9D764D586B}">
      <dgm:prSet/>
      <dgm:spPr/>
      <dgm:t>
        <a:bodyPr/>
        <a:lstStyle/>
        <a:p>
          <a:endParaRPr lang="zh-TW" altLang="en-US" sz="2800">
            <a:solidFill>
              <a:schemeClr val="tx1"/>
            </a:solidFill>
            <a:latin typeface="微軟正黑體" pitchFamily="34" charset="-120"/>
            <a:ea typeface="微軟正黑體" pitchFamily="34" charset="-120"/>
          </a:endParaRPr>
        </a:p>
      </dgm:t>
    </dgm:pt>
    <dgm:pt modelId="{9849FB5A-3A9D-4E11-8D43-6020A76516FE}">
      <dgm:prSet phldrT="[文字]" custT="1"/>
      <dgm:spPr/>
      <dgm:t>
        <a:bodyPr/>
        <a:lstStyle/>
        <a:p>
          <a:r>
            <a:rPr lang="zh-TW" altLang="en-US" sz="2800" dirty="0" smtClean="0">
              <a:solidFill>
                <a:schemeClr val="tx1"/>
              </a:solidFill>
              <a:latin typeface="微軟正黑體" pitchFamily="34" charset="-120"/>
              <a:ea typeface="微軟正黑體" pitchFamily="34" charset="-120"/>
            </a:rPr>
            <a:t>將他們視為擁有固定特質的他人</a:t>
          </a:r>
          <a:endParaRPr lang="zh-TW" altLang="en-US" sz="2800" dirty="0">
            <a:solidFill>
              <a:schemeClr val="tx1"/>
            </a:solidFill>
            <a:latin typeface="微軟正黑體" pitchFamily="34" charset="-120"/>
            <a:ea typeface="微軟正黑體" pitchFamily="34" charset="-120"/>
          </a:endParaRPr>
        </a:p>
      </dgm:t>
    </dgm:pt>
    <dgm:pt modelId="{0A220A34-8C65-4873-8B77-1C38ECFE8E4A}" type="parTrans" cxnId="{7B6165A2-4821-410A-B33C-D8C34E27E8F7}">
      <dgm:prSet/>
      <dgm:spPr/>
      <dgm:t>
        <a:bodyPr/>
        <a:lstStyle/>
        <a:p>
          <a:endParaRPr lang="zh-TW" altLang="en-US" sz="2800">
            <a:solidFill>
              <a:schemeClr val="tx1"/>
            </a:solidFill>
            <a:latin typeface="微軟正黑體" pitchFamily="34" charset="-120"/>
            <a:ea typeface="微軟正黑體" pitchFamily="34" charset="-120"/>
          </a:endParaRPr>
        </a:p>
      </dgm:t>
    </dgm:pt>
    <dgm:pt modelId="{B296010F-2FB8-4693-8544-422930B4411E}" type="sibTrans" cxnId="{7B6165A2-4821-410A-B33C-D8C34E27E8F7}">
      <dgm:prSet/>
      <dgm:spPr/>
      <dgm:t>
        <a:bodyPr/>
        <a:lstStyle/>
        <a:p>
          <a:endParaRPr lang="zh-TW" altLang="en-US" sz="2800">
            <a:solidFill>
              <a:schemeClr val="tx1"/>
            </a:solidFill>
            <a:latin typeface="微軟正黑體" pitchFamily="34" charset="-120"/>
            <a:ea typeface="微軟正黑體" pitchFamily="34" charset="-120"/>
          </a:endParaRPr>
        </a:p>
      </dgm:t>
    </dgm:pt>
    <dgm:pt modelId="{10220E79-4D97-49BD-B57A-DF9FF04A1E1B}">
      <dgm:prSet phldrT="[文字]" custT="1"/>
      <dgm:spPr/>
      <dgm:t>
        <a:bodyPr/>
        <a:lstStyle/>
        <a:p>
          <a:r>
            <a:rPr lang="zh-TW" altLang="en-US" sz="2800" dirty="0" smtClean="0">
              <a:solidFill>
                <a:schemeClr val="tx1"/>
              </a:solidFill>
              <a:latin typeface="微軟正黑體" pitchFamily="34" charset="-120"/>
              <a:ea typeface="微軟正黑體" pitchFamily="34" charset="-120"/>
            </a:rPr>
            <a:t>刻板印象</a:t>
          </a:r>
          <a:endParaRPr lang="zh-TW" altLang="en-US" sz="2800" dirty="0">
            <a:solidFill>
              <a:schemeClr val="tx1"/>
            </a:solidFill>
            <a:latin typeface="微軟正黑體" pitchFamily="34" charset="-120"/>
            <a:ea typeface="微軟正黑體" pitchFamily="34" charset="-120"/>
          </a:endParaRPr>
        </a:p>
      </dgm:t>
    </dgm:pt>
    <dgm:pt modelId="{55D81675-01A8-4798-90FD-B4BB90EDE6E0}" type="parTrans" cxnId="{522ADD96-1B5D-4853-B62D-0B3C3A70FED5}">
      <dgm:prSet/>
      <dgm:spPr/>
      <dgm:t>
        <a:bodyPr/>
        <a:lstStyle/>
        <a:p>
          <a:endParaRPr lang="zh-TW" altLang="en-US" sz="2800">
            <a:solidFill>
              <a:schemeClr val="tx1"/>
            </a:solidFill>
            <a:latin typeface="微軟正黑體" pitchFamily="34" charset="-120"/>
            <a:ea typeface="微軟正黑體" pitchFamily="34" charset="-120"/>
          </a:endParaRPr>
        </a:p>
      </dgm:t>
    </dgm:pt>
    <dgm:pt modelId="{D4C478A8-2C31-434A-9525-D02842397B77}" type="sibTrans" cxnId="{522ADD96-1B5D-4853-B62D-0B3C3A70FED5}">
      <dgm:prSet/>
      <dgm:spPr/>
      <dgm:t>
        <a:bodyPr/>
        <a:lstStyle/>
        <a:p>
          <a:endParaRPr lang="zh-TW" altLang="en-US" sz="2800">
            <a:solidFill>
              <a:schemeClr val="tx1"/>
            </a:solidFill>
            <a:latin typeface="微軟正黑體" pitchFamily="34" charset="-120"/>
            <a:ea typeface="微軟正黑體" pitchFamily="34" charset="-120"/>
          </a:endParaRPr>
        </a:p>
      </dgm:t>
    </dgm:pt>
    <dgm:pt modelId="{7B93D655-9CAF-4807-93D5-656C06555C9B}">
      <dgm:prSet custT="1"/>
      <dgm:spPr/>
      <dgm:t>
        <a:bodyPr/>
        <a:lstStyle/>
        <a:p>
          <a:r>
            <a:rPr lang="zh-TW" altLang="en-US" sz="2800" dirty="0" smtClean="0">
              <a:solidFill>
                <a:schemeClr val="tx1"/>
              </a:solidFill>
              <a:latin typeface="微軟正黑體" pitchFamily="34" charset="-120"/>
              <a:ea typeface="微軟正黑體" pitchFamily="34" charset="-120"/>
            </a:rPr>
            <a:t>形成一組簡化的看法</a:t>
          </a:r>
          <a:endParaRPr lang="zh-TW" altLang="en-US" sz="2800" dirty="0">
            <a:solidFill>
              <a:schemeClr val="tx1"/>
            </a:solidFill>
            <a:latin typeface="微軟正黑體" pitchFamily="34" charset="-120"/>
            <a:ea typeface="微軟正黑體" pitchFamily="34" charset="-120"/>
          </a:endParaRPr>
        </a:p>
      </dgm:t>
    </dgm:pt>
    <dgm:pt modelId="{ED50BFF0-B66F-4C76-ACD3-DE5B0DE6BB77}" type="parTrans" cxnId="{DCE09643-083F-4F8B-874D-538A43028890}">
      <dgm:prSet/>
      <dgm:spPr/>
      <dgm:t>
        <a:bodyPr/>
        <a:lstStyle/>
        <a:p>
          <a:endParaRPr lang="zh-TW" altLang="en-US" sz="2800">
            <a:solidFill>
              <a:schemeClr val="tx1"/>
            </a:solidFill>
            <a:latin typeface="微軟正黑體" pitchFamily="34" charset="-120"/>
            <a:ea typeface="微軟正黑體" pitchFamily="34" charset="-120"/>
          </a:endParaRPr>
        </a:p>
      </dgm:t>
    </dgm:pt>
    <dgm:pt modelId="{B491044C-98E1-4176-AB11-46185EB04B32}" type="sibTrans" cxnId="{DCE09643-083F-4F8B-874D-538A43028890}">
      <dgm:prSet/>
      <dgm:spPr/>
      <dgm:t>
        <a:bodyPr/>
        <a:lstStyle/>
        <a:p>
          <a:endParaRPr lang="zh-TW" altLang="en-US" sz="2800">
            <a:solidFill>
              <a:schemeClr val="tx1"/>
            </a:solidFill>
            <a:latin typeface="微軟正黑體" pitchFamily="34" charset="-120"/>
            <a:ea typeface="微軟正黑體" pitchFamily="34" charset="-120"/>
          </a:endParaRPr>
        </a:p>
      </dgm:t>
    </dgm:pt>
    <dgm:pt modelId="{26E73F5A-5959-467B-B979-A3EF2406E96C}" type="pres">
      <dgm:prSet presAssocID="{AB1AD7CF-30B2-4C18-8197-5F948FF9599A}" presName="CompostProcess" presStyleCnt="0">
        <dgm:presLayoutVars>
          <dgm:dir/>
          <dgm:resizeHandles val="exact"/>
        </dgm:presLayoutVars>
      </dgm:prSet>
      <dgm:spPr/>
      <dgm:t>
        <a:bodyPr/>
        <a:lstStyle/>
        <a:p>
          <a:endParaRPr lang="zh-TW" altLang="en-US"/>
        </a:p>
      </dgm:t>
    </dgm:pt>
    <dgm:pt modelId="{E27E3357-DE85-4FB2-B315-E703CF5B3684}" type="pres">
      <dgm:prSet presAssocID="{AB1AD7CF-30B2-4C18-8197-5F948FF9599A}" presName="arrow" presStyleLbl="bgShp" presStyleIdx="0" presStyleCnt="1"/>
      <dgm:spPr/>
    </dgm:pt>
    <dgm:pt modelId="{9B100BE4-AA95-4A60-87D1-D75FFECC5C8D}" type="pres">
      <dgm:prSet presAssocID="{AB1AD7CF-30B2-4C18-8197-5F948FF9599A}" presName="linearProcess" presStyleCnt="0"/>
      <dgm:spPr/>
    </dgm:pt>
    <dgm:pt modelId="{C33A12F4-35DA-4201-AC00-5BF20EF52481}" type="pres">
      <dgm:prSet presAssocID="{A93EFAC4-8C65-46D0-BEC8-00130B5B6A2E}" presName="textNode" presStyleLbl="node1" presStyleIdx="0" presStyleCnt="4" custScaleX="120642" custScaleY="132889">
        <dgm:presLayoutVars>
          <dgm:bulletEnabled val="1"/>
        </dgm:presLayoutVars>
      </dgm:prSet>
      <dgm:spPr/>
      <dgm:t>
        <a:bodyPr/>
        <a:lstStyle/>
        <a:p>
          <a:endParaRPr lang="zh-TW" altLang="en-US"/>
        </a:p>
      </dgm:t>
    </dgm:pt>
    <dgm:pt modelId="{9BD12A2D-F62A-46E5-A764-568C122EF852}" type="pres">
      <dgm:prSet presAssocID="{B8EC09CF-DB9C-4BD1-AA41-DB7D9C7947AF}" presName="sibTrans" presStyleCnt="0"/>
      <dgm:spPr/>
    </dgm:pt>
    <dgm:pt modelId="{44046340-54D7-40CF-904A-60D9C34D811E}" type="pres">
      <dgm:prSet presAssocID="{9849FB5A-3A9D-4E11-8D43-6020A76516FE}" presName="textNode" presStyleLbl="node1" presStyleIdx="1" presStyleCnt="4" custScaleX="125039" custScaleY="132889">
        <dgm:presLayoutVars>
          <dgm:bulletEnabled val="1"/>
        </dgm:presLayoutVars>
      </dgm:prSet>
      <dgm:spPr/>
      <dgm:t>
        <a:bodyPr/>
        <a:lstStyle/>
        <a:p>
          <a:endParaRPr lang="zh-TW" altLang="en-US"/>
        </a:p>
      </dgm:t>
    </dgm:pt>
    <dgm:pt modelId="{9C54AD93-D8E9-4569-B68F-62AE4B47890A}" type="pres">
      <dgm:prSet presAssocID="{B296010F-2FB8-4693-8544-422930B4411E}" presName="sibTrans" presStyleCnt="0"/>
      <dgm:spPr/>
    </dgm:pt>
    <dgm:pt modelId="{A9EC4B75-9E43-449A-9043-B3FB1CE5829A}" type="pres">
      <dgm:prSet presAssocID="{7B93D655-9CAF-4807-93D5-656C06555C9B}" presName="textNode" presStyleLbl="node1" presStyleIdx="2" presStyleCnt="4">
        <dgm:presLayoutVars>
          <dgm:bulletEnabled val="1"/>
        </dgm:presLayoutVars>
      </dgm:prSet>
      <dgm:spPr/>
      <dgm:t>
        <a:bodyPr/>
        <a:lstStyle/>
        <a:p>
          <a:endParaRPr lang="zh-TW" altLang="en-US"/>
        </a:p>
      </dgm:t>
    </dgm:pt>
    <dgm:pt modelId="{8F5B7E80-77B5-4094-8694-E5EB90C7DDC9}" type="pres">
      <dgm:prSet presAssocID="{B491044C-98E1-4176-AB11-46185EB04B32}" presName="sibTrans" presStyleCnt="0"/>
      <dgm:spPr/>
    </dgm:pt>
    <dgm:pt modelId="{27A43E4B-2DFA-469E-A82A-FD4F37330863}" type="pres">
      <dgm:prSet presAssocID="{10220E79-4D97-49BD-B57A-DF9FF04A1E1B}" presName="textNode" presStyleLbl="node1" presStyleIdx="3" presStyleCnt="4" custScaleX="106146" custScaleY="97452">
        <dgm:presLayoutVars>
          <dgm:bulletEnabled val="1"/>
        </dgm:presLayoutVars>
      </dgm:prSet>
      <dgm:spPr/>
      <dgm:t>
        <a:bodyPr/>
        <a:lstStyle/>
        <a:p>
          <a:endParaRPr lang="zh-TW" altLang="en-US"/>
        </a:p>
      </dgm:t>
    </dgm:pt>
  </dgm:ptLst>
  <dgm:cxnLst>
    <dgm:cxn modelId="{522ADD96-1B5D-4853-B62D-0B3C3A70FED5}" srcId="{AB1AD7CF-30B2-4C18-8197-5F948FF9599A}" destId="{10220E79-4D97-49BD-B57A-DF9FF04A1E1B}" srcOrd="3" destOrd="0" parTransId="{55D81675-01A8-4798-90FD-B4BB90EDE6E0}" sibTransId="{D4C478A8-2C31-434A-9525-D02842397B77}"/>
    <dgm:cxn modelId="{801B4395-C3CA-447E-A0AE-FD690907FBDA}" type="presOf" srcId="{AB1AD7CF-30B2-4C18-8197-5F948FF9599A}" destId="{26E73F5A-5959-467B-B979-A3EF2406E96C}" srcOrd="0" destOrd="0" presId="urn:microsoft.com/office/officeart/2005/8/layout/hProcess9"/>
    <dgm:cxn modelId="{F72E4406-6AAB-4153-B9D0-8C5120AF8ABE}" type="presOf" srcId="{A93EFAC4-8C65-46D0-BEC8-00130B5B6A2E}" destId="{C33A12F4-35DA-4201-AC00-5BF20EF52481}" srcOrd="0" destOrd="0" presId="urn:microsoft.com/office/officeart/2005/8/layout/hProcess9"/>
    <dgm:cxn modelId="{DCE09643-083F-4F8B-874D-538A43028890}" srcId="{AB1AD7CF-30B2-4C18-8197-5F948FF9599A}" destId="{7B93D655-9CAF-4807-93D5-656C06555C9B}" srcOrd="2" destOrd="0" parTransId="{ED50BFF0-B66F-4C76-ACD3-DE5B0DE6BB77}" sibTransId="{B491044C-98E1-4176-AB11-46185EB04B32}"/>
    <dgm:cxn modelId="{6CF6E581-EEE7-47B9-8948-FD9D764D586B}" srcId="{AB1AD7CF-30B2-4C18-8197-5F948FF9599A}" destId="{A93EFAC4-8C65-46D0-BEC8-00130B5B6A2E}" srcOrd="0" destOrd="0" parTransId="{E037E19B-766B-4F0C-AF90-288D9B935512}" sibTransId="{B8EC09CF-DB9C-4BD1-AA41-DB7D9C7947AF}"/>
    <dgm:cxn modelId="{7B6165A2-4821-410A-B33C-D8C34E27E8F7}" srcId="{AB1AD7CF-30B2-4C18-8197-5F948FF9599A}" destId="{9849FB5A-3A9D-4E11-8D43-6020A76516FE}" srcOrd="1" destOrd="0" parTransId="{0A220A34-8C65-4873-8B77-1C38ECFE8E4A}" sibTransId="{B296010F-2FB8-4693-8544-422930B4411E}"/>
    <dgm:cxn modelId="{224200CE-E4CD-41C2-825A-C3FF1D7CB21E}" type="presOf" srcId="{10220E79-4D97-49BD-B57A-DF9FF04A1E1B}" destId="{27A43E4B-2DFA-469E-A82A-FD4F37330863}" srcOrd="0" destOrd="0" presId="urn:microsoft.com/office/officeart/2005/8/layout/hProcess9"/>
    <dgm:cxn modelId="{A6B77600-4BA1-41ED-9297-757522ED6F71}" type="presOf" srcId="{7B93D655-9CAF-4807-93D5-656C06555C9B}" destId="{A9EC4B75-9E43-449A-9043-B3FB1CE5829A}" srcOrd="0" destOrd="0" presId="urn:microsoft.com/office/officeart/2005/8/layout/hProcess9"/>
    <dgm:cxn modelId="{D59A7E78-6251-4A40-8FFA-92F3CA3D065F}" type="presOf" srcId="{9849FB5A-3A9D-4E11-8D43-6020A76516FE}" destId="{44046340-54D7-40CF-904A-60D9C34D811E}" srcOrd="0" destOrd="0" presId="urn:microsoft.com/office/officeart/2005/8/layout/hProcess9"/>
    <dgm:cxn modelId="{FDE747AC-A456-49C1-A3AC-F217CCE43093}" type="presParOf" srcId="{26E73F5A-5959-467B-B979-A3EF2406E96C}" destId="{E27E3357-DE85-4FB2-B315-E703CF5B3684}" srcOrd="0" destOrd="0" presId="urn:microsoft.com/office/officeart/2005/8/layout/hProcess9"/>
    <dgm:cxn modelId="{DFC1618E-D26E-4CEF-90BA-64DA6B88649E}" type="presParOf" srcId="{26E73F5A-5959-467B-B979-A3EF2406E96C}" destId="{9B100BE4-AA95-4A60-87D1-D75FFECC5C8D}" srcOrd="1" destOrd="0" presId="urn:microsoft.com/office/officeart/2005/8/layout/hProcess9"/>
    <dgm:cxn modelId="{367C3F79-C95E-4F3E-B9B5-370EDDEF18B1}" type="presParOf" srcId="{9B100BE4-AA95-4A60-87D1-D75FFECC5C8D}" destId="{C33A12F4-35DA-4201-AC00-5BF20EF52481}" srcOrd="0" destOrd="0" presId="urn:microsoft.com/office/officeart/2005/8/layout/hProcess9"/>
    <dgm:cxn modelId="{396DAF45-37CB-4B04-A24D-955B4B8E008A}" type="presParOf" srcId="{9B100BE4-AA95-4A60-87D1-D75FFECC5C8D}" destId="{9BD12A2D-F62A-46E5-A764-568C122EF852}" srcOrd="1" destOrd="0" presId="urn:microsoft.com/office/officeart/2005/8/layout/hProcess9"/>
    <dgm:cxn modelId="{7CE47A83-3139-4D9D-B754-0951AFDE13B8}" type="presParOf" srcId="{9B100BE4-AA95-4A60-87D1-D75FFECC5C8D}" destId="{44046340-54D7-40CF-904A-60D9C34D811E}" srcOrd="2" destOrd="0" presId="urn:microsoft.com/office/officeart/2005/8/layout/hProcess9"/>
    <dgm:cxn modelId="{23771A54-C071-4343-9F92-D4039421BB01}" type="presParOf" srcId="{9B100BE4-AA95-4A60-87D1-D75FFECC5C8D}" destId="{9C54AD93-D8E9-4569-B68F-62AE4B47890A}" srcOrd="3" destOrd="0" presId="urn:microsoft.com/office/officeart/2005/8/layout/hProcess9"/>
    <dgm:cxn modelId="{131E2D88-E193-4595-88C8-4BF69BB51C91}" type="presParOf" srcId="{9B100BE4-AA95-4A60-87D1-D75FFECC5C8D}" destId="{A9EC4B75-9E43-449A-9043-B3FB1CE5829A}" srcOrd="4" destOrd="0" presId="urn:microsoft.com/office/officeart/2005/8/layout/hProcess9"/>
    <dgm:cxn modelId="{484ECE1B-709E-46D9-A7A9-C123ADDE445C}" type="presParOf" srcId="{9B100BE4-AA95-4A60-87D1-D75FFECC5C8D}" destId="{8F5B7E80-77B5-4094-8694-E5EB90C7DDC9}" srcOrd="5" destOrd="0" presId="urn:microsoft.com/office/officeart/2005/8/layout/hProcess9"/>
    <dgm:cxn modelId="{104E5009-4C25-4913-99BC-ABC081D00F33}" type="presParOf" srcId="{9B100BE4-AA95-4A60-87D1-D75FFECC5C8D}" destId="{27A43E4B-2DFA-469E-A82A-FD4F37330863}" srcOrd="6"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C40E8-E3ED-4765-8DC2-460CBE8A738B}" type="doc">
      <dgm:prSet loTypeId="urn:microsoft.com/office/officeart/2005/8/layout/process2" loCatId="process" qsTypeId="urn:microsoft.com/office/officeart/2005/8/quickstyle/simple1" qsCatId="simple" csTypeId="urn:microsoft.com/office/officeart/2005/8/colors/accent2_1" csCatId="accent2" phldr="1"/>
      <dgm:spPr/>
    </dgm:pt>
    <dgm:pt modelId="{EB14C086-3C9A-4C3A-9BCA-6A0019E50E9F}">
      <dgm:prSet phldrT="[文字]" custT="1"/>
      <dgm:spPr/>
      <dgm:t>
        <a:bodyPr/>
        <a:lstStyle/>
        <a:p>
          <a:r>
            <a:rPr lang="zh-TW" altLang="en-US" sz="3200" dirty="0" smtClean="0">
              <a:latin typeface="微軟正黑體" pitchFamily="34" charset="-120"/>
              <a:ea typeface="微軟正黑體" pitchFamily="34" charset="-120"/>
            </a:rPr>
            <a:t>社會上掌握權勢者否認或貶抑弱勢者之 身分</a:t>
          </a:r>
          <a:endParaRPr lang="zh-TW" altLang="en-US" sz="3200" dirty="0">
            <a:latin typeface="微軟正黑體" pitchFamily="34" charset="-120"/>
            <a:ea typeface="微軟正黑體" pitchFamily="34" charset="-120"/>
          </a:endParaRPr>
        </a:p>
      </dgm:t>
    </dgm:pt>
    <dgm:pt modelId="{3CD1C4CF-450E-49EB-A2B8-57844EB04346}" type="parTrans" cxnId="{A35E6A90-E8E1-43F5-B667-A2FDB2786EA3}">
      <dgm:prSet/>
      <dgm:spPr/>
      <dgm:t>
        <a:bodyPr/>
        <a:lstStyle/>
        <a:p>
          <a:endParaRPr lang="zh-TW" altLang="en-US" sz="3200">
            <a:latin typeface="微軟正黑體" pitchFamily="34" charset="-120"/>
            <a:ea typeface="微軟正黑體" pitchFamily="34" charset="-120"/>
          </a:endParaRPr>
        </a:p>
      </dgm:t>
    </dgm:pt>
    <dgm:pt modelId="{89DFA680-AEAA-4EF8-9490-026AE643DF14}" type="sibTrans" cxnId="{A35E6A90-E8E1-43F5-B667-A2FDB2786EA3}">
      <dgm:prSet custT="1"/>
      <dgm:spPr/>
      <dgm:t>
        <a:bodyPr/>
        <a:lstStyle/>
        <a:p>
          <a:endParaRPr lang="zh-TW" altLang="en-US" sz="3200">
            <a:latin typeface="微軟正黑體" pitchFamily="34" charset="-120"/>
            <a:ea typeface="微軟正黑體" pitchFamily="34" charset="-120"/>
          </a:endParaRPr>
        </a:p>
      </dgm:t>
    </dgm:pt>
    <dgm:pt modelId="{B76FAB75-D422-4AAE-BCDF-2B1C076D296A}">
      <dgm:prSet phldrT="[文字]" custT="1"/>
      <dgm:spPr/>
      <dgm:t>
        <a:bodyPr/>
        <a:lstStyle/>
        <a:p>
          <a:r>
            <a:rPr lang="zh-TW" altLang="en-US" sz="3200" dirty="0" smtClean="0">
              <a:latin typeface="微軟正黑體" pitchFamily="34" charset="-120"/>
              <a:ea typeface="微軟正黑體" pitchFamily="34" charset="-120"/>
            </a:rPr>
            <a:t>做出歧視或差別對待</a:t>
          </a:r>
          <a:endParaRPr lang="zh-TW" altLang="en-US" sz="3200" dirty="0">
            <a:latin typeface="微軟正黑體" pitchFamily="34" charset="-120"/>
            <a:ea typeface="微軟正黑體" pitchFamily="34" charset="-120"/>
          </a:endParaRPr>
        </a:p>
      </dgm:t>
    </dgm:pt>
    <dgm:pt modelId="{40660D85-B95F-453D-95D8-EEE8F4A3FB88}" type="parTrans" cxnId="{1078F22A-D6B3-412B-BA66-F4D573E41F82}">
      <dgm:prSet/>
      <dgm:spPr/>
      <dgm:t>
        <a:bodyPr/>
        <a:lstStyle/>
        <a:p>
          <a:endParaRPr lang="zh-TW" altLang="en-US" sz="3200">
            <a:latin typeface="微軟正黑體" pitchFamily="34" charset="-120"/>
            <a:ea typeface="微軟正黑體" pitchFamily="34" charset="-120"/>
          </a:endParaRPr>
        </a:p>
      </dgm:t>
    </dgm:pt>
    <dgm:pt modelId="{DF287E99-BC1D-4085-B090-04ACE0E68092}" type="sibTrans" cxnId="{1078F22A-D6B3-412B-BA66-F4D573E41F82}">
      <dgm:prSet custT="1"/>
      <dgm:spPr/>
      <dgm:t>
        <a:bodyPr/>
        <a:lstStyle/>
        <a:p>
          <a:endParaRPr lang="zh-TW" altLang="en-US" sz="3200">
            <a:latin typeface="微軟正黑體" pitchFamily="34" charset="-120"/>
            <a:ea typeface="微軟正黑體" pitchFamily="34" charset="-120"/>
          </a:endParaRPr>
        </a:p>
      </dgm:t>
    </dgm:pt>
    <dgm:pt modelId="{6934F029-F32D-463C-9AAC-DBF08185EFD7}">
      <dgm:prSet phldrT="[文字]" custT="1"/>
      <dgm:spPr/>
      <dgm:t>
        <a:bodyPr/>
        <a:lstStyle/>
        <a:p>
          <a:r>
            <a:rPr lang="zh-TW" altLang="en-US" sz="3200" dirty="0" smtClean="0">
              <a:latin typeface="微軟正黑體" pitchFamily="34" charset="-120"/>
              <a:ea typeface="微軟正黑體" pitchFamily="34" charset="-120"/>
            </a:rPr>
            <a:t>社會不公平的現象</a:t>
          </a:r>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種族隔離政策</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dgm:t>
    </dgm:pt>
    <dgm:pt modelId="{93D43692-813C-4B15-91D2-8BAC3186F980}" type="parTrans" cxnId="{D87E2C92-F536-47D7-9639-B0D5CB540152}">
      <dgm:prSet/>
      <dgm:spPr/>
      <dgm:t>
        <a:bodyPr/>
        <a:lstStyle/>
        <a:p>
          <a:endParaRPr lang="zh-TW" altLang="en-US" sz="3200">
            <a:latin typeface="微軟正黑體" pitchFamily="34" charset="-120"/>
            <a:ea typeface="微軟正黑體" pitchFamily="34" charset="-120"/>
          </a:endParaRPr>
        </a:p>
      </dgm:t>
    </dgm:pt>
    <dgm:pt modelId="{F1B428A6-20B1-4CE6-9455-47FEF34DC99F}" type="sibTrans" cxnId="{D87E2C92-F536-47D7-9639-B0D5CB540152}">
      <dgm:prSet/>
      <dgm:spPr/>
      <dgm:t>
        <a:bodyPr/>
        <a:lstStyle/>
        <a:p>
          <a:endParaRPr lang="zh-TW" altLang="en-US" sz="3200">
            <a:latin typeface="微軟正黑體" pitchFamily="34" charset="-120"/>
            <a:ea typeface="微軟正黑體" pitchFamily="34" charset="-120"/>
          </a:endParaRPr>
        </a:p>
      </dgm:t>
    </dgm:pt>
    <dgm:pt modelId="{D6C524D8-50C4-4E51-AAEE-E98834D85028}" type="pres">
      <dgm:prSet presAssocID="{06FC40E8-E3ED-4765-8DC2-460CBE8A738B}" presName="linearFlow" presStyleCnt="0">
        <dgm:presLayoutVars>
          <dgm:resizeHandles val="exact"/>
        </dgm:presLayoutVars>
      </dgm:prSet>
      <dgm:spPr/>
    </dgm:pt>
    <dgm:pt modelId="{2B467243-8776-4C70-87B2-FCC9E979D20F}" type="pres">
      <dgm:prSet presAssocID="{EB14C086-3C9A-4C3A-9BCA-6A0019E50E9F}" presName="node" presStyleLbl="node1" presStyleIdx="0" presStyleCnt="3">
        <dgm:presLayoutVars>
          <dgm:bulletEnabled val="1"/>
        </dgm:presLayoutVars>
      </dgm:prSet>
      <dgm:spPr/>
      <dgm:t>
        <a:bodyPr/>
        <a:lstStyle/>
        <a:p>
          <a:endParaRPr lang="zh-TW" altLang="en-US"/>
        </a:p>
      </dgm:t>
    </dgm:pt>
    <dgm:pt modelId="{444803B1-3600-442A-9165-35C1BC6CC0CD}" type="pres">
      <dgm:prSet presAssocID="{89DFA680-AEAA-4EF8-9490-026AE643DF14}" presName="sibTrans" presStyleLbl="sibTrans2D1" presStyleIdx="0" presStyleCnt="2"/>
      <dgm:spPr/>
      <dgm:t>
        <a:bodyPr/>
        <a:lstStyle/>
        <a:p>
          <a:endParaRPr lang="zh-TW" altLang="en-US"/>
        </a:p>
      </dgm:t>
    </dgm:pt>
    <dgm:pt modelId="{2ACE11D1-B028-4F77-92FD-9E42800883C7}" type="pres">
      <dgm:prSet presAssocID="{89DFA680-AEAA-4EF8-9490-026AE643DF14}" presName="connectorText" presStyleLbl="sibTrans2D1" presStyleIdx="0" presStyleCnt="2"/>
      <dgm:spPr/>
      <dgm:t>
        <a:bodyPr/>
        <a:lstStyle/>
        <a:p>
          <a:endParaRPr lang="zh-TW" altLang="en-US"/>
        </a:p>
      </dgm:t>
    </dgm:pt>
    <dgm:pt modelId="{AD433653-9862-430A-A493-3E4DB995D17C}" type="pres">
      <dgm:prSet presAssocID="{B76FAB75-D422-4AAE-BCDF-2B1C076D296A}" presName="node" presStyleLbl="node1" presStyleIdx="1" presStyleCnt="3">
        <dgm:presLayoutVars>
          <dgm:bulletEnabled val="1"/>
        </dgm:presLayoutVars>
      </dgm:prSet>
      <dgm:spPr/>
      <dgm:t>
        <a:bodyPr/>
        <a:lstStyle/>
        <a:p>
          <a:endParaRPr lang="zh-TW" altLang="en-US"/>
        </a:p>
      </dgm:t>
    </dgm:pt>
    <dgm:pt modelId="{1CB3797C-7DA1-42EB-84FA-D4E2B7174DB9}" type="pres">
      <dgm:prSet presAssocID="{DF287E99-BC1D-4085-B090-04ACE0E68092}" presName="sibTrans" presStyleLbl="sibTrans2D1" presStyleIdx="1" presStyleCnt="2"/>
      <dgm:spPr/>
      <dgm:t>
        <a:bodyPr/>
        <a:lstStyle/>
        <a:p>
          <a:endParaRPr lang="zh-TW" altLang="en-US"/>
        </a:p>
      </dgm:t>
    </dgm:pt>
    <dgm:pt modelId="{43257CB8-AC6C-435E-8A03-A4B27A83C50F}" type="pres">
      <dgm:prSet presAssocID="{DF287E99-BC1D-4085-B090-04ACE0E68092}" presName="connectorText" presStyleLbl="sibTrans2D1" presStyleIdx="1" presStyleCnt="2"/>
      <dgm:spPr/>
      <dgm:t>
        <a:bodyPr/>
        <a:lstStyle/>
        <a:p>
          <a:endParaRPr lang="zh-TW" altLang="en-US"/>
        </a:p>
      </dgm:t>
    </dgm:pt>
    <dgm:pt modelId="{6A71828A-F0E9-47D8-A371-DE8077F6678D}" type="pres">
      <dgm:prSet presAssocID="{6934F029-F32D-463C-9AAC-DBF08185EFD7}" presName="node" presStyleLbl="node1" presStyleIdx="2" presStyleCnt="3" custLinFactNeighborX="-962" custLinFactNeighborY="-1591">
        <dgm:presLayoutVars>
          <dgm:bulletEnabled val="1"/>
        </dgm:presLayoutVars>
      </dgm:prSet>
      <dgm:spPr/>
      <dgm:t>
        <a:bodyPr/>
        <a:lstStyle/>
        <a:p>
          <a:endParaRPr lang="zh-TW" altLang="en-US"/>
        </a:p>
      </dgm:t>
    </dgm:pt>
  </dgm:ptLst>
  <dgm:cxnLst>
    <dgm:cxn modelId="{B9A03661-B30C-4F2C-BE07-431AAA7338B6}" type="presOf" srcId="{DF287E99-BC1D-4085-B090-04ACE0E68092}" destId="{43257CB8-AC6C-435E-8A03-A4B27A83C50F}" srcOrd="1" destOrd="0" presId="urn:microsoft.com/office/officeart/2005/8/layout/process2"/>
    <dgm:cxn modelId="{1078F22A-D6B3-412B-BA66-F4D573E41F82}" srcId="{06FC40E8-E3ED-4765-8DC2-460CBE8A738B}" destId="{B76FAB75-D422-4AAE-BCDF-2B1C076D296A}" srcOrd="1" destOrd="0" parTransId="{40660D85-B95F-453D-95D8-EEE8F4A3FB88}" sibTransId="{DF287E99-BC1D-4085-B090-04ACE0E68092}"/>
    <dgm:cxn modelId="{A35E6A90-E8E1-43F5-B667-A2FDB2786EA3}" srcId="{06FC40E8-E3ED-4765-8DC2-460CBE8A738B}" destId="{EB14C086-3C9A-4C3A-9BCA-6A0019E50E9F}" srcOrd="0" destOrd="0" parTransId="{3CD1C4CF-450E-49EB-A2B8-57844EB04346}" sibTransId="{89DFA680-AEAA-4EF8-9490-026AE643DF14}"/>
    <dgm:cxn modelId="{6E408FE0-CCB2-4361-8526-CE10131563E7}" type="presOf" srcId="{EB14C086-3C9A-4C3A-9BCA-6A0019E50E9F}" destId="{2B467243-8776-4C70-87B2-FCC9E979D20F}" srcOrd="0" destOrd="0" presId="urn:microsoft.com/office/officeart/2005/8/layout/process2"/>
    <dgm:cxn modelId="{E2382E7D-D81A-471B-AD70-956BC3CE9D44}" type="presOf" srcId="{89DFA680-AEAA-4EF8-9490-026AE643DF14}" destId="{444803B1-3600-442A-9165-35C1BC6CC0CD}" srcOrd="0" destOrd="0" presId="urn:microsoft.com/office/officeart/2005/8/layout/process2"/>
    <dgm:cxn modelId="{CED74B2D-5040-4F17-8E8D-6DBAF1478096}" type="presOf" srcId="{B76FAB75-D422-4AAE-BCDF-2B1C076D296A}" destId="{AD433653-9862-430A-A493-3E4DB995D17C}" srcOrd="0" destOrd="0" presId="urn:microsoft.com/office/officeart/2005/8/layout/process2"/>
    <dgm:cxn modelId="{75F328E8-FC51-46AC-B837-8D073A77A3A8}" type="presOf" srcId="{6934F029-F32D-463C-9AAC-DBF08185EFD7}" destId="{6A71828A-F0E9-47D8-A371-DE8077F6678D}" srcOrd="0" destOrd="0" presId="urn:microsoft.com/office/officeart/2005/8/layout/process2"/>
    <dgm:cxn modelId="{29B920A4-4E1B-43F6-ABBF-BDD5A605EF98}" type="presOf" srcId="{06FC40E8-E3ED-4765-8DC2-460CBE8A738B}" destId="{D6C524D8-50C4-4E51-AAEE-E98834D85028}" srcOrd="0" destOrd="0" presId="urn:microsoft.com/office/officeart/2005/8/layout/process2"/>
    <dgm:cxn modelId="{64A1B400-C6C7-411F-9DE0-F72C1BF3AED6}" type="presOf" srcId="{DF287E99-BC1D-4085-B090-04ACE0E68092}" destId="{1CB3797C-7DA1-42EB-84FA-D4E2B7174DB9}" srcOrd="0" destOrd="0" presId="urn:microsoft.com/office/officeart/2005/8/layout/process2"/>
    <dgm:cxn modelId="{09734158-8F26-459B-B160-B230E3E07B04}" type="presOf" srcId="{89DFA680-AEAA-4EF8-9490-026AE643DF14}" destId="{2ACE11D1-B028-4F77-92FD-9E42800883C7}" srcOrd="1" destOrd="0" presId="urn:microsoft.com/office/officeart/2005/8/layout/process2"/>
    <dgm:cxn modelId="{D87E2C92-F536-47D7-9639-B0D5CB540152}" srcId="{06FC40E8-E3ED-4765-8DC2-460CBE8A738B}" destId="{6934F029-F32D-463C-9AAC-DBF08185EFD7}" srcOrd="2" destOrd="0" parTransId="{93D43692-813C-4B15-91D2-8BAC3186F980}" sibTransId="{F1B428A6-20B1-4CE6-9455-47FEF34DC99F}"/>
    <dgm:cxn modelId="{C9EA24E6-38FB-4E91-AF89-60108EE9717C}" type="presParOf" srcId="{D6C524D8-50C4-4E51-AAEE-E98834D85028}" destId="{2B467243-8776-4C70-87B2-FCC9E979D20F}" srcOrd="0" destOrd="0" presId="urn:microsoft.com/office/officeart/2005/8/layout/process2"/>
    <dgm:cxn modelId="{F0787680-5C88-498E-86CE-4E2AED900088}" type="presParOf" srcId="{D6C524D8-50C4-4E51-AAEE-E98834D85028}" destId="{444803B1-3600-442A-9165-35C1BC6CC0CD}" srcOrd="1" destOrd="0" presId="urn:microsoft.com/office/officeart/2005/8/layout/process2"/>
    <dgm:cxn modelId="{1B3AD25A-1399-42E7-8E33-F61A95A23D32}" type="presParOf" srcId="{444803B1-3600-442A-9165-35C1BC6CC0CD}" destId="{2ACE11D1-B028-4F77-92FD-9E42800883C7}" srcOrd="0" destOrd="0" presId="urn:microsoft.com/office/officeart/2005/8/layout/process2"/>
    <dgm:cxn modelId="{C9F2532E-5B81-474F-9DE0-D286E310CED3}" type="presParOf" srcId="{D6C524D8-50C4-4E51-AAEE-E98834D85028}" destId="{AD433653-9862-430A-A493-3E4DB995D17C}" srcOrd="2" destOrd="0" presId="urn:microsoft.com/office/officeart/2005/8/layout/process2"/>
    <dgm:cxn modelId="{3DC71FA8-76C4-415F-9FFD-B07615FD341C}" type="presParOf" srcId="{D6C524D8-50C4-4E51-AAEE-E98834D85028}" destId="{1CB3797C-7DA1-42EB-84FA-D4E2B7174DB9}" srcOrd="3" destOrd="0" presId="urn:microsoft.com/office/officeart/2005/8/layout/process2"/>
    <dgm:cxn modelId="{719915BD-4CE3-4855-B91B-5DA4527E6AB7}" type="presParOf" srcId="{1CB3797C-7DA1-42EB-84FA-D4E2B7174DB9}" destId="{43257CB8-AC6C-435E-8A03-A4B27A83C50F}" srcOrd="0" destOrd="0" presId="urn:microsoft.com/office/officeart/2005/8/layout/process2"/>
    <dgm:cxn modelId="{C104D130-E768-4367-AFB5-AC617935874A}" type="presParOf" srcId="{D6C524D8-50C4-4E51-AAEE-E98834D85028}" destId="{6A71828A-F0E9-47D8-A371-DE8077F6678D}" srcOrd="4" destOrd="0" presId="urn:microsoft.com/office/officeart/2005/8/layout/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4F2FF-57C0-4233-B315-B7562D00DDAA}" type="doc">
      <dgm:prSet loTypeId="urn:microsoft.com/office/officeart/2005/8/layout/vProcess5" loCatId="process" qsTypeId="urn:microsoft.com/office/officeart/2005/8/quickstyle/simple1" qsCatId="simple" csTypeId="urn:microsoft.com/office/officeart/2005/8/colors/accent0_2" csCatId="mainScheme" phldr="1"/>
      <dgm:spPr/>
    </dgm:pt>
    <dgm:pt modelId="{BB2BF5B7-B79E-4A2B-B748-E7C314213B0C}">
      <dgm:prSet phldrT="[文字]" custT="1"/>
      <dgm:spPr/>
      <dgm:t>
        <a:bodyPr/>
        <a:lstStyle/>
        <a:p>
          <a:r>
            <a:rPr lang="zh-TW" altLang="en-US" sz="2800" dirty="0" smtClean="0">
              <a:latin typeface="微軟正黑體" pitchFamily="34" charset="-120"/>
              <a:ea typeface="微軟正黑體" pitchFamily="34" charset="-120"/>
            </a:rPr>
            <a:t>社會上存在著什麼是「正常、一般」的規範</a:t>
          </a:r>
          <a:endParaRPr lang="zh-TW" altLang="en-US" sz="2800" dirty="0">
            <a:latin typeface="微軟正黑體" pitchFamily="34" charset="-120"/>
            <a:ea typeface="微軟正黑體" pitchFamily="34" charset="-120"/>
          </a:endParaRPr>
        </a:p>
      </dgm:t>
    </dgm:pt>
    <dgm:pt modelId="{F9915F8C-A448-4703-9FE4-830D42ED3DA5}" type="parTrans" cxnId="{CC908413-9AAE-4B48-9DDC-212430F3CDB0}">
      <dgm:prSet/>
      <dgm:spPr/>
      <dgm:t>
        <a:bodyPr/>
        <a:lstStyle/>
        <a:p>
          <a:endParaRPr lang="zh-TW" altLang="en-US" sz="2800">
            <a:latin typeface="微軟正黑體" pitchFamily="34" charset="-120"/>
            <a:ea typeface="微軟正黑體" pitchFamily="34" charset="-120"/>
          </a:endParaRPr>
        </a:p>
      </dgm:t>
    </dgm:pt>
    <dgm:pt modelId="{9AE3133D-E3BC-46C3-BCBC-619D6755B96F}" type="sibTrans" cxnId="{CC908413-9AAE-4B48-9DDC-212430F3CDB0}">
      <dgm:prSet custT="1"/>
      <dgm:spPr/>
      <dgm:t>
        <a:bodyPr/>
        <a:lstStyle/>
        <a:p>
          <a:endParaRPr lang="zh-TW" altLang="en-US" sz="2800">
            <a:latin typeface="微軟正黑體" pitchFamily="34" charset="-120"/>
            <a:ea typeface="微軟正黑體" pitchFamily="34" charset="-120"/>
          </a:endParaRPr>
        </a:p>
      </dgm:t>
    </dgm:pt>
    <dgm:pt modelId="{82BF03F0-5C89-49C7-A020-D381CB4707CE}">
      <dgm:prSet phldrT="[文字]" custT="1"/>
      <dgm:spPr/>
      <dgm:t>
        <a:bodyPr/>
        <a:lstStyle/>
        <a:p>
          <a:r>
            <a:rPr lang="zh-TW" altLang="en-US" sz="2800" dirty="0" smtClean="0">
              <a:latin typeface="微軟正黑體" pitchFamily="34" charset="-120"/>
              <a:ea typeface="微軟正黑體" pitchFamily="34" charset="-120"/>
            </a:rPr>
            <a:t>某些人成為這個社會身分上的少數</a:t>
          </a:r>
          <a:endParaRPr lang="zh-TW" altLang="en-US" sz="2800" dirty="0">
            <a:latin typeface="微軟正黑體" pitchFamily="34" charset="-120"/>
            <a:ea typeface="微軟正黑體" pitchFamily="34" charset="-120"/>
          </a:endParaRPr>
        </a:p>
      </dgm:t>
    </dgm:pt>
    <dgm:pt modelId="{CF7163C8-56C2-4869-874C-7EAE19886565}" type="parTrans" cxnId="{E02CAFA0-22DF-4E6C-A5E5-D123ABB673A8}">
      <dgm:prSet/>
      <dgm:spPr/>
      <dgm:t>
        <a:bodyPr/>
        <a:lstStyle/>
        <a:p>
          <a:endParaRPr lang="zh-TW" altLang="en-US" sz="2800">
            <a:latin typeface="微軟正黑體" pitchFamily="34" charset="-120"/>
            <a:ea typeface="微軟正黑體" pitchFamily="34" charset="-120"/>
          </a:endParaRPr>
        </a:p>
      </dgm:t>
    </dgm:pt>
    <dgm:pt modelId="{62DA2673-CD2B-4A5A-8A3A-F51E8BDAAB09}" type="sibTrans" cxnId="{E02CAFA0-22DF-4E6C-A5E5-D123ABB673A8}">
      <dgm:prSet custT="1"/>
      <dgm:spPr/>
      <dgm:t>
        <a:bodyPr/>
        <a:lstStyle/>
        <a:p>
          <a:endParaRPr lang="zh-TW" altLang="en-US" sz="2800">
            <a:latin typeface="微軟正黑體" pitchFamily="34" charset="-120"/>
            <a:ea typeface="微軟正黑體" pitchFamily="34" charset="-120"/>
          </a:endParaRPr>
        </a:p>
      </dgm:t>
    </dgm:pt>
    <dgm:pt modelId="{AC3382E7-8C34-4443-A741-FEFFBB8FF48C}">
      <dgm:prSet phldrT="[文字]" custT="1"/>
      <dgm:spPr/>
      <dgm:t>
        <a:bodyPr/>
        <a:lstStyle/>
        <a:p>
          <a:r>
            <a:rPr lang="zh-TW" altLang="en-US" sz="2800" dirty="0" smtClean="0">
              <a:latin typeface="微軟正黑體" pitchFamily="34" charset="-120"/>
              <a:ea typeface="微軟正黑體" pitchFamily="34" charset="-120"/>
            </a:rPr>
            <a:t>因此沒有辦法展現他的能力</a:t>
          </a:r>
          <a:endParaRPr lang="zh-TW" altLang="en-US" sz="2800" dirty="0">
            <a:latin typeface="微軟正黑體" pitchFamily="34" charset="-120"/>
            <a:ea typeface="微軟正黑體" pitchFamily="34" charset="-120"/>
          </a:endParaRPr>
        </a:p>
      </dgm:t>
    </dgm:pt>
    <dgm:pt modelId="{E84CCA68-955E-48BD-B1A4-65F3EEA18C4A}" type="parTrans" cxnId="{F3F56D24-561C-473B-B3F5-BFFF6CFD5121}">
      <dgm:prSet/>
      <dgm:spPr/>
      <dgm:t>
        <a:bodyPr/>
        <a:lstStyle/>
        <a:p>
          <a:endParaRPr lang="zh-TW" altLang="en-US" sz="2800">
            <a:latin typeface="微軟正黑體" pitchFamily="34" charset="-120"/>
            <a:ea typeface="微軟正黑體" pitchFamily="34" charset="-120"/>
          </a:endParaRPr>
        </a:p>
      </dgm:t>
    </dgm:pt>
    <dgm:pt modelId="{46DF87ED-B2F7-433E-A5A0-AA558B7CC9AA}" type="sibTrans" cxnId="{F3F56D24-561C-473B-B3F5-BFFF6CFD5121}">
      <dgm:prSet custT="1"/>
      <dgm:spPr/>
      <dgm:t>
        <a:bodyPr/>
        <a:lstStyle/>
        <a:p>
          <a:endParaRPr lang="zh-TW" altLang="en-US" sz="2800">
            <a:latin typeface="微軟正黑體" pitchFamily="34" charset="-120"/>
            <a:ea typeface="微軟正黑體" pitchFamily="34" charset="-120"/>
          </a:endParaRPr>
        </a:p>
      </dgm:t>
    </dgm:pt>
    <dgm:pt modelId="{097F872D-57ED-4D65-A252-920D0F87A99F}">
      <dgm:prSet phldrT="[文字]" custT="1"/>
      <dgm:spPr/>
      <dgm:t>
        <a:bodyPr/>
        <a:lstStyle/>
        <a:p>
          <a:pPr rtl="0"/>
          <a:r>
            <a:rPr lang="zh-TW" altLang="en-US" sz="2800" smtClean="0">
              <a:latin typeface="微軟正黑體" pitchFamily="34" charset="-120"/>
              <a:ea typeface="微軟正黑體" pitchFamily="34" charset="-120"/>
            </a:rPr>
            <a:t>長期被排擠或歧視的結果</a:t>
          </a:r>
          <a:endParaRPr lang="zh-TW" altLang="en-US" sz="2800" dirty="0">
            <a:latin typeface="微軟正黑體" pitchFamily="34" charset="-120"/>
            <a:ea typeface="微軟正黑體" pitchFamily="34" charset="-120"/>
          </a:endParaRPr>
        </a:p>
      </dgm:t>
    </dgm:pt>
    <dgm:pt modelId="{880EF08F-7EFD-4FEB-85F6-F6740A87E0AD}" type="parTrans" cxnId="{54C10128-51FB-406A-B476-4BC8FDD1EEC8}">
      <dgm:prSet/>
      <dgm:spPr/>
      <dgm:t>
        <a:bodyPr/>
        <a:lstStyle/>
        <a:p>
          <a:endParaRPr lang="zh-TW" altLang="en-US" sz="2800">
            <a:latin typeface="微軟正黑體" pitchFamily="34" charset="-120"/>
            <a:ea typeface="微軟正黑體" pitchFamily="34" charset="-120"/>
          </a:endParaRPr>
        </a:p>
      </dgm:t>
    </dgm:pt>
    <dgm:pt modelId="{5D68F468-1CC9-40FB-8177-8E51F4858B3F}" type="sibTrans" cxnId="{54C10128-51FB-406A-B476-4BC8FDD1EEC8}">
      <dgm:prSet/>
      <dgm:spPr/>
      <dgm:t>
        <a:bodyPr/>
        <a:lstStyle/>
        <a:p>
          <a:endParaRPr lang="zh-TW" altLang="en-US" sz="2800">
            <a:latin typeface="微軟正黑體" pitchFamily="34" charset="-120"/>
            <a:ea typeface="微軟正黑體" pitchFamily="34" charset="-120"/>
          </a:endParaRPr>
        </a:p>
      </dgm:t>
    </dgm:pt>
    <dgm:pt modelId="{EABFD512-ED3F-46E0-AC9D-82D3662AC141}" type="pres">
      <dgm:prSet presAssocID="{0C64F2FF-57C0-4233-B315-B7562D00DDAA}" presName="outerComposite" presStyleCnt="0">
        <dgm:presLayoutVars>
          <dgm:chMax val="5"/>
          <dgm:dir/>
          <dgm:resizeHandles val="exact"/>
        </dgm:presLayoutVars>
      </dgm:prSet>
      <dgm:spPr/>
    </dgm:pt>
    <dgm:pt modelId="{B9AAD674-63DA-4D71-9DB3-56C6CFAF0EBC}" type="pres">
      <dgm:prSet presAssocID="{0C64F2FF-57C0-4233-B315-B7562D00DDAA}" presName="dummyMaxCanvas" presStyleCnt="0">
        <dgm:presLayoutVars/>
      </dgm:prSet>
      <dgm:spPr/>
    </dgm:pt>
    <dgm:pt modelId="{B2908D8B-251E-49A6-B2E0-2B49339B952D}" type="pres">
      <dgm:prSet presAssocID="{0C64F2FF-57C0-4233-B315-B7562D00DDAA}" presName="FourNodes_1" presStyleLbl="node1" presStyleIdx="0" presStyleCnt="4" custScaleY="110218">
        <dgm:presLayoutVars>
          <dgm:bulletEnabled val="1"/>
        </dgm:presLayoutVars>
      </dgm:prSet>
      <dgm:spPr/>
      <dgm:t>
        <a:bodyPr/>
        <a:lstStyle/>
        <a:p>
          <a:endParaRPr lang="zh-TW" altLang="en-US"/>
        </a:p>
      </dgm:t>
    </dgm:pt>
    <dgm:pt modelId="{E9A8A55C-94B2-4C83-AA11-D9D5DA95178E}" type="pres">
      <dgm:prSet presAssocID="{0C64F2FF-57C0-4233-B315-B7562D00DDAA}" presName="FourNodes_2" presStyleLbl="node1" presStyleIdx="1" presStyleCnt="4" custScaleY="116263" custLinFactNeighborY="7280">
        <dgm:presLayoutVars>
          <dgm:bulletEnabled val="1"/>
        </dgm:presLayoutVars>
      </dgm:prSet>
      <dgm:spPr/>
      <dgm:t>
        <a:bodyPr/>
        <a:lstStyle/>
        <a:p>
          <a:endParaRPr lang="zh-TW" altLang="en-US"/>
        </a:p>
      </dgm:t>
    </dgm:pt>
    <dgm:pt modelId="{E51A6D5E-06B9-479F-B261-690CC4D5EA85}" type="pres">
      <dgm:prSet presAssocID="{0C64F2FF-57C0-4233-B315-B7562D00DDAA}" presName="FourNodes_3" presStyleLbl="node1" presStyleIdx="2" presStyleCnt="4" custLinFactNeighborY="6428">
        <dgm:presLayoutVars>
          <dgm:bulletEnabled val="1"/>
        </dgm:presLayoutVars>
      </dgm:prSet>
      <dgm:spPr/>
      <dgm:t>
        <a:bodyPr/>
        <a:lstStyle/>
        <a:p>
          <a:endParaRPr lang="zh-TW" altLang="en-US"/>
        </a:p>
      </dgm:t>
    </dgm:pt>
    <dgm:pt modelId="{5D447D6C-D1E4-4043-B558-9AC3C7E886CC}" type="pres">
      <dgm:prSet presAssocID="{0C64F2FF-57C0-4233-B315-B7562D00DDAA}" presName="FourNodes_4" presStyleLbl="node1" presStyleIdx="3" presStyleCnt="4" custLinFactNeighborY="4726">
        <dgm:presLayoutVars>
          <dgm:bulletEnabled val="1"/>
        </dgm:presLayoutVars>
      </dgm:prSet>
      <dgm:spPr/>
      <dgm:t>
        <a:bodyPr/>
        <a:lstStyle/>
        <a:p>
          <a:endParaRPr lang="zh-TW" altLang="en-US"/>
        </a:p>
      </dgm:t>
    </dgm:pt>
    <dgm:pt modelId="{247EEA92-46D2-4CD4-B0BD-30F931CC2B03}" type="pres">
      <dgm:prSet presAssocID="{0C64F2FF-57C0-4233-B315-B7562D00DDAA}" presName="FourConn_1-2" presStyleLbl="fgAccFollowNode1" presStyleIdx="0" presStyleCnt="3">
        <dgm:presLayoutVars>
          <dgm:bulletEnabled val="1"/>
        </dgm:presLayoutVars>
      </dgm:prSet>
      <dgm:spPr/>
      <dgm:t>
        <a:bodyPr/>
        <a:lstStyle/>
        <a:p>
          <a:endParaRPr lang="zh-TW" altLang="en-US"/>
        </a:p>
      </dgm:t>
    </dgm:pt>
    <dgm:pt modelId="{83905B8A-9C7B-4581-BE44-0596253481C2}" type="pres">
      <dgm:prSet presAssocID="{0C64F2FF-57C0-4233-B315-B7562D00DDAA}" presName="FourConn_2-3" presStyleLbl="fgAccFollowNode1" presStyleIdx="1" presStyleCnt="3">
        <dgm:presLayoutVars>
          <dgm:bulletEnabled val="1"/>
        </dgm:presLayoutVars>
      </dgm:prSet>
      <dgm:spPr/>
      <dgm:t>
        <a:bodyPr/>
        <a:lstStyle/>
        <a:p>
          <a:endParaRPr lang="zh-TW" altLang="en-US"/>
        </a:p>
      </dgm:t>
    </dgm:pt>
    <dgm:pt modelId="{3ACABB6F-CC20-433B-A18B-593DB00D5D11}" type="pres">
      <dgm:prSet presAssocID="{0C64F2FF-57C0-4233-B315-B7562D00DDAA}" presName="FourConn_3-4" presStyleLbl="fgAccFollowNode1" presStyleIdx="2" presStyleCnt="3">
        <dgm:presLayoutVars>
          <dgm:bulletEnabled val="1"/>
        </dgm:presLayoutVars>
      </dgm:prSet>
      <dgm:spPr/>
      <dgm:t>
        <a:bodyPr/>
        <a:lstStyle/>
        <a:p>
          <a:endParaRPr lang="zh-TW" altLang="en-US"/>
        </a:p>
      </dgm:t>
    </dgm:pt>
    <dgm:pt modelId="{3A311D91-4D4C-4E65-ADAD-431672803153}" type="pres">
      <dgm:prSet presAssocID="{0C64F2FF-57C0-4233-B315-B7562D00DDAA}" presName="FourNodes_1_text" presStyleLbl="node1" presStyleIdx="3" presStyleCnt="4">
        <dgm:presLayoutVars>
          <dgm:bulletEnabled val="1"/>
        </dgm:presLayoutVars>
      </dgm:prSet>
      <dgm:spPr/>
      <dgm:t>
        <a:bodyPr/>
        <a:lstStyle/>
        <a:p>
          <a:endParaRPr lang="zh-TW" altLang="en-US"/>
        </a:p>
      </dgm:t>
    </dgm:pt>
    <dgm:pt modelId="{E830C188-AB97-4B59-AA1D-C721B3FDD86B}" type="pres">
      <dgm:prSet presAssocID="{0C64F2FF-57C0-4233-B315-B7562D00DDAA}" presName="FourNodes_2_text" presStyleLbl="node1" presStyleIdx="3" presStyleCnt="4">
        <dgm:presLayoutVars>
          <dgm:bulletEnabled val="1"/>
        </dgm:presLayoutVars>
      </dgm:prSet>
      <dgm:spPr/>
      <dgm:t>
        <a:bodyPr/>
        <a:lstStyle/>
        <a:p>
          <a:endParaRPr lang="zh-TW" altLang="en-US"/>
        </a:p>
      </dgm:t>
    </dgm:pt>
    <dgm:pt modelId="{925BFAD7-294A-4424-8A77-C6E2604C2D92}" type="pres">
      <dgm:prSet presAssocID="{0C64F2FF-57C0-4233-B315-B7562D00DDAA}" presName="FourNodes_3_text" presStyleLbl="node1" presStyleIdx="3" presStyleCnt="4">
        <dgm:presLayoutVars>
          <dgm:bulletEnabled val="1"/>
        </dgm:presLayoutVars>
      </dgm:prSet>
      <dgm:spPr/>
      <dgm:t>
        <a:bodyPr/>
        <a:lstStyle/>
        <a:p>
          <a:endParaRPr lang="zh-TW" altLang="en-US"/>
        </a:p>
      </dgm:t>
    </dgm:pt>
    <dgm:pt modelId="{B32446D2-4341-4B16-92FF-4BF6D51F8EA0}" type="pres">
      <dgm:prSet presAssocID="{0C64F2FF-57C0-4233-B315-B7562D00DDAA}" presName="FourNodes_4_text" presStyleLbl="node1" presStyleIdx="3" presStyleCnt="4">
        <dgm:presLayoutVars>
          <dgm:bulletEnabled val="1"/>
        </dgm:presLayoutVars>
      </dgm:prSet>
      <dgm:spPr/>
      <dgm:t>
        <a:bodyPr/>
        <a:lstStyle/>
        <a:p>
          <a:endParaRPr lang="zh-TW" altLang="en-US"/>
        </a:p>
      </dgm:t>
    </dgm:pt>
  </dgm:ptLst>
  <dgm:cxnLst>
    <dgm:cxn modelId="{2ECC2609-F9A5-4D12-B3C5-2734CFD8DA3F}" type="presOf" srcId="{AC3382E7-8C34-4443-A741-FEFFBB8FF48C}" destId="{E51A6D5E-06B9-479F-B261-690CC4D5EA85}" srcOrd="0" destOrd="0" presId="urn:microsoft.com/office/officeart/2005/8/layout/vProcess5"/>
    <dgm:cxn modelId="{4C8B0530-6BAA-4AAA-8872-8DB7435B5389}" type="presOf" srcId="{097F872D-57ED-4D65-A252-920D0F87A99F}" destId="{B32446D2-4341-4B16-92FF-4BF6D51F8EA0}" srcOrd="1" destOrd="0" presId="urn:microsoft.com/office/officeart/2005/8/layout/vProcess5"/>
    <dgm:cxn modelId="{565BF925-9B04-485E-99F4-D623F7D621B4}" type="presOf" srcId="{9AE3133D-E3BC-46C3-BCBC-619D6755B96F}" destId="{247EEA92-46D2-4CD4-B0BD-30F931CC2B03}" srcOrd="0" destOrd="0" presId="urn:microsoft.com/office/officeart/2005/8/layout/vProcess5"/>
    <dgm:cxn modelId="{77F446BD-0E1D-42E1-AE81-20B122A63549}" type="presOf" srcId="{BB2BF5B7-B79E-4A2B-B748-E7C314213B0C}" destId="{B2908D8B-251E-49A6-B2E0-2B49339B952D}" srcOrd="0" destOrd="0" presId="urn:microsoft.com/office/officeart/2005/8/layout/vProcess5"/>
    <dgm:cxn modelId="{E02CAFA0-22DF-4E6C-A5E5-D123ABB673A8}" srcId="{0C64F2FF-57C0-4233-B315-B7562D00DDAA}" destId="{82BF03F0-5C89-49C7-A020-D381CB4707CE}" srcOrd="1" destOrd="0" parTransId="{CF7163C8-56C2-4869-874C-7EAE19886565}" sibTransId="{62DA2673-CD2B-4A5A-8A3A-F51E8BDAAB09}"/>
    <dgm:cxn modelId="{0928B3E7-1484-431C-BD2E-DB55F4CE4B3A}" type="presOf" srcId="{0C64F2FF-57C0-4233-B315-B7562D00DDAA}" destId="{EABFD512-ED3F-46E0-AC9D-82D3662AC141}" srcOrd="0" destOrd="0" presId="urn:microsoft.com/office/officeart/2005/8/layout/vProcess5"/>
    <dgm:cxn modelId="{230152B3-6410-4661-BD22-722386865EE0}" type="presOf" srcId="{BB2BF5B7-B79E-4A2B-B748-E7C314213B0C}" destId="{3A311D91-4D4C-4E65-ADAD-431672803153}" srcOrd="1" destOrd="0" presId="urn:microsoft.com/office/officeart/2005/8/layout/vProcess5"/>
    <dgm:cxn modelId="{8CB1BE9C-E03C-4E09-BBC2-CEEE898C1817}" type="presOf" srcId="{82BF03F0-5C89-49C7-A020-D381CB4707CE}" destId="{E830C188-AB97-4B59-AA1D-C721B3FDD86B}" srcOrd="1" destOrd="0" presId="urn:microsoft.com/office/officeart/2005/8/layout/vProcess5"/>
    <dgm:cxn modelId="{CC908413-9AAE-4B48-9DDC-212430F3CDB0}" srcId="{0C64F2FF-57C0-4233-B315-B7562D00DDAA}" destId="{BB2BF5B7-B79E-4A2B-B748-E7C314213B0C}" srcOrd="0" destOrd="0" parTransId="{F9915F8C-A448-4703-9FE4-830D42ED3DA5}" sibTransId="{9AE3133D-E3BC-46C3-BCBC-619D6755B96F}"/>
    <dgm:cxn modelId="{D8E56C0D-9B88-44CD-888D-B5EA411BD427}" type="presOf" srcId="{097F872D-57ED-4D65-A252-920D0F87A99F}" destId="{5D447D6C-D1E4-4043-B558-9AC3C7E886CC}" srcOrd="0" destOrd="0" presId="urn:microsoft.com/office/officeart/2005/8/layout/vProcess5"/>
    <dgm:cxn modelId="{1111C498-C396-47D3-B565-DE0810A25E37}" type="presOf" srcId="{62DA2673-CD2B-4A5A-8A3A-F51E8BDAAB09}" destId="{83905B8A-9C7B-4581-BE44-0596253481C2}" srcOrd="0" destOrd="0" presId="urn:microsoft.com/office/officeart/2005/8/layout/vProcess5"/>
    <dgm:cxn modelId="{54C10128-51FB-406A-B476-4BC8FDD1EEC8}" srcId="{0C64F2FF-57C0-4233-B315-B7562D00DDAA}" destId="{097F872D-57ED-4D65-A252-920D0F87A99F}" srcOrd="3" destOrd="0" parTransId="{880EF08F-7EFD-4FEB-85F6-F6740A87E0AD}" sibTransId="{5D68F468-1CC9-40FB-8177-8E51F4858B3F}"/>
    <dgm:cxn modelId="{40591478-92EC-49E4-B0C8-9DB5498BC55A}" type="presOf" srcId="{82BF03F0-5C89-49C7-A020-D381CB4707CE}" destId="{E9A8A55C-94B2-4C83-AA11-D9D5DA95178E}" srcOrd="0" destOrd="0" presId="urn:microsoft.com/office/officeart/2005/8/layout/vProcess5"/>
    <dgm:cxn modelId="{F3F56D24-561C-473B-B3F5-BFFF6CFD5121}" srcId="{0C64F2FF-57C0-4233-B315-B7562D00DDAA}" destId="{AC3382E7-8C34-4443-A741-FEFFBB8FF48C}" srcOrd="2" destOrd="0" parTransId="{E84CCA68-955E-48BD-B1A4-65F3EEA18C4A}" sibTransId="{46DF87ED-B2F7-433E-A5A0-AA558B7CC9AA}"/>
    <dgm:cxn modelId="{A4AE4A12-1B25-438E-A23B-CF382E42E6E1}" type="presOf" srcId="{AC3382E7-8C34-4443-A741-FEFFBB8FF48C}" destId="{925BFAD7-294A-4424-8A77-C6E2604C2D92}" srcOrd="1" destOrd="0" presId="urn:microsoft.com/office/officeart/2005/8/layout/vProcess5"/>
    <dgm:cxn modelId="{D9555D31-9184-478D-8D77-B2AEF6AC4F32}" type="presOf" srcId="{46DF87ED-B2F7-433E-A5A0-AA558B7CC9AA}" destId="{3ACABB6F-CC20-433B-A18B-593DB00D5D11}" srcOrd="0" destOrd="0" presId="urn:microsoft.com/office/officeart/2005/8/layout/vProcess5"/>
    <dgm:cxn modelId="{AF777F0B-B529-4CCA-A59C-E57D5E8CC3E3}" type="presParOf" srcId="{EABFD512-ED3F-46E0-AC9D-82D3662AC141}" destId="{B9AAD674-63DA-4D71-9DB3-56C6CFAF0EBC}" srcOrd="0" destOrd="0" presId="urn:microsoft.com/office/officeart/2005/8/layout/vProcess5"/>
    <dgm:cxn modelId="{198EB6FF-A603-40E6-9B31-77B1D29B3232}" type="presParOf" srcId="{EABFD512-ED3F-46E0-AC9D-82D3662AC141}" destId="{B2908D8B-251E-49A6-B2E0-2B49339B952D}" srcOrd="1" destOrd="0" presId="urn:microsoft.com/office/officeart/2005/8/layout/vProcess5"/>
    <dgm:cxn modelId="{82F9CA8D-BCF8-4B00-8ACF-E872EB694959}" type="presParOf" srcId="{EABFD512-ED3F-46E0-AC9D-82D3662AC141}" destId="{E9A8A55C-94B2-4C83-AA11-D9D5DA95178E}" srcOrd="2" destOrd="0" presId="urn:microsoft.com/office/officeart/2005/8/layout/vProcess5"/>
    <dgm:cxn modelId="{FC2CCF14-0223-4570-BC61-D420890F967A}" type="presParOf" srcId="{EABFD512-ED3F-46E0-AC9D-82D3662AC141}" destId="{E51A6D5E-06B9-479F-B261-690CC4D5EA85}" srcOrd="3" destOrd="0" presId="urn:microsoft.com/office/officeart/2005/8/layout/vProcess5"/>
    <dgm:cxn modelId="{1C5D26FE-745E-4FCE-ACBB-E333F5D4BE21}" type="presParOf" srcId="{EABFD512-ED3F-46E0-AC9D-82D3662AC141}" destId="{5D447D6C-D1E4-4043-B558-9AC3C7E886CC}" srcOrd="4" destOrd="0" presId="urn:microsoft.com/office/officeart/2005/8/layout/vProcess5"/>
    <dgm:cxn modelId="{8E5624E3-9BE4-436C-AD76-A1614ABB7043}" type="presParOf" srcId="{EABFD512-ED3F-46E0-AC9D-82D3662AC141}" destId="{247EEA92-46D2-4CD4-B0BD-30F931CC2B03}" srcOrd="5" destOrd="0" presId="urn:microsoft.com/office/officeart/2005/8/layout/vProcess5"/>
    <dgm:cxn modelId="{B1C3B983-9FD4-4209-BD6F-17E7114CCD07}" type="presParOf" srcId="{EABFD512-ED3F-46E0-AC9D-82D3662AC141}" destId="{83905B8A-9C7B-4581-BE44-0596253481C2}" srcOrd="6" destOrd="0" presId="urn:microsoft.com/office/officeart/2005/8/layout/vProcess5"/>
    <dgm:cxn modelId="{9B80A21A-7D19-4B7D-BF40-6E5B4117D2A1}" type="presParOf" srcId="{EABFD512-ED3F-46E0-AC9D-82D3662AC141}" destId="{3ACABB6F-CC20-433B-A18B-593DB00D5D11}" srcOrd="7" destOrd="0" presId="urn:microsoft.com/office/officeart/2005/8/layout/vProcess5"/>
    <dgm:cxn modelId="{19720DB8-26B9-4702-B5B5-A122D18097BA}" type="presParOf" srcId="{EABFD512-ED3F-46E0-AC9D-82D3662AC141}" destId="{3A311D91-4D4C-4E65-ADAD-431672803153}" srcOrd="8" destOrd="0" presId="urn:microsoft.com/office/officeart/2005/8/layout/vProcess5"/>
    <dgm:cxn modelId="{7EA75EA3-F868-449E-A3F5-D6650BDB3E32}" type="presParOf" srcId="{EABFD512-ED3F-46E0-AC9D-82D3662AC141}" destId="{E830C188-AB97-4B59-AA1D-C721B3FDD86B}" srcOrd="9" destOrd="0" presId="urn:microsoft.com/office/officeart/2005/8/layout/vProcess5"/>
    <dgm:cxn modelId="{2BA0EB79-1222-4ACD-A270-712C7B0DDA1C}" type="presParOf" srcId="{EABFD512-ED3F-46E0-AC9D-82D3662AC141}" destId="{925BFAD7-294A-4424-8A77-C6E2604C2D92}" srcOrd="10" destOrd="0" presId="urn:microsoft.com/office/officeart/2005/8/layout/vProcess5"/>
    <dgm:cxn modelId="{F3F5F025-00F9-45C5-B7EB-FAA79CA21F3C}" type="presParOf" srcId="{EABFD512-ED3F-46E0-AC9D-82D3662AC141}" destId="{B32446D2-4341-4B16-92FF-4BF6D51F8EA0}"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E3357-DE85-4FB2-B315-E703CF5B3684}">
      <dsp:nvSpPr>
        <dsp:cNvPr id="0" name=""/>
        <dsp:cNvSpPr/>
      </dsp:nvSpPr>
      <dsp:spPr>
        <a:xfrm>
          <a:off x="637270" y="0"/>
          <a:ext cx="7222402"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A12F4-35DA-4201-AC00-5BF20EF52481}">
      <dsp:nvSpPr>
        <dsp:cNvPr id="0" name=""/>
        <dsp:cNvSpPr/>
      </dsp:nvSpPr>
      <dsp:spPr>
        <a:xfrm>
          <a:off x="1236" y="951878"/>
          <a:ext cx="2078337" cy="216024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因為某些特質將他人歸納為特定群體</a:t>
          </a:r>
          <a:endParaRPr lang="zh-TW" altLang="en-US" sz="2800" kern="1200" dirty="0">
            <a:solidFill>
              <a:schemeClr val="tx1"/>
            </a:solidFill>
            <a:latin typeface="微軟正黑體" pitchFamily="34" charset="-120"/>
            <a:ea typeface="微軟正黑體" pitchFamily="34" charset="-120"/>
          </a:endParaRPr>
        </a:p>
      </dsp:txBody>
      <dsp:txXfrm>
        <a:off x="102692" y="1053334"/>
        <a:ext cx="1875425" cy="1957331"/>
      </dsp:txXfrm>
    </dsp:sp>
    <dsp:sp modelId="{44046340-54D7-40CF-904A-60D9C34D811E}">
      <dsp:nvSpPr>
        <dsp:cNvPr id="0" name=""/>
        <dsp:cNvSpPr/>
      </dsp:nvSpPr>
      <dsp:spPr>
        <a:xfrm>
          <a:off x="2316476" y="951878"/>
          <a:ext cx="2154085" cy="2160243"/>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將他們視為擁有固定特質的他人</a:t>
          </a:r>
          <a:endParaRPr lang="zh-TW" altLang="en-US" sz="2800" kern="1200" dirty="0">
            <a:solidFill>
              <a:schemeClr val="tx1"/>
            </a:solidFill>
            <a:latin typeface="微軟正黑體" pitchFamily="34" charset="-120"/>
            <a:ea typeface="微軟正黑體" pitchFamily="34" charset="-120"/>
          </a:endParaRPr>
        </a:p>
      </dsp:txBody>
      <dsp:txXfrm>
        <a:off x="2421630" y="1057032"/>
        <a:ext cx="1943777" cy="1949935"/>
      </dsp:txXfrm>
    </dsp:sp>
    <dsp:sp modelId="{A9EC4B75-9E43-449A-9043-B3FB1CE5829A}">
      <dsp:nvSpPr>
        <dsp:cNvPr id="0" name=""/>
        <dsp:cNvSpPr/>
      </dsp:nvSpPr>
      <dsp:spPr>
        <a:xfrm>
          <a:off x="4707463" y="1219199"/>
          <a:ext cx="1722731" cy="162560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形成一組簡化的看法</a:t>
          </a:r>
          <a:endParaRPr lang="zh-TW" altLang="en-US" sz="2800" kern="1200" dirty="0">
            <a:solidFill>
              <a:schemeClr val="tx1"/>
            </a:solidFill>
            <a:latin typeface="微軟正黑體" pitchFamily="34" charset="-120"/>
            <a:ea typeface="微軟正黑體" pitchFamily="34" charset="-120"/>
          </a:endParaRPr>
        </a:p>
      </dsp:txBody>
      <dsp:txXfrm>
        <a:off x="4786818" y="1298554"/>
        <a:ext cx="1564021" cy="1466890"/>
      </dsp:txXfrm>
    </dsp:sp>
    <dsp:sp modelId="{27A43E4B-2DFA-469E-A82A-FD4F37330863}">
      <dsp:nvSpPr>
        <dsp:cNvPr id="0" name=""/>
        <dsp:cNvSpPr/>
      </dsp:nvSpPr>
      <dsp:spPr>
        <a:xfrm>
          <a:off x="6667097" y="1239910"/>
          <a:ext cx="1828610" cy="158417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刻板印象</a:t>
          </a:r>
          <a:endParaRPr lang="zh-TW" altLang="en-US" sz="2800" kern="1200" dirty="0">
            <a:solidFill>
              <a:schemeClr val="tx1"/>
            </a:solidFill>
            <a:latin typeface="微軟正黑體" pitchFamily="34" charset="-120"/>
            <a:ea typeface="微軟正黑體" pitchFamily="34" charset="-120"/>
          </a:endParaRPr>
        </a:p>
      </dsp:txBody>
      <dsp:txXfrm>
        <a:off x="6744430" y="1317243"/>
        <a:ext cx="1673944" cy="1429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67243-8776-4C70-87B2-FCC9E979D20F}">
      <dsp:nvSpPr>
        <dsp:cNvPr id="0" name=""/>
        <dsp:cNvSpPr/>
      </dsp:nvSpPr>
      <dsp:spPr>
        <a:xfrm>
          <a:off x="1519801" y="2461"/>
          <a:ext cx="5035637" cy="12589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社會上掌握權勢者否認或貶抑弱勢者之 身分</a:t>
          </a:r>
          <a:endParaRPr lang="zh-TW" altLang="en-US" sz="3200" kern="1200" dirty="0">
            <a:latin typeface="微軟正黑體" pitchFamily="34" charset="-120"/>
            <a:ea typeface="微軟正黑體" pitchFamily="34" charset="-120"/>
          </a:endParaRPr>
        </a:p>
      </dsp:txBody>
      <dsp:txXfrm>
        <a:off x="1556673" y="39333"/>
        <a:ext cx="4961893" cy="1185165"/>
      </dsp:txXfrm>
    </dsp:sp>
    <dsp:sp modelId="{444803B1-3600-442A-9165-35C1BC6CC0CD}">
      <dsp:nvSpPr>
        <dsp:cNvPr id="0" name=""/>
        <dsp:cNvSpPr/>
      </dsp:nvSpPr>
      <dsp:spPr>
        <a:xfrm rot="5400000">
          <a:off x="3801574" y="1292843"/>
          <a:ext cx="472091" cy="56650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zh-TW" altLang="en-US" sz="3200" kern="1200">
            <a:latin typeface="微軟正黑體" pitchFamily="34" charset="-120"/>
            <a:ea typeface="微軟正黑體" pitchFamily="34" charset="-120"/>
          </a:endParaRPr>
        </a:p>
      </dsp:txBody>
      <dsp:txXfrm rot="-5400000">
        <a:off x="3867668" y="1340052"/>
        <a:ext cx="339905" cy="330464"/>
      </dsp:txXfrm>
    </dsp:sp>
    <dsp:sp modelId="{AD433653-9862-430A-A493-3E4DB995D17C}">
      <dsp:nvSpPr>
        <dsp:cNvPr id="0" name=""/>
        <dsp:cNvSpPr/>
      </dsp:nvSpPr>
      <dsp:spPr>
        <a:xfrm>
          <a:off x="1519801" y="1890825"/>
          <a:ext cx="5035637" cy="12589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做出歧視或差別對待</a:t>
          </a:r>
          <a:endParaRPr lang="zh-TW" altLang="en-US" sz="3200" kern="1200" dirty="0">
            <a:latin typeface="微軟正黑體" pitchFamily="34" charset="-120"/>
            <a:ea typeface="微軟正黑體" pitchFamily="34" charset="-120"/>
          </a:endParaRPr>
        </a:p>
      </dsp:txBody>
      <dsp:txXfrm>
        <a:off x="1556673" y="1927697"/>
        <a:ext cx="4961893" cy="1185165"/>
      </dsp:txXfrm>
    </dsp:sp>
    <dsp:sp modelId="{1CB3797C-7DA1-42EB-84FA-D4E2B7174DB9}">
      <dsp:nvSpPr>
        <dsp:cNvPr id="0" name=""/>
        <dsp:cNvSpPr/>
      </dsp:nvSpPr>
      <dsp:spPr>
        <a:xfrm rot="5488640">
          <a:off x="3781031" y="3176200"/>
          <a:ext cx="464734" cy="56650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zh-TW" altLang="en-US" sz="3200" kern="1200">
            <a:latin typeface="微軟正黑體" pitchFamily="34" charset="-120"/>
            <a:ea typeface="微軟正黑體" pitchFamily="34" charset="-120"/>
          </a:endParaRPr>
        </a:p>
      </dsp:txBody>
      <dsp:txXfrm rot="-5400000">
        <a:off x="3845243" y="3227110"/>
        <a:ext cx="339905" cy="325314"/>
      </dsp:txXfrm>
    </dsp:sp>
    <dsp:sp modelId="{6A71828A-F0E9-47D8-A371-DE8077F6678D}">
      <dsp:nvSpPr>
        <dsp:cNvPr id="0" name=""/>
        <dsp:cNvSpPr/>
      </dsp:nvSpPr>
      <dsp:spPr>
        <a:xfrm>
          <a:off x="1471358" y="3769174"/>
          <a:ext cx="5035637" cy="12589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社會不公平的</a:t>
          </a:r>
          <a:r>
            <a:rPr lang="zh-TW" altLang="en-US" sz="3200" kern="1200" dirty="0" smtClean="0">
              <a:latin typeface="微軟正黑體" pitchFamily="34" charset="-120"/>
              <a:ea typeface="微軟正黑體" pitchFamily="34" charset="-120"/>
            </a:rPr>
            <a:t>現象</a:t>
          </a:r>
          <a:r>
            <a:rPr lang="en-US" altLang="zh-TW" sz="3200" kern="1200" dirty="0" smtClean="0">
              <a:latin typeface="微軟正黑體" pitchFamily="34" charset="-120"/>
              <a:ea typeface="微軟正黑體" pitchFamily="34" charset="-120"/>
            </a:rPr>
            <a:t>(</a:t>
          </a:r>
          <a:r>
            <a:rPr lang="zh-TW" altLang="en-US" sz="3200" kern="1200" dirty="0" smtClean="0">
              <a:latin typeface="微軟正黑體" pitchFamily="34" charset="-120"/>
              <a:ea typeface="微軟正黑體" pitchFamily="34" charset="-120"/>
            </a:rPr>
            <a:t>種族隔離政策</a:t>
          </a:r>
          <a:r>
            <a:rPr lang="en-US" altLang="zh-TW" sz="3200" kern="1200" dirty="0" smtClean="0">
              <a:latin typeface="微軟正黑體" pitchFamily="34" charset="-120"/>
              <a:ea typeface="微軟正黑體" pitchFamily="34" charset="-120"/>
            </a:rPr>
            <a:t>)</a:t>
          </a:r>
          <a:endParaRPr lang="zh-TW" altLang="en-US" sz="3200" kern="1200" dirty="0">
            <a:latin typeface="微軟正黑體" pitchFamily="34" charset="-120"/>
            <a:ea typeface="微軟正黑體" pitchFamily="34" charset="-120"/>
          </a:endParaRPr>
        </a:p>
      </dsp:txBody>
      <dsp:txXfrm>
        <a:off x="1508230" y="3806046"/>
        <a:ext cx="4961893" cy="1185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8D8B-251E-49A6-B2E0-2B49339B952D}">
      <dsp:nvSpPr>
        <dsp:cNvPr id="0" name=""/>
        <dsp:cNvSpPr/>
      </dsp:nvSpPr>
      <dsp:spPr>
        <a:xfrm>
          <a:off x="0" y="-25267"/>
          <a:ext cx="5760640" cy="10901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社會上存在著什麼是「正常、一般」的規範</a:t>
          </a:r>
          <a:endParaRPr lang="zh-TW" altLang="en-US" sz="2800" kern="1200" dirty="0">
            <a:latin typeface="微軟正黑體" pitchFamily="34" charset="-120"/>
            <a:ea typeface="微軟正黑體" pitchFamily="34" charset="-120"/>
          </a:endParaRPr>
        </a:p>
      </dsp:txBody>
      <dsp:txXfrm>
        <a:off x="31931" y="6664"/>
        <a:ext cx="4603788" cy="1026337"/>
      </dsp:txXfrm>
    </dsp:sp>
    <dsp:sp modelId="{E9A8A55C-94B2-4C83-AA11-D9D5DA95178E}">
      <dsp:nvSpPr>
        <dsp:cNvPr id="0" name=""/>
        <dsp:cNvSpPr/>
      </dsp:nvSpPr>
      <dsp:spPr>
        <a:xfrm>
          <a:off x="482453" y="1185817"/>
          <a:ext cx="5760640" cy="11499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某些人成為這個社會身分上的少數</a:t>
          </a:r>
          <a:endParaRPr lang="zh-TW" altLang="en-US" sz="2800" kern="1200" dirty="0">
            <a:latin typeface="微軟正黑體" pitchFamily="34" charset="-120"/>
            <a:ea typeface="微軟正黑體" pitchFamily="34" charset="-120"/>
          </a:endParaRPr>
        </a:p>
      </dsp:txBody>
      <dsp:txXfrm>
        <a:off x="516135" y="1219499"/>
        <a:ext cx="4567887" cy="1082628"/>
      </dsp:txXfrm>
    </dsp:sp>
    <dsp:sp modelId="{E51A6D5E-06B9-479F-B261-690CC4D5EA85}">
      <dsp:nvSpPr>
        <dsp:cNvPr id="0" name=""/>
        <dsp:cNvSpPr/>
      </dsp:nvSpPr>
      <dsp:spPr>
        <a:xfrm>
          <a:off x="957706" y="2426793"/>
          <a:ext cx="5760640" cy="9891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因此沒有辦法展現他的能力</a:t>
          </a:r>
          <a:endParaRPr lang="zh-TW" altLang="en-US" sz="2800" kern="1200" dirty="0">
            <a:latin typeface="微軟正黑體" pitchFamily="34" charset="-120"/>
            <a:ea typeface="微軟正黑體" pitchFamily="34" charset="-120"/>
          </a:endParaRPr>
        </a:p>
      </dsp:txBody>
      <dsp:txXfrm>
        <a:off x="986677" y="2455764"/>
        <a:ext cx="4584510" cy="931188"/>
      </dsp:txXfrm>
    </dsp:sp>
    <dsp:sp modelId="{5D447D6C-D1E4-4043-B558-9AC3C7E886CC}">
      <dsp:nvSpPr>
        <dsp:cNvPr id="0" name=""/>
        <dsp:cNvSpPr/>
      </dsp:nvSpPr>
      <dsp:spPr>
        <a:xfrm>
          <a:off x="1440159" y="3532184"/>
          <a:ext cx="5760640" cy="9891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altLang="en-US" sz="2800" kern="1200" smtClean="0">
              <a:latin typeface="微軟正黑體" pitchFamily="34" charset="-120"/>
              <a:ea typeface="微軟正黑體" pitchFamily="34" charset="-120"/>
            </a:rPr>
            <a:t>長期被排擠或歧視的結果</a:t>
          </a:r>
          <a:endParaRPr lang="zh-TW" altLang="en-US" sz="2800" kern="1200" dirty="0">
            <a:latin typeface="微軟正黑體" pitchFamily="34" charset="-120"/>
            <a:ea typeface="微軟正黑體" pitchFamily="34" charset="-120"/>
          </a:endParaRPr>
        </a:p>
      </dsp:txBody>
      <dsp:txXfrm>
        <a:off x="1469130" y="3561155"/>
        <a:ext cx="4577309" cy="931188"/>
      </dsp:txXfrm>
    </dsp:sp>
    <dsp:sp modelId="{247EEA92-46D2-4CD4-B0BD-30F931CC2B03}">
      <dsp:nvSpPr>
        <dsp:cNvPr id="0" name=""/>
        <dsp:cNvSpPr/>
      </dsp:nvSpPr>
      <dsp:spPr>
        <a:xfrm>
          <a:off x="5117705" y="782851"/>
          <a:ext cx="642934" cy="64293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latin typeface="微軟正黑體" pitchFamily="34" charset="-120"/>
            <a:ea typeface="微軟正黑體" pitchFamily="34" charset="-120"/>
          </a:endParaRPr>
        </a:p>
      </dsp:txBody>
      <dsp:txXfrm>
        <a:off x="5262365" y="782851"/>
        <a:ext cx="353614" cy="483808"/>
      </dsp:txXfrm>
    </dsp:sp>
    <dsp:sp modelId="{83905B8A-9C7B-4581-BE44-0596253481C2}">
      <dsp:nvSpPr>
        <dsp:cNvPr id="0" name=""/>
        <dsp:cNvSpPr/>
      </dsp:nvSpPr>
      <dsp:spPr>
        <a:xfrm>
          <a:off x="5600158" y="1951823"/>
          <a:ext cx="642934" cy="64293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latin typeface="微軟正黑體" pitchFamily="34" charset="-120"/>
            <a:ea typeface="微軟正黑體" pitchFamily="34" charset="-120"/>
          </a:endParaRPr>
        </a:p>
      </dsp:txBody>
      <dsp:txXfrm>
        <a:off x="5744818" y="1951823"/>
        <a:ext cx="353614" cy="483808"/>
      </dsp:txXfrm>
    </dsp:sp>
    <dsp:sp modelId="{3ACABB6F-CC20-433B-A18B-593DB00D5D11}">
      <dsp:nvSpPr>
        <dsp:cNvPr id="0" name=""/>
        <dsp:cNvSpPr/>
      </dsp:nvSpPr>
      <dsp:spPr>
        <a:xfrm>
          <a:off x="6075411" y="3120796"/>
          <a:ext cx="642934" cy="64293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latin typeface="微軟正黑體" pitchFamily="34" charset="-120"/>
            <a:ea typeface="微軟正黑體" pitchFamily="34" charset="-120"/>
          </a:endParaRPr>
        </a:p>
      </dsp:txBody>
      <dsp:txXfrm>
        <a:off x="6220071" y="3120796"/>
        <a:ext cx="353614" cy="4838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7E586-98C7-4CF9-9444-A126338924E2}" type="datetimeFigureOut">
              <a:rPr lang="zh-TW" altLang="en-US" smtClean="0"/>
              <a:pPr/>
              <a:t>2019/9/14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16F91-30EF-44EC-A7C2-88082B8CB0E3}" type="slidenum">
              <a:rPr lang="zh-TW" altLang="en-US" smtClean="0"/>
              <a:pPr/>
              <a:t>‹#›</a:t>
            </a:fld>
            <a:endParaRPr lang="zh-TW" altLang="en-US"/>
          </a:p>
        </p:txBody>
      </p:sp>
    </p:spTree>
    <p:extLst>
      <p:ext uri="{BB962C8B-B14F-4D97-AF65-F5344CB8AC3E}">
        <p14:creationId xmlns="" xmlns:p14="http://schemas.microsoft.com/office/powerpoint/2010/main" val="239751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課本頁數第</a:t>
            </a:r>
            <a:r>
              <a:rPr lang="en-US" altLang="zh-TW" dirty="0" smtClean="0"/>
              <a:t>88</a:t>
            </a:r>
            <a:r>
              <a:rPr lang="zh-TW" altLang="en-US" dirty="0" smtClean="0"/>
              <a:t>頁</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6</a:t>
            </a:fld>
            <a:endParaRPr lang="zh-TW" altLang="en-US"/>
          </a:p>
        </p:txBody>
      </p:sp>
    </p:spTree>
    <p:extLst>
      <p:ext uri="{BB962C8B-B14F-4D97-AF65-F5344CB8AC3E}">
        <p14:creationId xmlns="" xmlns:p14="http://schemas.microsoft.com/office/powerpoint/2010/main" val="8875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保障人權</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32</a:t>
            </a:fld>
            <a:endParaRPr lang="zh-TW" altLang="en-US"/>
          </a:p>
        </p:txBody>
      </p:sp>
    </p:spTree>
    <p:extLst>
      <p:ext uri="{BB962C8B-B14F-4D97-AF65-F5344CB8AC3E}">
        <p14:creationId xmlns="" xmlns:p14="http://schemas.microsoft.com/office/powerpoint/2010/main" val="56299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解答：保障人權</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33</a:t>
            </a:fld>
            <a:endParaRPr lang="zh-TW" altLang="en-US"/>
          </a:p>
        </p:txBody>
      </p:sp>
    </p:spTree>
    <p:extLst>
      <p:ext uri="{BB962C8B-B14F-4D97-AF65-F5344CB8AC3E}">
        <p14:creationId xmlns="" xmlns:p14="http://schemas.microsoft.com/office/powerpoint/2010/main" val="51970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94</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35</a:t>
            </a:fld>
            <a:endParaRPr lang="zh-TW" altLang="en-US"/>
          </a:p>
        </p:txBody>
      </p:sp>
    </p:spTree>
    <p:extLst>
      <p:ext uri="{BB962C8B-B14F-4D97-AF65-F5344CB8AC3E}">
        <p14:creationId xmlns="" xmlns:p14="http://schemas.microsoft.com/office/powerpoint/2010/main" val="13869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94</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36</a:t>
            </a:fld>
            <a:endParaRPr lang="zh-TW" altLang="en-US"/>
          </a:p>
        </p:txBody>
      </p:sp>
    </p:spTree>
    <p:extLst>
      <p:ext uri="{BB962C8B-B14F-4D97-AF65-F5344CB8AC3E}">
        <p14:creationId xmlns="" xmlns:p14="http://schemas.microsoft.com/office/powerpoint/2010/main" val="167181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95</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37</a:t>
            </a:fld>
            <a:endParaRPr lang="zh-TW" altLang="en-US"/>
          </a:p>
        </p:txBody>
      </p:sp>
    </p:spTree>
    <p:extLst>
      <p:ext uri="{BB962C8B-B14F-4D97-AF65-F5344CB8AC3E}">
        <p14:creationId xmlns="" xmlns:p14="http://schemas.microsoft.com/office/powerpoint/2010/main" val="369120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95</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38</a:t>
            </a:fld>
            <a:endParaRPr lang="zh-TW" altLang="en-US"/>
          </a:p>
        </p:txBody>
      </p:sp>
    </p:spTree>
    <p:extLst>
      <p:ext uri="{BB962C8B-B14F-4D97-AF65-F5344CB8AC3E}">
        <p14:creationId xmlns="" xmlns:p14="http://schemas.microsoft.com/office/powerpoint/2010/main" val="254863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94</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39</a:t>
            </a:fld>
            <a:endParaRPr lang="zh-TW" altLang="en-US"/>
          </a:p>
        </p:txBody>
      </p:sp>
    </p:spTree>
    <p:extLst>
      <p:ext uri="{BB962C8B-B14F-4D97-AF65-F5344CB8AC3E}">
        <p14:creationId xmlns="" xmlns:p14="http://schemas.microsoft.com/office/powerpoint/2010/main" val="1257880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96</a:t>
            </a:r>
            <a:r>
              <a:rPr lang="zh-TW" altLang="en-US" dirty="0" smtClean="0"/>
              <a:t>頁</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41</a:t>
            </a:fld>
            <a:endParaRPr lang="zh-TW" altLang="en-US"/>
          </a:p>
        </p:txBody>
      </p:sp>
    </p:spTree>
    <p:extLst>
      <p:ext uri="{BB962C8B-B14F-4D97-AF65-F5344CB8AC3E}">
        <p14:creationId xmlns="" xmlns:p14="http://schemas.microsoft.com/office/powerpoint/2010/main" val="42766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47</a:t>
            </a:fld>
            <a:endParaRPr lang="zh-TW" altLang="en-US"/>
          </a:p>
        </p:txBody>
      </p:sp>
    </p:spTree>
    <p:extLst>
      <p:ext uri="{BB962C8B-B14F-4D97-AF65-F5344CB8AC3E}">
        <p14:creationId xmlns="" xmlns:p14="http://schemas.microsoft.com/office/powerpoint/2010/main" val="45279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97</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53</a:t>
            </a:fld>
            <a:endParaRPr lang="zh-TW" altLang="en-US"/>
          </a:p>
        </p:txBody>
      </p:sp>
    </p:spTree>
    <p:extLst>
      <p:ext uri="{BB962C8B-B14F-4D97-AF65-F5344CB8AC3E}">
        <p14:creationId xmlns="" xmlns:p14="http://schemas.microsoft.com/office/powerpoint/2010/main" val="196530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88</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a:t>
            </a:fld>
            <a:endParaRPr lang="zh-TW" altLang="en-US"/>
          </a:p>
        </p:txBody>
      </p:sp>
    </p:spTree>
    <p:extLst>
      <p:ext uri="{BB962C8B-B14F-4D97-AF65-F5344CB8AC3E}">
        <p14:creationId xmlns="" xmlns:p14="http://schemas.microsoft.com/office/powerpoint/2010/main" val="265969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97</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54</a:t>
            </a:fld>
            <a:endParaRPr lang="zh-TW" altLang="en-US"/>
          </a:p>
        </p:txBody>
      </p:sp>
    </p:spTree>
    <p:extLst>
      <p:ext uri="{BB962C8B-B14F-4D97-AF65-F5344CB8AC3E}">
        <p14:creationId xmlns="" xmlns:p14="http://schemas.microsoft.com/office/powerpoint/2010/main" val="189757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97</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55</a:t>
            </a:fld>
            <a:endParaRPr lang="zh-TW" altLang="en-US"/>
          </a:p>
        </p:txBody>
      </p:sp>
    </p:spTree>
    <p:extLst>
      <p:ext uri="{BB962C8B-B14F-4D97-AF65-F5344CB8AC3E}">
        <p14:creationId xmlns="" xmlns:p14="http://schemas.microsoft.com/office/powerpoint/2010/main" val="5651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98</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56</a:t>
            </a:fld>
            <a:endParaRPr lang="zh-TW" altLang="en-US"/>
          </a:p>
        </p:txBody>
      </p:sp>
    </p:spTree>
    <p:extLst>
      <p:ext uri="{BB962C8B-B14F-4D97-AF65-F5344CB8AC3E}">
        <p14:creationId xmlns="" xmlns:p14="http://schemas.microsoft.com/office/powerpoint/2010/main" val="253245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新聞來源：</a:t>
            </a:r>
            <a:r>
              <a:rPr lang="en-US" altLang="zh-TW" dirty="0" smtClean="0"/>
              <a:t>https://udn.com/news/story/7241/3341691</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57</a:t>
            </a:fld>
            <a:endParaRPr lang="zh-TW" altLang="en-US"/>
          </a:p>
        </p:txBody>
      </p:sp>
    </p:spTree>
    <p:extLst>
      <p:ext uri="{BB962C8B-B14F-4D97-AF65-F5344CB8AC3E}">
        <p14:creationId xmlns="" xmlns:p14="http://schemas.microsoft.com/office/powerpoint/2010/main" val="1575760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59</a:t>
            </a:fld>
            <a:endParaRPr lang="zh-TW" altLang="en-US"/>
          </a:p>
        </p:txBody>
      </p:sp>
    </p:spTree>
    <p:extLst>
      <p:ext uri="{BB962C8B-B14F-4D97-AF65-F5344CB8AC3E}">
        <p14:creationId xmlns="" xmlns:p14="http://schemas.microsoft.com/office/powerpoint/2010/main" val="1033497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98</a:t>
            </a:r>
            <a:r>
              <a:rPr lang="zh-TW" altLang="en-US" dirty="0" smtClean="0"/>
              <a:t>頁</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60</a:t>
            </a:fld>
            <a:endParaRPr lang="zh-TW" altLang="en-US"/>
          </a:p>
        </p:txBody>
      </p:sp>
    </p:spTree>
    <p:extLst>
      <p:ext uri="{BB962C8B-B14F-4D97-AF65-F5344CB8AC3E}">
        <p14:creationId xmlns="" xmlns:p14="http://schemas.microsoft.com/office/powerpoint/2010/main" val="3452456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99</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61</a:t>
            </a:fld>
            <a:endParaRPr lang="zh-TW" altLang="en-US"/>
          </a:p>
        </p:txBody>
      </p:sp>
    </p:spTree>
    <p:extLst>
      <p:ext uri="{BB962C8B-B14F-4D97-AF65-F5344CB8AC3E}">
        <p14:creationId xmlns="" xmlns:p14="http://schemas.microsoft.com/office/powerpoint/2010/main" val="1755118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a:t>
            </a:r>
            <a:r>
              <a:rPr lang="en-US" altLang="zh-TW" dirty="0" smtClean="0"/>
              <a:t>https://www.civilmedia.tw/archives/33049</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64</a:t>
            </a:fld>
            <a:endParaRPr lang="zh-TW" altLang="en-US"/>
          </a:p>
        </p:txBody>
      </p:sp>
    </p:spTree>
    <p:extLst>
      <p:ext uri="{BB962C8B-B14F-4D97-AF65-F5344CB8AC3E}">
        <p14:creationId xmlns="" xmlns:p14="http://schemas.microsoft.com/office/powerpoint/2010/main" val="1773820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100</a:t>
            </a:r>
            <a:r>
              <a:rPr lang="zh-TW" altLang="en-US" dirty="0" smtClean="0"/>
              <a:t>頁</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69</a:t>
            </a:fld>
            <a:endParaRPr lang="zh-TW" altLang="en-US"/>
          </a:p>
        </p:txBody>
      </p:sp>
    </p:spTree>
    <p:extLst>
      <p:ext uri="{BB962C8B-B14F-4D97-AF65-F5344CB8AC3E}">
        <p14:creationId xmlns="" xmlns:p14="http://schemas.microsoft.com/office/powerpoint/2010/main" val="2241317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100</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70</a:t>
            </a:fld>
            <a:endParaRPr lang="zh-TW" altLang="en-US"/>
          </a:p>
        </p:txBody>
      </p:sp>
    </p:spTree>
    <p:extLst>
      <p:ext uri="{BB962C8B-B14F-4D97-AF65-F5344CB8AC3E}">
        <p14:creationId xmlns="" xmlns:p14="http://schemas.microsoft.com/office/powerpoint/2010/main" val="195290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課本頁數第</a:t>
            </a:r>
            <a:r>
              <a:rPr lang="en-US" altLang="zh-TW" dirty="0" smtClean="0"/>
              <a:t>89</a:t>
            </a:r>
            <a:r>
              <a:rPr lang="zh-TW" altLang="en-US" dirty="0" smtClean="0"/>
              <a:t>頁</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10</a:t>
            </a:fld>
            <a:endParaRPr lang="zh-TW" altLang="en-US"/>
          </a:p>
        </p:txBody>
      </p:sp>
    </p:spTree>
    <p:extLst>
      <p:ext uri="{BB962C8B-B14F-4D97-AF65-F5344CB8AC3E}">
        <p14:creationId xmlns="" xmlns:p14="http://schemas.microsoft.com/office/powerpoint/2010/main" val="3742010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100</a:t>
            </a:r>
            <a:r>
              <a:rPr lang="zh-TW" altLang="en-US" dirty="0" smtClean="0"/>
              <a:t>頁</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71</a:t>
            </a:fld>
            <a:endParaRPr lang="zh-TW" altLang="en-US"/>
          </a:p>
        </p:txBody>
      </p:sp>
    </p:spTree>
    <p:extLst>
      <p:ext uri="{BB962C8B-B14F-4D97-AF65-F5344CB8AC3E}">
        <p14:creationId xmlns="" xmlns:p14="http://schemas.microsoft.com/office/powerpoint/2010/main" val="3437771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100</a:t>
            </a:r>
            <a:r>
              <a:rPr lang="zh-TW" altLang="en-US" dirty="0" smtClean="0"/>
              <a:t>頁</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72</a:t>
            </a:fld>
            <a:endParaRPr lang="zh-TW" altLang="en-US"/>
          </a:p>
        </p:txBody>
      </p:sp>
    </p:spTree>
    <p:extLst>
      <p:ext uri="{BB962C8B-B14F-4D97-AF65-F5344CB8AC3E}">
        <p14:creationId xmlns="" xmlns:p14="http://schemas.microsoft.com/office/powerpoint/2010/main" val="1686833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101</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73</a:t>
            </a:fld>
            <a:endParaRPr lang="zh-TW" altLang="en-US"/>
          </a:p>
        </p:txBody>
      </p:sp>
    </p:spTree>
    <p:extLst>
      <p:ext uri="{BB962C8B-B14F-4D97-AF65-F5344CB8AC3E}">
        <p14:creationId xmlns="" xmlns:p14="http://schemas.microsoft.com/office/powerpoint/2010/main" val="3391199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101</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74</a:t>
            </a:fld>
            <a:endParaRPr lang="zh-TW" altLang="en-US"/>
          </a:p>
        </p:txBody>
      </p:sp>
    </p:spTree>
    <p:extLst>
      <p:ext uri="{BB962C8B-B14F-4D97-AF65-F5344CB8AC3E}">
        <p14:creationId xmlns="" xmlns:p14="http://schemas.microsoft.com/office/powerpoint/2010/main" val="3587434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101</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75</a:t>
            </a:fld>
            <a:endParaRPr lang="zh-TW" altLang="en-US"/>
          </a:p>
        </p:txBody>
      </p:sp>
    </p:spTree>
    <p:extLst>
      <p:ext uri="{BB962C8B-B14F-4D97-AF65-F5344CB8AC3E}">
        <p14:creationId xmlns="" xmlns:p14="http://schemas.microsoft.com/office/powerpoint/2010/main" val="1052452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103</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76</a:t>
            </a:fld>
            <a:endParaRPr lang="zh-TW" altLang="en-US"/>
          </a:p>
        </p:txBody>
      </p:sp>
    </p:spTree>
    <p:extLst>
      <p:ext uri="{BB962C8B-B14F-4D97-AF65-F5344CB8AC3E}">
        <p14:creationId xmlns="" xmlns:p14="http://schemas.microsoft.com/office/powerpoint/2010/main" val="873687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103</a:t>
            </a:r>
            <a:r>
              <a:rPr lang="zh-TW" altLang="en-US" dirty="0" smtClean="0"/>
              <a:t>頁</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77</a:t>
            </a:fld>
            <a:endParaRPr lang="zh-TW" altLang="en-US"/>
          </a:p>
        </p:txBody>
      </p:sp>
    </p:spTree>
    <p:extLst>
      <p:ext uri="{BB962C8B-B14F-4D97-AF65-F5344CB8AC3E}">
        <p14:creationId xmlns="" xmlns:p14="http://schemas.microsoft.com/office/powerpoint/2010/main" val="881220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103</a:t>
            </a:r>
            <a:r>
              <a:rPr lang="zh-TW" altLang="en-US"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78</a:t>
            </a:fld>
            <a:endParaRPr lang="zh-TW" altLang="en-US"/>
          </a:p>
        </p:txBody>
      </p:sp>
    </p:spTree>
    <p:extLst>
      <p:ext uri="{BB962C8B-B14F-4D97-AF65-F5344CB8AC3E}">
        <p14:creationId xmlns="" xmlns:p14="http://schemas.microsoft.com/office/powerpoint/2010/main" val="4263660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79</a:t>
            </a:fld>
            <a:endParaRPr lang="zh-TW" altLang="en-US"/>
          </a:p>
        </p:txBody>
      </p:sp>
    </p:spTree>
    <p:extLst>
      <p:ext uri="{BB962C8B-B14F-4D97-AF65-F5344CB8AC3E}">
        <p14:creationId xmlns="" xmlns:p14="http://schemas.microsoft.com/office/powerpoint/2010/main" val="3770219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80</a:t>
            </a:fld>
            <a:endParaRPr lang="zh-TW" altLang="en-US"/>
          </a:p>
        </p:txBody>
      </p:sp>
    </p:spTree>
    <p:extLst>
      <p:ext uri="{BB962C8B-B14F-4D97-AF65-F5344CB8AC3E}">
        <p14:creationId xmlns="" xmlns:p14="http://schemas.microsoft.com/office/powerpoint/2010/main" val="235661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90</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16</a:t>
            </a:fld>
            <a:endParaRPr lang="zh-TW" altLang="en-US"/>
          </a:p>
        </p:txBody>
      </p:sp>
    </p:spTree>
    <p:extLst>
      <p:ext uri="{BB962C8B-B14F-4D97-AF65-F5344CB8AC3E}">
        <p14:creationId xmlns="" xmlns:p14="http://schemas.microsoft.com/office/powerpoint/2010/main" val="131886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蔡總統發表談話後，於三日到七日間，對台灣民眾進行抽樣調查，當民眾被問到是否支持台灣和大陸應該在「一個中國，各自表述」原則下進行交流，高達百分之六十七點六三的民眾表示支持或是非常支持。相較於去年百分之七十點九四和前年百分之六十九點一四，這次調查結果確實是蔡總統就任以來九二共識支持率的最低紀錄，但差別實在很有限。</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81</a:t>
            </a:fld>
            <a:endParaRPr lang="zh-TW" altLang="en-US"/>
          </a:p>
        </p:txBody>
      </p:sp>
    </p:spTree>
    <p:extLst>
      <p:ext uri="{BB962C8B-B14F-4D97-AF65-F5344CB8AC3E}">
        <p14:creationId xmlns="" xmlns:p14="http://schemas.microsoft.com/office/powerpoint/2010/main" val="89849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82</a:t>
            </a:fld>
            <a:endParaRPr lang="zh-TW" altLang="en-US"/>
          </a:p>
        </p:txBody>
      </p:sp>
    </p:spTree>
    <p:extLst>
      <p:ext uri="{BB962C8B-B14F-4D97-AF65-F5344CB8AC3E}">
        <p14:creationId xmlns="" xmlns:p14="http://schemas.microsoft.com/office/powerpoint/2010/main" val="898490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生活實例 日常小烤箱</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87</a:t>
            </a:fld>
            <a:endParaRPr lang="zh-TW" altLang="en-US"/>
          </a:p>
        </p:txBody>
      </p:sp>
    </p:spTree>
    <p:extLst>
      <p:ext uri="{BB962C8B-B14F-4D97-AF65-F5344CB8AC3E}">
        <p14:creationId xmlns="" xmlns:p14="http://schemas.microsoft.com/office/powerpoint/2010/main" val="3865044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107</a:t>
            </a:r>
            <a:r>
              <a:rPr lang="zh-TW" altLang="en-US" dirty="0" smtClean="0"/>
              <a:t>學測</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88</a:t>
            </a:fld>
            <a:endParaRPr lang="zh-TW" altLang="en-US"/>
          </a:p>
        </p:txBody>
      </p:sp>
    </p:spTree>
    <p:extLst>
      <p:ext uri="{BB962C8B-B14F-4D97-AF65-F5344CB8AC3E}">
        <p14:creationId xmlns="" xmlns:p14="http://schemas.microsoft.com/office/powerpoint/2010/main" val="1112134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本書介紹臺灣的族群結構，從而認識一些基本的族群關係模式。臺灣原住民與外來族群的一系列歷史回顧，探討原住民在現代台灣社會汙名化認同的形成以及運作過程，並分析「原住民族群運動」的背景、發起與發展，及其與臺灣政治社會的關係，討論認同的污名感與原住民族群運動間矛盾與衝突的互動關係。從而瞭解到現今臺灣原住民族群意識變遷的過程。</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92</a:t>
            </a:fld>
            <a:endParaRPr lang="zh-TW" altLang="en-US"/>
          </a:p>
        </p:txBody>
      </p:sp>
    </p:spTree>
    <p:extLst>
      <p:ext uri="{BB962C8B-B14F-4D97-AF65-F5344CB8AC3E}">
        <p14:creationId xmlns="" xmlns:p14="http://schemas.microsoft.com/office/powerpoint/2010/main" val="3052654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近二十年來，隨著經濟自由化、政治民主化及社會多元化的持續發展，使得跨國婚姻逐年增加。</a:t>
            </a:r>
            <a:r>
              <a:rPr lang="en-US" altLang="zh-TW" dirty="0" smtClean="0"/>
              <a:t>[</a:t>
            </a:r>
            <a:r>
              <a:rPr lang="zh-TW" altLang="en-US" dirty="0" smtClean="0"/>
              <a:t>透過本文章可以瞭解新住民及其子女對原生母國文化之認同情形以及新住民子女對臺灣本土文化認同以及雙重文化認同知相關因素。學生中可能也有新住民子女，可從其角度探討本文章之內容是否有其研究價值或是偏誤，也提供所有學生更深入思考文化認同的機會。</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93</a:t>
            </a:fld>
            <a:endParaRPr lang="zh-TW" altLang="en-US"/>
          </a:p>
        </p:txBody>
      </p:sp>
    </p:spTree>
    <p:extLst>
      <p:ext uri="{BB962C8B-B14F-4D97-AF65-F5344CB8AC3E}">
        <p14:creationId xmlns="" xmlns:p14="http://schemas.microsoft.com/office/powerpoint/2010/main" val="3052654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影片介紹：從課綱微調到李登輝國家認同爭議裡，其實都已清楚顯示出台灣社會，現今正處於一個多重、過渡的歷史認同階段，有人認為自己是中國人、但也有人認為自己是台灣人。</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藉由動畫的方式引導學生思考國家認同的脈絡，並連結課本內的知識，理解台灣人到底為什麼總是為了國家認同而爭吵？而自己的國家認同又是如何？受到甚麼因素的影響？</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94</a:t>
            </a:fld>
            <a:endParaRPr lang="zh-TW" altLang="en-US"/>
          </a:p>
        </p:txBody>
      </p:sp>
    </p:spTree>
    <p:extLst>
      <p:ext uri="{BB962C8B-B14F-4D97-AF65-F5344CB8AC3E}">
        <p14:creationId xmlns="" xmlns:p14="http://schemas.microsoft.com/office/powerpoint/2010/main" val="235919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90</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17</a:t>
            </a:fld>
            <a:endParaRPr lang="zh-TW" altLang="en-US"/>
          </a:p>
        </p:txBody>
      </p:sp>
    </p:spTree>
    <p:extLst>
      <p:ext uri="{BB962C8B-B14F-4D97-AF65-F5344CB8AC3E}">
        <p14:creationId xmlns="" xmlns:p14="http://schemas.microsoft.com/office/powerpoint/2010/main" val="227028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91</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18</a:t>
            </a:fld>
            <a:endParaRPr lang="zh-TW" altLang="en-US"/>
          </a:p>
        </p:txBody>
      </p:sp>
    </p:spTree>
    <p:extLst>
      <p:ext uri="{BB962C8B-B14F-4D97-AF65-F5344CB8AC3E}">
        <p14:creationId xmlns="" xmlns:p14="http://schemas.microsoft.com/office/powerpoint/2010/main" val="326349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課本頁數第</a:t>
            </a:r>
            <a:r>
              <a:rPr lang="en-US" altLang="zh-TW" dirty="0" smtClean="0"/>
              <a:t>92</a:t>
            </a:r>
            <a:r>
              <a:rPr lang="zh-TW" altLang="en-US" dirty="0" smtClean="0"/>
              <a:t>頁</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23</a:t>
            </a:fld>
            <a:endParaRPr lang="zh-TW" altLang="en-US"/>
          </a:p>
        </p:txBody>
      </p:sp>
    </p:spTree>
    <p:extLst>
      <p:ext uri="{BB962C8B-B14F-4D97-AF65-F5344CB8AC3E}">
        <p14:creationId xmlns="" xmlns:p14="http://schemas.microsoft.com/office/powerpoint/2010/main" val="206758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維護公益、實現正義</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28</a:t>
            </a:fld>
            <a:endParaRPr lang="zh-TW" altLang="en-US"/>
          </a:p>
        </p:txBody>
      </p:sp>
    </p:spTree>
    <p:extLst>
      <p:ext uri="{BB962C8B-B14F-4D97-AF65-F5344CB8AC3E}">
        <p14:creationId xmlns="" xmlns:p14="http://schemas.microsoft.com/office/powerpoint/2010/main" val="217336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維護公益、實現正義</a:t>
            </a: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29</a:t>
            </a:fld>
            <a:endParaRPr lang="zh-TW" altLang="en-US"/>
          </a:p>
        </p:txBody>
      </p:sp>
    </p:spTree>
    <p:extLst>
      <p:ext uri="{BB962C8B-B14F-4D97-AF65-F5344CB8AC3E}">
        <p14:creationId xmlns="" xmlns:p14="http://schemas.microsoft.com/office/powerpoint/2010/main" val="124988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5830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247367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17976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C8DE76-7753-4FEB-A2FC-F9535DCE11AA}" type="datetimeFigureOut">
              <a:rPr lang="zh-TW" altLang="en-US" smtClean="0"/>
              <a:pPr/>
              <a:t>2019/9/14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8B163F-4F95-4E76-8F16-16E8F6818AFF}" type="slidenum">
              <a:rPr lang="zh-TW" altLang="en-US" smtClean="0"/>
              <a:pPr/>
              <a:t>‹#›</a:t>
            </a:fld>
            <a:endParaRPr lang="zh-TW" altLang="en-US"/>
          </a:p>
        </p:txBody>
      </p:sp>
      <p:pic>
        <p:nvPicPr>
          <p:cNvPr id="13" name="圖片 12" descr="888f3a25800bc02975e6b5cb95bf278b.png"/>
          <p:cNvPicPr>
            <a:picLocks noChangeAspect="1"/>
          </p:cNvPicPr>
          <p:nvPr userDrawn="1"/>
        </p:nvPicPr>
        <p:blipFill>
          <a:blip r:embed="rId2" cstate="print">
            <a:lum bright="10000" contrast="-20000"/>
          </a:blip>
          <a:srcRect l="622" t="69018" r="1119" b="17558"/>
          <a:stretch>
            <a:fillRect/>
          </a:stretch>
        </p:blipFill>
        <p:spPr>
          <a:xfrm>
            <a:off x="0" y="6059347"/>
            <a:ext cx="9144000" cy="798653"/>
          </a:xfrm>
          <a:prstGeom prst="rect">
            <a:avLst/>
          </a:prstGeom>
        </p:spPr>
      </p:pic>
      <p:pic>
        <p:nvPicPr>
          <p:cNvPr id="14"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7" b="54397"/>
          <a:stretch>
            <a:fillRect/>
          </a:stretch>
        </p:blipFill>
        <p:spPr bwMode="auto">
          <a:xfrm>
            <a:off x="7635240" y="-139836"/>
            <a:ext cx="836783" cy="898441"/>
          </a:xfrm>
          <a:prstGeom prst="rect">
            <a:avLst/>
          </a:prstGeom>
          <a:noFill/>
        </p:spPr>
      </p:pic>
      <p:pic>
        <p:nvPicPr>
          <p:cNvPr id="16"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3" r="79131" b="32915"/>
          <a:stretch>
            <a:fillRect/>
          </a:stretch>
        </p:blipFill>
        <p:spPr bwMode="auto">
          <a:xfrm>
            <a:off x="5565077" y="0"/>
            <a:ext cx="867724" cy="664434"/>
          </a:xfrm>
          <a:prstGeom prst="rect">
            <a:avLst/>
          </a:prstGeom>
          <a:noFill/>
        </p:spPr>
      </p:pic>
      <p:pic>
        <p:nvPicPr>
          <p:cNvPr id="17"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4" r="5832" b="50870"/>
          <a:stretch>
            <a:fillRect/>
          </a:stretch>
        </p:blipFill>
        <p:spPr bwMode="auto">
          <a:xfrm>
            <a:off x="8239376" y="385457"/>
            <a:ext cx="904624" cy="543686"/>
          </a:xfrm>
          <a:prstGeom prst="rect">
            <a:avLst/>
          </a:prstGeom>
          <a:noFill/>
        </p:spPr>
      </p:pic>
      <p:pic>
        <p:nvPicPr>
          <p:cNvPr id="18"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7" r="34267" b="14578"/>
          <a:stretch>
            <a:fillRect/>
          </a:stretch>
        </p:blipFill>
        <p:spPr bwMode="auto">
          <a:xfrm>
            <a:off x="6516387" y="162663"/>
            <a:ext cx="1056388" cy="635310"/>
          </a:xfrm>
          <a:prstGeom prst="rect">
            <a:avLst/>
          </a:prstGeom>
          <a:noFill/>
        </p:spPr>
      </p:pic>
    </p:spTree>
    <p:extLst>
      <p:ext uri="{BB962C8B-B14F-4D97-AF65-F5344CB8AC3E}">
        <p14:creationId xmlns="" xmlns:p14="http://schemas.microsoft.com/office/powerpoint/2010/main" val="276206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C8DE76-7753-4FEB-A2FC-F9535DCE11AA}" type="datetimeFigureOut">
              <a:rPr lang="zh-TW" altLang="en-US" smtClean="0"/>
              <a:pPr/>
              <a:t>2019/9/14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8B163F-4F95-4E76-8F16-16E8F6818AFF}" type="slidenum">
              <a:rPr lang="zh-TW" altLang="en-US" smtClean="0"/>
              <a:pPr/>
              <a:t>‹#›</a:t>
            </a:fld>
            <a:endParaRPr lang="zh-TW" altLang="en-US"/>
          </a:p>
        </p:txBody>
      </p:sp>
      <p:pic>
        <p:nvPicPr>
          <p:cNvPr id="1026" name="Picture 2" descr="C:\Users\d-edit20a\Desktop\PPT素材\邊框便籤素材\888f3a25800bc02975e6b5cb95bf278b.png"/>
          <p:cNvPicPr>
            <a:picLocks noChangeAspect="1" noChangeArrowheads="1"/>
          </p:cNvPicPr>
          <p:nvPr userDrawn="1"/>
        </p:nvPicPr>
        <p:blipFill>
          <a:blip r:embed="rId2" cstate="print"/>
          <a:srcRect r="1429" b="87113"/>
          <a:stretch>
            <a:fillRect/>
          </a:stretch>
        </p:blipFill>
        <p:spPr bwMode="auto">
          <a:xfrm>
            <a:off x="0" y="6162127"/>
            <a:ext cx="9144000" cy="695873"/>
          </a:xfrm>
          <a:prstGeom prst="rect">
            <a:avLst/>
          </a:prstGeom>
          <a:noFill/>
        </p:spPr>
      </p:pic>
      <p:pic>
        <p:nvPicPr>
          <p:cNvPr id="20" name="圖片 19" descr="91d4279ac53ddfd9b7e62b744247e0ad.png"/>
          <p:cNvPicPr>
            <a:picLocks noChangeAspect="1"/>
          </p:cNvPicPr>
          <p:nvPr userDrawn="1"/>
        </p:nvPicPr>
        <p:blipFill>
          <a:blip r:embed="rId3" cstate="print">
            <a:clrChange>
              <a:clrFrom>
                <a:srgbClr val="FFFFFF"/>
              </a:clrFrom>
              <a:clrTo>
                <a:srgbClr val="FFFFFF">
                  <a:alpha val="0"/>
                </a:srgbClr>
              </a:clrTo>
            </a:clrChange>
          </a:blip>
          <a:srcRect l="8436" t="11285" r="1866" b="1733"/>
          <a:stretch>
            <a:fillRect/>
          </a:stretch>
        </p:blipFill>
        <p:spPr>
          <a:xfrm>
            <a:off x="-1" y="-1"/>
            <a:ext cx="2525487" cy="1208315"/>
          </a:xfrm>
          <a:prstGeom prst="rect">
            <a:avLst/>
          </a:prstGeom>
        </p:spPr>
      </p:pic>
    </p:spTree>
    <p:extLst>
      <p:ext uri="{BB962C8B-B14F-4D97-AF65-F5344CB8AC3E}">
        <p14:creationId xmlns="" xmlns:p14="http://schemas.microsoft.com/office/powerpoint/2010/main" val="276206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標題及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98714"/>
            <a:ext cx="7886700" cy="557825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C8DE76-7753-4FEB-A2FC-F9535DCE11AA}" type="datetimeFigureOut">
              <a:rPr lang="zh-TW" altLang="en-US" smtClean="0"/>
              <a:pPr/>
              <a:t>2019/9/14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8B163F-4F95-4E76-8F16-16E8F6818AFF}" type="slidenum">
              <a:rPr lang="zh-TW" altLang="en-US" smtClean="0"/>
              <a:pPr/>
              <a:t>‹#›</a:t>
            </a:fld>
            <a:endParaRPr lang="zh-TW" altLang="en-US"/>
          </a:p>
        </p:txBody>
      </p:sp>
      <p:pic>
        <p:nvPicPr>
          <p:cNvPr id="1026" name="Picture 2" descr="C:\Users\d-edit20a\Desktop\PPT素材\邊框便籤素材\888f3a25800bc02975e6b5cb95bf278b.png"/>
          <p:cNvPicPr>
            <a:picLocks noChangeAspect="1" noChangeArrowheads="1"/>
          </p:cNvPicPr>
          <p:nvPr userDrawn="1"/>
        </p:nvPicPr>
        <p:blipFill>
          <a:blip r:embed="rId2" cstate="print"/>
          <a:srcRect r="1429" b="87113"/>
          <a:stretch>
            <a:fillRect/>
          </a:stretch>
        </p:blipFill>
        <p:spPr bwMode="auto">
          <a:xfrm>
            <a:off x="0" y="6162127"/>
            <a:ext cx="9144000" cy="695873"/>
          </a:xfrm>
          <a:prstGeom prst="rect">
            <a:avLst/>
          </a:prstGeom>
          <a:noFill/>
        </p:spPr>
      </p:pic>
    </p:spTree>
    <p:extLst>
      <p:ext uri="{BB962C8B-B14F-4D97-AF65-F5344CB8AC3E}">
        <p14:creationId xmlns="" xmlns:p14="http://schemas.microsoft.com/office/powerpoint/2010/main" val="276206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標題及內容">
    <p:spTree>
      <p:nvGrpSpPr>
        <p:cNvPr id="1" name=""/>
        <p:cNvGrpSpPr/>
        <p:nvPr/>
      </p:nvGrpSpPr>
      <p:grpSpPr>
        <a:xfrm>
          <a:off x="0" y="0"/>
          <a:ext cx="0" cy="0"/>
          <a:chOff x="0" y="0"/>
          <a:chExt cx="0" cy="0"/>
        </a:xfrm>
      </p:grpSpPr>
      <p:pic>
        <p:nvPicPr>
          <p:cNvPr id="10" name="圖片 9" descr="2c17936bdc995a1a5c18666b2784337f.png"/>
          <p:cNvPicPr>
            <a:picLocks noChangeAspect="1"/>
          </p:cNvPicPr>
          <p:nvPr userDrawn="1"/>
        </p:nvPicPr>
        <p:blipFill>
          <a:blip r:embed="rId2" cstate="print">
            <a:grayscl/>
          </a:blip>
          <a:srcRect l="33555" t="68090" r="50359" b="12829"/>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C8DE76-7753-4FEB-A2FC-F9535DCE11AA}" type="datetimeFigureOut">
              <a:rPr lang="zh-TW" altLang="en-US" smtClean="0"/>
              <a:pPr/>
              <a:t>2019/9/14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8B163F-4F95-4E76-8F16-16E8F6818AFF}" type="slidenum">
              <a:rPr lang="zh-TW" altLang="en-US" smtClean="0"/>
              <a:pPr/>
              <a:t>‹#›</a:t>
            </a:fld>
            <a:endParaRPr lang="zh-TW" altLang="en-US"/>
          </a:p>
        </p:txBody>
      </p:sp>
    </p:spTree>
    <p:extLst>
      <p:ext uri="{BB962C8B-B14F-4D97-AF65-F5344CB8AC3E}">
        <p14:creationId xmlns="" xmlns:p14="http://schemas.microsoft.com/office/powerpoint/2010/main" val="276206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25" name="直線接點 24"/>
          <p:cNvCxnSpPr/>
          <p:nvPr userDrawn="1"/>
        </p:nvCxnSpPr>
        <p:spPr>
          <a:xfrm>
            <a:off x="395536"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8" name="等腰三角形 27"/>
          <p:cNvSpPr/>
          <p:nvPr userDrawn="1"/>
        </p:nvSpPr>
        <p:spPr>
          <a:xfrm rot="5400000">
            <a:off x="395536" y="0"/>
            <a:ext cx="1584176" cy="1584176"/>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p:cNvSpPr/>
          <p:nvPr userDrawn="1"/>
        </p:nvSpPr>
        <p:spPr>
          <a:xfrm rot="5400000">
            <a:off x="359532" y="1016732"/>
            <a:ext cx="1008112" cy="936104"/>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p:cNvSpPr/>
          <p:nvPr userDrawn="1"/>
        </p:nvSpPr>
        <p:spPr>
          <a:xfrm rot="5400000" flipV="1">
            <a:off x="-36512" y="1772816"/>
            <a:ext cx="576064" cy="288032"/>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等腰三角形 30"/>
          <p:cNvSpPr/>
          <p:nvPr userDrawn="1"/>
        </p:nvSpPr>
        <p:spPr>
          <a:xfrm rot="5400000">
            <a:off x="215516" y="2024844"/>
            <a:ext cx="1584176" cy="1224136"/>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等腰三角形 31"/>
          <p:cNvSpPr/>
          <p:nvPr userDrawn="1"/>
        </p:nvSpPr>
        <p:spPr>
          <a:xfrm rot="5400000">
            <a:off x="179512" y="3068960"/>
            <a:ext cx="1296144" cy="864096"/>
          </a:xfrm>
          <a:prstGeom prst="triangle">
            <a:avLst>
              <a:gd name="adj" fmla="val 4832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等腰三角形 32"/>
          <p:cNvSpPr/>
          <p:nvPr userDrawn="1"/>
        </p:nvSpPr>
        <p:spPr>
          <a:xfrm rot="5400000">
            <a:off x="611560" y="3573016"/>
            <a:ext cx="1152128" cy="1584176"/>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p:cNvSpPr/>
          <p:nvPr userDrawn="1"/>
        </p:nvSpPr>
        <p:spPr>
          <a:xfrm rot="5400000" flipV="1">
            <a:off x="-36512" y="4653136"/>
            <a:ext cx="504056" cy="360040"/>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等腰三角形 34"/>
          <p:cNvSpPr/>
          <p:nvPr userDrawn="1"/>
        </p:nvSpPr>
        <p:spPr>
          <a:xfrm rot="5400000">
            <a:off x="431540" y="4833156"/>
            <a:ext cx="1080120" cy="1152128"/>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等腰三角形 35"/>
          <p:cNvSpPr/>
          <p:nvPr userDrawn="1"/>
        </p:nvSpPr>
        <p:spPr>
          <a:xfrm rot="5400000">
            <a:off x="445232" y="5467536"/>
            <a:ext cx="1340768" cy="1440160"/>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日期版面配置區 1"/>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0EAA012-BAC4-4AE6-89B1-F6E986B3D5BB}" type="slidenum">
              <a:rPr lang="zh-TW" altLang="en-US" smtClean="0"/>
              <a:pPr/>
              <a:t>‹#›</a:t>
            </a:fld>
            <a:endParaRPr lang="zh-TW" altLang="en-US"/>
          </a:p>
        </p:txBody>
      </p:sp>
      <p:cxnSp>
        <p:nvCxnSpPr>
          <p:cNvPr id="17" name="直線接點 16"/>
          <p:cNvCxnSpPr/>
          <p:nvPr userDrawn="1"/>
        </p:nvCxnSpPr>
        <p:spPr>
          <a:xfrm flipV="1">
            <a:off x="0" y="5877272"/>
            <a:ext cx="9144000" cy="7200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38" name="直線接點 37"/>
          <p:cNvCxnSpPr/>
          <p:nvPr userDrawn="1"/>
        </p:nvCxnSpPr>
        <p:spPr>
          <a:xfrm>
            <a:off x="395536" y="0"/>
            <a:ext cx="0" cy="685800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 xmlns:p14="http://schemas.microsoft.com/office/powerpoint/2010/main" val="406712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標題及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C8DE76-7753-4FEB-A2FC-F9535DCE11AA}" type="datetimeFigureOut">
              <a:rPr lang="zh-TW" altLang="en-US" smtClean="0"/>
              <a:pPr/>
              <a:t>2019/9/14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8B163F-4F95-4E76-8F16-16E8F6818AFF}" type="slidenum">
              <a:rPr lang="zh-TW" altLang="en-US" smtClean="0"/>
              <a:pPr/>
              <a:t>‹#›</a:t>
            </a:fld>
            <a:endParaRPr lang="zh-TW" altLang="en-US"/>
          </a:p>
        </p:txBody>
      </p:sp>
      <p:pic>
        <p:nvPicPr>
          <p:cNvPr id="13" name="圖片 12" descr="888f3a25800bc02975e6b5cb95bf278b.png"/>
          <p:cNvPicPr>
            <a:picLocks noChangeAspect="1"/>
          </p:cNvPicPr>
          <p:nvPr userDrawn="1"/>
        </p:nvPicPr>
        <p:blipFill>
          <a:blip r:embed="rId2" cstate="print">
            <a:lum bright="10000" contrast="-20000"/>
          </a:blip>
          <a:srcRect l="622" t="69018" r="1119" b="17558"/>
          <a:stretch>
            <a:fillRect/>
          </a:stretch>
        </p:blipFill>
        <p:spPr>
          <a:xfrm>
            <a:off x="0" y="6059347"/>
            <a:ext cx="9144000" cy="798653"/>
          </a:xfrm>
          <a:prstGeom prst="rect">
            <a:avLst/>
          </a:prstGeom>
        </p:spPr>
      </p:pic>
      <p:pic>
        <p:nvPicPr>
          <p:cNvPr id="14"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7" b="54397"/>
          <a:stretch>
            <a:fillRect/>
          </a:stretch>
        </p:blipFill>
        <p:spPr bwMode="auto">
          <a:xfrm>
            <a:off x="7635240" y="-139836"/>
            <a:ext cx="836783" cy="898441"/>
          </a:xfrm>
          <a:prstGeom prst="rect">
            <a:avLst/>
          </a:prstGeom>
          <a:noFill/>
        </p:spPr>
      </p:pic>
      <p:pic>
        <p:nvPicPr>
          <p:cNvPr id="16"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3" r="79131" b="32915"/>
          <a:stretch>
            <a:fillRect/>
          </a:stretch>
        </p:blipFill>
        <p:spPr bwMode="auto">
          <a:xfrm>
            <a:off x="5565077" y="0"/>
            <a:ext cx="867724" cy="664434"/>
          </a:xfrm>
          <a:prstGeom prst="rect">
            <a:avLst/>
          </a:prstGeom>
          <a:noFill/>
        </p:spPr>
      </p:pic>
      <p:pic>
        <p:nvPicPr>
          <p:cNvPr id="17"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4" r="5832" b="50870"/>
          <a:stretch>
            <a:fillRect/>
          </a:stretch>
        </p:blipFill>
        <p:spPr bwMode="auto">
          <a:xfrm>
            <a:off x="8239376" y="385457"/>
            <a:ext cx="904624" cy="543686"/>
          </a:xfrm>
          <a:prstGeom prst="rect">
            <a:avLst/>
          </a:prstGeom>
          <a:noFill/>
        </p:spPr>
      </p:pic>
      <p:pic>
        <p:nvPicPr>
          <p:cNvPr id="18"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7" r="34267" b="14578"/>
          <a:stretch>
            <a:fillRect/>
          </a:stretch>
        </p:blipFill>
        <p:spPr bwMode="auto">
          <a:xfrm>
            <a:off x="6516387" y="162663"/>
            <a:ext cx="1056388" cy="635310"/>
          </a:xfrm>
          <a:prstGeom prst="rect">
            <a:avLst/>
          </a:prstGeom>
          <a:noFill/>
        </p:spPr>
      </p:pic>
    </p:spTree>
    <p:extLst>
      <p:ext uri="{BB962C8B-B14F-4D97-AF65-F5344CB8AC3E}">
        <p14:creationId xmlns="" xmlns:p14="http://schemas.microsoft.com/office/powerpoint/2010/main" val="276206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小故事">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E:\Work\103下新icon\小故事.png"/>
          <p:cNvPicPr>
            <a:picLocks noChangeAspect="1" noChangeArrowheads="1"/>
          </p:cNvPicPr>
          <p:nvPr/>
        </p:nvPicPr>
        <p:blipFill>
          <a:blip r:embed="rId3"/>
          <a:srcRect/>
          <a:stretch>
            <a:fillRect/>
          </a:stretch>
        </p:blipFill>
        <p:spPr bwMode="auto">
          <a:xfrm>
            <a:off x="-352425" y="-330200"/>
            <a:ext cx="3230563" cy="1368425"/>
          </a:xfrm>
          <a:prstGeom prst="rect">
            <a:avLst/>
          </a:prstGeom>
          <a:noFill/>
          <a:ln w="9525">
            <a:noFill/>
            <a:miter lim="800000"/>
            <a:headEnd/>
            <a:tailEnd/>
          </a:ln>
        </p:spPr>
      </p:pic>
      <p:sp>
        <p:nvSpPr>
          <p:cNvPr id="2" name="標題 1"/>
          <p:cNvSpPr>
            <a:spLocks noGrp="1"/>
          </p:cNvSpPr>
          <p:nvPr>
            <p:ph type="title"/>
          </p:nvPr>
        </p:nvSpPr>
        <p:spPr>
          <a:xfrm>
            <a:off x="2555776" y="0"/>
            <a:ext cx="5256584" cy="764704"/>
          </a:xfrm>
        </p:spPr>
        <p:txBody>
          <a:bodyPr/>
          <a:lstStyle>
            <a:lvl1pPr>
              <a:defRPr>
                <a:solidFill>
                  <a:srgbClr val="FFFF00"/>
                </a:solidFill>
              </a:defRPr>
            </a:lvl1pPr>
          </a:lstStyle>
          <a:p>
            <a:r>
              <a:rPr lang="zh-TW" altLang="en-US" dirty="0" smtClean="0"/>
              <a:t>按一下以編輯母片標題樣式</a:t>
            </a:r>
            <a:endParaRPr lang="zh-TW" altLang="en-US" dirty="0"/>
          </a:p>
        </p:txBody>
      </p:sp>
      <p:sp>
        <p:nvSpPr>
          <p:cNvPr id="10" name="內容版面配置區 8"/>
          <p:cNvSpPr>
            <a:spLocks noGrp="1"/>
          </p:cNvSpPr>
          <p:nvPr>
            <p:ph sz="quarter" idx="13"/>
          </p:nvPr>
        </p:nvSpPr>
        <p:spPr>
          <a:xfrm>
            <a:off x="323850" y="1052513"/>
            <a:ext cx="8496300" cy="4824412"/>
          </a:xfrm>
        </p:spPr>
        <p:txBody>
          <a:bodyPr/>
          <a:lstStyle>
            <a:lvl1pPr marL="360363" indent="-360363" algn="just" eaLnBrk="1" hangingPunct="1">
              <a:spcBef>
                <a:spcPct val="0"/>
              </a:spcBef>
              <a:buFontTx/>
              <a:buChar char="•"/>
              <a:defRPr lang="zh-TW" altLang="en-US" sz="3200" kern="1200" dirty="0" smtClean="0">
                <a:solidFill>
                  <a:schemeClr val="tx1"/>
                </a:solidFill>
                <a:latin typeface="標楷體" pitchFamily="65" charset="-120"/>
                <a:ea typeface="標楷體" pitchFamily="65" charset="-120"/>
                <a:cs typeface="+mn-cs"/>
              </a:defRPr>
            </a:lvl1pPr>
            <a:lvl2pPr>
              <a:defRPr sz="3200">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2"/>
          <p:cNvSpPr>
            <a:spLocks noGrp="1"/>
          </p:cNvSpPr>
          <p:nvPr>
            <p:ph type="dt" sz="half" idx="14"/>
          </p:nvPr>
        </p:nvSpPr>
        <p:spPr/>
        <p:txBody>
          <a:bodyPr/>
          <a:lstStyle>
            <a:lvl1pPr>
              <a:defRPr/>
            </a:lvl1pPr>
          </a:lstStyle>
          <a:p>
            <a:pPr>
              <a:defRPr/>
            </a:pPr>
            <a:fld id="{20ACADD8-F5B1-4898-96FE-FC791336E53E}" type="datetime1">
              <a:rPr lang="zh-TW" altLang="en-US"/>
              <a:pPr>
                <a:defRPr/>
              </a:pPr>
              <a:t>2019/9/14</a:t>
            </a:fld>
            <a:endParaRPr lang="zh-TW" altLang="en-US"/>
          </a:p>
        </p:txBody>
      </p:sp>
      <p:sp>
        <p:nvSpPr>
          <p:cNvPr id="7" name="頁尾版面配置區 3"/>
          <p:cNvSpPr>
            <a:spLocks noGrp="1"/>
          </p:cNvSpPr>
          <p:nvPr>
            <p:ph type="ftr" sz="quarter" idx="15"/>
          </p:nvPr>
        </p:nvSpPr>
        <p:spPr/>
        <p:txBody>
          <a:bodyPr/>
          <a:lstStyle>
            <a:lvl1pPr>
              <a:defRPr/>
            </a:lvl1pPr>
          </a:lstStyle>
          <a:p>
            <a:pPr>
              <a:defRPr/>
            </a:pPr>
            <a:endParaRPr lang="zh-TW" altLang="en-US"/>
          </a:p>
        </p:txBody>
      </p:sp>
      <p:sp>
        <p:nvSpPr>
          <p:cNvPr id="8" name="投影片編號版面配置區 4"/>
          <p:cNvSpPr>
            <a:spLocks noGrp="1"/>
          </p:cNvSpPr>
          <p:nvPr>
            <p:ph type="sldNum" sz="quarter" idx="16"/>
          </p:nvPr>
        </p:nvSpPr>
        <p:spPr/>
        <p:txBody>
          <a:bodyPr/>
          <a:lstStyle>
            <a:lvl1pPr>
              <a:defRPr/>
            </a:lvl1pPr>
          </a:lstStyle>
          <a:p>
            <a:pPr>
              <a:defRPr/>
            </a:pPr>
            <a:fld id="{54B74C33-2C6F-42E7-B999-CF98991AB4D2}"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內文投影片">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0" y="0"/>
            <a:ext cx="8229600" cy="764704"/>
          </a:xfrm>
        </p:spPr>
        <p:txBody>
          <a:bodyPr anchor="t"/>
          <a:lstStyle>
            <a:lvl1pPr algn="l">
              <a:defRPr>
                <a:solidFill>
                  <a:srgbClr val="FFFF00"/>
                </a:solidFill>
              </a:defRPr>
            </a:lvl1pPr>
          </a:lstStyle>
          <a:p>
            <a:r>
              <a:rPr lang="zh-TW" altLang="en-US" smtClean="0"/>
              <a:t>按一下以編輯母片標題樣式</a:t>
            </a:r>
            <a:endParaRPr lang="zh-TW" altLang="en-US" dirty="0"/>
          </a:p>
        </p:txBody>
      </p:sp>
      <p:sp>
        <p:nvSpPr>
          <p:cNvPr id="8" name="內容版面配置區 7"/>
          <p:cNvSpPr>
            <a:spLocks noGrp="1"/>
          </p:cNvSpPr>
          <p:nvPr>
            <p:ph sz="quarter" idx="13"/>
          </p:nvPr>
        </p:nvSpPr>
        <p:spPr>
          <a:xfrm>
            <a:off x="251520" y="980728"/>
            <a:ext cx="8351838" cy="4897437"/>
          </a:xfrm>
        </p:spPr>
        <p:txBody>
          <a:bodyPr/>
          <a:lstStyle>
            <a:lvl1pPr eaLnBrk="1" hangingPunct="1">
              <a:defRPr sz="3200">
                <a:solidFill>
                  <a:schemeClr val="tx1"/>
                </a:solidFill>
              </a:defRPr>
            </a:lvl1pPr>
            <a:lvl2pPr>
              <a:defRPr sz="3200"/>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2"/>
          <p:cNvSpPr>
            <a:spLocks noGrp="1"/>
          </p:cNvSpPr>
          <p:nvPr>
            <p:ph type="dt" sz="half" idx="14"/>
          </p:nvPr>
        </p:nvSpPr>
        <p:spPr/>
        <p:txBody>
          <a:bodyPr/>
          <a:lstStyle>
            <a:lvl1pPr>
              <a:defRPr/>
            </a:lvl1pPr>
          </a:lstStyle>
          <a:p>
            <a:pPr>
              <a:defRPr/>
            </a:pPr>
            <a:fld id="{965BF3A7-DFDA-49B9-8959-582A1D325875}" type="datetime1">
              <a:rPr lang="zh-TW" altLang="en-US"/>
              <a:pPr>
                <a:defRPr/>
              </a:pPr>
              <a:t>2019/9/14</a:t>
            </a:fld>
            <a:endParaRPr lang="zh-TW" altLang="en-US"/>
          </a:p>
        </p:txBody>
      </p:sp>
      <p:sp>
        <p:nvSpPr>
          <p:cNvPr id="6" name="頁尾版面配置區 3"/>
          <p:cNvSpPr>
            <a:spLocks noGrp="1"/>
          </p:cNvSpPr>
          <p:nvPr>
            <p:ph type="ftr" sz="quarter" idx="15"/>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6"/>
          </p:nvPr>
        </p:nvSpPr>
        <p:spPr/>
        <p:txBody>
          <a:bodyPr/>
          <a:lstStyle>
            <a:lvl1pPr>
              <a:defRPr/>
            </a:lvl1pPr>
          </a:lstStyle>
          <a:p>
            <a:pPr>
              <a:defRPr/>
            </a:pPr>
            <a:fld id="{6E53C6D1-733E-4C6F-9820-660EC67C66DE}"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07369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學習視窗">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E:\Work\103下新icon\學習視窗.png"/>
          <p:cNvPicPr>
            <a:picLocks noChangeAspect="1" noChangeArrowheads="1"/>
          </p:cNvPicPr>
          <p:nvPr userDrawn="1"/>
        </p:nvPicPr>
        <p:blipFill>
          <a:blip r:embed="rId3"/>
          <a:srcRect/>
          <a:stretch>
            <a:fillRect/>
          </a:stretch>
        </p:blipFill>
        <p:spPr bwMode="auto">
          <a:xfrm>
            <a:off x="-252413" y="-315913"/>
            <a:ext cx="3168651" cy="1341438"/>
          </a:xfrm>
          <a:prstGeom prst="rect">
            <a:avLst/>
          </a:prstGeom>
          <a:noFill/>
          <a:ln w="9525">
            <a:noFill/>
            <a:miter lim="800000"/>
            <a:headEnd/>
            <a:tailEnd/>
          </a:ln>
        </p:spPr>
      </p:pic>
      <p:sp>
        <p:nvSpPr>
          <p:cNvPr id="2" name="標題 1"/>
          <p:cNvSpPr>
            <a:spLocks noGrp="1"/>
          </p:cNvSpPr>
          <p:nvPr>
            <p:ph type="title"/>
          </p:nvPr>
        </p:nvSpPr>
        <p:spPr>
          <a:xfrm>
            <a:off x="2699792" y="0"/>
            <a:ext cx="4824536" cy="692696"/>
          </a:xfrm>
        </p:spPr>
        <p:txBody>
          <a:bodyPr anchor="t"/>
          <a:lstStyle>
            <a:lvl1pPr algn="l">
              <a:defRPr lang="zh-TW" altLang="en-US" sz="4400" kern="1200" dirty="0">
                <a:solidFill>
                  <a:srgbClr val="FFFF00"/>
                </a:solidFill>
                <a:latin typeface="+mj-lt"/>
                <a:ea typeface="標楷體" pitchFamily="65" charset="-120"/>
                <a:cs typeface="+mj-cs"/>
              </a:defRPr>
            </a:lvl1pPr>
          </a:lstStyle>
          <a:p>
            <a:r>
              <a:rPr lang="zh-TW" altLang="en-US" dirty="0" smtClean="0"/>
              <a:t>按一下以編輯母片標題樣式</a:t>
            </a:r>
            <a:endParaRPr lang="zh-TW" altLang="en-US" dirty="0"/>
          </a:p>
        </p:txBody>
      </p:sp>
      <p:sp>
        <p:nvSpPr>
          <p:cNvPr id="8" name="文字版面配置區 7"/>
          <p:cNvSpPr>
            <a:spLocks noGrp="1"/>
          </p:cNvSpPr>
          <p:nvPr>
            <p:ph type="body" sz="quarter" idx="13"/>
          </p:nvPr>
        </p:nvSpPr>
        <p:spPr>
          <a:xfrm>
            <a:off x="395288" y="1052513"/>
            <a:ext cx="8280400" cy="4968875"/>
          </a:xfrm>
        </p:spPr>
        <p:txBody>
          <a:bodyPr/>
          <a:lstStyle>
            <a:lvl1pPr marL="342900" indent="-3175" eaLnBrk="1" hangingPunct="1">
              <a:buNone/>
              <a:defRPr sz="3200"/>
            </a:lvl1pPr>
            <a:lvl2pPr>
              <a:defRPr sz="3200"/>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2"/>
          <p:cNvSpPr>
            <a:spLocks noGrp="1"/>
          </p:cNvSpPr>
          <p:nvPr>
            <p:ph type="dt" sz="half" idx="14"/>
          </p:nvPr>
        </p:nvSpPr>
        <p:spPr/>
        <p:txBody>
          <a:bodyPr/>
          <a:lstStyle>
            <a:lvl1pPr>
              <a:defRPr/>
            </a:lvl1pPr>
          </a:lstStyle>
          <a:p>
            <a:pPr>
              <a:defRPr/>
            </a:pPr>
            <a:fld id="{11D65CAF-5313-43F0-8CAC-C66F7C82A9D1}" type="datetime1">
              <a:rPr lang="zh-TW" altLang="en-US"/>
              <a:pPr>
                <a:defRPr/>
              </a:pPr>
              <a:t>2019/9/14</a:t>
            </a:fld>
            <a:endParaRPr lang="zh-TW" altLang="en-US"/>
          </a:p>
        </p:txBody>
      </p:sp>
      <p:sp>
        <p:nvSpPr>
          <p:cNvPr id="7" name="頁尾版面配置區 3"/>
          <p:cNvSpPr>
            <a:spLocks noGrp="1"/>
          </p:cNvSpPr>
          <p:nvPr>
            <p:ph type="ftr" sz="quarter" idx="15"/>
          </p:nvPr>
        </p:nvSpPr>
        <p:spPr/>
        <p:txBody>
          <a:bodyPr/>
          <a:lstStyle>
            <a:lvl1pPr>
              <a:defRPr/>
            </a:lvl1pPr>
          </a:lstStyle>
          <a:p>
            <a:pPr>
              <a:defRPr/>
            </a:pPr>
            <a:endParaRPr lang="zh-TW" altLang="en-US"/>
          </a:p>
        </p:txBody>
      </p:sp>
      <p:sp>
        <p:nvSpPr>
          <p:cNvPr id="9" name="投影片編號版面配置區 4"/>
          <p:cNvSpPr>
            <a:spLocks noGrp="1"/>
          </p:cNvSpPr>
          <p:nvPr>
            <p:ph type="sldNum" sz="quarter" idx="16"/>
          </p:nvPr>
        </p:nvSpPr>
        <p:spPr/>
        <p:txBody>
          <a:bodyPr/>
          <a:lstStyle>
            <a:lvl1pPr>
              <a:defRPr/>
            </a:lvl1pPr>
          </a:lstStyle>
          <a:p>
            <a:pPr>
              <a:defRPr/>
            </a:pPr>
            <a:fld id="{FF8F6683-2F59-4063-AAE1-BE69497D64B1}"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小辭典">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E:\Work\103下新icon\小辭典.png"/>
          <p:cNvPicPr>
            <a:picLocks noChangeAspect="1" noChangeArrowheads="1"/>
          </p:cNvPicPr>
          <p:nvPr userDrawn="1"/>
        </p:nvPicPr>
        <p:blipFill>
          <a:blip r:embed="rId3"/>
          <a:srcRect/>
          <a:stretch>
            <a:fillRect/>
          </a:stretch>
        </p:blipFill>
        <p:spPr bwMode="auto">
          <a:xfrm>
            <a:off x="-396875" y="-336550"/>
            <a:ext cx="3313113" cy="1403350"/>
          </a:xfrm>
          <a:prstGeom prst="rect">
            <a:avLst/>
          </a:prstGeom>
          <a:noFill/>
          <a:ln w="9525">
            <a:noFill/>
            <a:miter lim="800000"/>
            <a:headEnd/>
            <a:tailEnd/>
          </a:ln>
        </p:spPr>
      </p:pic>
      <p:sp>
        <p:nvSpPr>
          <p:cNvPr id="2" name="標題 1"/>
          <p:cNvSpPr>
            <a:spLocks noGrp="1"/>
          </p:cNvSpPr>
          <p:nvPr>
            <p:ph type="title"/>
          </p:nvPr>
        </p:nvSpPr>
        <p:spPr>
          <a:xfrm>
            <a:off x="2555776" y="0"/>
            <a:ext cx="4968552" cy="692696"/>
          </a:xfrm>
        </p:spPr>
        <p:txBody>
          <a:bodyPr anchor="t"/>
          <a:lstStyle>
            <a:lvl1pPr algn="l">
              <a:defRPr lang="zh-TW" altLang="en-US" sz="4400" kern="1200" dirty="0">
                <a:solidFill>
                  <a:srgbClr val="FFFF00"/>
                </a:solidFill>
                <a:latin typeface="標楷體" pitchFamily="65" charset="-120"/>
                <a:ea typeface="標楷體" pitchFamily="65" charset="-120"/>
                <a:cs typeface="+mj-cs"/>
              </a:defRPr>
            </a:lvl1pPr>
          </a:lstStyle>
          <a:p>
            <a:r>
              <a:rPr lang="zh-TW" altLang="en-US" dirty="0" smtClean="0"/>
              <a:t>按一下以編輯母片標題樣式</a:t>
            </a:r>
            <a:endParaRPr lang="zh-TW" altLang="en-US" dirty="0"/>
          </a:p>
        </p:txBody>
      </p:sp>
      <p:sp>
        <p:nvSpPr>
          <p:cNvPr id="8" name="文字版面配置區 7"/>
          <p:cNvSpPr>
            <a:spLocks noGrp="1"/>
          </p:cNvSpPr>
          <p:nvPr>
            <p:ph type="body" sz="quarter" idx="13"/>
          </p:nvPr>
        </p:nvSpPr>
        <p:spPr>
          <a:xfrm>
            <a:off x="395288" y="1052513"/>
            <a:ext cx="8280400" cy="4968875"/>
          </a:xfrm>
        </p:spPr>
        <p:txBody>
          <a:bodyPr/>
          <a:lstStyle>
            <a:lvl1pPr marL="342900" indent="-342900" algn="l" rtl="0" eaLnBrk="1" fontAlgn="base" hangingPunct="1">
              <a:lnSpc>
                <a:spcPct val="110000"/>
              </a:lnSpc>
              <a:spcBef>
                <a:spcPct val="20000"/>
              </a:spcBef>
              <a:spcAft>
                <a:spcPct val="0"/>
              </a:spcAft>
              <a:buFont typeface="Arial" charset="0"/>
              <a:buChar char="•"/>
              <a:defRPr lang="zh-TW" altLang="en-US" sz="3200" kern="1200" dirty="0" smtClean="0">
                <a:solidFill>
                  <a:schemeClr val="tx1"/>
                </a:solidFill>
                <a:latin typeface="標楷體" pitchFamily="65" charset="-120"/>
                <a:ea typeface="標楷體" pitchFamily="65" charset="-120"/>
                <a:cs typeface="+mn-cs"/>
              </a:defRPr>
            </a:lvl1pPr>
            <a:lvl2pPr>
              <a:defRPr sz="3200">
                <a:latin typeface="標楷體" pitchFamily="65" charset="-120"/>
                <a:ea typeface="標楷體" pitchFamily="65" charset="-120"/>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2"/>
          <p:cNvSpPr>
            <a:spLocks noGrp="1"/>
          </p:cNvSpPr>
          <p:nvPr>
            <p:ph type="dt" sz="half" idx="14"/>
          </p:nvPr>
        </p:nvSpPr>
        <p:spPr/>
        <p:txBody>
          <a:bodyPr/>
          <a:lstStyle>
            <a:lvl1pPr>
              <a:defRPr/>
            </a:lvl1pPr>
          </a:lstStyle>
          <a:p>
            <a:pPr>
              <a:defRPr/>
            </a:pPr>
            <a:fld id="{ADDCF4B7-211D-412F-A192-1D5DA5491EE9}" type="datetime1">
              <a:rPr lang="zh-TW" altLang="en-US"/>
              <a:pPr>
                <a:defRPr/>
              </a:pPr>
              <a:t>2019/9/14</a:t>
            </a:fld>
            <a:endParaRPr lang="zh-TW" altLang="en-US"/>
          </a:p>
        </p:txBody>
      </p:sp>
      <p:sp>
        <p:nvSpPr>
          <p:cNvPr id="7" name="頁尾版面配置區 3"/>
          <p:cNvSpPr>
            <a:spLocks noGrp="1"/>
          </p:cNvSpPr>
          <p:nvPr>
            <p:ph type="ftr" sz="quarter" idx="15"/>
          </p:nvPr>
        </p:nvSpPr>
        <p:spPr/>
        <p:txBody>
          <a:bodyPr/>
          <a:lstStyle>
            <a:lvl1pPr>
              <a:defRPr/>
            </a:lvl1pPr>
          </a:lstStyle>
          <a:p>
            <a:pPr>
              <a:defRPr/>
            </a:pPr>
            <a:endParaRPr lang="zh-TW" altLang="en-US"/>
          </a:p>
        </p:txBody>
      </p:sp>
      <p:sp>
        <p:nvSpPr>
          <p:cNvPr id="9" name="投影片編號版面配置區 4"/>
          <p:cNvSpPr>
            <a:spLocks noGrp="1"/>
          </p:cNvSpPr>
          <p:nvPr>
            <p:ph type="sldNum" sz="quarter" idx="16"/>
          </p:nvPr>
        </p:nvSpPr>
        <p:spPr/>
        <p:txBody>
          <a:bodyPr/>
          <a:lstStyle>
            <a:lvl1pPr>
              <a:defRPr/>
            </a:lvl1pPr>
          </a:lstStyle>
          <a:p>
            <a:pPr>
              <a:defRPr/>
            </a:pPr>
            <a:fld id="{827D0B60-6DDA-4A90-ACE5-794C00DE4162}"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188032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09692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34132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88153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0671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5837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1A936A-6A62-4D29-A148-157465DB26A0}" type="datetimeFigureOut">
              <a:rPr lang="zh-TW" altLang="en-US" smtClean="0"/>
              <a:pPr/>
              <a:t>2019/9/14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221154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A936A-6A62-4D29-A148-157465DB26A0}" type="datetimeFigureOut">
              <a:rPr lang="zh-TW" altLang="en-US" smtClean="0"/>
              <a:pPr/>
              <a:t>2019/9/14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07551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hsPe9pJrQM&amp;list=PLma6w76A5BjyAr0JhjQl2yznBz1pa2wIW&amp;index=1" TargetMode="External"/><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hyperlink" Target="https://www.youtube.com/watch?v=6S7KtmnN6ZI" TargetMode="External"/><Relationship Id="rId5" Type="http://schemas.openxmlformats.org/officeDocument/2006/relationships/hyperlink" Target="https://www.youtube.com/watch?v=C8HjCCqjyzU&amp;t=27s" TargetMode="External"/><Relationship Id="rId4" Type="http://schemas.openxmlformats.org/officeDocument/2006/relationships/hyperlink" Target="http://www.youtube.com/watch?v=DhsPe9pJrQ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tw.news.appledaily.com/international/realtime/20170730/1171499/applesearch/%E3%80%90%E4%B8%80%E7%B2%A5%E5%9C%8B%E9%9A%9B%E3%80%91%E7%BE%8E%E5%B8%9D%E7%95%B6%E9%9D%A0%E5%B1%B1%E3%80%80%E4%BB%A5%E8%89%B2%E5%88%97%E9%80%99%E6%A8%A3%E9%9C%B8%E5%87%8C%25E"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slide" Target="slide68.xml"/><Relationship Id="rId4"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zh.wikipedia.org/wiki/%E5%A4%96%E7%B1%8D%E5%8B%9E%E5%B7%A5"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zh.wikipedia.org/wiki/%E5%85%8B%E9%92%A6%E9%82%A6" TargetMode="External"/><Relationship Id="rId7" Type="http://schemas.openxmlformats.org/officeDocument/2006/relationships/hyperlink" Target="https://zh.wikipedia.org/wiki/%E7%AB%8B%E6%B3%95%E5%A7%94%E5%93%A1" TargetMode="External"/><Relationship Id="rId2" Type="http://schemas.openxmlformats.org/officeDocument/2006/relationships/hyperlink" Target="https://zh.wikipedia.org/wiki/%E6%8E%B8%E9%82%A6" TargetMode="External"/><Relationship Id="rId1" Type="http://schemas.openxmlformats.org/officeDocument/2006/relationships/slideLayout" Target="../slideLayouts/slideLayout12.xml"/><Relationship Id="rId6" Type="http://schemas.openxmlformats.org/officeDocument/2006/relationships/hyperlink" Target="https://zh.wikipedia.org/wiki/%E6%B8%85%E8%90%8A" TargetMode="External"/><Relationship Id="rId5" Type="http://schemas.openxmlformats.org/officeDocument/2006/relationships/hyperlink" Target="https://zh.wikipedia.org/wiki/%E9%9B%B7%E9%9B%A8%E7%94%B0" TargetMode="External"/><Relationship Id="rId4" Type="http://schemas.openxmlformats.org/officeDocument/2006/relationships/hyperlink" Target="https://zh.wikipedia.org/wiki/%E6%B3%B0%E5%9C%8B%E5%85%B1%E7%94%A2%E9%BB%A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zh.wikipedia.org/w/index.php?title=%E6%B3%B0%E5%8C%97%E7%BE%A9%E6%B0%91%E6%96%87%E5%8F%B2%E9%A4%A8&amp;action=edit&amp;redlink=1" TargetMode="External"/><Relationship Id="rId2" Type="http://schemas.openxmlformats.org/officeDocument/2006/relationships/hyperlink" Target="https://zh.wikipedia.org/wiki/%E5%B0%8F%E5%BA%B7"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zh.wikipedia.org/wiki/%E5%90%8C%E7%9B%9F%E5%9B%BD" TargetMode="External"/><Relationship Id="rId2" Type="http://schemas.openxmlformats.org/officeDocument/2006/relationships/hyperlink" Target="https://zh.wikipedia.org/wiki/%E7%84%A1%E6%A2%9D%E4%BB%B6%E6%8A%95%E9%99%8D" TargetMode="External"/><Relationship Id="rId1" Type="http://schemas.openxmlformats.org/officeDocument/2006/relationships/slideLayout" Target="../slideLayouts/slideLayout12.xml"/><Relationship Id="rId5" Type="http://schemas.openxmlformats.org/officeDocument/2006/relationships/hyperlink" Target="https://zh.wikipedia.org/wiki/%E9%96%8B%E7%BE%85%E5%AE%A3%E8%A8%80" TargetMode="External"/><Relationship Id="rId4" Type="http://schemas.openxmlformats.org/officeDocument/2006/relationships/hyperlink" Target="https://zh.wikipedia.org/wiki/%E7%BA%B3%E7%B2%B9%E5%BE%B7%E5%9B%BD"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zh.wikipedia.org/wiki/%E5%8D%97%E6%B2%99%E7%BE%A4%E5%B3%B6" TargetMode="External"/><Relationship Id="rId3" Type="http://schemas.openxmlformats.org/officeDocument/2006/relationships/hyperlink" Target="https://zh.wikipedia.org/wiki/%E6%9C%9D%E9%B2%9C%E5%8D%8A%E5%B2%9B" TargetMode="External"/><Relationship Id="rId7" Type="http://schemas.openxmlformats.org/officeDocument/2006/relationships/hyperlink" Target="https://zh.wikipedia.org/wiki/%E5%BA%AB%E9%A0%81%E5%B3%B6" TargetMode="External"/><Relationship Id="rId2" Type="http://schemas.openxmlformats.org/officeDocument/2006/relationships/hyperlink" Target="https://zh.wikipedia.org/wiki/%E6%97%A5%E6%9C%AC%E6%8A%95%E9%99%8D" TargetMode="External"/><Relationship Id="rId1" Type="http://schemas.openxmlformats.org/officeDocument/2006/relationships/slideLayout" Target="../slideLayouts/slideLayout12.xml"/><Relationship Id="rId6" Type="http://schemas.openxmlformats.org/officeDocument/2006/relationships/hyperlink" Target="https://zh.wikipedia.org/wiki/%E5%8D%83%E5%B3%B6%E7%BE%A4%E5%B3%B6" TargetMode="External"/><Relationship Id="rId5" Type="http://schemas.openxmlformats.org/officeDocument/2006/relationships/hyperlink" Target="https://zh.wikipedia.org/wiki/%E6%BE%8E%E6%B9%96" TargetMode="External"/><Relationship Id="rId10" Type="http://schemas.openxmlformats.org/officeDocument/2006/relationships/hyperlink" Target="https://zh.wikipedia.org/wiki/%E4%B8%BB%E6%AC%8A" TargetMode="External"/><Relationship Id="rId4" Type="http://schemas.openxmlformats.org/officeDocument/2006/relationships/hyperlink" Target="https://zh.wikipedia.org/wiki/%E8%87%BA%E7%81%A3" TargetMode="External"/><Relationship Id="rId9" Type="http://schemas.openxmlformats.org/officeDocument/2006/relationships/hyperlink" Target="https://zh.wikipedia.org/wiki/%E8%A5%BF%E6%B2%99%E7%BE%A4%E5%B3%B6"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crossing.cw.com.tw/blogTopic.action?id=1070&amp;nid=12204&amp;fbclid=IwAR2k2piWX2idSLGGWE3S3qfDSlDWGsuZn9r8LK9pbFyVBDJtM6-XnDqZi4w"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www.economist.com/asia/2019/01/12/even-as-taiwan-perfects-its-democracy-china-is-sabotaging-it"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hyperlink" Target="https://crossing.cw.com.tw/blogTopic.action?id=617&amp;nid=8288"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25945;&#23416;&#24433;&#29255;/&#12302;&#35504;&#35498;&#30340;&#24184;&#31119;&#32654;&#28415;&#65311;&#22810;&#20803;&#25104;&#23478;&#12303;%20-%20&#26408;&#25802;&#32773;(&#20844;&#20849;&#38651;&#35222;&#25991;&#21270;&#20107;&#26989;&#22522;&#37329;&#26371;&#25552;&#20379;).mp4"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hyperlink" Target="https://ifi.immigration.gov.tw/public/attachment/732214585242.pdf" TargetMode="External"/><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hyperlink" Target="https://buzzorange.com/2015/09/03/tw-history/"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dit20a\Desktop\PPT素材\背景\346952cb3aca2fa3189bf26489a5e947_png.png"/>
          <p:cNvPicPr>
            <a:picLocks noChangeAspect="1" noChangeArrowheads="1"/>
          </p:cNvPicPr>
          <p:nvPr/>
        </p:nvPicPr>
        <p:blipFill>
          <a:blip r:embed="rId2" cstate="print">
            <a:lum bright="10000" contrast="-10000"/>
          </a:blip>
          <a:srcRect l="3349" t="11807" r="4702" b="12315"/>
          <a:stretch>
            <a:fillRect/>
          </a:stretch>
        </p:blipFill>
        <p:spPr bwMode="auto">
          <a:xfrm>
            <a:off x="0" y="0"/>
            <a:ext cx="9144000" cy="6858000"/>
          </a:xfrm>
          <a:prstGeom prst="rect">
            <a:avLst/>
          </a:prstGeom>
          <a:noFill/>
        </p:spPr>
      </p:pic>
      <p:pic>
        <p:nvPicPr>
          <p:cNvPr id="5" name="Picture 2" descr="C:\Users\d-edit20a\Desktop\PPT素材\背景\d61d4ef60cf51a7e62e1f8c481a138ba.png"/>
          <p:cNvPicPr>
            <a:picLocks noChangeAspect="1" noChangeArrowheads="1"/>
          </p:cNvPicPr>
          <p:nvPr/>
        </p:nvPicPr>
        <p:blipFill>
          <a:blip r:embed="rId3" cstate="print">
            <a:lum bright="70000" contrast="-70000"/>
          </a:blip>
          <a:srcRect l="72648" t="5421" r="6794" b="75605"/>
          <a:stretch>
            <a:fillRect/>
          </a:stretch>
        </p:blipFill>
        <p:spPr bwMode="auto">
          <a:xfrm rot="21296679">
            <a:off x="6353201" y="657894"/>
            <a:ext cx="1579419" cy="1030637"/>
          </a:xfrm>
          <a:prstGeom prst="rect">
            <a:avLst/>
          </a:prstGeom>
          <a:noFill/>
        </p:spPr>
      </p:pic>
      <p:pic>
        <p:nvPicPr>
          <p:cNvPr id="6" name="Picture 4" descr="C:\Users\d-edit20a\Desktop\PPT素材\物件素材\birdcage-1436117_1920.png"/>
          <p:cNvPicPr>
            <a:picLocks noChangeAspect="1" noChangeArrowheads="1"/>
          </p:cNvPicPr>
          <p:nvPr/>
        </p:nvPicPr>
        <p:blipFill>
          <a:blip r:embed="rId4" cstate="print">
            <a:lum bright="70000" contrast="-70000"/>
          </a:blip>
          <a:srcRect/>
          <a:stretch>
            <a:fillRect/>
          </a:stretch>
        </p:blipFill>
        <p:spPr bwMode="auto">
          <a:xfrm>
            <a:off x="0" y="285009"/>
            <a:ext cx="2323125" cy="5308270"/>
          </a:xfrm>
          <a:prstGeom prst="rect">
            <a:avLst/>
          </a:prstGeom>
          <a:noFill/>
        </p:spPr>
      </p:pic>
      <p:pic>
        <p:nvPicPr>
          <p:cNvPr id="7" name="Picture 2" descr="C:\Users\d-edit20a\Desktop\PPT素材\背景\d61d4ef60cf51a7e62e1f8c481a138ba.png"/>
          <p:cNvPicPr>
            <a:picLocks noChangeAspect="1" noChangeArrowheads="1"/>
          </p:cNvPicPr>
          <p:nvPr/>
        </p:nvPicPr>
        <p:blipFill>
          <a:blip r:embed="rId3" cstate="print">
            <a:lum bright="70000" contrast="-70000"/>
          </a:blip>
          <a:srcRect l="38780" t="6235" r="38398" b="71834"/>
          <a:stretch>
            <a:fillRect/>
          </a:stretch>
        </p:blipFill>
        <p:spPr bwMode="auto">
          <a:xfrm>
            <a:off x="3004458" y="938151"/>
            <a:ext cx="1555667" cy="1056904"/>
          </a:xfrm>
          <a:prstGeom prst="rect">
            <a:avLst/>
          </a:prstGeom>
          <a:noFill/>
        </p:spPr>
      </p:pic>
      <p:pic>
        <p:nvPicPr>
          <p:cNvPr id="8" name="Picture 2" descr="C:\Users\d-edit20a\Desktop\PPT素材\背景\d61d4ef60cf51a7e62e1f8c481a138ba.png"/>
          <p:cNvPicPr>
            <a:picLocks noChangeAspect="1" noChangeArrowheads="1"/>
          </p:cNvPicPr>
          <p:nvPr/>
        </p:nvPicPr>
        <p:blipFill>
          <a:blip r:embed="rId3" cstate="print">
            <a:lum bright="70000" contrast="-70000"/>
          </a:blip>
          <a:srcRect l="26482" t="27328" r="60278" b="55423"/>
          <a:stretch>
            <a:fillRect/>
          </a:stretch>
        </p:blipFill>
        <p:spPr bwMode="auto">
          <a:xfrm>
            <a:off x="5628904" y="1864426"/>
            <a:ext cx="902524" cy="831273"/>
          </a:xfrm>
          <a:prstGeom prst="rect">
            <a:avLst/>
          </a:prstGeom>
          <a:noFill/>
        </p:spPr>
      </p:pic>
      <p:pic>
        <p:nvPicPr>
          <p:cNvPr id="9" name="Picture 2" descr="C:\Users\d-edit20a\Desktop\PPT素材\背景\d61d4ef60cf51a7e62e1f8c481a138ba.png"/>
          <p:cNvPicPr>
            <a:picLocks noChangeAspect="1" noChangeArrowheads="1"/>
          </p:cNvPicPr>
          <p:nvPr/>
        </p:nvPicPr>
        <p:blipFill>
          <a:blip r:embed="rId3" cstate="print">
            <a:lum bright="70000" contrast="-70000"/>
          </a:blip>
          <a:srcRect l="73573" t="31620" b="51624"/>
          <a:stretch>
            <a:fillRect/>
          </a:stretch>
        </p:blipFill>
        <p:spPr bwMode="auto">
          <a:xfrm>
            <a:off x="3218213" y="4322618"/>
            <a:ext cx="1801367" cy="807522"/>
          </a:xfrm>
          <a:prstGeom prst="rect">
            <a:avLst/>
          </a:prstGeom>
          <a:noFill/>
        </p:spPr>
      </p:pic>
      <p:pic>
        <p:nvPicPr>
          <p:cNvPr id="10" name="Picture 2" descr="C:\Users\d-edit20a\Desktop\PPT素材\背景\d61d4ef60cf51a7e62e1f8c481a138ba.png"/>
          <p:cNvPicPr>
            <a:picLocks noChangeAspect="1" noChangeArrowheads="1"/>
          </p:cNvPicPr>
          <p:nvPr/>
        </p:nvPicPr>
        <p:blipFill>
          <a:blip r:embed="rId3" cstate="print">
            <a:lum bright="70000" contrast="-70000"/>
          </a:blip>
          <a:srcRect l="78306" t="60491" r="3401" b="17824"/>
          <a:stretch>
            <a:fillRect/>
          </a:stretch>
        </p:blipFill>
        <p:spPr bwMode="auto">
          <a:xfrm>
            <a:off x="7897091" y="2256312"/>
            <a:ext cx="1246909" cy="1045028"/>
          </a:xfrm>
          <a:prstGeom prst="rect">
            <a:avLst/>
          </a:prstGeom>
          <a:noFill/>
        </p:spPr>
      </p:pic>
      <p:pic>
        <p:nvPicPr>
          <p:cNvPr id="11" name="Picture 2" descr="C:\Users\d-edit20a\Desktop\PPT素材\背景\d61d4ef60cf51a7e62e1f8c481a138ba.png"/>
          <p:cNvPicPr>
            <a:picLocks noChangeAspect="1" noChangeArrowheads="1"/>
          </p:cNvPicPr>
          <p:nvPr/>
        </p:nvPicPr>
        <p:blipFill>
          <a:blip r:embed="rId3" cstate="print">
            <a:lum bright="70000" contrast="-70000"/>
          </a:blip>
          <a:srcRect l="6181" t="68623" r="75004" b="5257"/>
          <a:stretch>
            <a:fillRect/>
          </a:stretch>
        </p:blipFill>
        <p:spPr bwMode="auto">
          <a:xfrm>
            <a:off x="7327075" y="3811980"/>
            <a:ext cx="1282535" cy="1258784"/>
          </a:xfrm>
          <a:prstGeom prst="rect">
            <a:avLst/>
          </a:prstGeom>
          <a:noFill/>
        </p:spPr>
      </p:pic>
      <p:sp>
        <p:nvSpPr>
          <p:cNvPr id="12" name="標題 1">
            <a:extLst>
              <a:ext uri="{FF2B5EF4-FFF2-40B4-BE49-F238E27FC236}">
                <a16:creationId xmlns:a16="http://schemas.microsoft.com/office/drawing/2014/main" xmlns="" id="{C45B7F09-EF87-443D-925B-542FF7741402}"/>
              </a:ext>
            </a:extLst>
          </p:cNvPr>
          <p:cNvSpPr txBox="1">
            <a:spLocks/>
          </p:cNvSpPr>
          <p:nvPr/>
        </p:nvSpPr>
        <p:spPr>
          <a:xfrm>
            <a:off x="1143000" y="2533650"/>
            <a:ext cx="6858000" cy="17907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LESSON</a:t>
            </a:r>
            <a:r>
              <a:rPr kumimoji="0" lang="en-US" altLang="zh-TW" sz="4400" b="0" i="0" u="none" strike="noStrike" kern="1200" cap="none" spc="0" normalizeH="0" noProof="0" dirty="0" smtClean="0">
                <a:ln>
                  <a:noFill/>
                </a:ln>
                <a:solidFill>
                  <a:schemeClr val="tx1"/>
                </a:solidFill>
                <a:effectLst/>
                <a:uLnTx/>
                <a:uFillTx/>
                <a:latin typeface="微軟正黑體" pitchFamily="34" charset="-120"/>
                <a:ea typeface="微軟正黑體" pitchFamily="34" charset="-120"/>
                <a:cs typeface="+mj-cs"/>
              </a:rPr>
              <a:t> 2</a:t>
            </a:r>
            <a:r>
              <a:rPr kumimoji="0" lang="en-US" altLang="zh-TW" sz="4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
            </a:r>
            <a:br>
              <a:rPr kumimoji="0" lang="en-US" altLang="zh-TW" sz="4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br>
            <a:r>
              <a:rPr kumimoji="0" lang="zh-TW" altLang="en-US" sz="4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國家主權與國家認同</a:t>
            </a:r>
            <a:endParaRPr kumimoji="0" lang="zh-TW" altLang="en-US" sz="4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3" name="框架 12"/>
          <p:cNvSpPr/>
          <p:nvPr/>
        </p:nvSpPr>
        <p:spPr>
          <a:xfrm>
            <a:off x="1118937" y="1010652"/>
            <a:ext cx="7327231" cy="4680285"/>
          </a:xfrm>
          <a:prstGeom prst="frame">
            <a:avLst>
              <a:gd name="adj1" fmla="val 4995"/>
            </a:avLst>
          </a:prstGeom>
          <a:solidFill>
            <a:schemeClr val="bg1"/>
          </a:solidFill>
          <a:ln>
            <a:solidFill>
              <a:srgbClr val="99CCFF"/>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 xmlns:p14="http://schemas.microsoft.com/office/powerpoint/2010/main" val="3207195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Arial" pitchFamily="34" charset="0"/>
              <a:buChar char="•"/>
            </a:pPr>
            <a:r>
              <a:rPr lang="zh-TW" altLang="en-US" sz="3200" b="1" dirty="0" smtClean="0">
                <a:latin typeface="微軟正黑體" pitchFamily="34" charset="-120"/>
                <a:ea typeface="微軟正黑體" pitchFamily="34" charset="-120"/>
              </a:rPr>
              <a:t>主權國家組成的要素</a:t>
            </a:r>
            <a:endParaRPr lang="zh-TW" altLang="en-US" sz="3200" b="1" dirty="0">
              <a:latin typeface="微軟正黑體" pitchFamily="34" charset="-120"/>
              <a:ea typeface="微軟正黑體" pitchFamily="34" charset="-120"/>
            </a:endParaRPr>
          </a:p>
        </p:txBody>
      </p:sp>
      <p:sp>
        <p:nvSpPr>
          <p:cNvPr id="6" name="手繪多邊形 5"/>
          <p:cNvSpPr/>
          <p:nvPr/>
        </p:nvSpPr>
        <p:spPr>
          <a:xfrm>
            <a:off x="4589845" y="4328409"/>
            <a:ext cx="4098631" cy="1980906"/>
          </a:xfrm>
          <a:custGeom>
            <a:avLst/>
            <a:gdLst>
              <a:gd name="connsiteX0" fmla="*/ 0 w 4098631"/>
              <a:gd name="connsiteY0" fmla="*/ 198091 h 1980906"/>
              <a:gd name="connsiteX1" fmla="*/ 58020 w 4098631"/>
              <a:gd name="connsiteY1" fmla="*/ 58020 h 1980906"/>
              <a:gd name="connsiteX2" fmla="*/ 198092 w 4098631"/>
              <a:gd name="connsiteY2" fmla="*/ 1 h 1980906"/>
              <a:gd name="connsiteX3" fmla="*/ 3900540 w 4098631"/>
              <a:gd name="connsiteY3" fmla="*/ 0 h 1980906"/>
              <a:gd name="connsiteX4" fmla="*/ 4040611 w 4098631"/>
              <a:gd name="connsiteY4" fmla="*/ 58020 h 1980906"/>
              <a:gd name="connsiteX5" fmla="*/ 4098630 w 4098631"/>
              <a:gd name="connsiteY5" fmla="*/ 198092 h 1980906"/>
              <a:gd name="connsiteX6" fmla="*/ 4098631 w 4098631"/>
              <a:gd name="connsiteY6" fmla="*/ 1782815 h 1980906"/>
              <a:gd name="connsiteX7" fmla="*/ 4040611 w 4098631"/>
              <a:gd name="connsiteY7" fmla="*/ 1922887 h 1980906"/>
              <a:gd name="connsiteX8" fmla="*/ 3900539 w 4098631"/>
              <a:gd name="connsiteY8" fmla="*/ 1980906 h 1980906"/>
              <a:gd name="connsiteX9" fmla="*/ 198091 w 4098631"/>
              <a:gd name="connsiteY9" fmla="*/ 1980906 h 1980906"/>
              <a:gd name="connsiteX10" fmla="*/ 58020 w 4098631"/>
              <a:gd name="connsiteY10" fmla="*/ 1922886 h 1980906"/>
              <a:gd name="connsiteX11" fmla="*/ 1 w 4098631"/>
              <a:gd name="connsiteY11" fmla="*/ 1782814 h 1980906"/>
              <a:gd name="connsiteX12" fmla="*/ 0 w 4098631"/>
              <a:gd name="connsiteY12" fmla="*/ 198091 h 19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8631" h="1980906">
                <a:moveTo>
                  <a:pt x="0" y="198091"/>
                </a:moveTo>
                <a:cubicBezTo>
                  <a:pt x="0" y="145554"/>
                  <a:pt x="20870" y="95169"/>
                  <a:pt x="58020" y="58020"/>
                </a:cubicBezTo>
                <a:cubicBezTo>
                  <a:pt x="95169" y="20871"/>
                  <a:pt x="145555" y="1"/>
                  <a:pt x="198092" y="1"/>
                </a:cubicBezTo>
                <a:lnTo>
                  <a:pt x="3900540" y="0"/>
                </a:lnTo>
                <a:cubicBezTo>
                  <a:pt x="3953077" y="0"/>
                  <a:pt x="4003462" y="20870"/>
                  <a:pt x="4040611" y="58020"/>
                </a:cubicBezTo>
                <a:cubicBezTo>
                  <a:pt x="4077760" y="95169"/>
                  <a:pt x="4098630" y="145555"/>
                  <a:pt x="4098630" y="198092"/>
                </a:cubicBezTo>
                <a:cubicBezTo>
                  <a:pt x="4098630" y="726333"/>
                  <a:pt x="4098631" y="1254574"/>
                  <a:pt x="4098631" y="1782815"/>
                </a:cubicBezTo>
                <a:cubicBezTo>
                  <a:pt x="4098631" y="1835352"/>
                  <a:pt x="4077761" y="1885737"/>
                  <a:pt x="4040611" y="1922887"/>
                </a:cubicBezTo>
                <a:cubicBezTo>
                  <a:pt x="4003462" y="1960036"/>
                  <a:pt x="3953076" y="1980907"/>
                  <a:pt x="3900539" y="1980906"/>
                </a:cubicBezTo>
                <a:lnTo>
                  <a:pt x="198091" y="1980906"/>
                </a:lnTo>
                <a:cubicBezTo>
                  <a:pt x="145554" y="1980906"/>
                  <a:pt x="95169" y="1960036"/>
                  <a:pt x="58020" y="1922886"/>
                </a:cubicBezTo>
                <a:cubicBezTo>
                  <a:pt x="20871" y="1885737"/>
                  <a:pt x="1" y="1835351"/>
                  <a:pt x="1" y="1782814"/>
                </a:cubicBezTo>
                <a:cubicBezTo>
                  <a:pt x="1" y="1254573"/>
                  <a:pt x="0" y="726332"/>
                  <a:pt x="0" y="19809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9784" tIns="645421" rIns="150193" bIns="150193"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軍隊、政府機關</a:t>
            </a:r>
            <a:endParaRPr lang="zh-TW" altLang="en-US" sz="2800" kern="1200" dirty="0">
              <a:latin typeface="微軟正黑體" pitchFamily="34" charset="-120"/>
              <a:ea typeface="微軟正黑體" pitchFamily="34" charset="-120"/>
            </a:endParaRPr>
          </a:p>
        </p:txBody>
      </p:sp>
      <p:sp>
        <p:nvSpPr>
          <p:cNvPr id="7" name="手繪多邊形 6"/>
          <p:cNvSpPr/>
          <p:nvPr/>
        </p:nvSpPr>
        <p:spPr>
          <a:xfrm>
            <a:off x="837590" y="4077072"/>
            <a:ext cx="3158346" cy="1926898"/>
          </a:xfrm>
          <a:custGeom>
            <a:avLst/>
            <a:gdLst>
              <a:gd name="connsiteX0" fmla="*/ 0 w 3158346"/>
              <a:gd name="connsiteY0" fmla="*/ 192690 h 1926898"/>
              <a:gd name="connsiteX1" fmla="*/ 56438 w 3158346"/>
              <a:gd name="connsiteY1" fmla="*/ 56438 h 1926898"/>
              <a:gd name="connsiteX2" fmla="*/ 192691 w 3158346"/>
              <a:gd name="connsiteY2" fmla="*/ 1 h 1926898"/>
              <a:gd name="connsiteX3" fmla="*/ 2965656 w 3158346"/>
              <a:gd name="connsiteY3" fmla="*/ 0 h 1926898"/>
              <a:gd name="connsiteX4" fmla="*/ 3101908 w 3158346"/>
              <a:gd name="connsiteY4" fmla="*/ 56438 h 1926898"/>
              <a:gd name="connsiteX5" fmla="*/ 3158345 w 3158346"/>
              <a:gd name="connsiteY5" fmla="*/ 192691 h 1926898"/>
              <a:gd name="connsiteX6" fmla="*/ 3158346 w 3158346"/>
              <a:gd name="connsiteY6" fmla="*/ 1734208 h 1926898"/>
              <a:gd name="connsiteX7" fmla="*/ 3101908 w 3158346"/>
              <a:gd name="connsiteY7" fmla="*/ 1870460 h 1926898"/>
              <a:gd name="connsiteX8" fmla="*/ 2965656 w 3158346"/>
              <a:gd name="connsiteY8" fmla="*/ 1926898 h 1926898"/>
              <a:gd name="connsiteX9" fmla="*/ 192690 w 3158346"/>
              <a:gd name="connsiteY9" fmla="*/ 1926898 h 1926898"/>
              <a:gd name="connsiteX10" fmla="*/ 56438 w 3158346"/>
              <a:gd name="connsiteY10" fmla="*/ 1870460 h 1926898"/>
              <a:gd name="connsiteX11" fmla="*/ 1 w 3158346"/>
              <a:gd name="connsiteY11" fmla="*/ 1734207 h 1926898"/>
              <a:gd name="connsiteX12" fmla="*/ 0 w 3158346"/>
              <a:gd name="connsiteY12" fmla="*/ 192690 h 19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346" h="1926898">
                <a:moveTo>
                  <a:pt x="0" y="192690"/>
                </a:moveTo>
                <a:cubicBezTo>
                  <a:pt x="0" y="141585"/>
                  <a:pt x="20301" y="92574"/>
                  <a:pt x="56438" y="56438"/>
                </a:cubicBezTo>
                <a:cubicBezTo>
                  <a:pt x="92574" y="20302"/>
                  <a:pt x="141586" y="1"/>
                  <a:pt x="192691" y="1"/>
                </a:cubicBezTo>
                <a:lnTo>
                  <a:pt x="2965656" y="0"/>
                </a:lnTo>
                <a:cubicBezTo>
                  <a:pt x="3016761" y="0"/>
                  <a:pt x="3065772" y="20301"/>
                  <a:pt x="3101908" y="56438"/>
                </a:cubicBezTo>
                <a:cubicBezTo>
                  <a:pt x="3138044" y="92574"/>
                  <a:pt x="3158345" y="141586"/>
                  <a:pt x="3158345" y="192691"/>
                </a:cubicBezTo>
                <a:cubicBezTo>
                  <a:pt x="3158345" y="706530"/>
                  <a:pt x="3158346" y="1220369"/>
                  <a:pt x="3158346" y="1734208"/>
                </a:cubicBezTo>
                <a:cubicBezTo>
                  <a:pt x="3158346" y="1785313"/>
                  <a:pt x="3138045" y="1834324"/>
                  <a:pt x="3101908" y="1870460"/>
                </a:cubicBezTo>
                <a:cubicBezTo>
                  <a:pt x="3065772" y="1906596"/>
                  <a:pt x="3016760" y="1926898"/>
                  <a:pt x="2965656" y="1926898"/>
                </a:cubicBezTo>
                <a:lnTo>
                  <a:pt x="192690" y="1926898"/>
                </a:lnTo>
                <a:cubicBezTo>
                  <a:pt x="141585" y="1926898"/>
                  <a:pt x="92574" y="1906597"/>
                  <a:pt x="56438" y="1870460"/>
                </a:cubicBezTo>
                <a:cubicBezTo>
                  <a:pt x="20302" y="1834324"/>
                  <a:pt x="0" y="1785312"/>
                  <a:pt x="1" y="1734207"/>
                </a:cubicBezTo>
                <a:cubicBezTo>
                  <a:pt x="1" y="1220368"/>
                  <a:pt x="0" y="706529"/>
                  <a:pt x="0" y="1926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008" tIns="630732" rIns="1096512" bIns="149009"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對內主權</a:t>
            </a:r>
            <a:endParaRPr lang="zh-TW" altLang="en-US" sz="2800" kern="1200" dirty="0">
              <a:latin typeface="微軟正黑體" pitchFamily="34" charset="-120"/>
              <a:ea typeface="微軟正黑體" pitchFamily="34" charset="-120"/>
            </a:endParaRPr>
          </a:p>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對外主權</a:t>
            </a:r>
            <a:endParaRPr lang="zh-TW" altLang="en-US" sz="2800" kern="1200" dirty="0">
              <a:latin typeface="微軟正黑體" pitchFamily="34" charset="-120"/>
              <a:ea typeface="微軟正黑體" pitchFamily="34" charset="-120"/>
            </a:endParaRPr>
          </a:p>
        </p:txBody>
      </p:sp>
      <p:sp>
        <p:nvSpPr>
          <p:cNvPr id="8" name="手繪多邊形 7"/>
          <p:cNvSpPr/>
          <p:nvPr/>
        </p:nvSpPr>
        <p:spPr>
          <a:xfrm>
            <a:off x="4636567" y="2243875"/>
            <a:ext cx="3963569" cy="1283785"/>
          </a:xfrm>
          <a:custGeom>
            <a:avLst/>
            <a:gdLst>
              <a:gd name="connsiteX0" fmla="*/ 0 w 3963569"/>
              <a:gd name="connsiteY0" fmla="*/ 128379 h 1283785"/>
              <a:gd name="connsiteX1" fmla="*/ 37601 w 3963569"/>
              <a:gd name="connsiteY1" fmla="*/ 37601 h 1283785"/>
              <a:gd name="connsiteX2" fmla="*/ 128379 w 3963569"/>
              <a:gd name="connsiteY2" fmla="*/ 0 h 1283785"/>
              <a:gd name="connsiteX3" fmla="*/ 3835190 w 3963569"/>
              <a:gd name="connsiteY3" fmla="*/ 0 h 1283785"/>
              <a:gd name="connsiteX4" fmla="*/ 3925968 w 3963569"/>
              <a:gd name="connsiteY4" fmla="*/ 37601 h 1283785"/>
              <a:gd name="connsiteX5" fmla="*/ 3963569 w 3963569"/>
              <a:gd name="connsiteY5" fmla="*/ 128379 h 1283785"/>
              <a:gd name="connsiteX6" fmla="*/ 3963569 w 3963569"/>
              <a:gd name="connsiteY6" fmla="*/ 1155406 h 1283785"/>
              <a:gd name="connsiteX7" fmla="*/ 3925968 w 3963569"/>
              <a:gd name="connsiteY7" fmla="*/ 1246184 h 1283785"/>
              <a:gd name="connsiteX8" fmla="*/ 3835190 w 3963569"/>
              <a:gd name="connsiteY8" fmla="*/ 1283785 h 1283785"/>
              <a:gd name="connsiteX9" fmla="*/ 128379 w 3963569"/>
              <a:gd name="connsiteY9" fmla="*/ 1283785 h 1283785"/>
              <a:gd name="connsiteX10" fmla="*/ 37601 w 3963569"/>
              <a:gd name="connsiteY10" fmla="*/ 1246184 h 1283785"/>
              <a:gd name="connsiteX11" fmla="*/ 0 w 3963569"/>
              <a:gd name="connsiteY11" fmla="*/ 1155406 h 1283785"/>
              <a:gd name="connsiteX12" fmla="*/ 0 w 3963569"/>
              <a:gd name="connsiteY12" fmla="*/ 128379 h 128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3569" h="1283785">
                <a:moveTo>
                  <a:pt x="0" y="128379"/>
                </a:moveTo>
                <a:cubicBezTo>
                  <a:pt x="0" y="94331"/>
                  <a:pt x="13526" y="61677"/>
                  <a:pt x="37601" y="37601"/>
                </a:cubicBezTo>
                <a:cubicBezTo>
                  <a:pt x="61677" y="13525"/>
                  <a:pt x="94331" y="0"/>
                  <a:pt x="128379" y="0"/>
                </a:cubicBezTo>
                <a:lnTo>
                  <a:pt x="3835190" y="0"/>
                </a:lnTo>
                <a:cubicBezTo>
                  <a:pt x="3869238" y="0"/>
                  <a:pt x="3901892" y="13526"/>
                  <a:pt x="3925968" y="37601"/>
                </a:cubicBezTo>
                <a:cubicBezTo>
                  <a:pt x="3950044" y="61677"/>
                  <a:pt x="3963569" y="94331"/>
                  <a:pt x="3963569" y="128379"/>
                </a:cubicBezTo>
                <a:lnTo>
                  <a:pt x="3963569" y="1155406"/>
                </a:lnTo>
                <a:cubicBezTo>
                  <a:pt x="3963569" y="1189454"/>
                  <a:pt x="3950043" y="1222108"/>
                  <a:pt x="3925968" y="1246184"/>
                </a:cubicBezTo>
                <a:cubicBezTo>
                  <a:pt x="3901892" y="1270260"/>
                  <a:pt x="3869239" y="1283785"/>
                  <a:pt x="3835190" y="1283785"/>
                </a:cubicBezTo>
                <a:lnTo>
                  <a:pt x="128379" y="1283785"/>
                </a:lnTo>
                <a:cubicBezTo>
                  <a:pt x="94331" y="1283785"/>
                  <a:pt x="61677" y="1270259"/>
                  <a:pt x="37601" y="1246184"/>
                </a:cubicBezTo>
                <a:cubicBezTo>
                  <a:pt x="13525" y="1222108"/>
                  <a:pt x="0" y="1189455"/>
                  <a:pt x="0" y="1155406"/>
                </a:cubicBezTo>
                <a:lnTo>
                  <a:pt x="0" y="1283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23952" tIns="134881" rIns="134881" bIns="455827"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領陸、領海、領空</a:t>
            </a:r>
            <a:endParaRPr lang="zh-TW" altLang="en-US" sz="2800" kern="1200" dirty="0">
              <a:latin typeface="微軟正黑體" pitchFamily="34" charset="-120"/>
              <a:ea typeface="微軟正黑體" pitchFamily="34" charset="-120"/>
            </a:endParaRPr>
          </a:p>
        </p:txBody>
      </p:sp>
      <p:sp>
        <p:nvSpPr>
          <p:cNvPr id="9" name="手繪多邊形 8"/>
          <p:cNvSpPr/>
          <p:nvPr/>
        </p:nvSpPr>
        <p:spPr>
          <a:xfrm>
            <a:off x="773206" y="1582643"/>
            <a:ext cx="3654778" cy="2189586"/>
          </a:xfrm>
          <a:custGeom>
            <a:avLst/>
            <a:gdLst>
              <a:gd name="connsiteX0" fmla="*/ 0 w 3654778"/>
              <a:gd name="connsiteY0" fmla="*/ 218959 h 2189586"/>
              <a:gd name="connsiteX1" fmla="*/ 64132 w 3654778"/>
              <a:gd name="connsiteY1" fmla="*/ 64132 h 2189586"/>
              <a:gd name="connsiteX2" fmla="*/ 218960 w 3654778"/>
              <a:gd name="connsiteY2" fmla="*/ 1 h 2189586"/>
              <a:gd name="connsiteX3" fmla="*/ 3435819 w 3654778"/>
              <a:gd name="connsiteY3" fmla="*/ 0 h 2189586"/>
              <a:gd name="connsiteX4" fmla="*/ 3590646 w 3654778"/>
              <a:gd name="connsiteY4" fmla="*/ 64132 h 2189586"/>
              <a:gd name="connsiteX5" fmla="*/ 3654777 w 3654778"/>
              <a:gd name="connsiteY5" fmla="*/ 218960 h 2189586"/>
              <a:gd name="connsiteX6" fmla="*/ 3654778 w 3654778"/>
              <a:gd name="connsiteY6" fmla="*/ 1970627 h 2189586"/>
              <a:gd name="connsiteX7" fmla="*/ 3590646 w 3654778"/>
              <a:gd name="connsiteY7" fmla="*/ 2125454 h 2189586"/>
              <a:gd name="connsiteX8" fmla="*/ 3435819 w 3654778"/>
              <a:gd name="connsiteY8" fmla="*/ 2189586 h 2189586"/>
              <a:gd name="connsiteX9" fmla="*/ 218959 w 3654778"/>
              <a:gd name="connsiteY9" fmla="*/ 2189586 h 2189586"/>
              <a:gd name="connsiteX10" fmla="*/ 64132 w 3654778"/>
              <a:gd name="connsiteY10" fmla="*/ 2125454 h 2189586"/>
              <a:gd name="connsiteX11" fmla="*/ 1 w 3654778"/>
              <a:gd name="connsiteY11" fmla="*/ 1970626 h 2189586"/>
              <a:gd name="connsiteX12" fmla="*/ 0 w 3654778"/>
              <a:gd name="connsiteY12" fmla="*/ 218959 h 218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778" h="2189586">
                <a:moveTo>
                  <a:pt x="0" y="218959"/>
                </a:moveTo>
                <a:cubicBezTo>
                  <a:pt x="0" y="160887"/>
                  <a:pt x="23069" y="105194"/>
                  <a:pt x="64132" y="64132"/>
                </a:cubicBezTo>
                <a:cubicBezTo>
                  <a:pt x="105195" y="23069"/>
                  <a:pt x="160888" y="1"/>
                  <a:pt x="218960" y="1"/>
                </a:cubicBezTo>
                <a:lnTo>
                  <a:pt x="3435819" y="0"/>
                </a:lnTo>
                <a:cubicBezTo>
                  <a:pt x="3493891" y="0"/>
                  <a:pt x="3549584" y="23069"/>
                  <a:pt x="3590646" y="64132"/>
                </a:cubicBezTo>
                <a:cubicBezTo>
                  <a:pt x="3631709" y="105195"/>
                  <a:pt x="3654777" y="160888"/>
                  <a:pt x="3654777" y="218960"/>
                </a:cubicBezTo>
                <a:cubicBezTo>
                  <a:pt x="3654777" y="802849"/>
                  <a:pt x="3654778" y="1386738"/>
                  <a:pt x="3654778" y="1970627"/>
                </a:cubicBezTo>
                <a:cubicBezTo>
                  <a:pt x="3654778" y="2028699"/>
                  <a:pt x="3631709" y="2084392"/>
                  <a:pt x="3590646" y="2125454"/>
                </a:cubicBezTo>
                <a:cubicBezTo>
                  <a:pt x="3549583" y="2166517"/>
                  <a:pt x="3493890" y="2189586"/>
                  <a:pt x="3435819" y="2189586"/>
                </a:cubicBezTo>
                <a:lnTo>
                  <a:pt x="218959" y="2189586"/>
                </a:lnTo>
                <a:cubicBezTo>
                  <a:pt x="160887" y="2189586"/>
                  <a:pt x="105194" y="2166517"/>
                  <a:pt x="64132" y="2125454"/>
                </a:cubicBezTo>
                <a:cubicBezTo>
                  <a:pt x="23069" y="2084391"/>
                  <a:pt x="0" y="2028698"/>
                  <a:pt x="1" y="1970626"/>
                </a:cubicBezTo>
                <a:cubicBezTo>
                  <a:pt x="1" y="1386737"/>
                  <a:pt x="0" y="802848"/>
                  <a:pt x="0" y="21895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4778" tIns="154778" rIns="1251212" bIns="702175"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國民</a:t>
            </a:r>
            <a:endParaRPr lang="zh-TW" altLang="en-US" sz="2800" kern="1200" dirty="0">
              <a:latin typeface="微軟正黑體" pitchFamily="34" charset="-120"/>
              <a:ea typeface="微軟正黑體" pitchFamily="34" charset="-120"/>
            </a:endParaRPr>
          </a:p>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享受權利、</a:t>
            </a:r>
            <a:endParaRPr lang="zh-TW" altLang="en-US" sz="2800" kern="1200" dirty="0">
              <a:latin typeface="微軟正黑體" pitchFamily="34" charset="-120"/>
              <a:ea typeface="微軟正黑體" pitchFamily="34" charset="-120"/>
            </a:endParaRPr>
          </a:p>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負擔義務</a:t>
            </a:r>
            <a:endParaRPr lang="zh-TW" altLang="en-US" sz="2800" kern="1200" dirty="0">
              <a:latin typeface="微軟正黑體" pitchFamily="34" charset="-120"/>
              <a:ea typeface="微軟正黑體" pitchFamily="34" charset="-120"/>
            </a:endParaRPr>
          </a:p>
        </p:txBody>
      </p:sp>
      <p:sp>
        <p:nvSpPr>
          <p:cNvPr id="10" name="手繪多邊形 9"/>
          <p:cNvSpPr/>
          <p:nvPr/>
        </p:nvSpPr>
        <p:spPr>
          <a:xfrm>
            <a:off x="2794759" y="2212047"/>
            <a:ext cx="1737122" cy="1737122"/>
          </a:xfrm>
          <a:custGeom>
            <a:avLst/>
            <a:gdLst>
              <a:gd name="connsiteX0" fmla="*/ 0 w 1737122"/>
              <a:gd name="connsiteY0" fmla="*/ 1737122 h 1737122"/>
              <a:gd name="connsiteX1" fmla="*/ 508793 w 1737122"/>
              <a:gd name="connsiteY1" fmla="*/ 508791 h 1737122"/>
              <a:gd name="connsiteX2" fmla="*/ 1737125 w 1737122"/>
              <a:gd name="connsiteY2" fmla="*/ 2 h 1737122"/>
              <a:gd name="connsiteX3" fmla="*/ 1737122 w 1737122"/>
              <a:gd name="connsiteY3" fmla="*/ 1737122 h 1737122"/>
              <a:gd name="connsiteX4" fmla="*/ 0 w 1737122"/>
              <a:gd name="connsiteY4" fmla="*/ 1737122 h 173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122" h="1737122">
                <a:moveTo>
                  <a:pt x="0" y="1737122"/>
                </a:moveTo>
                <a:cubicBezTo>
                  <a:pt x="1" y="1276408"/>
                  <a:pt x="183019" y="834565"/>
                  <a:pt x="508793" y="508791"/>
                </a:cubicBezTo>
                <a:cubicBezTo>
                  <a:pt x="834567" y="183018"/>
                  <a:pt x="1276411" y="1"/>
                  <a:pt x="1737125" y="2"/>
                </a:cubicBezTo>
                <a:lnTo>
                  <a:pt x="1737122" y="1737122"/>
                </a:lnTo>
                <a:lnTo>
                  <a:pt x="0" y="17371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4825" tIns="76482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微軟正黑體" pitchFamily="34" charset="-120"/>
                <a:ea typeface="微軟正黑體" pitchFamily="34" charset="-120"/>
              </a:rPr>
              <a:t>人民</a:t>
            </a:r>
            <a:endParaRPr lang="zh-TW" altLang="en-US" sz="3600" kern="1200" dirty="0">
              <a:latin typeface="微軟正黑體" pitchFamily="34" charset="-120"/>
              <a:ea typeface="微軟正黑體" pitchFamily="34" charset="-120"/>
            </a:endParaRPr>
          </a:p>
        </p:txBody>
      </p:sp>
      <p:sp>
        <p:nvSpPr>
          <p:cNvPr id="11" name="手繪多邊形 10"/>
          <p:cNvSpPr/>
          <p:nvPr/>
        </p:nvSpPr>
        <p:spPr>
          <a:xfrm>
            <a:off x="4612118" y="2212047"/>
            <a:ext cx="1737122" cy="1737122"/>
          </a:xfrm>
          <a:custGeom>
            <a:avLst/>
            <a:gdLst>
              <a:gd name="connsiteX0" fmla="*/ 0 w 1737122"/>
              <a:gd name="connsiteY0" fmla="*/ 1737122 h 1737122"/>
              <a:gd name="connsiteX1" fmla="*/ 508793 w 1737122"/>
              <a:gd name="connsiteY1" fmla="*/ 508791 h 1737122"/>
              <a:gd name="connsiteX2" fmla="*/ 1737125 w 1737122"/>
              <a:gd name="connsiteY2" fmla="*/ 2 h 1737122"/>
              <a:gd name="connsiteX3" fmla="*/ 1737122 w 1737122"/>
              <a:gd name="connsiteY3" fmla="*/ 1737122 h 1737122"/>
              <a:gd name="connsiteX4" fmla="*/ 0 w 1737122"/>
              <a:gd name="connsiteY4" fmla="*/ 1737122 h 173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122" h="1737122">
                <a:moveTo>
                  <a:pt x="0" y="0"/>
                </a:moveTo>
                <a:cubicBezTo>
                  <a:pt x="460714" y="1"/>
                  <a:pt x="902557" y="183019"/>
                  <a:pt x="1228331" y="508793"/>
                </a:cubicBezTo>
                <a:cubicBezTo>
                  <a:pt x="1554104" y="834567"/>
                  <a:pt x="1737121" y="1276411"/>
                  <a:pt x="1737120" y="1737125"/>
                </a:cubicBezTo>
                <a:lnTo>
                  <a:pt x="0" y="173712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3" tIns="764825" rIns="764821" bIns="25603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微軟正黑體" pitchFamily="34" charset="-120"/>
                <a:ea typeface="微軟正黑體" pitchFamily="34" charset="-120"/>
              </a:rPr>
              <a:t>領土</a:t>
            </a:r>
            <a:endParaRPr lang="zh-TW" altLang="en-US" sz="3600" kern="1200" dirty="0">
              <a:latin typeface="微軟正黑體" pitchFamily="34" charset="-120"/>
              <a:ea typeface="微軟正黑體" pitchFamily="34" charset="-120"/>
            </a:endParaRPr>
          </a:p>
        </p:txBody>
      </p:sp>
      <p:sp>
        <p:nvSpPr>
          <p:cNvPr id="12" name="手繪多邊形 11"/>
          <p:cNvSpPr/>
          <p:nvPr/>
        </p:nvSpPr>
        <p:spPr>
          <a:xfrm rot="21600000">
            <a:off x="4612118" y="4029405"/>
            <a:ext cx="1737123" cy="1737123"/>
          </a:xfrm>
          <a:custGeom>
            <a:avLst/>
            <a:gdLst>
              <a:gd name="connsiteX0" fmla="*/ 0 w 1737122"/>
              <a:gd name="connsiteY0" fmla="*/ 1737122 h 1737122"/>
              <a:gd name="connsiteX1" fmla="*/ 508793 w 1737122"/>
              <a:gd name="connsiteY1" fmla="*/ 508791 h 1737122"/>
              <a:gd name="connsiteX2" fmla="*/ 1737125 w 1737122"/>
              <a:gd name="connsiteY2" fmla="*/ 2 h 1737122"/>
              <a:gd name="connsiteX3" fmla="*/ 1737122 w 1737122"/>
              <a:gd name="connsiteY3" fmla="*/ 1737122 h 1737122"/>
              <a:gd name="connsiteX4" fmla="*/ 0 w 1737122"/>
              <a:gd name="connsiteY4" fmla="*/ 1737122 h 173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122" h="1737122">
                <a:moveTo>
                  <a:pt x="1737122" y="0"/>
                </a:moveTo>
                <a:cubicBezTo>
                  <a:pt x="1737121" y="460714"/>
                  <a:pt x="1554103" y="902557"/>
                  <a:pt x="1228329" y="1228331"/>
                </a:cubicBezTo>
                <a:cubicBezTo>
                  <a:pt x="902555" y="1554104"/>
                  <a:pt x="460711" y="1737121"/>
                  <a:pt x="-2" y="1737120"/>
                </a:cubicBezTo>
                <a:lnTo>
                  <a:pt x="0" y="0"/>
                </a:lnTo>
                <a:lnTo>
                  <a:pt x="173712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256033" rIns="764826" bIns="76482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微軟正黑體" pitchFamily="34" charset="-120"/>
                <a:ea typeface="微軟正黑體" pitchFamily="34" charset="-120"/>
              </a:rPr>
              <a:t>政府</a:t>
            </a:r>
            <a:endParaRPr lang="zh-TW" altLang="en-US" sz="3600" kern="1200" dirty="0">
              <a:latin typeface="微軟正黑體" pitchFamily="34" charset="-120"/>
              <a:ea typeface="微軟正黑體" pitchFamily="34" charset="-120"/>
            </a:endParaRPr>
          </a:p>
        </p:txBody>
      </p:sp>
      <p:sp>
        <p:nvSpPr>
          <p:cNvPr id="13" name="手繪多邊形 12"/>
          <p:cNvSpPr/>
          <p:nvPr/>
        </p:nvSpPr>
        <p:spPr>
          <a:xfrm rot="21600000">
            <a:off x="2794759" y="4029406"/>
            <a:ext cx="1737123" cy="1737123"/>
          </a:xfrm>
          <a:custGeom>
            <a:avLst/>
            <a:gdLst>
              <a:gd name="connsiteX0" fmla="*/ 0 w 1737122"/>
              <a:gd name="connsiteY0" fmla="*/ 1737122 h 1737122"/>
              <a:gd name="connsiteX1" fmla="*/ 508793 w 1737122"/>
              <a:gd name="connsiteY1" fmla="*/ 508791 h 1737122"/>
              <a:gd name="connsiteX2" fmla="*/ 1737125 w 1737122"/>
              <a:gd name="connsiteY2" fmla="*/ 2 h 1737122"/>
              <a:gd name="connsiteX3" fmla="*/ 1737122 w 1737122"/>
              <a:gd name="connsiteY3" fmla="*/ 1737122 h 1737122"/>
              <a:gd name="connsiteX4" fmla="*/ 0 w 1737122"/>
              <a:gd name="connsiteY4" fmla="*/ 1737122 h 173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122" h="1737122">
                <a:moveTo>
                  <a:pt x="1737122" y="1737122"/>
                </a:moveTo>
                <a:cubicBezTo>
                  <a:pt x="1276408" y="1737121"/>
                  <a:pt x="834565" y="1554103"/>
                  <a:pt x="508791" y="1228329"/>
                </a:cubicBezTo>
                <a:cubicBezTo>
                  <a:pt x="183018" y="902555"/>
                  <a:pt x="1" y="460711"/>
                  <a:pt x="2" y="-3"/>
                </a:cubicBezTo>
                <a:lnTo>
                  <a:pt x="1737122" y="0"/>
                </a:lnTo>
                <a:lnTo>
                  <a:pt x="1737122" y="17371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4823" tIns="256032" rIns="256031" bIns="764826"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微軟正黑體" pitchFamily="34" charset="-120"/>
                <a:ea typeface="微軟正黑體" pitchFamily="34" charset="-120"/>
              </a:rPr>
              <a:t>主權</a:t>
            </a:r>
            <a:endParaRPr lang="zh-TW" altLang="en-US" sz="3600" kern="1200" dirty="0">
              <a:latin typeface="微軟正黑體" pitchFamily="34" charset="-120"/>
              <a:ea typeface="微軟正黑體" pitchFamily="34" charset="-120"/>
            </a:endParaRPr>
          </a:p>
        </p:txBody>
      </p:sp>
      <p:sp>
        <p:nvSpPr>
          <p:cNvPr id="14" name="圓形箭號 13"/>
          <p:cNvSpPr/>
          <p:nvPr/>
        </p:nvSpPr>
        <p:spPr>
          <a:xfrm>
            <a:off x="4272115" y="3628223"/>
            <a:ext cx="599768" cy="521537"/>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圓形箭號 14"/>
          <p:cNvSpPr/>
          <p:nvPr/>
        </p:nvSpPr>
        <p:spPr>
          <a:xfrm rot="10800000">
            <a:off x="4272115" y="3828814"/>
            <a:ext cx="599768" cy="521537"/>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 xmlns:p14="http://schemas.microsoft.com/office/powerpoint/2010/main" val="35921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3.JPG"/>
          <p:cNvPicPr>
            <a:picLocks noGrp="1" noChangeAspect="1"/>
          </p:cNvPicPr>
          <p:nvPr>
            <p:ph idx="1"/>
          </p:nvPr>
        </p:nvPicPr>
        <p:blipFill>
          <a:blip r:embed="rId2" cstate="print"/>
          <a:stretch>
            <a:fillRect/>
          </a:stretch>
        </p:blipFill>
        <p:spPr>
          <a:xfrm>
            <a:off x="24187" y="1412776"/>
            <a:ext cx="9119813" cy="4320480"/>
          </a:xfrm>
        </p:spPr>
      </p:pic>
      <p:sp>
        <p:nvSpPr>
          <p:cNvPr id="4" name="標題 3"/>
          <p:cNvSpPr>
            <a:spLocks noGrp="1"/>
          </p:cNvSpPr>
          <p:nvPr>
            <p:ph type="title"/>
          </p:nvPr>
        </p:nvSpPr>
        <p:spPr>
          <a:xfrm>
            <a:off x="0" y="548680"/>
            <a:ext cx="7715200" cy="936104"/>
          </a:xfrm>
          <a:solidFill>
            <a:schemeClr val="accent6"/>
          </a:solidFill>
        </p:spPr>
        <p:style>
          <a:lnRef idx="3">
            <a:schemeClr val="lt1"/>
          </a:lnRef>
          <a:fillRef idx="1">
            <a:schemeClr val="accent6"/>
          </a:fillRef>
          <a:effectRef idx="1">
            <a:schemeClr val="accent6"/>
          </a:effectRef>
          <a:fontRef idx="minor">
            <a:schemeClr val="lt1"/>
          </a:fontRef>
        </p:style>
        <p:txBody>
          <a:bodyPr>
            <a:normAutofit/>
          </a:bodyPr>
          <a:lstStyle/>
          <a:p>
            <a:pPr marL="514350" indent="-514350" algn="l"/>
            <a:r>
              <a:rPr lang="zh-TW" altLang="en-US" sz="3200" b="1" dirty="0" smtClean="0">
                <a:solidFill>
                  <a:schemeClr val="tx1"/>
                </a:solidFill>
                <a:latin typeface="微軟正黑體" pitchFamily="34" charset="-120"/>
                <a:ea typeface="微軟正黑體" pitchFamily="34" charset="-120"/>
              </a:rPr>
              <a:t>主權的範圍包含領陸、領海、領空。</a:t>
            </a:r>
            <a:endParaRPr lang="zh-TW" altLang="en-US" sz="3200" b="1" dirty="0">
              <a:solidFill>
                <a:schemeClr val="tx1"/>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1304277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0" y="0"/>
            <a:ext cx="8229600" cy="765175"/>
          </a:xfrm>
        </p:spPr>
        <p:txBody>
          <a:bodyPr/>
          <a:lstStyle/>
          <a:p>
            <a:pPr eaLnBrk="1" hangingPunct="1"/>
            <a:r>
              <a:rPr lang="zh-TW" altLang="en-US" smtClean="0"/>
              <a:t>補充概念：領土</a:t>
            </a:r>
          </a:p>
        </p:txBody>
      </p:sp>
      <p:sp>
        <p:nvSpPr>
          <p:cNvPr id="41987" name="內容版面配置區 2"/>
          <p:cNvSpPr>
            <a:spLocks noGrp="1"/>
          </p:cNvSpPr>
          <p:nvPr>
            <p:ph sz="quarter" idx="13"/>
          </p:nvPr>
        </p:nvSpPr>
        <p:spPr>
          <a:xfrm>
            <a:off x="285750" y="857250"/>
            <a:ext cx="3854450" cy="2571750"/>
          </a:xfrm>
        </p:spPr>
        <p:txBody>
          <a:bodyPr/>
          <a:lstStyle/>
          <a:p>
            <a:r>
              <a:rPr kumimoji="1" lang="zh-TW" altLang="en-US" sz="3000" b="1" smtClean="0">
                <a:solidFill>
                  <a:srgbClr val="FF3C00"/>
                </a:solidFill>
              </a:rPr>
              <a:t>浮動領土</a:t>
            </a:r>
            <a:r>
              <a:rPr lang="zh-TW" altLang="en-US" sz="3000" smtClean="0"/>
              <a:t>：</a:t>
            </a:r>
          </a:p>
          <a:p>
            <a:pPr>
              <a:buFont typeface="Arial" charset="0"/>
              <a:buNone/>
            </a:pPr>
            <a:r>
              <a:rPr lang="zh-TW" altLang="en-US" sz="3000" smtClean="0"/>
              <a:t>	指公海上或外國領海上的本國軍艦與其他公船；及在公海上的本國籍私船。</a:t>
            </a:r>
          </a:p>
        </p:txBody>
      </p:sp>
      <p:sp>
        <p:nvSpPr>
          <p:cNvPr id="41988" name="投影片編號版面配置區 1"/>
          <p:cNvSpPr>
            <a:spLocks noGrp="1"/>
          </p:cNvSpPr>
          <p:nvPr>
            <p:ph type="sldNum" sz="quarter" idx="16"/>
          </p:nvPr>
        </p:nvSpPr>
        <p:spPr bwMode="auto">
          <a:noFill/>
          <a:ln>
            <a:miter lim="800000"/>
            <a:headEnd/>
            <a:tailEnd/>
          </a:ln>
        </p:spPr>
        <p:txBody>
          <a:bodyPr/>
          <a:lstStyle/>
          <a:p>
            <a:fld id="{A04055FA-8346-451D-AF73-095DF2E17E46}" type="slidenum">
              <a:rPr lang="zh-TW" altLang="en-US" smtClean="0"/>
              <a:pPr/>
              <a:t>12</a:t>
            </a:fld>
            <a:endParaRPr lang="en-US" altLang="zh-TW" smtClean="0"/>
          </a:p>
        </p:txBody>
      </p:sp>
      <p:sp>
        <p:nvSpPr>
          <p:cNvPr id="41989" name="內容版面配置區 2"/>
          <p:cNvSpPr txBox="1">
            <a:spLocks/>
          </p:cNvSpPr>
          <p:nvPr/>
        </p:nvSpPr>
        <p:spPr bwMode="auto">
          <a:xfrm>
            <a:off x="4572000" y="1112838"/>
            <a:ext cx="3889375" cy="17399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zh-TW" altLang="en-US" sz="3000" b="1" dirty="0">
                <a:solidFill>
                  <a:srgbClr val="FF3C00"/>
                </a:solidFill>
                <a:latin typeface="標楷體" pitchFamily="65" charset="-120"/>
                <a:ea typeface="標楷體" pitchFamily="65" charset="-120"/>
              </a:rPr>
              <a:t>延伸領土</a:t>
            </a:r>
            <a:r>
              <a:rPr lang="zh-TW" altLang="en-US" sz="3000" dirty="0">
                <a:latin typeface="標楷體" pitchFamily="65" charset="-120"/>
                <a:ea typeface="標楷體" pitchFamily="65" charset="-120"/>
              </a:rPr>
              <a:t>：</a:t>
            </a:r>
          </a:p>
          <a:p>
            <a:pPr marL="342900" indent="-342900" eaLnBrk="1" hangingPunct="1">
              <a:spcBef>
                <a:spcPct val="20000"/>
              </a:spcBef>
              <a:buFont typeface="Arial" charset="0"/>
              <a:buNone/>
            </a:pPr>
            <a:r>
              <a:rPr lang="zh-TW" altLang="en-US" sz="3000" dirty="0">
                <a:latin typeface="標楷體" pitchFamily="65" charset="-120"/>
                <a:ea typeface="標楷體" pitchFamily="65" charset="-120"/>
              </a:rPr>
              <a:t>	本國外交使節在外國的辦公處及住宅。</a:t>
            </a:r>
          </a:p>
          <a:p>
            <a:pPr marL="342900" indent="-342900" eaLnBrk="1" hangingPunct="1">
              <a:spcBef>
                <a:spcPct val="20000"/>
              </a:spcBef>
              <a:buFont typeface="Arial" charset="0"/>
              <a:buChar char="•"/>
            </a:pPr>
            <a:r>
              <a:rPr lang="en-US" altLang="zh-TW" sz="2000" dirty="0"/>
              <a:t>1</a:t>
            </a:r>
            <a:r>
              <a:rPr lang="zh-TW" altLang="en-US" sz="2000" dirty="0"/>
              <a:t>海浬</a:t>
            </a:r>
            <a:r>
              <a:rPr lang="en-US" altLang="zh-TW" sz="2000" dirty="0"/>
              <a:t>=1.852</a:t>
            </a:r>
            <a:r>
              <a:rPr lang="zh-TW" altLang="en-US" sz="2000" dirty="0"/>
              <a:t>公里</a:t>
            </a:r>
            <a:r>
              <a:rPr lang="zh-TW" altLang="en-US" sz="3200" dirty="0"/>
              <a:t> </a:t>
            </a:r>
            <a:r>
              <a:rPr lang="zh-TW" altLang="en-US" sz="2000" dirty="0"/>
              <a:t> </a:t>
            </a:r>
            <a:r>
              <a:rPr lang="zh-TW" altLang="en-US" sz="3200" dirty="0"/>
              <a:t/>
            </a:r>
            <a:br>
              <a:rPr lang="zh-TW" altLang="en-US" sz="3200" dirty="0"/>
            </a:br>
            <a:r>
              <a:rPr lang="zh-TW" altLang="en-US" sz="3200" dirty="0"/>
              <a:t/>
            </a:r>
            <a:br>
              <a:rPr lang="zh-TW" altLang="en-US" sz="3200" dirty="0"/>
            </a:br>
            <a:endParaRPr lang="zh-TW" altLang="en-US" sz="3000" dirty="0">
              <a:latin typeface="標楷體" pitchFamily="65" charset="-120"/>
              <a:ea typeface="標楷體" pitchFamily="65" charset="-120"/>
            </a:endParaRPr>
          </a:p>
        </p:txBody>
      </p:sp>
      <p:pic>
        <p:nvPicPr>
          <p:cNvPr id="49159" name="Picture 7"/>
          <p:cNvPicPr>
            <a:picLocks noChangeAspect="1" noChangeArrowheads="1"/>
          </p:cNvPicPr>
          <p:nvPr/>
        </p:nvPicPr>
        <p:blipFill>
          <a:blip r:embed="rId2"/>
          <a:srcRect/>
          <a:stretch>
            <a:fillRect/>
          </a:stretch>
        </p:blipFill>
        <p:spPr bwMode="auto">
          <a:xfrm>
            <a:off x="2714625" y="3500438"/>
            <a:ext cx="6192838" cy="2935287"/>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pic>
      <p:sp>
        <p:nvSpPr>
          <p:cNvPr id="41991" name="矩形 6"/>
          <p:cNvSpPr>
            <a:spLocks noChangeArrowheads="1"/>
          </p:cNvSpPr>
          <p:nvPr/>
        </p:nvSpPr>
        <p:spPr bwMode="auto">
          <a:xfrm>
            <a:off x="214313" y="3457575"/>
            <a:ext cx="2762250" cy="584200"/>
          </a:xfrm>
          <a:prstGeom prst="rect">
            <a:avLst/>
          </a:prstGeom>
          <a:noFill/>
          <a:ln w="9525">
            <a:noFill/>
            <a:miter lim="800000"/>
            <a:headEnd/>
            <a:tailEnd/>
          </a:ln>
        </p:spPr>
        <p:txBody>
          <a:bodyPr>
            <a:spAutoFit/>
          </a:bodyPr>
          <a:lstStyle/>
          <a:p>
            <a:r>
              <a:rPr lang="en-US" altLang="zh-TW" sz="2000" dirty="0">
                <a:solidFill>
                  <a:srgbClr val="000000"/>
                </a:solidFill>
              </a:rPr>
              <a:t>12</a:t>
            </a:r>
            <a:r>
              <a:rPr lang="zh-TW" altLang="en-US" sz="2000" dirty="0">
                <a:solidFill>
                  <a:srgbClr val="000000"/>
                </a:solidFill>
              </a:rPr>
              <a:t>海浬等於</a:t>
            </a:r>
            <a:r>
              <a:rPr lang="en-US" altLang="zh-TW" sz="2000" dirty="0">
                <a:solidFill>
                  <a:srgbClr val="000000"/>
                </a:solidFill>
              </a:rPr>
              <a:t>22.2</a:t>
            </a:r>
            <a:r>
              <a:rPr lang="zh-TW" altLang="en-US" sz="2000" dirty="0">
                <a:solidFill>
                  <a:srgbClr val="000000"/>
                </a:solidFill>
              </a:rPr>
              <a:t>公里</a:t>
            </a:r>
            <a:r>
              <a:rPr lang="zh-TW" altLang="en-US" sz="3200" dirty="0">
                <a:solidFill>
                  <a:srgbClr val="000000"/>
                </a:solidFill>
              </a:rPr>
              <a:t> </a:t>
            </a:r>
            <a:endParaRPr lang="zh-TW" altLang="en-US" dirty="0"/>
          </a:p>
        </p:txBody>
      </p:sp>
      <p:sp>
        <p:nvSpPr>
          <p:cNvPr id="41992" name="矩形 7"/>
          <p:cNvSpPr>
            <a:spLocks noChangeArrowheads="1"/>
          </p:cNvSpPr>
          <p:nvPr/>
        </p:nvSpPr>
        <p:spPr bwMode="auto">
          <a:xfrm>
            <a:off x="142875" y="4572000"/>
            <a:ext cx="2500313" cy="400050"/>
          </a:xfrm>
          <a:prstGeom prst="rect">
            <a:avLst/>
          </a:prstGeom>
          <a:noFill/>
          <a:ln w="9525">
            <a:noFill/>
            <a:miter lim="800000"/>
            <a:headEnd/>
            <a:tailEnd/>
          </a:ln>
        </p:spPr>
        <p:txBody>
          <a:bodyPr>
            <a:spAutoFit/>
          </a:bodyPr>
          <a:lstStyle/>
          <a:p>
            <a:r>
              <a:rPr lang="en-US" altLang="zh-TW" sz="2000" dirty="0">
                <a:solidFill>
                  <a:srgbClr val="000000"/>
                </a:solidFill>
              </a:rPr>
              <a:t>200</a:t>
            </a:r>
            <a:r>
              <a:rPr lang="zh-TW" altLang="en-US" sz="2000" dirty="0">
                <a:solidFill>
                  <a:srgbClr val="000000"/>
                </a:solidFill>
              </a:rPr>
              <a:t>海浬</a:t>
            </a:r>
            <a:r>
              <a:rPr lang="en-US" altLang="zh-TW" sz="2000" dirty="0">
                <a:solidFill>
                  <a:srgbClr val="000000"/>
                </a:solidFill>
              </a:rPr>
              <a:t>=370.4</a:t>
            </a:r>
            <a:r>
              <a:rPr lang="zh-TW" altLang="en-US" sz="2000" dirty="0">
                <a:solidFill>
                  <a:srgbClr val="000000"/>
                </a:solidFill>
              </a:rPr>
              <a:t>公里 </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55875" y="0"/>
            <a:ext cx="4968875" cy="692150"/>
          </a:xfrm>
        </p:spPr>
        <p:txBody>
          <a:bodyPr>
            <a:normAutofit fontScale="90000"/>
          </a:bodyPr>
          <a:lstStyle/>
          <a:p>
            <a:pPr eaLnBrk="1" hangingPunct="1"/>
            <a:r>
              <a:rPr smtClean="0"/>
              <a:t>經濟海域</a:t>
            </a:r>
          </a:p>
        </p:txBody>
      </p:sp>
      <p:sp>
        <p:nvSpPr>
          <p:cNvPr id="44035" name="內容版面配置區 2"/>
          <p:cNvSpPr>
            <a:spLocks noGrp="1"/>
          </p:cNvSpPr>
          <p:nvPr>
            <p:ph type="body" sz="quarter" idx="13"/>
          </p:nvPr>
        </p:nvSpPr>
        <p:spPr>
          <a:xfrm>
            <a:off x="395288" y="1052513"/>
            <a:ext cx="8280400" cy="2447925"/>
          </a:xfrm>
        </p:spPr>
        <p:txBody>
          <a:bodyPr/>
          <a:lstStyle/>
          <a:p>
            <a:pPr>
              <a:spcBef>
                <a:spcPts val="600"/>
              </a:spcBef>
              <a:spcAft>
                <a:spcPts val="600"/>
              </a:spcAft>
            </a:pPr>
            <a:r>
              <a:rPr sz="3000"/>
              <a:t>聯合國海洋公約規定，一國的「領海範圍」為 </a:t>
            </a:r>
            <a:r>
              <a:rPr kumimoji="1" lang="en-US" altLang="zh-TW" sz="3000" b="1">
                <a:solidFill>
                  <a:srgbClr val="FF3C00"/>
                </a:solidFill>
              </a:rPr>
              <a:t>12</a:t>
            </a:r>
            <a:r>
              <a:rPr kumimoji="1" sz="3000" b="1">
                <a:solidFill>
                  <a:srgbClr val="FF3C00"/>
                </a:solidFill>
              </a:rPr>
              <a:t> 海浬</a:t>
            </a:r>
            <a:r>
              <a:rPr sz="3000"/>
              <a:t>，且在</a:t>
            </a:r>
            <a:r>
              <a:rPr kumimoji="1" sz="3000" b="1">
                <a:solidFill>
                  <a:srgbClr val="FF3C00"/>
                </a:solidFill>
              </a:rPr>
              <a:t>沿海 </a:t>
            </a:r>
            <a:r>
              <a:rPr kumimoji="1" lang="en-US" altLang="zh-TW" sz="3000" b="1">
                <a:solidFill>
                  <a:srgbClr val="FF3C00"/>
                </a:solidFill>
              </a:rPr>
              <a:t>200 </a:t>
            </a:r>
            <a:r>
              <a:rPr kumimoji="1" sz="3000" b="1">
                <a:solidFill>
                  <a:srgbClr val="FF3C00"/>
                </a:solidFill>
              </a:rPr>
              <a:t>海浬</a:t>
            </a:r>
            <a:r>
              <a:rPr sz="3000"/>
              <a:t>範圍內為其經濟海域。</a:t>
            </a:r>
            <a:endParaRPr lang="en-US" altLang="zh-TW" sz="3000"/>
          </a:p>
          <a:p>
            <a:pPr>
              <a:spcBef>
                <a:spcPts val="600"/>
              </a:spcBef>
              <a:spcAft>
                <a:spcPts val="600"/>
              </a:spcAft>
            </a:pPr>
            <a:r>
              <a:rPr sz="3000"/>
              <a:t>領海與經濟海域都是國家可行使主權的地方。</a:t>
            </a:r>
            <a:endParaRPr lang="en-US" altLang="zh-TW" sz="3000"/>
          </a:p>
        </p:txBody>
      </p:sp>
      <p:sp>
        <p:nvSpPr>
          <p:cNvPr id="44036" name="投影片編號版面配置區 1"/>
          <p:cNvSpPr>
            <a:spLocks noGrp="1"/>
          </p:cNvSpPr>
          <p:nvPr>
            <p:ph type="sldNum" sz="quarter" idx="16"/>
          </p:nvPr>
        </p:nvSpPr>
        <p:spPr bwMode="auto">
          <a:noFill/>
          <a:ln>
            <a:miter lim="800000"/>
            <a:headEnd/>
            <a:tailEnd/>
          </a:ln>
        </p:spPr>
        <p:txBody>
          <a:bodyPr/>
          <a:lstStyle/>
          <a:p>
            <a:fld id="{0D41EDD9-9D81-4712-ADFA-769F00D3D6BC}" type="slidenum">
              <a:rPr lang="zh-TW" altLang="en-US" smtClean="0"/>
              <a:pPr/>
              <a:t>13</a:t>
            </a:fld>
            <a:endParaRPr lang="en-US" altLang="zh-TW"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555875" y="0"/>
            <a:ext cx="4968875" cy="692150"/>
          </a:xfrm>
        </p:spPr>
        <p:txBody>
          <a:bodyPr>
            <a:normAutofit fontScale="90000"/>
          </a:bodyPr>
          <a:lstStyle/>
          <a:p>
            <a:pPr eaLnBrk="1" hangingPunct="1"/>
            <a:r>
              <a:rPr smtClean="0"/>
              <a:t>經濟海域</a:t>
            </a:r>
          </a:p>
        </p:txBody>
      </p:sp>
      <p:sp>
        <p:nvSpPr>
          <p:cNvPr id="45059" name="內容版面配置區 2"/>
          <p:cNvSpPr>
            <a:spLocks noGrp="1"/>
          </p:cNvSpPr>
          <p:nvPr>
            <p:ph type="body" sz="quarter" idx="13"/>
          </p:nvPr>
        </p:nvSpPr>
        <p:spPr>
          <a:xfrm>
            <a:off x="395288" y="1052513"/>
            <a:ext cx="8280400" cy="2736850"/>
          </a:xfrm>
        </p:spPr>
        <p:txBody>
          <a:bodyPr/>
          <a:lstStyle/>
          <a:p>
            <a:pPr>
              <a:spcBef>
                <a:spcPts val="600"/>
              </a:spcBef>
              <a:spcAft>
                <a:spcPts val="600"/>
              </a:spcAft>
            </a:pPr>
            <a:r>
              <a:rPr sz="3000"/>
              <a:t>國家對經濟海域內的</a:t>
            </a:r>
            <a:r>
              <a:rPr kumimoji="1" sz="3000" b="1">
                <a:solidFill>
                  <a:srgbClr val="FF3C00"/>
                </a:solidFill>
              </a:rPr>
              <a:t>漁業資源</a:t>
            </a:r>
            <a:r>
              <a:rPr sz="3000"/>
              <a:t>和</a:t>
            </a:r>
            <a:r>
              <a:rPr kumimoji="1" sz="3000" b="1">
                <a:solidFill>
                  <a:srgbClr val="FF3C00"/>
                </a:solidFill>
              </a:rPr>
              <a:t>礦產資源</a:t>
            </a:r>
            <a:r>
              <a:rPr sz="3000"/>
              <a:t>擁有開發利用或准許他國利用的專有權，但是由於經濟海域的範圍較大，常常會有海域重疊的現象，若是海域內有珍貴的自然資源如石油、礦藏，則往往會成為國際爭端。</a:t>
            </a:r>
            <a:endParaRPr lang="en-US" altLang="zh-TW" sz="3000"/>
          </a:p>
        </p:txBody>
      </p:sp>
      <p:sp>
        <p:nvSpPr>
          <p:cNvPr id="45060" name="投影片編號版面配置區 1"/>
          <p:cNvSpPr>
            <a:spLocks noGrp="1"/>
          </p:cNvSpPr>
          <p:nvPr>
            <p:ph type="sldNum" sz="quarter" idx="16"/>
          </p:nvPr>
        </p:nvSpPr>
        <p:spPr bwMode="auto">
          <a:noFill/>
          <a:ln>
            <a:miter lim="800000"/>
            <a:headEnd/>
            <a:tailEnd/>
          </a:ln>
        </p:spPr>
        <p:txBody>
          <a:bodyPr/>
          <a:lstStyle/>
          <a:p>
            <a:fld id="{1525576F-1150-437E-BB4B-64E45C229C8D}" type="slidenum">
              <a:rPr lang="zh-TW" altLang="en-US" smtClean="0"/>
              <a:pPr/>
              <a:t>14</a:t>
            </a:fld>
            <a:endParaRPr lang="en-US" altLang="zh-TW" smtClean="0"/>
          </a:p>
        </p:txBody>
      </p:sp>
      <p:pic>
        <p:nvPicPr>
          <p:cNvPr id="45061" name="Picture 4" descr="E:\Work\PPT新icon\icon-影片.png"/>
          <p:cNvPicPr>
            <a:picLocks noChangeAspect="1" noChangeArrowheads="1"/>
          </p:cNvPicPr>
          <p:nvPr/>
        </p:nvPicPr>
        <p:blipFill>
          <a:blip r:embed="rId2"/>
          <a:srcRect/>
          <a:stretch>
            <a:fillRect/>
          </a:stretch>
        </p:blipFill>
        <p:spPr bwMode="auto">
          <a:xfrm>
            <a:off x="806450" y="3789363"/>
            <a:ext cx="790575" cy="781050"/>
          </a:xfrm>
          <a:prstGeom prst="rect">
            <a:avLst/>
          </a:prstGeom>
          <a:noFill/>
          <a:ln w="9525">
            <a:noFill/>
            <a:miter lim="800000"/>
            <a:headEnd/>
            <a:tailEnd/>
          </a:ln>
        </p:spPr>
      </p:pic>
      <p:sp>
        <p:nvSpPr>
          <p:cNvPr id="45062" name="文字方塊 1">
            <a:hlinkClick r:id="rId3"/>
          </p:cNvPr>
          <p:cNvSpPr txBox="1">
            <a:spLocks noChangeArrowheads="1"/>
          </p:cNvSpPr>
          <p:nvPr/>
        </p:nvSpPr>
        <p:spPr bwMode="auto">
          <a:xfrm>
            <a:off x="1597025" y="3933825"/>
            <a:ext cx="6567488" cy="3416300"/>
          </a:xfrm>
          <a:prstGeom prst="rect">
            <a:avLst/>
          </a:prstGeom>
          <a:noFill/>
          <a:ln w="9525">
            <a:noFill/>
            <a:miter lim="800000"/>
            <a:headEnd/>
            <a:tailEnd/>
          </a:ln>
        </p:spPr>
        <p:txBody>
          <a:bodyPr wrap="none">
            <a:spAutoFit/>
          </a:bodyPr>
          <a:lstStyle/>
          <a:p>
            <a:pPr marL="342900" indent="-342900" eaLnBrk="1" hangingPunct="1">
              <a:lnSpc>
                <a:spcPct val="110000"/>
              </a:lnSpc>
              <a:spcBef>
                <a:spcPts val="600"/>
              </a:spcBef>
              <a:spcAft>
                <a:spcPts val="600"/>
              </a:spcAft>
            </a:pPr>
            <a:r>
              <a:rPr kumimoji="0" lang="zh-TW" altLang="en-US" sz="3200">
                <a:solidFill>
                  <a:srgbClr val="000000"/>
                </a:solidFill>
                <a:latin typeface="標楷體" pitchFamily="65" charset="-120"/>
                <a:ea typeface="標楷體" pitchFamily="65" charset="-120"/>
                <a:hlinkClick r:id="rId4"/>
              </a:rPr>
              <a:t>臺灣的領海與經濟海域</a:t>
            </a:r>
            <a:endParaRPr kumimoji="0" lang="en-US" altLang="zh-TW" sz="3200">
              <a:solidFill>
                <a:srgbClr val="000000"/>
              </a:solidFill>
              <a:latin typeface="標楷體" pitchFamily="65" charset="-120"/>
              <a:ea typeface="標楷體" pitchFamily="65" charset="-120"/>
            </a:endParaRPr>
          </a:p>
          <a:p>
            <a:pPr marL="342900" indent="-342900" eaLnBrk="1" hangingPunct="1">
              <a:lnSpc>
                <a:spcPct val="110000"/>
              </a:lnSpc>
              <a:spcBef>
                <a:spcPts val="600"/>
              </a:spcBef>
              <a:spcAft>
                <a:spcPts val="600"/>
              </a:spcAft>
            </a:pPr>
            <a:r>
              <a:rPr lang="zh-TW" altLang="en-US" sz="3200">
                <a:hlinkClick r:id="rId5"/>
              </a:rPr>
              <a:t>太平島降格</a:t>
            </a:r>
            <a:r>
              <a:rPr lang="en-US" altLang="zh-TW" sz="3200">
                <a:hlinkClick r:id="rId5"/>
              </a:rPr>
              <a:t>!</a:t>
            </a:r>
            <a:r>
              <a:rPr lang="zh-TW" altLang="en-US" sz="3200">
                <a:hlinkClick r:id="rId5"/>
              </a:rPr>
              <a:t>島</a:t>
            </a:r>
            <a:r>
              <a:rPr lang="en-US" altLang="zh-TW" sz="3200">
                <a:hlinkClick r:id="rId5"/>
              </a:rPr>
              <a:t>.</a:t>
            </a:r>
            <a:r>
              <a:rPr lang="zh-TW" altLang="en-US" sz="3200">
                <a:hlinkClick r:id="rId5"/>
              </a:rPr>
              <a:t>礁定義外媒深入剖析</a:t>
            </a:r>
            <a:endParaRPr lang="en-US" altLang="zh-TW" sz="3200"/>
          </a:p>
          <a:p>
            <a:pPr marL="342900" indent="-342900" eaLnBrk="1" hangingPunct="1">
              <a:lnSpc>
                <a:spcPct val="110000"/>
              </a:lnSpc>
              <a:spcBef>
                <a:spcPts val="600"/>
              </a:spcBef>
              <a:spcAft>
                <a:spcPts val="600"/>
              </a:spcAft>
            </a:pPr>
            <a:r>
              <a:rPr lang="zh-TW" altLang="en-US" sz="3200">
                <a:hlinkClick r:id="rId6"/>
              </a:rPr>
              <a:t>太平島在哪</a:t>
            </a:r>
            <a:r>
              <a:rPr lang="en-US" altLang="zh-TW" sz="3200">
                <a:hlinkClick r:id="rId6"/>
              </a:rPr>
              <a:t>? </a:t>
            </a:r>
            <a:r>
              <a:rPr lang="zh-TW" altLang="en-US" sz="3200">
                <a:hlinkClick r:id="rId6"/>
              </a:rPr>
              <a:t>為何重要</a:t>
            </a:r>
            <a:r>
              <a:rPr lang="en-US" altLang="zh-TW" sz="3200"/>
              <a:t>?</a:t>
            </a:r>
          </a:p>
          <a:p>
            <a:pPr marL="342900" indent="-342900" eaLnBrk="1" hangingPunct="1">
              <a:lnSpc>
                <a:spcPct val="110000"/>
              </a:lnSpc>
              <a:spcBef>
                <a:spcPts val="600"/>
              </a:spcBef>
              <a:spcAft>
                <a:spcPts val="600"/>
              </a:spcAft>
            </a:pPr>
            <a:endParaRPr lang="zh-TW" altLang="en-US" sz="3200"/>
          </a:p>
          <a:p>
            <a:pPr marL="342900" indent="-342900" eaLnBrk="1" hangingPunct="1">
              <a:lnSpc>
                <a:spcPct val="110000"/>
              </a:lnSpc>
              <a:spcBef>
                <a:spcPts val="600"/>
              </a:spcBef>
              <a:spcAft>
                <a:spcPts val="600"/>
              </a:spcAft>
            </a:pPr>
            <a:endParaRPr kumimoji="0" lang="zh-TW" altLang="en-US" sz="3200">
              <a:solidFill>
                <a:srgbClr val="00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04056" y="188640"/>
            <a:ext cx="8532440" cy="1008112"/>
          </a:xfrm>
        </p:spPr>
        <p:txBody>
          <a:bodyPr>
            <a:normAutofit/>
          </a:bodyPr>
          <a:lstStyle/>
          <a:p>
            <a:r>
              <a:rPr lang="zh-TW" altLang="en-US" sz="3200" b="1" dirty="0">
                <a:latin typeface="微軟正黑體" pitchFamily="34" charset="-120"/>
                <a:ea typeface="微軟正黑體" pitchFamily="34" charset="-120"/>
              </a:rPr>
              <a:t>中國海警</a:t>
            </a:r>
            <a:r>
              <a:rPr lang="en-US" altLang="zh-TW" sz="3200" b="1" dirty="0">
                <a:latin typeface="微軟正黑體" pitchFamily="34" charset="-120"/>
                <a:ea typeface="微軟正黑體" pitchFamily="34" charset="-120"/>
              </a:rPr>
              <a:t>2019</a:t>
            </a:r>
            <a:r>
              <a:rPr lang="zh-TW" altLang="en-US" sz="3200" b="1" dirty="0">
                <a:latin typeface="微軟正黑體" pitchFamily="34" charset="-120"/>
                <a:ea typeface="微軟正黑體" pitchFamily="34" charset="-120"/>
              </a:rPr>
              <a:t>年</a:t>
            </a:r>
            <a:r>
              <a:rPr lang="zh-TW" altLang="en-US" sz="3200" b="1" dirty="0" smtClean="0">
                <a:latin typeface="微軟正黑體" pitchFamily="34" charset="-120"/>
                <a:ea typeface="微軟正黑體" pitchFamily="34" charset="-120"/>
              </a:rPr>
              <a:t>來「</a:t>
            </a:r>
            <a:r>
              <a:rPr lang="zh-TW" altLang="en-US" sz="3200" b="1" dirty="0">
                <a:latin typeface="微軟正黑體" pitchFamily="34" charset="-120"/>
                <a:ea typeface="微軟正黑體" pitchFamily="34" charset="-120"/>
              </a:rPr>
              <a:t>連</a:t>
            </a:r>
            <a:r>
              <a:rPr lang="en-US" altLang="zh-TW" sz="3200" b="1" dirty="0">
                <a:latin typeface="微軟正黑體" pitchFamily="34" charset="-120"/>
                <a:ea typeface="微軟正黑體" pitchFamily="34" charset="-120"/>
              </a:rPr>
              <a:t>3</a:t>
            </a:r>
            <a:r>
              <a:rPr lang="zh-TW" altLang="en-US" sz="3200" b="1" dirty="0">
                <a:latin typeface="微軟正黑體" pitchFamily="34" charset="-120"/>
                <a:ea typeface="微軟正黑體" pitchFamily="34" charset="-120"/>
              </a:rPr>
              <a:t>次</a:t>
            </a:r>
            <a:r>
              <a:rPr lang="zh-TW" altLang="en-US" sz="3200" b="1" dirty="0" smtClean="0">
                <a:latin typeface="微軟正黑體" pitchFamily="34" charset="-120"/>
                <a:ea typeface="微軟正黑體" pitchFamily="34" charset="-120"/>
              </a:rPr>
              <a:t>」巡航釣魚台海域</a:t>
            </a:r>
            <a:endParaRPr lang="zh-TW" altLang="en-US" sz="3200" b="1" dirty="0">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1515360156"/>
              </p:ext>
            </p:extLst>
          </p:nvPr>
        </p:nvGraphicFramePr>
        <p:xfrm>
          <a:off x="1187624" y="1412776"/>
          <a:ext cx="7128792" cy="4297680"/>
        </p:xfrm>
        <a:graphic>
          <a:graphicData uri="http://schemas.openxmlformats.org/drawingml/2006/table">
            <a:tbl>
              <a:tblPr firstRow="1" bandRow="1">
                <a:tableStyleId>{93296810-A885-4BE3-A3E7-6D5BEEA58F35}</a:tableStyleId>
              </a:tblPr>
              <a:tblGrid>
                <a:gridCol w="7128792"/>
              </a:tblGrid>
              <a:tr h="370840">
                <a:tc>
                  <a:txBody>
                    <a:bodyPr/>
                    <a:lstStyle/>
                    <a:p>
                      <a:pPr algn="ctr">
                        <a:lnSpc>
                          <a:spcPct val="150000"/>
                        </a:lnSpc>
                      </a:pPr>
                      <a:r>
                        <a:rPr lang="zh-TW" altLang="en-US" sz="3000" dirty="0" smtClean="0">
                          <a:latin typeface="微軟正黑體" pitchFamily="34" charset="-120"/>
                          <a:ea typeface="微軟正黑體" pitchFamily="34" charset="-120"/>
                        </a:rPr>
                        <a:t>領海爭議</a:t>
                      </a:r>
                      <a:endParaRPr lang="zh-TW" altLang="en-US" sz="300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進入新的一年後，中共海警船在</a:t>
                      </a:r>
                      <a:r>
                        <a:rPr lang="en-US" altLang="zh-TW" sz="3000" dirty="0" smtClean="0">
                          <a:latin typeface="微軟正黑體" pitchFamily="34" charset="-120"/>
                          <a:ea typeface="微軟正黑體" pitchFamily="34" charset="-120"/>
                        </a:rPr>
                        <a:t>18</a:t>
                      </a:r>
                      <a:r>
                        <a:rPr lang="zh-TW" altLang="en-US" sz="3000" dirty="0" smtClean="0">
                          <a:latin typeface="微軟正黑體" pitchFamily="34" charset="-120"/>
                          <a:ea typeface="微軟正黑體" pitchFamily="34" charset="-120"/>
                        </a:rPr>
                        <a:t>天內，已三度進入與日本有主權爭議的釣魚島（日本稱，尖閣諸島）領海巡航。中共突然再次派船隻密集進入有爭議的領海，引外界關注。</a:t>
                      </a:r>
                    </a:p>
                  </a:txBody>
                  <a:tcPr/>
                </a:tc>
              </a:tr>
            </a:tbl>
          </a:graphicData>
        </a:graphic>
      </p:graphicFrame>
    </p:spTree>
    <p:extLst>
      <p:ext uri="{BB962C8B-B14F-4D97-AF65-F5344CB8AC3E}">
        <p14:creationId xmlns="" xmlns:p14="http://schemas.microsoft.com/office/powerpoint/2010/main" val="801985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15286"/>
            <a:ext cx="8229600" cy="861586"/>
          </a:xfrm>
        </p:spPr>
        <p:txBody>
          <a:bodyPr>
            <a:normAutofit/>
          </a:bodyPr>
          <a:lstStyle/>
          <a:p>
            <a:pPr marL="742950" indent="-742950" algn="l">
              <a:buFont typeface="+mj-lt"/>
              <a:buAutoNum type="arabicPeriod"/>
            </a:pPr>
            <a:r>
              <a:rPr lang="zh-TW" altLang="en-US" sz="3200" b="1" dirty="0" smtClean="0">
                <a:latin typeface="微軟正黑體" pitchFamily="34" charset="-120"/>
                <a:ea typeface="微軟正黑體" pitchFamily="34" charset="-120"/>
              </a:rPr>
              <a:t>主權的內容</a:t>
            </a:r>
            <a:endParaRPr lang="zh-TW" altLang="en-US" sz="3200"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2984020189"/>
              </p:ext>
            </p:extLst>
          </p:nvPr>
        </p:nvGraphicFramePr>
        <p:xfrm>
          <a:off x="662880" y="2420888"/>
          <a:ext cx="8229600" cy="3611880"/>
        </p:xfrm>
        <a:graphic>
          <a:graphicData uri="http://schemas.openxmlformats.org/drawingml/2006/table">
            <a:tbl>
              <a:tblPr firstRow="1" bandRow="1">
                <a:tableStyleId>{5C22544A-7EE6-4342-B048-85BDC9FD1C3A}</a:tableStyleId>
              </a:tblPr>
              <a:tblGrid>
                <a:gridCol w="3898776"/>
                <a:gridCol w="4330824"/>
              </a:tblGrid>
              <a:tr h="370840">
                <a:tc>
                  <a:txBody>
                    <a:bodyPr/>
                    <a:lstStyle/>
                    <a:p>
                      <a:pPr algn="ctr">
                        <a:lnSpc>
                          <a:spcPct val="150000"/>
                        </a:lnSpc>
                      </a:pPr>
                      <a:r>
                        <a:rPr lang="zh-TW" altLang="en-US" sz="3000" dirty="0" smtClean="0">
                          <a:latin typeface="微軟正黑體" pitchFamily="34" charset="-120"/>
                          <a:ea typeface="微軟正黑體" pitchFamily="34" charset="-120"/>
                        </a:rPr>
                        <a:t>對內主權</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對外主權</a:t>
                      </a:r>
                      <a:endParaRPr lang="zh-TW" altLang="en-US" sz="3000" dirty="0">
                        <a:latin typeface="微軟正黑體" pitchFamily="34" charset="-120"/>
                        <a:ea typeface="微軟正黑體" pitchFamily="34" charset="-120"/>
                      </a:endParaRPr>
                    </a:p>
                  </a:txBody>
                  <a:tcPr/>
                </a:tc>
              </a:tr>
              <a:tr h="370840">
                <a:tc>
                  <a:txBody>
                    <a:bodyPr/>
                    <a:lstStyle/>
                    <a:p>
                      <a:pPr marL="457200" indent="-457200" algn="l">
                        <a:lnSpc>
                          <a:spcPct val="150000"/>
                        </a:lnSpc>
                        <a:buFont typeface="Arial" pitchFamily="34" charset="0"/>
                        <a:buChar char="•"/>
                      </a:pPr>
                      <a:r>
                        <a:rPr lang="zh-TW" altLang="en-US" sz="3000" dirty="0" smtClean="0">
                          <a:latin typeface="微軟正黑體" pitchFamily="34" charset="-120"/>
                          <a:ea typeface="微軟正黑體" pitchFamily="34" charset="-120"/>
                        </a:rPr>
                        <a:t>國家對內的最高統治權力</a:t>
                      </a:r>
                      <a:endParaRPr lang="en-US" altLang="zh-TW" sz="3000" dirty="0" smtClean="0">
                        <a:latin typeface="微軟正黑體" pitchFamily="34" charset="-120"/>
                        <a:ea typeface="微軟正黑體" pitchFamily="34" charset="-120"/>
                      </a:endParaRPr>
                    </a:p>
                    <a:p>
                      <a:pPr marL="457200" indent="-457200" algn="l">
                        <a:lnSpc>
                          <a:spcPct val="150000"/>
                        </a:lnSpc>
                        <a:buFont typeface="Arial" pitchFamily="34" charset="0"/>
                        <a:buChar char="•"/>
                      </a:pPr>
                      <a:r>
                        <a:rPr lang="zh-TW" altLang="en-US" sz="3000" dirty="0" smtClean="0">
                          <a:latin typeface="微軟正黑體" pitchFamily="34" charset="-120"/>
                          <a:ea typeface="微軟正黑體" pitchFamily="34" charset="-120"/>
                        </a:rPr>
                        <a:t>我國主權屬於全體國民</a:t>
                      </a:r>
                      <a:endParaRPr lang="zh-TW" altLang="en-US" sz="3000" dirty="0">
                        <a:latin typeface="微軟正黑體" pitchFamily="34" charset="-120"/>
                        <a:ea typeface="微軟正黑體" pitchFamily="34" charset="-120"/>
                      </a:endParaRPr>
                    </a:p>
                  </a:txBody>
                  <a:tcPr/>
                </a:tc>
                <a:tc>
                  <a:txBody>
                    <a:bodyPr/>
                    <a:lstStyle/>
                    <a:p>
                      <a:pPr marL="457200" indent="-457200" algn="l">
                        <a:lnSpc>
                          <a:spcPct val="150000"/>
                        </a:lnSpc>
                        <a:buFont typeface="Arial" pitchFamily="34" charset="0"/>
                        <a:buChar char="•"/>
                      </a:pPr>
                      <a:r>
                        <a:rPr lang="zh-TW" altLang="en-US" sz="3000" dirty="0" smtClean="0">
                          <a:latin typeface="微軟正黑體" pitchFamily="34" charset="-120"/>
                          <a:ea typeface="微軟正黑體" pitchFamily="34" charset="-120"/>
                        </a:rPr>
                        <a:t>對外獨立且自主的國家權利</a:t>
                      </a:r>
                      <a:endParaRPr lang="en-US" altLang="zh-TW" sz="3000" dirty="0" smtClean="0">
                        <a:latin typeface="微軟正黑體" pitchFamily="34" charset="-120"/>
                        <a:ea typeface="微軟正黑體" pitchFamily="34" charset="-120"/>
                      </a:endParaRPr>
                    </a:p>
                    <a:p>
                      <a:pPr marL="457200" indent="-457200" algn="l">
                        <a:lnSpc>
                          <a:spcPct val="150000"/>
                        </a:lnSpc>
                        <a:buFont typeface="Arial" pitchFamily="34" charset="0"/>
                        <a:buChar char="•"/>
                      </a:pPr>
                      <a:r>
                        <a:rPr lang="zh-TW" altLang="en-US" sz="3000" dirty="0" smtClean="0">
                          <a:latin typeface="微軟正黑體" pitchFamily="34" charset="-120"/>
                          <a:ea typeface="微軟正黑體" pitchFamily="34" charset="-120"/>
                        </a:rPr>
                        <a:t>不受其他國家干預</a:t>
                      </a:r>
                      <a:endParaRPr lang="zh-TW" altLang="en-US" sz="3000" dirty="0">
                        <a:latin typeface="微軟正黑體" pitchFamily="34" charset="-120"/>
                        <a:ea typeface="微軟正黑體" pitchFamily="34" charset="-120"/>
                      </a:endParaRPr>
                    </a:p>
                  </a:txBody>
                  <a:tcPr/>
                </a:tc>
              </a:tr>
            </a:tbl>
          </a:graphicData>
        </a:graphic>
      </p:graphicFrame>
      <p:sp>
        <p:nvSpPr>
          <p:cNvPr id="5" name="標題 1"/>
          <p:cNvSpPr txBox="1">
            <a:spLocks/>
          </p:cNvSpPr>
          <p:nvPr/>
        </p:nvSpPr>
        <p:spPr>
          <a:xfrm>
            <a:off x="179512" y="330969"/>
            <a:ext cx="5184576"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600" b="1" dirty="0" smtClean="0">
                <a:latin typeface="微軟正黑體" pitchFamily="34" charset="-120"/>
                <a:ea typeface="微軟正黑體" pitchFamily="34" charset="-120"/>
                <a:cs typeface="+mj-cs"/>
              </a:rPr>
              <a:t>二</a:t>
            </a: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、主權的特色</a:t>
            </a:r>
            <a:endParaRPr kumimoji="0" lang="zh-TW" altLang="en-US" sz="36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grpSp>
        <p:nvGrpSpPr>
          <p:cNvPr id="6" name="群組 21"/>
          <p:cNvGrpSpPr>
            <a:grpSpLocks/>
          </p:cNvGrpSpPr>
          <p:nvPr/>
        </p:nvGrpSpPr>
        <p:grpSpPr bwMode="auto">
          <a:xfrm>
            <a:off x="0" y="425227"/>
            <a:ext cx="7020272" cy="771525"/>
            <a:chOff x="0" y="642314"/>
            <a:chExt cx="7019557"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a:off x="531759" y="1400738"/>
              <a:ext cx="6487798" cy="1431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9141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normAutofit/>
          </a:bodyPr>
          <a:lstStyle/>
          <a:p>
            <a:pPr marL="514350" indent="-514350" algn="l">
              <a:buFont typeface="+mj-lt"/>
              <a:buAutoNum type="arabicPeriod" startAt="2"/>
            </a:pPr>
            <a:r>
              <a:rPr lang="zh-TW" altLang="en-US" sz="3000" b="1" dirty="0" smtClean="0">
                <a:latin typeface="微軟正黑體" pitchFamily="34" charset="-120"/>
                <a:ea typeface="微軟正黑體" pitchFamily="34" charset="-120"/>
              </a:rPr>
              <a:t>主權的取得</a:t>
            </a:r>
            <a:endParaRPr lang="zh-TW" altLang="en-US" sz="3000" b="1" dirty="0">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3423014983"/>
              </p:ext>
            </p:extLst>
          </p:nvPr>
        </p:nvGraphicFramePr>
        <p:xfrm>
          <a:off x="539552" y="1246402"/>
          <a:ext cx="8352928" cy="5074920"/>
        </p:xfrm>
        <a:graphic>
          <a:graphicData uri="http://schemas.openxmlformats.org/drawingml/2006/table">
            <a:tbl>
              <a:tblPr firstRow="1" bandRow="1">
                <a:tableStyleId>{5C22544A-7EE6-4342-B048-85BDC9FD1C3A}</a:tableStyleId>
              </a:tblPr>
              <a:tblGrid>
                <a:gridCol w="4320480"/>
                <a:gridCol w="4032448"/>
              </a:tblGrid>
              <a:tr h="370840">
                <a:tc>
                  <a:txBody>
                    <a:bodyPr/>
                    <a:lstStyle/>
                    <a:p>
                      <a:pPr algn="ctr">
                        <a:lnSpc>
                          <a:spcPct val="150000"/>
                        </a:lnSpc>
                      </a:pPr>
                      <a:r>
                        <a:rPr lang="zh-TW" altLang="en-US" sz="3000" dirty="0" smtClean="0">
                          <a:latin typeface="微軟正黑體" pitchFamily="34" charset="-120"/>
                          <a:ea typeface="微軟正黑體" pitchFamily="34" charset="-120"/>
                        </a:rPr>
                        <a:t>宣示說</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構成說</a:t>
                      </a:r>
                      <a:endParaRPr lang="zh-TW" altLang="en-US" sz="3000" dirty="0">
                        <a:latin typeface="微軟正黑體" pitchFamily="34" charset="-120"/>
                        <a:ea typeface="微軟正黑體" pitchFamily="34" charset="-120"/>
                      </a:endParaRPr>
                    </a:p>
                  </a:txBody>
                  <a:tcPr/>
                </a:tc>
              </a:tr>
              <a:tr h="370840">
                <a:tc>
                  <a:txBody>
                    <a:bodyPr/>
                    <a:lstStyle/>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認為國家的存在是客觀的事實</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不需要他人的承認，可自動獲得主權</a:t>
                      </a:r>
                      <a:endParaRPr lang="zh-TW" altLang="en-US" sz="3000" dirty="0">
                        <a:latin typeface="微軟正黑體" pitchFamily="34" charset="-120"/>
                        <a:ea typeface="微軟正黑體" pitchFamily="34" charset="-120"/>
                      </a:endParaRPr>
                    </a:p>
                  </a:txBody>
                  <a:tcPr/>
                </a:tc>
                <a:tc>
                  <a:txBody>
                    <a:bodyPr/>
                    <a:lstStyle/>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主張國家必須經過他國的承認</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現實國際社會中採此說</a:t>
                      </a:r>
                      <a:endParaRPr lang="zh-TW" altLang="en-US" sz="3000" dirty="0">
                        <a:latin typeface="微軟正黑體" pitchFamily="34" charset="-120"/>
                        <a:ea typeface="微軟正黑體" pitchFamily="34" charset="-120"/>
                      </a:endParaRPr>
                    </a:p>
                  </a:txBody>
                  <a:tcPr/>
                </a:tc>
              </a:tr>
              <a:tr h="370840">
                <a:tc gridSpan="2">
                  <a:txBody>
                    <a:bodyPr/>
                    <a:lstStyle/>
                    <a:p>
                      <a:pPr marL="0" indent="0">
                        <a:lnSpc>
                          <a:spcPct val="150000"/>
                        </a:lnSpc>
                        <a:buFont typeface="Wingdings" pitchFamily="2" charset="2"/>
                        <a:buNone/>
                      </a:pPr>
                      <a:r>
                        <a:rPr lang="zh-TW" altLang="en-US" sz="3000" dirty="0" smtClean="0">
                          <a:latin typeface="微軟正黑體" pitchFamily="34" charset="-120"/>
                          <a:ea typeface="微軟正黑體" pitchFamily="34" charset="-120"/>
                        </a:rPr>
                        <a:t>兩種說法的衝擊：主張自己是國家但不被承認之主體─多採折衷或修正說法</a:t>
                      </a:r>
                      <a:endParaRPr lang="zh-TW" altLang="en-US" sz="3000" dirty="0">
                        <a:latin typeface="微軟正黑體" pitchFamily="34" charset="-120"/>
                        <a:ea typeface="微軟正黑體" pitchFamily="34" charset="-120"/>
                      </a:endParaRPr>
                    </a:p>
                  </a:txBody>
                  <a:tcPr/>
                </a:tc>
                <a:tc hMerge="1">
                  <a:txBody>
                    <a:bodyPr/>
                    <a:lstStyle/>
                    <a:p>
                      <a:pPr marL="457200" indent="-457200">
                        <a:buFont typeface="Wingdings" pitchFamily="2" charset="2"/>
                        <a:buChar char="Ø"/>
                      </a:pPr>
                      <a:endParaRPr lang="zh-TW" altLang="en-US" sz="3200" dirty="0"/>
                    </a:p>
                  </a:txBody>
                  <a:tcPr/>
                </a:tc>
              </a:tr>
            </a:tbl>
          </a:graphicData>
        </a:graphic>
      </p:graphicFrame>
    </p:spTree>
    <p:extLst>
      <p:ext uri="{BB962C8B-B14F-4D97-AF65-F5344CB8AC3E}">
        <p14:creationId xmlns="" xmlns:p14="http://schemas.microsoft.com/office/powerpoint/2010/main" val="8772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4139150610"/>
              </p:ext>
            </p:extLst>
          </p:nvPr>
        </p:nvGraphicFramePr>
        <p:xfrm>
          <a:off x="611560" y="1628800"/>
          <a:ext cx="7704856" cy="2926080"/>
        </p:xfrm>
        <a:graphic>
          <a:graphicData uri="http://schemas.openxmlformats.org/drawingml/2006/table">
            <a:tbl>
              <a:tblPr firstRow="1" bandRow="1">
                <a:tableStyleId>{5C22544A-7EE6-4342-B048-85BDC9FD1C3A}</a:tableStyleId>
              </a:tblPr>
              <a:tblGrid>
                <a:gridCol w="7704856"/>
              </a:tblGrid>
              <a:tr h="370840">
                <a:tc>
                  <a:txBody>
                    <a:bodyPr/>
                    <a:lstStyle/>
                    <a:p>
                      <a:pPr algn="ctr">
                        <a:lnSpc>
                          <a:spcPct val="150000"/>
                        </a:lnSpc>
                      </a:pPr>
                      <a:r>
                        <a:rPr lang="zh-TW" altLang="en-US" sz="3000" dirty="0" smtClean="0">
                          <a:latin typeface="微軟正黑體" pitchFamily="34" charset="-120"/>
                          <a:ea typeface="微軟正黑體" pitchFamily="34" charset="-120"/>
                        </a:rPr>
                        <a:t>主權的</a:t>
                      </a:r>
                      <a:r>
                        <a:rPr lang="zh-TW" altLang="en-US" sz="3000" dirty="0" smtClean="0">
                          <a:solidFill>
                            <a:srgbClr val="FFC000"/>
                          </a:solidFill>
                          <a:latin typeface="微軟正黑體" pitchFamily="34" charset="-120"/>
                          <a:ea typeface="微軟正黑體" pitchFamily="34" charset="-120"/>
                        </a:rPr>
                        <a:t>對內</a:t>
                      </a:r>
                      <a:r>
                        <a:rPr lang="zh-TW" altLang="en-US" sz="3000" dirty="0" smtClean="0">
                          <a:latin typeface="微軟正黑體" pitchFamily="34" charset="-120"/>
                          <a:ea typeface="微軟正黑體" pitchFamily="34" charset="-120"/>
                        </a:rPr>
                        <a:t>展現</a:t>
                      </a:r>
                      <a:endParaRPr lang="en-US" altLang="zh-TW" sz="3000" dirty="0" smtClean="0">
                        <a:latin typeface="微軟正黑體" pitchFamily="34" charset="-120"/>
                        <a:ea typeface="微軟正黑體" pitchFamily="34" charset="-120"/>
                      </a:endParaRPr>
                    </a:p>
                    <a:p>
                      <a:pPr algn="ctr">
                        <a:lnSpc>
                          <a:spcPct val="150000"/>
                        </a:lnSpc>
                      </a:pPr>
                      <a:r>
                        <a:rPr lang="en-US" altLang="zh-TW" sz="3000" dirty="0" smtClean="0">
                          <a:latin typeface="微軟正黑體" pitchFamily="34" charset="-120"/>
                          <a:ea typeface="微軟正黑體" pitchFamily="34" charset="-120"/>
                        </a:rPr>
                        <a:t>1.</a:t>
                      </a:r>
                      <a:r>
                        <a:rPr lang="zh-TW" altLang="en-US" sz="3000" dirty="0" smtClean="0">
                          <a:latin typeface="微軟正黑體" pitchFamily="34" charset="-120"/>
                          <a:ea typeface="微軟正黑體" pitchFamily="34" charset="-120"/>
                        </a:rPr>
                        <a:t>國家給予國民的身分證明</a:t>
                      </a:r>
                      <a:endParaRPr lang="zh-TW" altLang="en-US" sz="3000" dirty="0">
                        <a:latin typeface="微軟正黑體" pitchFamily="34" charset="-120"/>
                        <a:ea typeface="微軟正黑體" pitchFamily="34" charset="-120"/>
                      </a:endParaRPr>
                    </a:p>
                  </a:txBody>
                  <a:tcPr/>
                </a:tc>
              </a:tr>
              <a:tr h="370840">
                <a:tc>
                  <a:txBody>
                    <a:bodyPr/>
                    <a:lstStyle/>
                    <a:p>
                      <a:pPr marL="285750" indent="-285750">
                        <a:lnSpc>
                          <a:spcPct val="150000"/>
                        </a:lnSpc>
                        <a:buFont typeface="Wingdings" pitchFamily="2" charset="2"/>
                        <a:buChar char="Ø"/>
                      </a:pPr>
                      <a:r>
                        <a:rPr lang="zh-TW" altLang="en-US" sz="3000" dirty="0" smtClean="0">
                          <a:latin typeface="微軟正黑體" pitchFamily="34" charset="-120"/>
                          <a:ea typeface="微軟正黑體" pitchFamily="34" charset="-120"/>
                        </a:rPr>
                        <a:t>身分證是用於證明持有人身分的證件</a:t>
                      </a:r>
                      <a:endParaRPr lang="en-US" altLang="zh-TW" sz="3000" dirty="0" smtClean="0">
                        <a:latin typeface="微軟正黑體" pitchFamily="34" charset="-120"/>
                        <a:ea typeface="微軟正黑體" pitchFamily="34" charset="-120"/>
                      </a:endParaRPr>
                    </a:p>
                    <a:p>
                      <a:pPr marL="285750" indent="-285750">
                        <a:lnSpc>
                          <a:spcPct val="150000"/>
                        </a:lnSpc>
                        <a:buFont typeface="Wingdings" pitchFamily="2" charset="2"/>
                        <a:buChar char="Ø"/>
                      </a:pPr>
                      <a:r>
                        <a:rPr lang="zh-TW" altLang="en-US" sz="3000" dirty="0" smtClean="0">
                          <a:latin typeface="微軟正黑體" pitchFamily="34" charset="-120"/>
                          <a:ea typeface="微軟正黑體" pitchFamily="34" charset="-120"/>
                        </a:rPr>
                        <a:t>由各國或地區政府發行予公民</a:t>
                      </a:r>
                      <a:endParaRPr lang="zh-TW" altLang="en-US" sz="3000" dirty="0">
                        <a:latin typeface="微軟正黑體" pitchFamily="34" charset="-120"/>
                        <a:ea typeface="微軟正黑體" pitchFamily="34" charset="-120"/>
                      </a:endParaRPr>
                    </a:p>
                  </a:txBody>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3533133074"/>
              </p:ext>
            </p:extLst>
          </p:nvPr>
        </p:nvGraphicFramePr>
        <p:xfrm>
          <a:off x="471357" y="4889322"/>
          <a:ext cx="7488832" cy="777240"/>
        </p:xfrm>
        <a:graphic>
          <a:graphicData uri="http://schemas.openxmlformats.org/drawingml/2006/table">
            <a:tbl>
              <a:tblPr firstRow="1" bandRow="1">
                <a:tableStyleId>{3B4B98B0-60AC-42C2-AFA5-B58CD77FA1E5}</a:tableStyleId>
              </a:tblPr>
              <a:tblGrid>
                <a:gridCol w="7488832"/>
              </a:tblGrid>
              <a:tr h="370840">
                <a:tc>
                  <a:txBody>
                    <a:bodyPr/>
                    <a:lstStyle/>
                    <a:p>
                      <a:pPr marL="285750" indent="-285750">
                        <a:lnSpc>
                          <a:spcPct val="150000"/>
                        </a:lnSpc>
                        <a:buFont typeface="Arial" pitchFamily="34" charset="0"/>
                        <a:buChar char="•"/>
                      </a:pPr>
                      <a:r>
                        <a:rPr lang="zh-TW" altLang="en-US" sz="3000" b="0" dirty="0" smtClean="0">
                          <a:latin typeface="微軟正黑體" pitchFamily="34" charset="-120"/>
                          <a:ea typeface="微軟正黑體" pitchFamily="34" charset="-120"/>
                        </a:rPr>
                        <a:t>擁有國籍：須遵守法律、可享受國民權利</a:t>
                      </a:r>
                      <a:endParaRPr lang="zh-TW" altLang="en-US" sz="3000" b="0" dirty="0">
                        <a:latin typeface="微軟正黑體" pitchFamily="34" charset="-120"/>
                        <a:ea typeface="微軟正黑體" pitchFamily="34" charset="-120"/>
                      </a:endParaRPr>
                    </a:p>
                  </a:txBody>
                  <a:tcPr/>
                </a:tc>
              </a:tr>
            </a:tbl>
          </a:graphicData>
        </a:graphic>
      </p:graphicFrame>
      <p:sp>
        <p:nvSpPr>
          <p:cNvPr id="7" name="標題 1"/>
          <p:cNvSpPr txBox="1">
            <a:spLocks/>
          </p:cNvSpPr>
          <p:nvPr/>
        </p:nvSpPr>
        <p:spPr>
          <a:xfrm>
            <a:off x="179512" y="330969"/>
            <a:ext cx="5184576"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600" b="1" noProof="0" dirty="0" smtClean="0">
                <a:latin typeface="微軟正黑體" pitchFamily="34" charset="-120"/>
                <a:ea typeface="微軟正黑體" pitchFamily="34" charset="-120"/>
                <a:cs typeface="+mj-cs"/>
              </a:rPr>
              <a:t>三</a:t>
            </a: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、主權的展現</a:t>
            </a:r>
            <a:endParaRPr kumimoji="0" lang="zh-TW" altLang="en-US" sz="36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grpSp>
        <p:nvGrpSpPr>
          <p:cNvPr id="8" name="群組 21"/>
          <p:cNvGrpSpPr>
            <a:grpSpLocks/>
          </p:cNvGrpSpPr>
          <p:nvPr/>
        </p:nvGrpSpPr>
        <p:grpSpPr bwMode="auto">
          <a:xfrm>
            <a:off x="0" y="425227"/>
            <a:ext cx="6660232" cy="771525"/>
            <a:chOff x="0" y="642314"/>
            <a:chExt cx="6659554" cy="772734"/>
          </a:xfrm>
        </p:grpSpPr>
        <p:grpSp>
          <p:nvGrpSpPr>
            <p:cNvPr id="9" name="群組 11"/>
            <p:cNvGrpSpPr>
              <a:grpSpLocks/>
            </p:cNvGrpSpPr>
            <p:nvPr/>
          </p:nvGrpSpPr>
          <p:grpSpPr bwMode="auto">
            <a:xfrm>
              <a:off x="0" y="642314"/>
              <a:ext cx="533413" cy="772734"/>
              <a:chOff x="0" y="1313645"/>
              <a:chExt cx="533413" cy="772734"/>
            </a:xfrm>
          </p:grpSpPr>
          <p:cxnSp>
            <p:nvCxnSpPr>
              <p:cNvPr id="11" name="直線接點 10"/>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0" name="直線接點 9"/>
            <p:cNvCxnSpPr/>
            <p:nvPr/>
          </p:nvCxnSpPr>
          <p:spPr>
            <a:xfrm>
              <a:off x="531759" y="1400738"/>
              <a:ext cx="6127795" cy="1431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8572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a:xfrm>
            <a:off x="0" y="0"/>
            <a:ext cx="8229600" cy="765175"/>
          </a:xfrm>
        </p:spPr>
        <p:txBody>
          <a:bodyPr/>
          <a:lstStyle/>
          <a:p>
            <a:endParaRPr lang="zh-TW" altLang="en-US" smtClean="0"/>
          </a:p>
        </p:txBody>
      </p:sp>
      <p:sp>
        <p:nvSpPr>
          <p:cNvPr id="39939" name="內容版面配置區 2"/>
          <p:cNvSpPr>
            <a:spLocks noGrp="1"/>
          </p:cNvSpPr>
          <p:nvPr>
            <p:ph sz="quarter" idx="13"/>
          </p:nvPr>
        </p:nvSpPr>
        <p:spPr>
          <a:xfrm>
            <a:off x="250825" y="981075"/>
            <a:ext cx="8351838" cy="4897438"/>
          </a:xfrm>
        </p:spPr>
        <p:txBody>
          <a:bodyPr/>
          <a:lstStyle/>
          <a:p>
            <a:r>
              <a:rPr lang="zh-TW" altLang="en-US" dirty="0" smtClean="0">
                <a:hlinkClick r:id="rId2"/>
              </a:rPr>
              <a:t>美帝當靠山</a:t>
            </a:r>
            <a:r>
              <a:rPr lang="zh-TW" altLang="en-US" dirty="0" smtClean="0"/>
              <a:t>　以色列這樣霸凌巴勒斯坦</a:t>
            </a:r>
            <a:endParaRPr lang="en-US" altLang="zh-TW" dirty="0" smtClean="0"/>
          </a:p>
          <a:p>
            <a:endParaRPr lang="en-US" altLang="zh-TW" dirty="0" smtClean="0"/>
          </a:p>
          <a:p>
            <a:pPr>
              <a:buFont typeface="Arial" charset="0"/>
              <a:buNone/>
            </a:pPr>
            <a:r>
              <a:rPr lang="zh-TW" altLang="en-US" dirty="0" smtClean="0"/>
              <a:t>林書豪是中華民國</a:t>
            </a:r>
            <a:r>
              <a:rPr lang="zh-TW" altLang="en-US" dirty="0" smtClean="0"/>
              <a:t>國民嗎</a:t>
            </a:r>
            <a:r>
              <a:rPr lang="en-US" altLang="zh-TW" dirty="0" smtClean="0"/>
              <a:t>?</a:t>
            </a:r>
            <a:r>
              <a:rPr lang="zh-TW" altLang="en-US" dirty="0" smtClean="0"/>
              <a:t>如何判斷</a:t>
            </a:r>
            <a:r>
              <a:rPr lang="en-US" altLang="zh-TW" dirty="0" smtClean="0"/>
              <a:t>?</a:t>
            </a:r>
          </a:p>
          <a:p>
            <a:pPr>
              <a:buFont typeface="Arial" charset="0"/>
              <a:buNone/>
            </a:pPr>
            <a:endParaRPr lang="zh-TW" altLang="en-US" dirty="0" smtClean="0"/>
          </a:p>
          <a:p>
            <a:endParaRPr lang="zh-TW" altLang="en-US" dirty="0" smtClean="0"/>
          </a:p>
        </p:txBody>
      </p:sp>
      <p:sp>
        <p:nvSpPr>
          <p:cNvPr id="39940" name="投影片編號版面配置區 3"/>
          <p:cNvSpPr>
            <a:spLocks noGrp="1"/>
          </p:cNvSpPr>
          <p:nvPr>
            <p:ph type="sldNum" sz="quarter" idx="16"/>
          </p:nvPr>
        </p:nvSpPr>
        <p:spPr bwMode="auto">
          <a:noFill/>
          <a:ln>
            <a:miter lim="800000"/>
            <a:headEnd/>
            <a:tailEnd/>
          </a:ln>
        </p:spPr>
        <p:txBody>
          <a:bodyPr/>
          <a:lstStyle/>
          <a:p>
            <a:fld id="{B3DD7C00-1DC3-4438-9C80-8A40599D547A}" type="slidenum">
              <a:rPr lang="zh-TW" altLang="en-US" smtClean="0"/>
              <a:pPr/>
              <a:t>19</a:t>
            </a:fld>
            <a:endParaRPr lang="zh-TW"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xmlns="" id="{2415BF7E-ED08-4B26-9C8E-F95D1DC57F2F}"/>
              </a:ext>
            </a:extLst>
          </p:cNvPr>
          <p:cNvSpPr txBox="1"/>
          <p:nvPr/>
        </p:nvSpPr>
        <p:spPr>
          <a:xfrm>
            <a:off x="680701" y="1074749"/>
            <a:ext cx="2492990" cy="784830"/>
          </a:xfrm>
          <a:prstGeom prst="rect">
            <a:avLst/>
          </a:prstGeom>
          <a:noFill/>
        </p:spPr>
        <p:txBody>
          <a:bodyPr wrap="none" rtlCol="0">
            <a:spAutoFit/>
          </a:bodyPr>
          <a:lstStyle/>
          <a:p>
            <a:r>
              <a:rPr lang="zh-TW" altLang="en-US" sz="4500" dirty="0">
                <a:latin typeface="微軟正黑體" pitchFamily="34" charset="-120"/>
                <a:ea typeface="微軟正黑體" pitchFamily="34" charset="-120"/>
              </a:rPr>
              <a:t>課程大綱</a:t>
            </a:r>
            <a:endParaRPr lang="en-US" altLang="zh-TW" sz="4500" dirty="0">
              <a:latin typeface="微軟正黑體" pitchFamily="34" charset="-120"/>
              <a:ea typeface="微軟正黑體" pitchFamily="34" charset="-120"/>
            </a:endParaRPr>
          </a:p>
        </p:txBody>
      </p:sp>
      <p:grpSp>
        <p:nvGrpSpPr>
          <p:cNvPr id="2" name="群組 22"/>
          <p:cNvGrpSpPr/>
          <p:nvPr/>
        </p:nvGrpSpPr>
        <p:grpSpPr>
          <a:xfrm>
            <a:off x="590550" y="2118433"/>
            <a:ext cx="7962900" cy="675000"/>
            <a:chOff x="590550" y="2312743"/>
            <a:chExt cx="7962900" cy="675000"/>
          </a:xfrm>
        </p:grpSpPr>
        <p:sp>
          <p:nvSpPr>
            <p:cNvPr id="5" name="文字方塊 4">
              <a:hlinkClick r:id="rId2" action="ppaction://hlinksldjump"/>
              <a:extLst>
                <a:ext uri="{FF2B5EF4-FFF2-40B4-BE49-F238E27FC236}">
                  <a16:creationId xmlns:a16="http://schemas.microsoft.com/office/drawing/2014/main" xmlns="" id="{BBF45E08-5B43-41B9-875D-845A308957E4}"/>
                </a:ext>
              </a:extLst>
            </p:cNvPr>
            <p:cNvSpPr txBox="1"/>
            <p:nvPr/>
          </p:nvSpPr>
          <p:spPr>
            <a:xfrm>
              <a:off x="904875" y="2373244"/>
              <a:ext cx="7648575" cy="553998"/>
            </a:xfrm>
            <a:prstGeom prst="rect">
              <a:avLst/>
            </a:prstGeom>
            <a:solidFill>
              <a:schemeClr val="accent1">
                <a:lumMod val="60000"/>
                <a:lumOff val="40000"/>
              </a:schemeClr>
            </a:solidFill>
          </p:spPr>
          <p:txBody>
            <a:bodyPr wrap="square" rtlCol="0" anchor="ctr">
              <a:spAutoFit/>
            </a:bodyPr>
            <a:lstStyle/>
            <a:p>
              <a:r>
                <a:rPr lang="zh-TW" altLang="en-US" sz="3000" dirty="0" smtClean="0">
                  <a:solidFill>
                    <a:schemeClr val="bg1"/>
                  </a:solidFill>
                  <a:latin typeface="微軟正黑體" pitchFamily="34" charset="-120"/>
                  <a:ea typeface="微軟正黑體" pitchFamily="34" charset="-120"/>
                </a:rPr>
                <a:t>　</a:t>
              </a:r>
              <a:r>
                <a:rPr lang="zh-TW" altLang="en-US" sz="3000" dirty="0" smtClean="0">
                  <a:latin typeface="微軟正黑體" pitchFamily="34" charset="-120"/>
                  <a:ea typeface="微軟正黑體" pitchFamily="34" charset="-120"/>
                  <a:hlinkClick r:id="rId2" action="ppaction://hlinksldjump"/>
                </a:rPr>
                <a:t>國家主權和人民的日常生活有什麼關係？ </a:t>
              </a:r>
              <a:endParaRPr lang="zh-TW" altLang="en-US" sz="3000" dirty="0">
                <a:solidFill>
                  <a:schemeClr val="bg1"/>
                </a:solidFill>
                <a:latin typeface="微軟正黑體" pitchFamily="34" charset="-120"/>
                <a:ea typeface="微軟正黑體" pitchFamily="34" charset="-120"/>
              </a:endParaRPr>
            </a:p>
          </p:txBody>
        </p:sp>
        <p:sp>
          <p:nvSpPr>
            <p:cNvPr id="11" name="橢圓 10">
              <a:extLst>
                <a:ext uri="{FF2B5EF4-FFF2-40B4-BE49-F238E27FC236}">
                  <a16:creationId xmlns:a16="http://schemas.microsoft.com/office/drawing/2014/main" xmlns="" id="{980C8BA1-E846-40EE-9751-2EE82C49BD1A}"/>
                </a:ext>
              </a:extLst>
            </p:cNvPr>
            <p:cNvSpPr/>
            <p:nvPr/>
          </p:nvSpPr>
          <p:spPr>
            <a:xfrm>
              <a:off x="590550" y="2312743"/>
              <a:ext cx="675000"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3000" dirty="0">
                  <a:solidFill>
                    <a:schemeClr val="accent1"/>
                  </a:solidFill>
                  <a:latin typeface="微軟正黑體" pitchFamily="34" charset="-120"/>
                  <a:ea typeface="微軟正黑體" pitchFamily="34" charset="-120"/>
                </a:rPr>
                <a:t>壹</a:t>
              </a:r>
            </a:p>
          </p:txBody>
        </p:sp>
      </p:grpSp>
      <p:grpSp>
        <p:nvGrpSpPr>
          <p:cNvPr id="3" name="群組 23"/>
          <p:cNvGrpSpPr/>
          <p:nvPr/>
        </p:nvGrpSpPr>
        <p:grpSpPr>
          <a:xfrm>
            <a:off x="590550" y="2939969"/>
            <a:ext cx="7962900" cy="675000"/>
            <a:chOff x="590550" y="3134279"/>
            <a:chExt cx="7962900" cy="675000"/>
          </a:xfrm>
        </p:grpSpPr>
        <p:sp>
          <p:nvSpPr>
            <p:cNvPr id="7" name="文字方塊 6">
              <a:extLst>
                <a:ext uri="{FF2B5EF4-FFF2-40B4-BE49-F238E27FC236}">
                  <a16:creationId xmlns:a16="http://schemas.microsoft.com/office/drawing/2014/main" xmlns="" id="{FA358481-AD14-45C2-B465-8C3A82716868}"/>
                </a:ext>
              </a:extLst>
            </p:cNvPr>
            <p:cNvSpPr txBox="1"/>
            <p:nvPr/>
          </p:nvSpPr>
          <p:spPr>
            <a:xfrm>
              <a:off x="904875" y="3199322"/>
              <a:ext cx="7648575" cy="553998"/>
            </a:xfrm>
            <a:prstGeom prst="rect">
              <a:avLst/>
            </a:prstGeom>
            <a:solidFill>
              <a:schemeClr val="accent1">
                <a:lumMod val="60000"/>
                <a:lumOff val="40000"/>
              </a:schemeClr>
            </a:solidFill>
          </p:spPr>
          <p:txBody>
            <a:bodyPr wrap="square" rtlCol="0" anchor="ctr">
              <a:spAutoFit/>
            </a:bodyPr>
            <a:lstStyle/>
            <a:p>
              <a:r>
                <a:rPr lang="zh-TW" altLang="en-US" sz="3000" dirty="0">
                  <a:solidFill>
                    <a:schemeClr val="bg1"/>
                  </a:solidFill>
                  <a:latin typeface="微軟正黑體" pitchFamily="34" charset="-120"/>
                  <a:ea typeface="微軟正黑體" pitchFamily="34" charset="-120"/>
                </a:rPr>
                <a:t>　</a:t>
              </a:r>
              <a:r>
                <a:rPr lang="zh-TW" altLang="en-US" sz="3000" dirty="0" smtClean="0">
                  <a:latin typeface="微軟正黑體" pitchFamily="34" charset="-120"/>
                  <a:ea typeface="微軟正黑體" pitchFamily="34" charset="-120"/>
                  <a:hlinkClick r:id="rId3" action="ppaction://hlinksldjump"/>
                </a:rPr>
                <a:t>我國國家主權在憲法上的界定與爭議為何？ </a:t>
              </a:r>
              <a:endParaRPr lang="zh-TW" altLang="en-US" sz="3000" dirty="0">
                <a:solidFill>
                  <a:schemeClr val="bg1"/>
                </a:solidFill>
                <a:latin typeface="微軟正黑體" pitchFamily="34" charset="-120"/>
                <a:ea typeface="微軟正黑體" pitchFamily="34" charset="-120"/>
              </a:endParaRPr>
            </a:p>
          </p:txBody>
        </p:sp>
        <p:sp>
          <p:nvSpPr>
            <p:cNvPr id="12" name="橢圓 11">
              <a:extLst>
                <a:ext uri="{FF2B5EF4-FFF2-40B4-BE49-F238E27FC236}">
                  <a16:creationId xmlns:a16="http://schemas.microsoft.com/office/drawing/2014/main" xmlns="" id="{ACB4FF7C-4613-4F17-81A5-A2A0E4ED9947}"/>
                </a:ext>
              </a:extLst>
            </p:cNvPr>
            <p:cNvSpPr/>
            <p:nvPr/>
          </p:nvSpPr>
          <p:spPr>
            <a:xfrm>
              <a:off x="590550" y="3134279"/>
              <a:ext cx="675000"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3000" dirty="0">
                  <a:solidFill>
                    <a:schemeClr val="accent1"/>
                  </a:solidFill>
                  <a:latin typeface="微軟正黑體" pitchFamily="34" charset="-120"/>
                  <a:ea typeface="微軟正黑體" pitchFamily="34" charset="-120"/>
                </a:rPr>
                <a:t>貳</a:t>
              </a:r>
            </a:p>
          </p:txBody>
        </p:sp>
      </p:grpSp>
      <p:grpSp>
        <p:nvGrpSpPr>
          <p:cNvPr id="4" name="群組 24"/>
          <p:cNvGrpSpPr/>
          <p:nvPr/>
        </p:nvGrpSpPr>
        <p:grpSpPr>
          <a:xfrm>
            <a:off x="590550" y="3725274"/>
            <a:ext cx="7962900" cy="675000"/>
            <a:chOff x="590550" y="3919584"/>
            <a:chExt cx="7962900" cy="675000"/>
          </a:xfrm>
        </p:grpSpPr>
        <p:sp>
          <p:nvSpPr>
            <p:cNvPr id="8" name="文字方塊 7">
              <a:extLst>
                <a:ext uri="{FF2B5EF4-FFF2-40B4-BE49-F238E27FC236}">
                  <a16:creationId xmlns:a16="http://schemas.microsoft.com/office/drawing/2014/main" xmlns="" id="{4BB765FE-E40C-4E79-BD7B-6AE7CBD3A01B}"/>
                </a:ext>
              </a:extLst>
            </p:cNvPr>
            <p:cNvSpPr txBox="1"/>
            <p:nvPr/>
          </p:nvSpPr>
          <p:spPr>
            <a:xfrm>
              <a:off x="904875" y="3982624"/>
              <a:ext cx="7648575" cy="553998"/>
            </a:xfrm>
            <a:prstGeom prst="rect">
              <a:avLst/>
            </a:prstGeom>
            <a:solidFill>
              <a:schemeClr val="accent1">
                <a:lumMod val="60000"/>
                <a:lumOff val="40000"/>
              </a:schemeClr>
            </a:solidFill>
          </p:spPr>
          <p:txBody>
            <a:bodyPr wrap="square" rtlCol="0" anchor="ctr">
              <a:spAutoFit/>
            </a:bodyPr>
            <a:lstStyle/>
            <a:p>
              <a:r>
                <a:rPr lang="zh-TW" altLang="en-US" sz="3000" dirty="0">
                  <a:solidFill>
                    <a:schemeClr val="bg1"/>
                  </a:solidFill>
                  <a:latin typeface="微軟正黑體" pitchFamily="34" charset="-120"/>
                  <a:ea typeface="微軟正黑體" pitchFamily="34" charset="-120"/>
                  <a:hlinkClick r:id="rId4" action="ppaction://hlinksldjump"/>
                </a:rPr>
                <a:t>　</a:t>
              </a:r>
              <a:r>
                <a:rPr lang="zh-TW" altLang="en-US" sz="3000" dirty="0" smtClean="0">
                  <a:latin typeface="微軟正黑體" pitchFamily="34" charset="-120"/>
                  <a:ea typeface="微軟正黑體" pitchFamily="34" charset="-120"/>
                  <a:hlinkClick r:id="rId4" action="ppaction://hlinksldjump"/>
                </a:rPr>
                <a:t>為什麼公民身分是現代國家認同的基礎？ </a:t>
              </a:r>
              <a:endParaRPr lang="zh-TW" altLang="en-US" sz="3000" dirty="0">
                <a:solidFill>
                  <a:schemeClr val="bg1"/>
                </a:solidFill>
                <a:latin typeface="微軟正黑體" pitchFamily="34" charset="-120"/>
                <a:ea typeface="微軟正黑體" pitchFamily="34" charset="-120"/>
              </a:endParaRPr>
            </a:p>
          </p:txBody>
        </p:sp>
        <p:sp>
          <p:nvSpPr>
            <p:cNvPr id="13" name="橢圓 12">
              <a:extLst>
                <a:ext uri="{FF2B5EF4-FFF2-40B4-BE49-F238E27FC236}">
                  <a16:creationId xmlns:a16="http://schemas.microsoft.com/office/drawing/2014/main" xmlns="" id="{DE191238-09B3-4AE7-9841-CB55F64C3448}"/>
                </a:ext>
              </a:extLst>
            </p:cNvPr>
            <p:cNvSpPr/>
            <p:nvPr/>
          </p:nvSpPr>
          <p:spPr>
            <a:xfrm>
              <a:off x="590550" y="3919584"/>
              <a:ext cx="675000"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3000" dirty="0">
                  <a:solidFill>
                    <a:schemeClr val="accent1"/>
                  </a:solidFill>
                  <a:latin typeface="微軟正黑體" pitchFamily="34" charset="-120"/>
                  <a:ea typeface="微軟正黑體" pitchFamily="34" charset="-120"/>
                </a:rPr>
                <a:t>參</a:t>
              </a:r>
            </a:p>
          </p:txBody>
        </p:sp>
      </p:grpSp>
      <p:grpSp>
        <p:nvGrpSpPr>
          <p:cNvPr id="6" name="群組 25"/>
          <p:cNvGrpSpPr/>
          <p:nvPr/>
        </p:nvGrpSpPr>
        <p:grpSpPr>
          <a:xfrm>
            <a:off x="590550" y="4479709"/>
            <a:ext cx="7962900" cy="675000"/>
            <a:chOff x="590550" y="4674019"/>
            <a:chExt cx="7962900" cy="675000"/>
          </a:xfrm>
        </p:grpSpPr>
        <p:sp>
          <p:nvSpPr>
            <p:cNvPr id="9" name="文字方塊 8">
              <a:extLst>
                <a:ext uri="{FF2B5EF4-FFF2-40B4-BE49-F238E27FC236}">
                  <a16:creationId xmlns:a16="http://schemas.microsoft.com/office/drawing/2014/main" xmlns="" id="{39077B76-F917-4349-B0E0-BA1F1202A857}"/>
                </a:ext>
              </a:extLst>
            </p:cNvPr>
            <p:cNvSpPr txBox="1"/>
            <p:nvPr/>
          </p:nvSpPr>
          <p:spPr>
            <a:xfrm>
              <a:off x="904875" y="4728949"/>
              <a:ext cx="7648575" cy="553998"/>
            </a:xfrm>
            <a:prstGeom prst="rect">
              <a:avLst/>
            </a:prstGeom>
            <a:solidFill>
              <a:schemeClr val="accent1">
                <a:lumMod val="60000"/>
                <a:lumOff val="40000"/>
              </a:schemeClr>
            </a:solidFill>
          </p:spPr>
          <p:txBody>
            <a:bodyPr wrap="square" rtlCol="0" anchor="ctr">
              <a:spAutoFit/>
            </a:bodyPr>
            <a:lstStyle/>
            <a:p>
              <a:r>
                <a:rPr lang="zh-TW" altLang="en-US" sz="3000" dirty="0" smtClean="0">
                  <a:solidFill>
                    <a:schemeClr val="bg1"/>
                  </a:solidFill>
                  <a:latin typeface="微軟正黑體" pitchFamily="34" charset="-120"/>
                  <a:ea typeface="微軟正黑體" pitchFamily="34" charset="-120"/>
                </a:rPr>
                <a:t>    </a:t>
              </a:r>
              <a:r>
                <a:rPr lang="zh-TW" altLang="en-US" sz="3000" dirty="0" smtClean="0">
                  <a:latin typeface="微軟正黑體" pitchFamily="34" charset="-120"/>
                  <a:ea typeface="微軟正黑體" pitchFamily="34" charset="-120"/>
                  <a:hlinkClick r:id="rId5" action="ppaction://hlinksldjump"/>
                </a:rPr>
                <a:t>為什麼國家應肯認多元身分認同？ </a:t>
              </a:r>
              <a:endParaRPr lang="zh-TW" altLang="en-US" sz="3000" dirty="0">
                <a:solidFill>
                  <a:schemeClr val="bg1"/>
                </a:solidFill>
                <a:latin typeface="微軟正黑體" pitchFamily="34" charset="-120"/>
                <a:ea typeface="微軟正黑體" pitchFamily="34" charset="-120"/>
              </a:endParaRPr>
            </a:p>
          </p:txBody>
        </p:sp>
        <p:sp>
          <p:nvSpPr>
            <p:cNvPr id="14" name="橢圓 13">
              <a:extLst>
                <a:ext uri="{FF2B5EF4-FFF2-40B4-BE49-F238E27FC236}">
                  <a16:creationId xmlns:a16="http://schemas.microsoft.com/office/drawing/2014/main" xmlns="" id="{BBB439F2-E3F8-4575-AF1D-EF68241B912E}"/>
                </a:ext>
              </a:extLst>
            </p:cNvPr>
            <p:cNvSpPr/>
            <p:nvPr/>
          </p:nvSpPr>
          <p:spPr>
            <a:xfrm>
              <a:off x="590550" y="4674019"/>
              <a:ext cx="675000"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3300" dirty="0">
                  <a:solidFill>
                    <a:schemeClr val="accent1"/>
                  </a:solidFill>
                  <a:latin typeface="微軟正黑體" pitchFamily="34" charset="-120"/>
                  <a:ea typeface="微軟正黑體" pitchFamily="34" charset="-120"/>
                </a:rPr>
                <a:t>肆</a:t>
              </a:r>
            </a:p>
          </p:txBody>
        </p:sp>
      </p:grpSp>
      <p:pic>
        <p:nvPicPr>
          <p:cNvPr id="16" name="圖片 15" descr="888f3a25800bc02975e6b5cb95bf278b.png"/>
          <p:cNvPicPr>
            <a:picLocks noChangeAspect="1"/>
          </p:cNvPicPr>
          <p:nvPr/>
        </p:nvPicPr>
        <p:blipFill>
          <a:blip r:embed="rId6" cstate="print">
            <a:lum bright="10000" contrast="-20000"/>
          </a:blip>
          <a:srcRect l="622" t="69018" r="1119" b="17558"/>
          <a:stretch>
            <a:fillRect/>
          </a:stretch>
        </p:blipFill>
        <p:spPr>
          <a:xfrm>
            <a:off x="0" y="6059347"/>
            <a:ext cx="9144000" cy="798653"/>
          </a:xfrm>
          <a:prstGeom prst="rect">
            <a:avLst/>
          </a:prstGeom>
        </p:spPr>
      </p:pic>
      <p:pic>
        <p:nvPicPr>
          <p:cNvPr id="1026" name="Picture 2" descr="C:\Users\d-edit20a\Desktop\PPT素材\背景\d61d4ef60cf51a7e62e1f8c481a138ba.png"/>
          <p:cNvPicPr>
            <a:picLocks noChangeAspect="1" noChangeArrowheads="1"/>
          </p:cNvPicPr>
          <p:nvPr/>
        </p:nvPicPr>
        <p:blipFill>
          <a:blip r:embed="rId7" cstate="print">
            <a:lum bright="10000" contrast="10000"/>
          </a:blip>
          <a:srcRect l="25703" t="24266" r="60247" b="54397"/>
          <a:stretch>
            <a:fillRect/>
          </a:stretch>
        </p:blipFill>
        <p:spPr bwMode="auto">
          <a:xfrm>
            <a:off x="7635240" y="-139836"/>
            <a:ext cx="836783" cy="898441"/>
          </a:xfrm>
          <a:prstGeom prst="rect">
            <a:avLst/>
          </a:prstGeom>
          <a:noFill/>
        </p:spPr>
      </p:pic>
      <p:pic>
        <p:nvPicPr>
          <p:cNvPr id="19" name="Picture 2" descr="C:\Users\d-edit20a\Desktop\PPT素材\背景\d61d4ef60cf51a7e62e1f8c481a138ba.png"/>
          <p:cNvPicPr>
            <a:picLocks noChangeAspect="1" noChangeArrowheads="1"/>
          </p:cNvPicPr>
          <p:nvPr/>
        </p:nvPicPr>
        <p:blipFill>
          <a:blip r:embed="rId7" cstate="print">
            <a:lum bright="10000" contrast="10000"/>
          </a:blip>
          <a:srcRect l="38418" t="7405" r="38806" b="71912"/>
          <a:stretch>
            <a:fillRect/>
          </a:stretch>
        </p:blipFill>
        <p:spPr bwMode="auto">
          <a:xfrm>
            <a:off x="280404" y="0"/>
            <a:ext cx="1120408" cy="719328"/>
          </a:xfrm>
          <a:prstGeom prst="rect">
            <a:avLst/>
          </a:prstGeom>
          <a:noFill/>
        </p:spPr>
      </p:pic>
      <p:pic>
        <p:nvPicPr>
          <p:cNvPr id="20" name="Picture 2" descr="C:\Users\d-edit20a\Desktop\PPT素材\背景\d61d4ef60cf51a7e62e1f8c481a138ba.png"/>
          <p:cNvPicPr>
            <a:picLocks noChangeAspect="1" noChangeArrowheads="1"/>
          </p:cNvPicPr>
          <p:nvPr/>
        </p:nvPicPr>
        <p:blipFill>
          <a:blip r:embed="rId7" cstate="print">
            <a:lum bright="10000" contrast="10000"/>
          </a:blip>
          <a:srcRect l="2974" t="47703" r="79131" b="32915"/>
          <a:stretch>
            <a:fillRect/>
          </a:stretch>
        </p:blipFill>
        <p:spPr bwMode="auto">
          <a:xfrm>
            <a:off x="5565077" y="0"/>
            <a:ext cx="867724" cy="664434"/>
          </a:xfrm>
          <a:prstGeom prst="rect">
            <a:avLst/>
          </a:prstGeom>
          <a:noFill/>
        </p:spPr>
      </p:pic>
      <p:pic>
        <p:nvPicPr>
          <p:cNvPr id="21" name="Picture 2" descr="C:\Users\d-edit20a\Desktop\PPT素材\背景\d61d4ef60cf51a7e62e1f8c481a138ba.png"/>
          <p:cNvPicPr>
            <a:picLocks noChangeAspect="1" noChangeArrowheads="1"/>
          </p:cNvPicPr>
          <p:nvPr/>
        </p:nvPicPr>
        <p:blipFill>
          <a:blip r:embed="rId7" cstate="print">
            <a:lum bright="10000" contrast="10000"/>
          </a:blip>
          <a:srcRect l="74728" t="32604" r="5832" b="50870"/>
          <a:stretch>
            <a:fillRect/>
          </a:stretch>
        </p:blipFill>
        <p:spPr bwMode="auto">
          <a:xfrm>
            <a:off x="8239376" y="385457"/>
            <a:ext cx="904624" cy="543686"/>
          </a:xfrm>
          <a:prstGeom prst="rect">
            <a:avLst/>
          </a:prstGeom>
          <a:noFill/>
        </p:spPr>
      </p:pic>
      <p:pic>
        <p:nvPicPr>
          <p:cNvPr id="22" name="Picture 2" descr="C:\Users\d-edit20a\Desktop\PPT素材\背景\d61d4ef60cf51a7e62e1f8c481a138ba.png"/>
          <p:cNvPicPr>
            <a:picLocks noChangeAspect="1" noChangeArrowheads="1"/>
          </p:cNvPicPr>
          <p:nvPr/>
        </p:nvPicPr>
        <p:blipFill>
          <a:blip r:embed="rId7" cstate="print">
            <a:lum bright="10000" contrast="10000"/>
          </a:blip>
          <a:srcRect l="45119" t="67887" r="34267" b="14578"/>
          <a:stretch>
            <a:fillRect/>
          </a:stretch>
        </p:blipFill>
        <p:spPr bwMode="auto">
          <a:xfrm>
            <a:off x="6516387" y="162663"/>
            <a:ext cx="1056388" cy="635310"/>
          </a:xfrm>
          <a:prstGeom prst="rect">
            <a:avLst/>
          </a:prstGeom>
          <a:noFill/>
        </p:spPr>
      </p:pic>
      <p:grpSp>
        <p:nvGrpSpPr>
          <p:cNvPr id="15" name="群組 31"/>
          <p:cNvGrpSpPr/>
          <p:nvPr/>
        </p:nvGrpSpPr>
        <p:grpSpPr>
          <a:xfrm>
            <a:off x="0" y="1119335"/>
            <a:ext cx="695459" cy="772733"/>
            <a:chOff x="0" y="1313645"/>
            <a:chExt cx="695459" cy="772733"/>
          </a:xfrm>
        </p:grpSpPr>
        <p:cxnSp>
          <p:nvCxnSpPr>
            <p:cNvPr id="27" name="直線接點 26"/>
            <p:cNvCxnSpPr/>
            <p:nvPr/>
          </p:nvCxnSpPr>
          <p:spPr>
            <a:xfrm flipV="1">
              <a:off x="0" y="1751527"/>
              <a:ext cx="682580" cy="3348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82580" y="1313645"/>
              <a:ext cx="12879" cy="77273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4760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2700338" y="0"/>
            <a:ext cx="4824412" cy="692150"/>
          </a:xfrm>
        </p:spPr>
        <p:txBody>
          <a:bodyPr>
            <a:normAutofit fontScale="90000"/>
          </a:bodyPr>
          <a:lstStyle/>
          <a:p>
            <a:pPr eaLnBrk="1" hangingPunct="1">
              <a:defRPr/>
            </a:pPr>
            <a:r>
              <a:rPr smtClean="0"/>
              <a:t>國籍的取得</a:t>
            </a:r>
          </a:p>
        </p:txBody>
      </p:sp>
      <p:sp>
        <p:nvSpPr>
          <p:cNvPr id="40963" name="投影片編號版面配置區 1"/>
          <p:cNvSpPr>
            <a:spLocks noGrp="1"/>
          </p:cNvSpPr>
          <p:nvPr>
            <p:ph type="sldNum" sz="quarter" idx="16"/>
          </p:nvPr>
        </p:nvSpPr>
        <p:spPr bwMode="auto">
          <a:noFill/>
          <a:ln>
            <a:miter lim="800000"/>
            <a:headEnd/>
            <a:tailEnd/>
          </a:ln>
        </p:spPr>
        <p:txBody>
          <a:bodyPr/>
          <a:lstStyle/>
          <a:p>
            <a:fld id="{AD71DF2E-8F85-45F9-8FFD-BD91B72F2093}" type="slidenum">
              <a:rPr lang="zh-TW" altLang="en-US" smtClean="0"/>
              <a:pPr/>
              <a:t>20</a:t>
            </a:fld>
            <a:endParaRPr lang="en-US" altLang="zh-TW" smtClean="0"/>
          </a:p>
        </p:txBody>
      </p:sp>
      <p:pic>
        <p:nvPicPr>
          <p:cNvPr id="40964" name="Picture 9" descr="497809_M"/>
          <p:cNvPicPr>
            <a:picLocks noChangeAspect="1" noChangeArrowheads="1"/>
          </p:cNvPicPr>
          <p:nvPr/>
        </p:nvPicPr>
        <p:blipFill>
          <a:blip r:embed="rId2"/>
          <a:srcRect/>
          <a:stretch>
            <a:fillRect/>
          </a:stretch>
        </p:blipFill>
        <p:spPr bwMode="auto">
          <a:xfrm>
            <a:off x="609600" y="3429000"/>
            <a:ext cx="2903538" cy="2430463"/>
          </a:xfrm>
          <a:prstGeom prst="rect">
            <a:avLst/>
          </a:prstGeom>
          <a:noFill/>
          <a:ln w="9525">
            <a:noFill/>
            <a:miter lim="800000"/>
            <a:headEnd/>
            <a:tailEnd/>
          </a:ln>
        </p:spPr>
      </p:pic>
      <p:sp>
        <p:nvSpPr>
          <p:cNvPr id="9" name="雲朵形圖說文字 8"/>
          <p:cNvSpPr>
            <a:spLocks noChangeArrowheads="1"/>
          </p:cNvSpPr>
          <p:nvPr/>
        </p:nvSpPr>
        <p:spPr bwMode="auto">
          <a:xfrm>
            <a:off x="152400" y="1066800"/>
            <a:ext cx="4203700" cy="2217738"/>
          </a:xfrm>
          <a:prstGeom prst="cloudCallout">
            <a:avLst>
              <a:gd name="adj1" fmla="val -14656"/>
              <a:gd name="adj2" fmla="val 70339"/>
            </a:avLst>
          </a:prstGeom>
          <a:solidFill>
            <a:srgbClr val="BBE0E3"/>
          </a:solidFill>
          <a:ln w="25400" algn="ctr">
            <a:solidFill>
              <a:srgbClr val="89A4A7"/>
            </a:solidFill>
            <a:round/>
            <a:headEnd/>
            <a:tailEnd/>
          </a:ln>
        </p:spPr>
        <p:txBody>
          <a:bodyPr anchor="ctr"/>
          <a:lstStyle/>
          <a:p>
            <a:pPr algn="ctr" eaLnBrk="1" fontAlgn="auto" hangingPunct="1">
              <a:spcBef>
                <a:spcPts val="0"/>
              </a:spcBef>
              <a:spcAft>
                <a:spcPts val="0"/>
              </a:spcAft>
              <a:defRPr/>
            </a:pPr>
            <a:r>
              <a:rPr kumimoji="0" lang="zh-TW" altLang="en-US" sz="2400" kern="0" dirty="0">
                <a:solidFill>
                  <a:sysClr val="windowText" lastClr="000000"/>
                </a:solidFill>
                <a:latin typeface="標楷體" pitchFamily="65" charset="-120"/>
                <a:ea typeface="標楷體" pitchFamily="65" charset="-120"/>
              </a:rPr>
              <a:t>一名嬰兒在臺北 </a:t>
            </a:r>
            <a:r>
              <a:rPr kumimoji="0" lang="en-US" altLang="zh-TW" sz="2400" kern="0" dirty="0">
                <a:solidFill>
                  <a:sysClr val="windowText" lastClr="000000"/>
                </a:solidFill>
                <a:latin typeface="標楷體" pitchFamily="65" charset="-120"/>
                <a:ea typeface="標楷體" pitchFamily="65" charset="-120"/>
              </a:rPr>
              <a:t>101</a:t>
            </a:r>
            <a:r>
              <a:rPr kumimoji="0" lang="zh-TW" altLang="en-US" sz="2400" kern="0" dirty="0">
                <a:solidFill>
                  <a:sysClr val="windowText" lastClr="000000"/>
                </a:solidFill>
                <a:latin typeface="標楷體" pitchFamily="65" charset="-120"/>
                <a:ea typeface="標楷體" pitchFamily="65" charset="-120"/>
              </a:rPr>
              <a:t> 被人發現送到警局，父母不詳，請問他可以算是中華民國的國民嗎？</a:t>
            </a:r>
          </a:p>
        </p:txBody>
      </p:sp>
      <p:sp>
        <p:nvSpPr>
          <p:cNvPr id="10" name="AutoShape 11"/>
          <p:cNvSpPr>
            <a:spLocks noChangeArrowheads="1"/>
          </p:cNvSpPr>
          <p:nvPr/>
        </p:nvSpPr>
        <p:spPr bwMode="auto">
          <a:xfrm>
            <a:off x="1489075" y="5181600"/>
            <a:ext cx="2832100" cy="1355725"/>
          </a:xfrm>
          <a:prstGeom prst="cloudCallout">
            <a:avLst>
              <a:gd name="adj1" fmla="val 80523"/>
              <a:gd name="adj2" fmla="val -47634"/>
            </a:avLst>
          </a:prstGeom>
          <a:gradFill rotWithShape="1">
            <a:gsLst>
              <a:gs pos="0">
                <a:srgbClr val="FFFF66"/>
              </a:gs>
              <a:gs pos="100000">
                <a:srgbClr val="FFE1C3"/>
              </a:gs>
            </a:gsLst>
            <a:lin ang="5400000" scaled="1"/>
          </a:gradFill>
          <a:ln w="9525">
            <a:noFill/>
            <a:round/>
            <a:headEnd/>
            <a:tailEnd/>
          </a:ln>
        </p:spPr>
        <p:txBody>
          <a:bodyPr wrap="none" anchor="ctr"/>
          <a:lstStyle/>
          <a:p>
            <a:pPr algn="ctr" eaLnBrk="1" hangingPunct="1"/>
            <a:r>
              <a:rPr kumimoji="0" lang="zh-TW" altLang="en-US" sz="2400" b="1">
                <a:latin typeface="Calibri" pitchFamily="34" charset="0"/>
                <a:ea typeface="標楷體" pitchFamily="65" charset="-120"/>
              </a:rPr>
              <a:t>我國是以屬人主義</a:t>
            </a:r>
            <a:endParaRPr kumimoji="0" lang="en-US" altLang="zh-TW" sz="2400" b="1">
              <a:latin typeface="Calibri" pitchFamily="34" charset="0"/>
              <a:ea typeface="標楷體" pitchFamily="65" charset="-120"/>
            </a:endParaRPr>
          </a:p>
          <a:p>
            <a:pPr algn="ctr" eaLnBrk="1" hangingPunct="1"/>
            <a:r>
              <a:rPr kumimoji="0" lang="zh-TW" altLang="en-US" sz="2400" b="1">
                <a:latin typeface="Calibri" pitchFamily="34" charset="0"/>
                <a:ea typeface="標楷體" pitchFamily="65" charset="-120"/>
              </a:rPr>
              <a:t>為主，屬地主義為輔</a:t>
            </a:r>
            <a:endParaRPr kumimoji="0" lang="zh-TW" altLang="zh-TW" sz="2400" b="1">
              <a:latin typeface="Calibri" pitchFamily="34" charset="0"/>
              <a:ea typeface="標楷體" pitchFamily="65" charset="-120"/>
            </a:endParaRPr>
          </a:p>
        </p:txBody>
      </p:sp>
      <p:sp>
        <p:nvSpPr>
          <p:cNvPr id="3" name="內容版面配置區 2"/>
          <p:cNvSpPr>
            <a:spLocks noGrp="1"/>
          </p:cNvSpPr>
          <p:nvPr>
            <p:ph type="body" sz="quarter" idx="13"/>
          </p:nvPr>
        </p:nvSpPr>
        <p:spPr>
          <a:xfrm>
            <a:off x="4356100" y="746125"/>
            <a:ext cx="4679950" cy="5365750"/>
          </a:xfrm>
        </p:spPr>
        <p:txBody>
          <a:bodyPr rtlCol="0">
            <a:noAutofit/>
          </a:bodyPr>
          <a:lstStyle/>
          <a:p>
            <a:pPr marL="0" indent="0" fontAlgn="auto">
              <a:spcBef>
                <a:spcPts val="600"/>
              </a:spcBef>
              <a:spcAft>
                <a:spcPts val="0"/>
              </a:spcAft>
              <a:buFontTx/>
              <a:buNone/>
              <a:defRPr/>
            </a:pPr>
            <a:r>
              <a:rPr lang="zh-TW" altLang="en-US" sz="3000" dirty="0"/>
              <a:t>依據我國</a:t>
            </a:r>
            <a:r>
              <a:rPr lang="en-US" altLang="zh-TW" sz="3000" dirty="0"/>
              <a:t>《</a:t>
            </a:r>
            <a:r>
              <a:rPr lang="zh-TW" altLang="en-US" sz="3000" dirty="0"/>
              <a:t>國籍法</a:t>
            </a:r>
            <a:r>
              <a:rPr lang="en-US" altLang="zh-TW" sz="3000" dirty="0"/>
              <a:t>》</a:t>
            </a:r>
            <a:r>
              <a:rPr lang="zh-TW" altLang="en-US" sz="3000" dirty="0"/>
              <a:t>規定，有下列各款情形之一者，屬中華民國國籍：</a:t>
            </a:r>
          </a:p>
          <a:p>
            <a:pPr marL="361950" indent="-361950" fontAlgn="auto">
              <a:spcBef>
                <a:spcPts val="600"/>
              </a:spcBef>
              <a:spcAft>
                <a:spcPts val="0"/>
              </a:spcAft>
              <a:buFont typeface="+mj-lt"/>
              <a:buAutoNum type="arabicPeriod"/>
              <a:defRPr/>
            </a:pPr>
            <a:r>
              <a:rPr lang="zh-TW" altLang="en-US" sz="2800" dirty="0" smtClean="0"/>
              <a:t>出生</a:t>
            </a:r>
            <a:r>
              <a:rPr lang="zh-TW" altLang="en-US" sz="2800" dirty="0"/>
              <a:t>時父或母為中華民國國民。</a:t>
            </a:r>
            <a:r>
              <a:rPr kumimoji="1" lang="zh-TW" altLang="en-US" sz="2800" b="1" dirty="0">
                <a:solidFill>
                  <a:srgbClr val="FF3C00"/>
                </a:solidFill>
              </a:rPr>
              <a:t>（屬人主義）</a:t>
            </a:r>
          </a:p>
          <a:p>
            <a:pPr marL="361950" indent="-361950" fontAlgn="auto">
              <a:spcBef>
                <a:spcPts val="600"/>
              </a:spcBef>
              <a:spcAft>
                <a:spcPts val="0"/>
              </a:spcAft>
              <a:buFont typeface="+mj-lt"/>
              <a:buAutoNum type="arabicPeriod"/>
              <a:defRPr/>
            </a:pPr>
            <a:r>
              <a:rPr lang="zh-TW" altLang="en-US" sz="2800" dirty="0" smtClean="0"/>
              <a:t>出生</a:t>
            </a:r>
            <a:r>
              <a:rPr lang="zh-TW" altLang="en-US" sz="2800" dirty="0"/>
              <a:t>於父或母死亡後，其父或母死亡時為中華民國國民。</a:t>
            </a:r>
            <a:r>
              <a:rPr kumimoji="1" lang="zh-TW" altLang="en-US" sz="2800" b="1" dirty="0">
                <a:solidFill>
                  <a:srgbClr val="FF3C00"/>
                </a:solidFill>
              </a:rPr>
              <a:t>（屬人</a:t>
            </a:r>
            <a:r>
              <a:rPr kumimoji="1" lang="zh-TW" altLang="en-US" sz="2800" b="1" dirty="0" smtClean="0">
                <a:solidFill>
                  <a:srgbClr val="FF3C00"/>
                </a:solidFill>
              </a:rPr>
              <a:t>主義）</a:t>
            </a:r>
          </a:p>
          <a:p>
            <a:pPr marL="361950" indent="-361950" fontAlgn="auto">
              <a:spcBef>
                <a:spcPts val="600"/>
              </a:spcBef>
              <a:spcAft>
                <a:spcPts val="0"/>
              </a:spcAft>
              <a:buFont typeface="+mj-lt"/>
              <a:buAutoNum type="arabicPeriod"/>
              <a:defRPr/>
            </a:pPr>
            <a:r>
              <a:rPr lang="zh-TW" altLang="en-US" sz="2800" dirty="0" smtClean="0"/>
              <a:t>出生於中華民國領域內，父母均無可考，或均無國籍者。</a:t>
            </a:r>
            <a:r>
              <a:rPr kumimoji="1" lang="zh-TW" altLang="en-US" sz="2800" b="1" dirty="0" smtClean="0">
                <a:solidFill>
                  <a:srgbClr val="FF3C00"/>
                </a:solidFill>
              </a:rPr>
              <a:t>（屬地主義）</a:t>
            </a:r>
          </a:p>
          <a:p>
            <a:pPr marL="361950" indent="-361950" fontAlgn="auto">
              <a:spcBef>
                <a:spcPts val="600"/>
              </a:spcBef>
              <a:spcAft>
                <a:spcPts val="0"/>
              </a:spcAft>
              <a:buFont typeface="+mj-lt"/>
              <a:buAutoNum type="arabicPeriod"/>
              <a:defRPr/>
            </a:pPr>
            <a:r>
              <a:rPr lang="zh-TW" altLang="en-US" sz="2800" dirty="0" smtClean="0"/>
              <a:t>歸</a:t>
            </a:r>
            <a:r>
              <a:rPr lang="zh-TW" altLang="en-US" sz="2800" dirty="0"/>
              <a:t>化者。</a:t>
            </a:r>
          </a:p>
          <a:p>
            <a:pPr fontAlgn="auto">
              <a:spcAft>
                <a:spcPts val="0"/>
              </a:spcAft>
              <a:defRPr/>
            </a:pPr>
            <a:endParaRPr lang="zh-TW" alt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國籍取得：我國採「屬人主義」</a:t>
            </a:r>
            <a:endParaRPr lang="en-US" altLang="zh-TW" dirty="0">
              <a:latin typeface="微軟正黑體" pitchFamily="34" charset="-120"/>
              <a:ea typeface="微軟正黑體" pitchFamily="34" charset="-120"/>
            </a:endParaRPr>
          </a:p>
          <a:p>
            <a:r>
              <a:rPr lang="zh-TW" altLang="en-US" dirty="0" smtClean="0"/>
              <a:t>                      美國採</a:t>
            </a:r>
            <a:r>
              <a:rPr lang="zh-TW" altLang="en-US"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屬地主義」</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歸</a:t>
            </a:r>
            <a:r>
              <a:rPr lang="zh-TW" altLang="en-US" dirty="0" smtClean="0">
                <a:latin typeface="微軟正黑體" pitchFamily="34" charset="-120"/>
                <a:ea typeface="微軟正黑體" pitchFamily="34" charset="-120"/>
              </a:rPr>
              <a:t>化</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 外國人想成為中華民國國民</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很難嗎</a:t>
            </a:r>
            <a:r>
              <a:rPr lang="en-US" altLang="zh-TW" dirty="0">
                <a:latin typeface="微軟正黑體" pitchFamily="34" charset="-120"/>
                <a:ea typeface="微軟正黑體" pitchFamily="34" charset="-120"/>
              </a:rPr>
              <a:t>?</a:t>
            </a:r>
          </a:p>
          <a:p>
            <a:endParaRPr lang="zh-TW" altLang="en-US" dirty="0"/>
          </a:p>
        </p:txBody>
      </p:sp>
    </p:spTree>
    <p:extLst>
      <p:ext uri="{BB962C8B-B14F-4D97-AF65-F5344CB8AC3E}">
        <p14:creationId xmlns="" xmlns:p14="http://schemas.microsoft.com/office/powerpoint/2010/main" val="353701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主權的</a:t>
            </a:r>
            <a:r>
              <a:rPr lang="zh-TW" altLang="en-US" dirty="0">
                <a:solidFill>
                  <a:srgbClr val="FFC000"/>
                </a:solidFill>
                <a:latin typeface="微軟正黑體" pitchFamily="34" charset="-120"/>
                <a:ea typeface="微軟正黑體" pitchFamily="34" charset="-120"/>
              </a:rPr>
              <a:t>對內</a:t>
            </a:r>
            <a:r>
              <a:rPr lang="zh-TW" altLang="en-US" dirty="0">
                <a:latin typeface="微軟正黑體" pitchFamily="34" charset="-120"/>
                <a:ea typeface="微軟正黑體" pitchFamily="34" charset="-120"/>
              </a:rPr>
              <a:t>展現</a:t>
            </a:r>
            <a:endParaRPr lang="zh-TW" altLang="en-US" dirty="0"/>
          </a:p>
        </p:txBody>
      </p:sp>
      <p:sp>
        <p:nvSpPr>
          <p:cNvPr id="3" name="內容版面配置區 2"/>
          <p:cNvSpPr>
            <a:spLocks noGrp="1"/>
          </p:cNvSpPr>
          <p:nvPr>
            <p:ph idx="1"/>
          </p:nvPr>
        </p:nvSpPr>
        <p:spPr/>
        <p:txBody>
          <a:bodyPr/>
          <a:lstStyle/>
          <a:p>
            <a:r>
              <a:rPr lang="en-US" altLang="zh-TW" dirty="0" smtClean="0"/>
              <a:t>2.</a:t>
            </a:r>
            <a:r>
              <a:rPr lang="zh-TW" altLang="en-US" dirty="0" smtClean="0"/>
              <a:t>擁有國籍者有遵守法律的義務</a:t>
            </a:r>
            <a:endParaRPr lang="en-US" altLang="zh-TW" dirty="0" smtClean="0"/>
          </a:p>
          <a:p>
            <a:endParaRPr lang="en-US" altLang="zh-TW" dirty="0"/>
          </a:p>
          <a:p>
            <a:endParaRPr lang="en-US" altLang="zh-TW" dirty="0" smtClean="0"/>
          </a:p>
          <a:p>
            <a:r>
              <a:rPr lang="en-US" altLang="zh-TW" dirty="0" smtClean="0"/>
              <a:t>3.</a:t>
            </a:r>
            <a:r>
              <a:rPr lang="zh-TW" altLang="en-US" dirty="0" smtClean="0"/>
              <a:t>擁有國籍者可享受國民權利</a:t>
            </a:r>
            <a:endParaRPr lang="zh-TW" altLang="en-US" dirty="0"/>
          </a:p>
        </p:txBody>
      </p:sp>
    </p:spTree>
    <p:extLst>
      <p:ext uri="{BB962C8B-B14F-4D97-AF65-F5344CB8AC3E}">
        <p14:creationId xmlns="" xmlns:p14="http://schemas.microsoft.com/office/powerpoint/2010/main" val="1453889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735827338"/>
              </p:ext>
            </p:extLst>
          </p:nvPr>
        </p:nvGraphicFramePr>
        <p:xfrm>
          <a:off x="683568" y="747152"/>
          <a:ext cx="7931224" cy="2926080"/>
        </p:xfrm>
        <a:graphic>
          <a:graphicData uri="http://schemas.openxmlformats.org/drawingml/2006/table">
            <a:tbl>
              <a:tblPr firstRow="1" bandRow="1">
                <a:tableStyleId>{5C22544A-7EE6-4342-B048-85BDC9FD1C3A}</a:tableStyleId>
              </a:tblPr>
              <a:tblGrid>
                <a:gridCol w="7931224"/>
              </a:tblGrid>
              <a:tr h="370840">
                <a:tc>
                  <a:txBody>
                    <a:bodyPr/>
                    <a:lstStyle/>
                    <a:p>
                      <a:pPr algn="ctr">
                        <a:lnSpc>
                          <a:spcPct val="150000"/>
                        </a:lnSpc>
                      </a:pPr>
                      <a:r>
                        <a:rPr lang="zh-TW" altLang="en-US" sz="3000" dirty="0" smtClean="0">
                          <a:latin typeface="微軟正黑體" pitchFamily="34" charset="-120"/>
                          <a:ea typeface="微軟正黑體" pitchFamily="34" charset="-120"/>
                        </a:rPr>
                        <a:t>主權的</a:t>
                      </a:r>
                      <a:r>
                        <a:rPr lang="zh-TW" altLang="en-US" sz="3000" dirty="0" smtClean="0">
                          <a:solidFill>
                            <a:schemeClr val="accent6">
                              <a:lumMod val="75000"/>
                            </a:schemeClr>
                          </a:solidFill>
                          <a:latin typeface="微軟正黑體" pitchFamily="34" charset="-120"/>
                          <a:ea typeface="微軟正黑體" pitchFamily="34" charset="-120"/>
                        </a:rPr>
                        <a:t>對外</a:t>
                      </a:r>
                      <a:r>
                        <a:rPr lang="zh-TW" altLang="en-US" sz="3000" dirty="0" smtClean="0">
                          <a:latin typeface="微軟正黑體" pitchFamily="34" charset="-120"/>
                          <a:ea typeface="微軟正黑體" pitchFamily="34" charset="-120"/>
                        </a:rPr>
                        <a:t>展現 </a:t>
                      </a:r>
                      <a:endParaRPr lang="zh-TW" altLang="en-US" sz="3000" dirty="0">
                        <a:latin typeface="微軟正黑體" pitchFamily="34" charset="-120"/>
                        <a:ea typeface="微軟正黑體" pitchFamily="34" charset="-120"/>
                      </a:endParaRPr>
                    </a:p>
                  </a:txBody>
                  <a:tcPr/>
                </a:tc>
              </a:tr>
              <a:tr h="370840">
                <a:tc>
                  <a:txBody>
                    <a:bodyPr/>
                    <a:lstStyle/>
                    <a:p>
                      <a:pPr marL="285750" indent="-285750">
                        <a:lnSpc>
                          <a:spcPct val="150000"/>
                        </a:lnSpc>
                        <a:buFont typeface="Wingdings" pitchFamily="2" charset="2"/>
                        <a:buChar char="Ø"/>
                      </a:pPr>
                      <a:r>
                        <a:rPr lang="zh-TW" altLang="en-US" sz="3000" dirty="0" smtClean="0">
                          <a:latin typeface="微軟正黑體" pitchFamily="34" charset="-120"/>
                          <a:ea typeface="微軟正黑體" pitchFamily="34" charset="-120"/>
                        </a:rPr>
                        <a:t>另一個身分證明─護照</a:t>
                      </a:r>
                      <a:endParaRPr lang="en-US" altLang="zh-TW" sz="3000" dirty="0" smtClean="0">
                        <a:latin typeface="微軟正黑體" pitchFamily="34" charset="-120"/>
                        <a:ea typeface="微軟正黑體" pitchFamily="34" charset="-120"/>
                      </a:endParaRPr>
                    </a:p>
                    <a:p>
                      <a:pPr marL="285750" indent="-285750">
                        <a:lnSpc>
                          <a:spcPct val="150000"/>
                        </a:lnSpc>
                        <a:buFont typeface="Wingdings" pitchFamily="2" charset="2"/>
                        <a:buChar char="Ø"/>
                      </a:pPr>
                      <a:r>
                        <a:rPr lang="zh-TW" altLang="en-US" sz="3000" dirty="0" smtClean="0">
                          <a:latin typeface="微軟正黑體" pitchFamily="34" charset="-120"/>
                          <a:ea typeface="微軟正黑體" pitchFamily="34" charset="-120"/>
                        </a:rPr>
                        <a:t>本國國民得以出入國境和國外旅行、居住的身分證明與國籍證明</a:t>
                      </a:r>
                      <a:endParaRPr lang="zh-TW" altLang="en-US" sz="3000" dirty="0">
                        <a:latin typeface="微軟正黑體" pitchFamily="34" charset="-120"/>
                        <a:ea typeface="微軟正黑體" pitchFamily="34" charset="-120"/>
                      </a:endParaRPr>
                    </a:p>
                  </a:txBody>
                  <a:tcPr/>
                </a:tc>
              </a:tr>
            </a:tbl>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3144888211"/>
              </p:ext>
            </p:extLst>
          </p:nvPr>
        </p:nvGraphicFramePr>
        <p:xfrm>
          <a:off x="755576" y="3789040"/>
          <a:ext cx="6912768" cy="2148840"/>
        </p:xfrm>
        <a:graphic>
          <a:graphicData uri="http://schemas.openxmlformats.org/drawingml/2006/table">
            <a:tbl>
              <a:tblPr firstRow="1" bandRow="1">
                <a:tableStyleId>{3B4B98B0-60AC-42C2-AFA5-B58CD77FA1E5}</a:tableStyleId>
              </a:tblPr>
              <a:tblGrid>
                <a:gridCol w="6912768"/>
              </a:tblGrid>
              <a:tr h="370840">
                <a:tc>
                  <a:txBody>
                    <a:bodyPr/>
                    <a:lstStyle/>
                    <a:p>
                      <a:pPr marL="285750" indent="-285750">
                        <a:lnSpc>
                          <a:spcPct val="150000"/>
                        </a:lnSpc>
                        <a:buFont typeface="Arial" pitchFamily="34" charset="0"/>
                        <a:buChar char="•"/>
                      </a:pPr>
                      <a:r>
                        <a:rPr lang="en-US" altLang="zh-TW" sz="3000" b="0" dirty="0" smtClean="0">
                          <a:latin typeface="微軟正黑體" pitchFamily="34" charset="-120"/>
                          <a:ea typeface="微軟正黑體" pitchFamily="34" charset="-120"/>
                        </a:rPr>
                        <a:t>1.</a:t>
                      </a:r>
                      <a:r>
                        <a:rPr lang="zh-TW" altLang="en-US" sz="3000" b="0" dirty="0" smtClean="0">
                          <a:latin typeface="微軟正黑體" pitchFamily="34" charset="-120"/>
                          <a:ea typeface="微軟正黑體" pitchFamily="34" charset="-120"/>
                        </a:rPr>
                        <a:t>護照被接受的程度不同</a:t>
                      </a:r>
                      <a:endParaRPr lang="en-US" altLang="zh-TW" sz="3000" b="0" dirty="0" smtClean="0">
                        <a:latin typeface="微軟正黑體" pitchFamily="34" charset="-120"/>
                        <a:ea typeface="微軟正黑體" pitchFamily="34" charset="-120"/>
                      </a:endParaRPr>
                    </a:p>
                    <a:p>
                      <a:pPr marL="285750" indent="-285750">
                        <a:lnSpc>
                          <a:spcPct val="150000"/>
                        </a:lnSpc>
                        <a:buFont typeface="Arial" pitchFamily="34" charset="0"/>
                        <a:buChar char="•"/>
                      </a:pPr>
                      <a:r>
                        <a:rPr lang="en-US" altLang="zh-TW" sz="3000" b="0" dirty="0" smtClean="0">
                          <a:latin typeface="微軟正黑體" pitchFamily="34" charset="-120"/>
                          <a:ea typeface="微軟正黑體" pitchFamily="34" charset="-120"/>
                        </a:rPr>
                        <a:t>2.</a:t>
                      </a:r>
                      <a:r>
                        <a:rPr lang="zh-TW" altLang="en-US" sz="3000" b="0" dirty="0" smtClean="0">
                          <a:latin typeface="微軟正黑體" pitchFamily="34" charset="-120"/>
                          <a:ea typeface="微軟正黑體" pitchFamily="34" charset="-120"/>
                        </a:rPr>
                        <a:t>出國時，有護照可受到國家保護</a:t>
                      </a:r>
                      <a:endParaRPr lang="en-US" altLang="zh-TW" sz="3000" b="0" dirty="0" smtClean="0">
                        <a:latin typeface="微軟正黑體" pitchFamily="34" charset="-120"/>
                        <a:ea typeface="微軟正黑體" pitchFamily="34" charset="-120"/>
                      </a:endParaRPr>
                    </a:p>
                    <a:p>
                      <a:pPr marL="285750" indent="-285750">
                        <a:lnSpc>
                          <a:spcPct val="150000"/>
                        </a:lnSpc>
                        <a:buFont typeface="Arial" pitchFamily="34" charset="0"/>
                        <a:buChar char="•"/>
                      </a:pPr>
                      <a:r>
                        <a:rPr lang="en-US" altLang="zh-TW" sz="3000" b="0" dirty="0" smtClean="0">
                          <a:latin typeface="微軟正黑體" pitchFamily="34" charset="-120"/>
                          <a:ea typeface="微軟正黑體" pitchFamily="34" charset="-120"/>
                        </a:rPr>
                        <a:t>3.</a:t>
                      </a:r>
                      <a:r>
                        <a:rPr lang="zh-TW" altLang="en-US" sz="3000" b="0" dirty="0" smtClean="0">
                          <a:latin typeface="微軟正黑體" pitchFamily="34" charset="-120"/>
                          <a:ea typeface="微軟正黑體" pitchFamily="34" charset="-120"/>
                        </a:rPr>
                        <a:t>無國籍者常無法享有國民的權利</a:t>
                      </a:r>
                      <a:endParaRPr lang="zh-TW" altLang="en-US" sz="3000" b="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30505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smtClean="0"/>
              <a:t>無國籍者</a:t>
            </a:r>
            <a:r>
              <a:rPr lang="en-US" altLang="zh-TW" dirty="0" smtClean="0"/>
              <a:t>VS</a:t>
            </a:r>
            <a:r>
              <a:rPr lang="zh-TW" altLang="en-US" dirty="0" smtClean="0"/>
              <a:t>難民</a:t>
            </a:r>
            <a:endParaRPr lang="en-US" altLang="zh-TW" dirty="0"/>
          </a:p>
          <a:p>
            <a:r>
              <a:rPr lang="zh-TW" altLang="en-US" dirty="0" smtClean="0"/>
              <a:t>難民有國籍嗎</a:t>
            </a:r>
            <a:r>
              <a:rPr lang="en-US" altLang="zh-TW" dirty="0" smtClean="0"/>
              <a:t>?</a:t>
            </a:r>
          </a:p>
          <a:p>
            <a:r>
              <a:rPr lang="zh-TW" altLang="en-US" dirty="0" smtClean="0"/>
              <a:t>為何會成為難民</a:t>
            </a:r>
            <a:r>
              <a:rPr lang="en-US" altLang="zh-TW" dirty="0" smtClean="0"/>
              <a:t>?</a:t>
            </a:r>
          </a:p>
          <a:p>
            <a:r>
              <a:rPr lang="zh-TW" altLang="en-US" dirty="0" smtClean="0"/>
              <a:t>為何會成為</a:t>
            </a:r>
            <a:r>
              <a:rPr lang="zh-TW" altLang="en-US" dirty="0"/>
              <a:t>無</a:t>
            </a:r>
            <a:r>
              <a:rPr lang="zh-TW" altLang="en-US" dirty="0" smtClean="0"/>
              <a:t>國籍的人</a:t>
            </a:r>
            <a:r>
              <a:rPr lang="en-US" altLang="zh-TW" dirty="0" smtClean="0"/>
              <a:t>?</a:t>
            </a:r>
          </a:p>
          <a:p>
            <a:r>
              <a:rPr lang="zh-TW" altLang="en-US" dirty="0" smtClean="0"/>
              <a:t>台灣近年來</a:t>
            </a:r>
            <a:r>
              <a:rPr lang="zh-TW" altLang="en-US" dirty="0"/>
              <a:t>因</a:t>
            </a:r>
            <a:r>
              <a:rPr lang="zh-TW" altLang="en-US" dirty="0">
                <a:hlinkClick r:id="rId2" tooltip="外籍勞工"/>
              </a:rPr>
              <a:t>外籍勞工</a:t>
            </a:r>
            <a:r>
              <a:rPr lang="zh-TW" altLang="en-US" dirty="0"/>
              <a:t>日益增加，部分外勞因感情問題、逃逸、逾期居留或遣返，致其在台生育之子女面臨生父不詳、生母失聯等處境，成為外國籍、無國籍或國籍未明之兒童。</a:t>
            </a:r>
            <a:endParaRPr lang="en-US" altLang="zh-TW" dirty="0" smtClean="0"/>
          </a:p>
          <a:p>
            <a:endParaRPr lang="zh-TW" altLang="en-US" dirty="0"/>
          </a:p>
        </p:txBody>
      </p:sp>
    </p:spTree>
    <p:extLst>
      <p:ext uri="{BB962C8B-B14F-4D97-AF65-F5344CB8AC3E}">
        <p14:creationId xmlns="" xmlns:p14="http://schemas.microsoft.com/office/powerpoint/2010/main" val="345837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泰北</a:t>
            </a:r>
            <a:r>
              <a:rPr lang="zh-TW" altLang="en-US" dirty="0"/>
              <a:t>孤軍</a:t>
            </a:r>
            <a:r>
              <a:rPr lang="zh-TW" altLang="en-US" dirty="0" smtClean="0"/>
              <a:t>後裔</a:t>
            </a:r>
            <a:r>
              <a:rPr lang="en-US" altLang="zh-TW" dirty="0" smtClean="0"/>
              <a:t>(</a:t>
            </a:r>
            <a:r>
              <a:rPr lang="zh-TW" altLang="en-US" dirty="0"/>
              <a:t>美斯</a:t>
            </a:r>
            <a:r>
              <a:rPr lang="zh-TW" altLang="en-US" dirty="0" smtClean="0"/>
              <a:t>樂</a:t>
            </a:r>
            <a:r>
              <a:rPr lang="en-US" altLang="zh-TW" dirty="0" smtClean="0"/>
              <a:t>)</a:t>
            </a:r>
            <a:r>
              <a:rPr lang="en-US" altLang="zh-TW" dirty="0"/>
              <a:t/>
            </a:r>
            <a:br>
              <a:rPr lang="en-US" altLang="zh-TW" dirty="0"/>
            </a:br>
            <a:endParaRPr lang="zh-TW" altLang="en-US" dirty="0"/>
          </a:p>
        </p:txBody>
      </p:sp>
      <p:sp>
        <p:nvSpPr>
          <p:cNvPr id="3" name="內容版面配置區 2"/>
          <p:cNvSpPr>
            <a:spLocks noGrp="1"/>
          </p:cNvSpPr>
          <p:nvPr>
            <p:ph idx="1"/>
          </p:nvPr>
        </p:nvSpPr>
        <p:spPr>
          <a:xfrm>
            <a:off x="457200" y="1052736"/>
            <a:ext cx="8229600" cy="5073427"/>
          </a:xfrm>
        </p:spPr>
        <p:txBody>
          <a:bodyPr>
            <a:noAutofit/>
          </a:bodyPr>
          <a:lstStyle/>
          <a:p>
            <a:r>
              <a:rPr lang="zh-TW" altLang="en-US" sz="2400" dirty="0" smtClean="0"/>
              <a:t>局勢</a:t>
            </a:r>
            <a:r>
              <a:rPr lang="zh-TW" altLang="en-US" sz="2400" dirty="0"/>
              <a:t>安定後，許多自緬甸</a:t>
            </a:r>
            <a:r>
              <a:rPr lang="zh-TW" altLang="en-US" sz="2400" dirty="0">
                <a:hlinkClick r:id="rId2" tooltip="撣邦"/>
              </a:rPr>
              <a:t>撣邦</a:t>
            </a:r>
            <a:r>
              <a:rPr lang="zh-TW" altLang="en-US" sz="2400" dirty="0"/>
              <a:t>、</a:t>
            </a:r>
            <a:r>
              <a:rPr lang="zh-TW" altLang="en-US" sz="2400" dirty="0">
                <a:hlinkClick r:id="rId3" tooltip="克欽邦"/>
              </a:rPr>
              <a:t>克欽邦</a:t>
            </a:r>
            <a:r>
              <a:rPr lang="zh-TW" altLang="en-US" sz="2400" dirty="0"/>
              <a:t>撤出，參與掃蕩泰國境內苗共、</a:t>
            </a:r>
            <a:r>
              <a:rPr lang="zh-TW" altLang="en-US" sz="2400" dirty="0">
                <a:hlinkClick r:id="rId4" tooltip="泰國共產黨"/>
              </a:rPr>
              <a:t>泰共</a:t>
            </a:r>
            <a:r>
              <a:rPr lang="zh-TW" altLang="en-US" sz="2400" dirty="0"/>
              <a:t>等叛亂團體的泰緬孤軍第一代已逐漸</a:t>
            </a:r>
            <a:r>
              <a:rPr lang="zh-TW" altLang="en-US" sz="2400" dirty="0" smtClean="0"/>
              <a:t>去世。</a:t>
            </a:r>
            <a:r>
              <a:rPr lang="zh-TW" altLang="en-US" sz="2400" dirty="0"/>
              <a:t>如</a:t>
            </a:r>
            <a:r>
              <a:rPr lang="zh-TW" altLang="en-US" sz="2400" dirty="0">
                <a:hlinkClick r:id="rId5" tooltip="雷雨田"/>
              </a:rPr>
              <a:t>雷雨田</a:t>
            </a:r>
            <a:r>
              <a:rPr lang="zh-TW" altLang="en-US" sz="2400" dirty="0"/>
              <a:t>將軍便是段希文將軍辭世後而繼任的當地領袖。多數自局勢較為穩定後所出生的孤軍第二代，多接受中華民國傳統教育，追認中華民國中央政府所在地之台灣為</a:t>
            </a:r>
            <a:r>
              <a:rPr lang="zh-TW" altLang="en-US" sz="2400" dirty="0" smtClean="0"/>
              <a:t>祖國，</a:t>
            </a:r>
            <a:r>
              <a:rPr lang="zh-TW" altLang="en-US" sz="2400" dirty="0"/>
              <a:t>因此情感上對台灣前來的人員多抱有親切感；而自台灣前去泰北</a:t>
            </a:r>
            <a:r>
              <a:rPr lang="zh-TW" altLang="en-US" sz="2400" dirty="0">
                <a:hlinkClick r:id="rId6" tooltip="清萊"/>
              </a:rPr>
              <a:t>清萊</a:t>
            </a:r>
            <a:r>
              <a:rPr lang="zh-TW" altLang="en-US" sz="2400" dirty="0"/>
              <a:t>一帶的相關官員和民間團體，亦由於知此歷史</a:t>
            </a:r>
            <a:r>
              <a:rPr lang="zh-TW" altLang="en-US" sz="2400" dirty="0" smtClean="0"/>
              <a:t>因素，</a:t>
            </a:r>
            <a:r>
              <a:rPr lang="zh-TW" altLang="en-US" sz="2400" dirty="0"/>
              <a:t>對孤軍後裔始終懷抱歉意、同理心和親切感，從而拉近了交流上的</a:t>
            </a:r>
            <a:r>
              <a:rPr lang="zh-TW" altLang="en-US" sz="2400" dirty="0" smtClean="0"/>
              <a:t>情誼。</a:t>
            </a:r>
            <a:r>
              <a:rPr lang="zh-TW" altLang="en-US" sz="2400" dirty="0"/>
              <a:t>例如</a:t>
            </a:r>
            <a:r>
              <a:rPr lang="en-US" altLang="zh-TW" sz="2400" dirty="0"/>
              <a:t>1982</a:t>
            </a:r>
            <a:r>
              <a:rPr lang="zh-TW" altLang="en-US" sz="2400" dirty="0"/>
              <a:t>年自台灣前往泰北探視的</a:t>
            </a:r>
            <a:r>
              <a:rPr lang="en-US" altLang="zh-TW" sz="2400" dirty="0"/>
              <a:t>5</a:t>
            </a:r>
            <a:r>
              <a:rPr lang="zh-TW" altLang="en-US" sz="2400" dirty="0"/>
              <a:t>位</a:t>
            </a:r>
            <a:r>
              <a:rPr lang="zh-TW" altLang="en-US" sz="2400" dirty="0">
                <a:hlinkClick r:id="rId7" tooltip="立法委員"/>
              </a:rPr>
              <a:t>立法委員</a:t>
            </a:r>
            <a:r>
              <a:rPr lang="zh-TW" altLang="en-US" sz="2400" dirty="0"/>
              <a:t>，親見與生活變得富裕的台灣對比，孤軍所駐守的美斯樂猶如難民營</a:t>
            </a:r>
            <a:r>
              <a:rPr lang="zh-TW" altLang="en-US" sz="2400" dirty="0" smtClean="0"/>
              <a:t>；</a:t>
            </a:r>
            <a:endParaRPr lang="zh-TW" altLang="en-US" sz="2400" dirty="0"/>
          </a:p>
        </p:txBody>
      </p:sp>
    </p:spTree>
    <p:extLst>
      <p:ext uri="{BB962C8B-B14F-4D97-AF65-F5344CB8AC3E}">
        <p14:creationId xmlns="" xmlns:p14="http://schemas.microsoft.com/office/powerpoint/2010/main" val="273563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0000" lnSpcReduction="20000"/>
          </a:bodyPr>
          <a:lstStyle/>
          <a:p>
            <a:r>
              <a:rPr lang="zh-TW" altLang="en-US" dirty="0"/>
              <a:t>孤軍部分因協助泰國政府掃盪泰共而獲得泰國居留權，而其餘無力作戰的老兵只能獲得泰國的難民證，目前第三代仍以難民的身份居住在泰北，生活辛苦卻無法獲得</a:t>
            </a:r>
            <a:r>
              <a:rPr lang="zh-TW" altLang="en-US" dirty="0" smtClean="0"/>
              <a:t>協助。</a:t>
            </a:r>
            <a:endParaRPr lang="zh-TW" altLang="en-US" dirty="0"/>
          </a:p>
          <a:p>
            <a:r>
              <a:rPr lang="zh-TW" altLang="en-US" dirty="0"/>
              <a:t>孤軍自第三代起，一部份於泰北落地生根，生活型態接近</a:t>
            </a:r>
            <a:r>
              <a:rPr lang="zh-TW" altLang="en-US" dirty="0">
                <a:hlinkClick r:id="rId2" tooltip="小康"/>
              </a:rPr>
              <a:t>小康</a:t>
            </a:r>
            <a:r>
              <a:rPr lang="zh-TW" altLang="en-US" dirty="0"/>
              <a:t>。</a:t>
            </a:r>
          </a:p>
          <a:p>
            <a:r>
              <a:rPr lang="zh-TW" altLang="en-US" dirty="0"/>
              <a:t>由於在泰國及緬甸政府未予於泰緬境內出生的孤軍後裔擁有一般身份之下，除了語言和生活習慣與當地人民一般，卻由於形同僅持居留權，發展受限於泰北山區，要如一般華裔泰國人般地完全融入泰國主流社會仍有著看不見的阻礙，因此用功唸書</a:t>
            </a:r>
            <a:r>
              <a:rPr lang="en-US" altLang="zh-TW" dirty="0"/>
              <a:t>『</a:t>
            </a:r>
            <a:r>
              <a:rPr lang="zh-TW" altLang="en-US" dirty="0"/>
              <a:t>回台灣</a:t>
            </a:r>
            <a:r>
              <a:rPr lang="en-US" altLang="zh-TW" dirty="0"/>
              <a:t>』</a:t>
            </a:r>
            <a:r>
              <a:rPr lang="zh-TW" altLang="en-US" dirty="0"/>
              <a:t>深造發展是子弟最穩當的坦途之一，父母遂對此多抱以全力支持。</a:t>
            </a:r>
          </a:p>
          <a:p>
            <a:r>
              <a:rPr lang="zh-TW" altLang="en-US" dirty="0"/>
              <a:t>在香港、泰國、台灣和當地居民的捐款下，位於美斯樂的</a:t>
            </a:r>
            <a:r>
              <a:rPr lang="zh-TW" altLang="en-US" dirty="0">
                <a:hlinkClick r:id="rId3" tooltip="泰北義民文史館（頁面不存在）"/>
              </a:rPr>
              <a:t>泰北義民文史館</a:t>
            </a:r>
            <a:r>
              <a:rPr lang="zh-TW" altLang="en-US" dirty="0"/>
              <a:t>於</a:t>
            </a:r>
            <a:r>
              <a:rPr lang="en-US" altLang="zh-TW" dirty="0"/>
              <a:t>2004</a:t>
            </a:r>
            <a:r>
              <a:rPr lang="zh-TW" altLang="en-US" dirty="0"/>
              <a:t>年</a:t>
            </a:r>
            <a:r>
              <a:rPr lang="en-US" altLang="zh-TW" dirty="0"/>
              <a:t>2</a:t>
            </a:r>
            <a:r>
              <a:rPr lang="zh-TW" altLang="en-US" dirty="0"/>
              <a:t>月</a:t>
            </a:r>
            <a:r>
              <a:rPr lang="en-US" altLang="zh-TW" dirty="0"/>
              <a:t>20</a:t>
            </a:r>
            <a:r>
              <a:rPr lang="zh-TW" altLang="en-US" dirty="0"/>
              <a:t>日落成，成為泰北孤軍子弟的新精神堡壘與旅遊景點</a:t>
            </a:r>
          </a:p>
          <a:p>
            <a:endParaRPr lang="zh-TW" altLang="en-US" dirty="0"/>
          </a:p>
          <a:p>
            <a:endParaRPr lang="zh-TW" altLang="en-US" dirty="0"/>
          </a:p>
        </p:txBody>
      </p:sp>
    </p:spTree>
    <p:extLst>
      <p:ext uri="{BB962C8B-B14F-4D97-AF65-F5344CB8AC3E}">
        <p14:creationId xmlns="" xmlns:p14="http://schemas.microsoft.com/office/powerpoint/2010/main" val="377251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4 - 複製.JPG"/>
          <p:cNvPicPr>
            <a:picLocks noChangeAspect="1"/>
          </p:cNvPicPr>
          <p:nvPr/>
        </p:nvPicPr>
        <p:blipFill>
          <a:blip r:embed="rId2" cstate="print"/>
          <a:stretch>
            <a:fillRect/>
          </a:stretch>
        </p:blipFill>
        <p:spPr>
          <a:xfrm rot="16200000">
            <a:off x="-829740" y="952204"/>
            <a:ext cx="6735535" cy="5076056"/>
          </a:xfrm>
          <a:prstGeom prst="rect">
            <a:avLst/>
          </a:prstGeom>
        </p:spPr>
      </p:pic>
      <p:sp>
        <p:nvSpPr>
          <p:cNvPr id="10" name="矩形 9"/>
          <p:cNvSpPr/>
          <p:nvPr/>
        </p:nvSpPr>
        <p:spPr>
          <a:xfrm>
            <a:off x="2339752" y="5507506"/>
            <a:ext cx="6804248" cy="130587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TW" altLang="en-US" sz="2800" dirty="0" smtClean="0">
                <a:latin typeface="微軟正黑體" pitchFamily="34" charset="-120"/>
                <a:ea typeface="微軟正黑體" pitchFamily="34" charset="-120"/>
              </a:rPr>
              <a:t>受到官方關注之無國籍者僅冰山一角，尚有許多人未獲國籍，缺乏國家的保護。</a:t>
            </a:r>
            <a:endParaRPr lang="zh-TW" altLang="en-US" sz="2800" dirty="0">
              <a:latin typeface="微軟正黑體" pitchFamily="34" charset="-120"/>
              <a:ea typeface="微軟正黑體" pitchFamily="34" charset="-120"/>
            </a:endParaRPr>
          </a:p>
        </p:txBody>
      </p:sp>
      <p:grpSp>
        <p:nvGrpSpPr>
          <p:cNvPr id="24" name="群組 23"/>
          <p:cNvGrpSpPr/>
          <p:nvPr/>
        </p:nvGrpSpPr>
        <p:grpSpPr>
          <a:xfrm>
            <a:off x="3779912" y="188640"/>
            <a:ext cx="4032448" cy="1224136"/>
            <a:chOff x="3779912" y="188640"/>
            <a:chExt cx="4032448" cy="1224136"/>
          </a:xfrm>
        </p:grpSpPr>
        <p:cxnSp>
          <p:nvCxnSpPr>
            <p:cNvPr id="12" name="肘形接點 11"/>
            <p:cNvCxnSpPr/>
            <p:nvPr/>
          </p:nvCxnSpPr>
          <p:spPr>
            <a:xfrm>
              <a:off x="3923928" y="260648"/>
              <a:ext cx="3888432" cy="1152128"/>
            </a:xfrm>
            <a:prstGeom prst="bentConnector3">
              <a:avLst>
                <a:gd name="adj1" fmla="val 99711"/>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橢圓 22"/>
            <p:cNvSpPr/>
            <p:nvPr/>
          </p:nvSpPr>
          <p:spPr>
            <a:xfrm>
              <a:off x="3779912" y="188640"/>
              <a:ext cx="216024" cy="216024"/>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矩形 24"/>
          <p:cNvSpPr/>
          <p:nvPr/>
        </p:nvSpPr>
        <p:spPr>
          <a:xfrm>
            <a:off x="5220072" y="1443548"/>
            <a:ext cx="3816424"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TW" altLang="en-US" sz="2000" dirty="0" smtClean="0">
                <a:latin typeface="微軟正黑體" pitchFamily="34" charset="-120"/>
                <a:ea typeface="微軟正黑體" pitchFamily="34" charset="-120"/>
              </a:rPr>
              <a:t>泰國境內許多游牧的少數族裔，或居住在偏遠山區或泰緬邊境的民眾，因為獲取資訊管道有限，根本不知如何取得泰國公民身分，因此成為無國籍者。</a:t>
            </a:r>
            <a:r>
              <a:rPr lang="en-US" altLang="zh-TW" sz="2000" dirty="0" smtClean="0">
                <a:latin typeface="微軟正黑體" pitchFamily="34" charset="-120"/>
                <a:ea typeface="微軟正黑體" pitchFamily="34" charset="-120"/>
              </a:rPr>
              <a:t>2018</a:t>
            </a:r>
            <a:r>
              <a:rPr lang="zh-TW" altLang="en-US" sz="2000" dirty="0" smtClean="0">
                <a:latin typeface="微軟正黑體" pitchFamily="34" charset="-120"/>
                <a:ea typeface="微軟正黑體" pitchFamily="34" charset="-120"/>
              </a:rPr>
              <a:t>年在泰北洞穴受困獲救的「野豬少年足球隊」師生，讓世界發現問題的嚴重性。</a:t>
            </a:r>
          </a:p>
        </p:txBody>
      </p:sp>
    </p:spTree>
    <p:extLst>
      <p:ext uri="{BB962C8B-B14F-4D97-AF65-F5344CB8AC3E}">
        <p14:creationId xmlns="" xmlns:p14="http://schemas.microsoft.com/office/powerpoint/2010/main" val="335827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群組 3"/>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
        <p:nvSpPr>
          <p:cNvPr id="9" name="內容版面配置區 8"/>
          <p:cNvSpPr>
            <a:spLocks noGrp="1"/>
          </p:cNvSpPr>
          <p:nvPr>
            <p:ph idx="1"/>
          </p:nvPr>
        </p:nvSpPr>
        <p:spPr>
          <a:xfrm>
            <a:off x="457200" y="1340768"/>
            <a:ext cx="8229600" cy="3888432"/>
          </a:xfrm>
        </p:spPr>
        <p:txBody>
          <a:bodyPr>
            <a:normAutofit/>
          </a:bodyPr>
          <a:lstStyle/>
          <a:p>
            <a:pPr>
              <a:lnSpc>
                <a:spcPct val="160000"/>
              </a:lnSpc>
            </a:pPr>
            <a:r>
              <a:rPr lang="zh-TW" altLang="en-US" dirty="0" smtClean="0">
                <a:latin typeface="微軟正黑體" pitchFamily="34" charset="-120"/>
                <a:ea typeface="微軟正黑體" pitchFamily="34" charset="-120"/>
              </a:rPr>
              <a:t>本名蘇陳端的網紅貴婦奈奈與丈夫黃博健、公公黃立雄涉嫌捲款</a:t>
            </a:r>
            <a:r>
              <a:rPr lang="en-US" altLang="zh-TW" dirty="0" smtClean="0">
                <a:latin typeface="微軟正黑體" pitchFamily="34" charset="-120"/>
                <a:ea typeface="微軟正黑體" pitchFamily="34" charset="-120"/>
              </a:rPr>
              <a:t>10</a:t>
            </a:r>
            <a:r>
              <a:rPr lang="zh-TW" altLang="en-US" dirty="0" smtClean="0">
                <a:latin typeface="微軟正黑體" pitchFamily="34" charset="-120"/>
                <a:ea typeface="微軟正黑體" pitchFamily="34" charset="-120"/>
              </a:rPr>
              <a:t>億元潛逃，三人日前從美國入境加拿大；外交部今天表示，已經註銷貴婦奈奈三人護照。</a:t>
            </a:r>
            <a:endParaRPr lang="en-US" altLang="zh-TW" dirty="0" smtClean="0">
              <a:latin typeface="微軟正黑體" pitchFamily="34" charset="-120"/>
              <a:ea typeface="微軟正黑體" pitchFamily="34" charset="-120"/>
            </a:endParaRPr>
          </a:p>
        </p:txBody>
      </p:sp>
    </p:spTree>
    <p:extLst>
      <p:ext uri="{BB962C8B-B14F-4D97-AF65-F5344CB8AC3E}">
        <p14:creationId xmlns="" xmlns:p14="http://schemas.microsoft.com/office/powerpoint/2010/main" val="29483652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31837"/>
            <a:ext cx="8229600" cy="5433467"/>
          </a:xfrm>
        </p:spPr>
        <p:txBody>
          <a:bodyPr>
            <a:normAutofit/>
          </a:bodyPr>
          <a:lstStyle/>
          <a:p>
            <a:pPr>
              <a:lnSpc>
                <a:spcPct val="150000"/>
              </a:lnSpc>
            </a:pPr>
            <a:r>
              <a:rPr lang="zh-TW" altLang="en-US" sz="3000" dirty="0" smtClean="0">
                <a:latin typeface="微軟正黑體" pitchFamily="34" charset="-120"/>
                <a:ea typeface="微軟正黑體" pitchFamily="34" charset="-120"/>
              </a:rPr>
              <a:t>外交部指出，護照遭註銷不等於喪失中華民國國籍，註銷護照目的在於限制或防止當事人潛逃至其他國家，若當事人在國外護照遭註銷，就等於欠缺有效旅行文件，我國將據以請求當地國政府予以遣返，一旦經外國政府同意遣返，駐外館處即可核發專供返國使用的旅行文件，讓當事人可以返國。</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235158753"/>
              </p:ext>
            </p:extLst>
          </p:nvPr>
        </p:nvGraphicFramePr>
        <p:xfrm>
          <a:off x="1259632" y="1052736"/>
          <a:ext cx="6912768" cy="2240280"/>
        </p:xfrm>
        <a:graphic>
          <a:graphicData uri="http://schemas.openxmlformats.org/drawingml/2006/table">
            <a:tbl>
              <a:tblPr firstRow="1" bandRow="1">
                <a:tableStyleId>{5C22544A-7EE6-4342-B048-85BDC9FD1C3A}</a:tableStyleId>
              </a:tblPr>
              <a:tblGrid>
                <a:gridCol w="6912768"/>
              </a:tblGrid>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到國外最常被問一個問題是：</a:t>
                      </a:r>
                      <a:r>
                        <a:rPr lang="en-US" altLang="zh-TW" sz="3000" dirty="0" smtClean="0">
                          <a:latin typeface="微軟正黑體" pitchFamily="34" charset="-120"/>
                          <a:ea typeface="微軟正黑體" pitchFamily="34" charset="-120"/>
                        </a:rPr>
                        <a:t/>
                      </a:r>
                      <a:br>
                        <a:rPr lang="en-US" altLang="zh-TW" sz="3000" dirty="0" smtClean="0">
                          <a:latin typeface="微軟正黑體" pitchFamily="34" charset="-120"/>
                          <a:ea typeface="微軟正黑體" pitchFamily="34" charset="-120"/>
                        </a:rPr>
                      </a:br>
                      <a:r>
                        <a:rPr lang="en-US" altLang="zh-TW" sz="3000" dirty="0" smtClean="0"/>
                        <a:t>Where are you from?</a:t>
                      </a:r>
                      <a:endParaRPr lang="zh-TW" altLang="en-US" sz="3000" dirty="0" smtClean="0"/>
                    </a:p>
                  </a:txBody>
                  <a:tcPr/>
                </a:tc>
              </a:tr>
              <a:tr h="370840">
                <a:tc>
                  <a:txBody>
                    <a:bodyPr/>
                    <a:lstStyle/>
                    <a:p>
                      <a:pPr algn="ctr">
                        <a:lnSpc>
                          <a:spcPct val="150000"/>
                        </a:lnSpc>
                      </a:pPr>
                      <a:r>
                        <a:rPr lang="zh-TW" altLang="en-US" sz="3000" dirty="0" smtClean="0">
                          <a:latin typeface="微軟正黑體" pitchFamily="34" charset="-120"/>
                          <a:ea typeface="微軟正黑體" pitchFamily="34" charset="-120"/>
                        </a:rPr>
                        <a:t>你會怎麼回答呢？</a:t>
                      </a:r>
                      <a:endParaRPr lang="zh-TW" altLang="en-US" sz="3000" dirty="0">
                        <a:latin typeface="微軟正黑體" pitchFamily="34" charset="-120"/>
                        <a:ea typeface="微軟正黑體" pitchFamily="34" charset="-120"/>
                      </a:endParaRPr>
                    </a:p>
                  </a:txBody>
                  <a:tcPr/>
                </a:tc>
              </a:tr>
            </a:tbl>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1782688775"/>
              </p:ext>
            </p:extLst>
          </p:nvPr>
        </p:nvGraphicFramePr>
        <p:xfrm>
          <a:off x="1259632" y="3212976"/>
          <a:ext cx="6912768" cy="2240280"/>
        </p:xfrm>
        <a:graphic>
          <a:graphicData uri="http://schemas.openxmlformats.org/drawingml/2006/table">
            <a:tbl>
              <a:tblPr firstRow="1" bandRow="1">
                <a:tableStyleId>{7DF18680-E054-41AD-8BC1-D1AEF772440D}</a:tableStyleId>
              </a:tblPr>
              <a:tblGrid>
                <a:gridCol w="6912768"/>
              </a:tblGrid>
              <a:tr h="370840">
                <a:tc>
                  <a:txBody>
                    <a:bodyPr/>
                    <a:lstStyle/>
                    <a:p>
                      <a:pPr>
                        <a:lnSpc>
                          <a:spcPct val="150000"/>
                        </a:lnSpc>
                      </a:pPr>
                      <a:r>
                        <a:rPr lang="zh-TW" altLang="en-US" sz="3000" dirty="0" smtClean="0">
                          <a:latin typeface="微軟正黑體" pitchFamily="34" charset="-120"/>
                          <a:ea typeface="微軟正黑體" pitchFamily="34" charset="-120"/>
                        </a:rPr>
                        <a:t>明明生長在同一塊土地上，有沒有可能有不一樣的答案？</a:t>
                      </a:r>
                      <a:endParaRPr lang="zh-TW" altLang="en-US" sz="3000" dirty="0">
                        <a:latin typeface="微軟正黑體" pitchFamily="34" charset="-120"/>
                        <a:ea typeface="微軟正黑體" pitchFamily="34" charset="-120"/>
                      </a:endParaRPr>
                    </a:p>
                  </a:txBody>
                  <a:tcPr/>
                </a:tc>
              </a:tr>
              <a:tr h="370840">
                <a:tc>
                  <a:txBody>
                    <a:bodyPr/>
                    <a:lstStyle/>
                    <a:p>
                      <a:pPr algn="ctr">
                        <a:lnSpc>
                          <a:spcPct val="150000"/>
                        </a:lnSpc>
                      </a:pPr>
                      <a:r>
                        <a:rPr lang="zh-TW" altLang="en-US" sz="3000" dirty="0" smtClean="0">
                          <a:latin typeface="微軟正黑體" pitchFamily="34" charset="-120"/>
                          <a:ea typeface="微軟正黑體" pitchFamily="34" charset="-120"/>
                        </a:rPr>
                        <a:t>原因是甚麼？</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156101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443422955"/>
              </p:ext>
            </p:extLst>
          </p:nvPr>
        </p:nvGraphicFramePr>
        <p:xfrm>
          <a:off x="251520" y="1340768"/>
          <a:ext cx="8784976" cy="4884008"/>
        </p:xfrm>
        <a:graphic>
          <a:graphicData uri="http://schemas.openxmlformats.org/drawingml/2006/table">
            <a:tbl>
              <a:tblPr firstRow="1" bandRow="1">
                <a:tableStyleId>{5C22544A-7EE6-4342-B048-85BDC9FD1C3A}</a:tableStyleId>
              </a:tblPr>
              <a:tblGrid>
                <a:gridCol w="1584176"/>
                <a:gridCol w="7200800"/>
              </a:tblGrid>
              <a:tr h="223224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800" b="0" i="0" kern="1200" dirty="0" smtClean="0">
                          <a:solidFill>
                            <a:schemeClr val="tx1"/>
                          </a:solidFill>
                          <a:effectLst/>
                          <a:latin typeface="微軟正黑體" pitchFamily="34" charset="-120"/>
                          <a:ea typeface="微軟正黑體" pitchFamily="34" charset="-120"/>
                          <a:cs typeface="+mn-cs"/>
                        </a:rPr>
                        <a:t>司法互助與引渡條款</a:t>
                      </a:r>
                      <a:endParaRPr lang="en-US" altLang="zh-TW" sz="2800" b="0" dirty="0" smtClean="0">
                        <a:solidFill>
                          <a:schemeClr val="tx1"/>
                        </a:solidFill>
                        <a:latin typeface="微軟正黑體" pitchFamily="34" charset="-120"/>
                        <a:ea typeface="微軟正黑體" pitchFamily="34" charset="-120"/>
                      </a:endParaRPr>
                    </a:p>
                  </a:txBody>
                  <a:tcPr anchor="ctr">
                    <a:solidFill>
                      <a:schemeClr val="tx2">
                        <a:lumMod val="40000"/>
                        <a:lumOff val="60000"/>
                      </a:schemeClr>
                    </a:solidFill>
                  </a:tcPr>
                </a:tc>
                <a:tc>
                  <a:txBody>
                    <a:bodyPr/>
                    <a:lstStyle/>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2800" b="0" i="0" kern="1200" dirty="0" smtClean="0">
                          <a:solidFill>
                            <a:schemeClr val="tx1"/>
                          </a:solidFill>
                          <a:effectLst/>
                          <a:latin typeface="微軟正黑體" pitchFamily="34" charset="-120"/>
                          <a:ea typeface="微軟正黑體" pitchFamily="34" charset="-120"/>
                          <a:cs typeface="+mn-cs"/>
                        </a:rPr>
                        <a:t>台灣與加拿大間的互助管道幾乎都是請求協助調查取證</a:t>
                      </a:r>
                      <a:endParaRPr lang="en-US" altLang="zh-TW" sz="2800" b="0" i="0" kern="1200" dirty="0" smtClean="0">
                        <a:solidFill>
                          <a:schemeClr val="tx1"/>
                        </a:solidFill>
                        <a:effectLst/>
                        <a:latin typeface="微軟正黑體" pitchFamily="34" charset="-120"/>
                        <a:ea typeface="微軟正黑體" pitchFamily="34" charset="-120"/>
                        <a:cs typeface="+mn-cs"/>
                      </a:endParaRPr>
                    </a:p>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2800" b="0" i="0" kern="1200" dirty="0" smtClean="0">
                          <a:solidFill>
                            <a:schemeClr val="tx1"/>
                          </a:solidFill>
                          <a:effectLst/>
                          <a:latin typeface="微軟正黑體" pitchFamily="34" charset="-120"/>
                          <a:ea typeface="微軟正黑體" pitchFamily="34" charset="-120"/>
                          <a:cs typeface="+mn-cs"/>
                        </a:rPr>
                        <a:t>目前沒有將人犯遣返或引渡的案例</a:t>
                      </a:r>
                      <a:endParaRPr lang="en-US" altLang="zh-TW" sz="2800" b="0" i="0" kern="1200" dirty="0" smtClean="0">
                        <a:solidFill>
                          <a:schemeClr val="tx1"/>
                        </a:solidFill>
                        <a:effectLst/>
                        <a:latin typeface="微軟正黑體" pitchFamily="34" charset="-120"/>
                        <a:ea typeface="微軟正黑體" pitchFamily="34" charset="-120"/>
                        <a:cs typeface="+mn-cs"/>
                      </a:endParaRPr>
                    </a:p>
                  </a:txBody>
                  <a:tcPr>
                    <a:solidFill>
                      <a:schemeClr val="tx2">
                        <a:lumMod val="40000"/>
                        <a:lumOff val="60000"/>
                      </a:schemeClr>
                    </a:solidFill>
                  </a:tcPr>
                </a:tc>
              </a:tr>
              <a:tr h="370840">
                <a:tc>
                  <a:txBody>
                    <a:bodyPr/>
                    <a:lstStyle/>
                    <a:p>
                      <a:pPr>
                        <a:lnSpc>
                          <a:spcPct val="150000"/>
                        </a:lnSpc>
                      </a:pPr>
                      <a:r>
                        <a:rPr lang="zh-TW" altLang="en-US" sz="2800" b="0" dirty="0" smtClean="0">
                          <a:solidFill>
                            <a:schemeClr val="tx1"/>
                          </a:solidFill>
                          <a:latin typeface="微軟正黑體" pitchFamily="34" charset="-120"/>
                          <a:ea typeface="微軟正黑體" pitchFamily="34" charset="-120"/>
                        </a:rPr>
                        <a:t>犯罪潛藏國外</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marL="457200" indent="-457200">
                        <a:lnSpc>
                          <a:spcPct val="150000"/>
                        </a:lnSpc>
                        <a:buFont typeface="Arial" pitchFamily="34" charset="0"/>
                        <a:buChar char="•"/>
                      </a:pPr>
                      <a:r>
                        <a:rPr lang="zh-TW" altLang="en-US" sz="2800" b="0" i="0" kern="1200" dirty="0" smtClean="0">
                          <a:solidFill>
                            <a:schemeClr val="tx1"/>
                          </a:solidFill>
                          <a:effectLst/>
                          <a:latin typeface="微軟正黑體" pitchFamily="34" charset="-120"/>
                          <a:ea typeface="微軟正黑體" pitchFamily="34" charset="-120"/>
                          <a:cs typeface="+mn-cs"/>
                        </a:rPr>
                        <a:t>根據調查局資料顯示</a:t>
                      </a:r>
                      <a:endParaRPr lang="en-US" altLang="zh-TW" sz="2800" b="0" i="0" kern="1200" dirty="0" smtClean="0">
                        <a:solidFill>
                          <a:schemeClr val="tx1"/>
                        </a:solidFill>
                        <a:effectLst/>
                        <a:latin typeface="微軟正黑體" pitchFamily="34" charset="-120"/>
                        <a:ea typeface="微軟正黑體" pitchFamily="34" charset="-120"/>
                        <a:cs typeface="+mn-cs"/>
                      </a:endParaRPr>
                    </a:p>
                    <a:p>
                      <a:pPr marL="457200" indent="-457200">
                        <a:lnSpc>
                          <a:spcPct val="150000"/>
                        </a:lnSpc>
                        <a:buFont typeface="Arial" pitchFamily="34" charset="0"/>
                        <a:buChar char="•"/>
                      </a:pPr>
                      <a:r>
                        <a:rPr lang="zh-TW" altLang="en-US" sz="2800" b="0" i="0" kern="1200" dirty="0" smtClean="0">
                          <a:solidFill>
                            <a:schemeClr val="tx1"/>
                          </a:solidFill>
                          <a:effectLst/>
                          <a:latin typeface="微軟正黑體" pitchFamily="34" charset="-120"/>
                          <a:ea typeface="微軟正黑體" pitchFamily="34" charset="-120"/>
                          <a:cs typeface="+mn-cs"/>
                        </a:rPr>
                        <a:t>目前共有</a:t>
                      </a:r>
                      <a:r>
                        <a:rPr lang="en-US" altLang="zh-TW" sz="2800" b="0" i="0" kern="1200" dirty="0" smtClean="0">
                          <a:solidFill>
                            <a:schemeClr val="tx1"/>
                          </a:solidFill>
                          <a:effectLst/>
                          <a:latin typeface="微軟正黑體" pitchFamily="34" charset="-120"/>
                          <a:ea typeface="微軟正黑體" pitchFamily="34" charset="-120"/>
                          <a:cs typeface="+mn-cs"/>
                        </a:rPr>
                        <a:t>247</a:t>
                      </a:r>
                      <a:r>
                        <a:rPr lang="zh-TW" altLang="en-US" sz="2800" b="0" i="0" kern="1200" dirty="0" smtClean="0">
                          <a:solidFill>
                            <a:schemeClr val="tx1"/>
                          </a:solidFill>
                          <a:effectLst/>
                          <a:latin typeface="微軟正黑體" pitchFamily="34" charset="-120"/>
                          <a:ea typeface="微軟正黑體" pitchFamily="34" charset="-120"/>
                          <a:cs typeface="+mn-cs"/>
                        </a:rPr>
                        <a:t>名重大刑事犯罪罪犯潛藏在國外</a:t>
                      </a:r>
                      <a:endParaRPr lang="en-US" altLang="zh-TW" sz="2800" b="0" i="0" kern="1200" dirty="0" smtClean="0">
                        <a:solidFill>
                          <a:schemeClr val="tx1"/>
                        </a:solidFill>
                        <a:effectLst/>
                        <a:latin typeface="微軟正黑體" pitchFamily="34" charset="-120"/>
                        <a:ea typeface="微軟正黑體" pitchFamily="34" charset="-120"/>
                        <a:cs typeface="+mn-cs"/>
                      </a:endParaRPr>
                    </a:p>
                    <a:p>
                      <a:pPr marL="457200" indent="-457200">
                        <a:lnSpc>
                          <a:spcPct val="150000"/>
                        </a:lnSpc>
                        <a:buFont typeface="Arial" pitchFamily="34" charset="0"/>
                        <a:buChar char="•"/>
                      </a:pPr>
                      <a:r>
                        <a:rPr lang="zh-TW" altLang="en-US" sz="2800" b="0" i="0" kern="1200" dirty="0" smtClean="0">
                          <a:solidFill>
                            <a:schemeClr val="tx1"/>
                          </a:solidFill>
                          <a:effectLst/>
                          <a:latin typeface="微軟正黑體" pitchFamily="34" charset="-120"/>
                          <a:ea typeface="微軟正黑體" pitchFamily="34" charset="-120"/>
                          <a:cs typeface="+mn-cs"/>
                        </a:rPr>
                        <a:t>其中藏匿於美國、加拿大地區者共有</a:t>
                      </a:r>
                      <a:r>
                        <a:rPr lang="en-US" altLang="zh-TW" sz="2800" b="0" i="0" kern="1200" dirty="0" smtClean="0">
                          <a:solidFill>
                            <a:schemeClr val="tx1"/>
                          </a:solidFill>
                          <a:effectLst/>
                          <a:latin typeface="微軟正黑體" pitchFamily="34" charset="-120"/>
                          <a:ea typeface="微軟正黑體" pitchFamily="34" charset="-120"/>
                          <a:cs typeface="+mn-cs"/>
                        </a:rPr>
                        <a:t>44</a:t>
                      </a:r>
                      <a:r>
                        <a:rPr lang="zh-TW" altLang="en-US" sz="2800" b="0" i="0" kern="1200" dirty="0" smtClean="0">
                          <a:solidFill>
                            <a:schemeClr val="tx1"/>
                          </a:solidFill>
                          <a:effectLst/>
                          <a:latin typeface="微軟正黑體" pitchFamily="34" charset="-120"/>
                          <a:ea typeface="微軟正黑體" pitchFamily="34" charset="-120"/>
                          <a:cs typeface="+mn-cs"/>
                        </a:rPr>
                        <a:t>人</a:t>
                      </a:r>
                      <a:endParaRPr lang="en-US" altLang="zh-TW" sz="2800" b="0" dirty="0" smtClean="0">
                        <a:solidFill>
                          <a:schemeClr val="tx1"/>
                        </a:solidFill>
                        <a:latin typeface="微軟正黑體" pitchFamily="34" charset="-120"/>
                        <a:ea typeface="微軟正黑體" pitchFamily="34" charset="-120"/>
                      </a:endParaRPr>
                    </a:p>
                  </a:txBody>
                  <a:tcPr/>
                </a:tc>
              </a:tr>
            </a:tbl>
          </a:graphicData>
        </a:graphic>
      </p:graphicFrame>
      <p:grpSp>
        <p:nvGrpSpPr>
          <p:cNvPr id="10" name="群組 3"/>
          <p:cNvGrpSpPr>
            <a:grpSpLocks/>
          </p:cNvGrpSpPr>
          <p:nvPr/>
        </p:nvGrpSpPr>
        <p:grpSpPr bwMode="auto">
          <a:xfrm>
            <a:off x="92075" y="57150"/>
            <a:ext cx="2251075" cy="1050925"/>
            <a:chOff x="0" y="0"/>
            <a:chExt cx="2251710" cy="1051560"/>
          </a:xfrm>
        </p:grpSpPr>
        <p:sp>
          <p:nvSpPr>
            <p:cNvPr id="11" name="框架 10"/>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12"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1594939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群組 3"/>
          <p:cNvGrpSpPr>
            <a:grpSpLocks/>
          </p:cNvGrpSpPr>
          <p:nvPr/>
        </p:nvGrpSpPr>
        <p:grpSpPr bwMode="auto">
          <a:xfrm>
            <a:off x="92075" y="57150"/>
            <a:ext cx="2751733" cy="1050925"/>
            <a:chOff x="0" y="0"/>
            <a:chExt cx="2752509" cy="1051560"/>
          </a:xfrm>
        </p:grpSpPr>
        <p:sp>
          <p:nvSpPr>
            <p:cNvPr id="6" name="框架 5"/>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時事小考箱</a:t>
              </a:r>
              <a:endParaRPr kumimoji="0" lang="zh-TW" altLang="en-US" sz="3200" b="1" dirty="0">
                <a:latin typeface="微軟正黑體" pitchFamily="34" charset="-120"/>
                <a:ea typeface="微軟正黑體" pitchFamily="34" charset="-120"/>
              </a:endParaRPr>
            </a:p>
          </p:txBody>
        </p:sp>
      </p:grpSp>
      <p:sp>
        <p:nvSpPr>
          <p:cNvPr id="9" name="內容版面配置區 8"/>
          <p:cNvSpPr>
            <a:spLocks noGrp="1"/>
          </p:cNvSpPr>
          <p:nvPr>
            <p:ph idx="1"/>
          </p:nvPr>
        </p:nvSpPr>
        <p:spPr>
          <a:xfrm>
            <a:off x="457200" y="1600201"/>
            <a:ext cx="8229600" cy="3773016"/>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：請問護照屬於主權的哪一種展現？</a:t>
            </a:r>
            <a:endParaRPr lang="en-US" altLang="zh-TW" sz="3000" dirty="0" smtClean="0">
              <a:latin typeface="微軟正黑體" pitchFamily="34" charset="-120"/>
              <a:ea typeface="微軟正黑體" pitchFamily="34" charset="-120"/>
            </a:endParaRP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：對外展現，持照人享有護照頒發國合法的外交保護與返回頒發國的權利。</a:t>
            </a:r>
          </a:p>
        </p:txBody>
      </p:sp>
    </p:spTree>
    <p:extLst>
      <p:ext uri="{BB962C8B-B14F-4D97-AF65-F5344CB8AC3E}">
        <p14:creationId xmlns="" xmlns:p14="http://schemas.microsoft.com/office/powerpoint/2010/main" val="41802864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 xmlns:p14="http://schemas.microsoft.com/office/powerpoint/2010/main" val="3252876753"/>
              </p:ext>
            </p:extLst>
          </p:nvPr>
        </p:nvGraphicFramePr>
        <p:xfrm>
          <a:off x="457200" y="1340768"/>
          <a:ext cx="8229600" cy="4983480"/>
        </p:xfrm>
        <a:graphic>
          <a:graphicData uri="http://schemas.openxmlformats.org/drawingml/2006/table">
            <a:tbl>
              <a:tblPr firstRow="1" bandRow="1">
                <a:tableStyleId>{F5AB1C69-6EDB-4FF4-983F-18BD219EF322}</a:tableStyleId>
              </a:tblPr>
              <a:tblGrid>
                <a:gridCol w="8229600"/>
              </a:tblGrid>
              <a:tr h="609298">
                <a:tc>
                  <a:txBody>
                    <a:bodyPr/>
                    <a:lstStyle/>
                    <a:p>
                      <a:pPr>
                        <a:lnSpc>
                          <a:spcPct val="150000"/>
                        </a:lnSpc>
                      </a:pPr>
                      <a:r>
                        <a:rPr lang="zh-TW" altLang="en-US" sz="3000" b="0" dirty="0" smtClean="0">
                          <a:latin typeface="微軟正黑體" pitchFamily="34" charset="-120"/>
                          <a:ea typeface="微軟正黑體" pitchFamily="34" charset="-120"/>
                        </a:rPr>
                        <a:t>新聞報導：</a:t>
                      </a:r>
                      <a:endParaRPr lang="zh-TW" altLang="en-US" sz="3000" b="0" dirty="0">
                        <a:latin typeface="微軟正黑體" pitchFamily="34" charset="-120"/>
                        <a:ea typeface="微軟正黑體" pitchFamily="34" charset="-120"/>
                      </a:endParaRPr>
                    </a:p>
                  </a:txBody>
                  <a:tcPr/>
                </a:tc>
              </a:tr>
              <a:tr h="317476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3000" b="0" i="0" kern="1200" dirty="0" smtClean="0">
                          <a:solidFill>
                            <a:schemeClr val="dk1"/>
                          </a:solidFill>
                          <a:effectLst/>
                          <a:latin typeface="微軟正黑體" pitchFamily="34" charset="-120"/>
                          <a:ea typeface="微軟正黑體" pitchFamily="34" charset="-120"/>
                          <a:cs typeface="+mn-cs"/>
                        </a:rPr>
                        <a:t>SM</a:t>
                      </a:r>
                      <a:r>
                        <a:rPr lang="zh-TW" altLang="en-US" sz="3000" b="0" i="0" kern="1200" dirty="0" smtClean="0">
                          <a:solidFill>
                            <a:schemeClr val="dk1"/>
                          </a:solidFill>
                          <a:effectLst/>
                          <a:latin typeface="微軟正黑體" pitchFamily="34" charset="-120"/>
                          <a:ea typeface="微軟正黑體" pitchFamily="34" charset="-120"/>
                          <a:cs typeface="+mn-cs"/>
                        </a:rPr>
                        <a:t>男團</a:t>
                      </a:r>
                      <a:r>
                        <a:rPr lang="en-US" altLang="zh-TW" sz="3000" b="0" i="0" kern="1200" dirty="0" smtClean="0">
                          <a:solidFill>
                            <a:schemeClr val="dk1"/>
                          </a:solidFill>
                          <a:effectLst/>
                          <a:latin typeface="微軟正黑體" pitchFamily="34" charset="-120"/>
                          <a:ea typeface="微軟正黑體" pitchFamily="34" charset="-120"/>
                          <a:cs typeface="+mn-cs"/>
                        </a:rPr>
                        <a:t>NCT</a:t>
                      </a:r>
                      <a:r>
                        <a:rPr lang="zh-TW" altLang="en-US" sz="3000" b="0" i="0" kern="1200" dirty="0" smtClean="0">
                          <a:solidFill>
                            <a:schemeClr val="dk1"/>
                          </a:solidFill>
                          <a:effectLst/>
                          <a:latin typeface="微軟正黑體" pitchFamily="34" charset="-120"/>
                          <a:ea typeface="微軟正黑體" pitchFamily="34" charset="-120"/>
                          <a:cs typeface="+mn-cs"/>
                        </a:rPr>
                        <a:t>成員眾多，在</a:t>
                      </a:r>
                      <a:r>
                        <a:rPr lang="en-US" altLang="zh-TW" sz="3000" b="0" i="0" kern="1200" dirty="0" smtClean="0">
                          <a:solidFill>
                            <a:schemeClr val="dk1"/>
                          </a:solidFill>
                          <a:effectLst/>
                          <a:latin typeface="微軟正黑體" pitchFamily="34" charset="-120"/>
                          <a:ea typeface="微軟正黑體" pitchFamily="34" charset="-120"/>
                          <a:cs typeface="+mn-cs"/>
                        </a:rPr>
                        <a:t>2018</a:t>
                      </a:r>
                      <a:r>
                        <a:rPr lang="zh-TW" altLang="en-US" sz="3000" b="0" i="0" kern="1200" dirty="0" smtClean="0">
                          <a:solidFill>
                            <a:schemeClr val="dk1"/>
                          </a:solidFill>
                          <a:effectLst/>
                          <a:latin typeface="微軟正黑體" pitchFamily="34" charset="-120"/>
                          <a:ea typeface="微軟正黑體" pitchFamily="34" charset="-120"/>
                          <a:cs typeface="+mn-cs"/>
                        </a:rPr>
                        <a:t>年「</a:t>
                      </a:r>
                      <a:r>
                        <a:rPr lang="en-US" altLang="zh-TW" sz="3000" b="0" i="0" kern="1200" dirty="0" smtClean="0">
                          <a:solidFill>
                            <a:schemeClr val="dk1"/>
                          </a:solidFill>
                          <a:effectLst/>
                          <a:latin typeface="微軟正黑體" pitchFamily="34" charset="-120"/>
                          <a:ea typeface="微軟正黑體" pitchFamily="34" charset="-120"/>
                          <a:cs typeface="+mn-cs"/>
                        </a:rPr>
                        <a:t>NCT 2018</a:t>
                      </a:r>
                      <a:r>
                        <a:rPr lang="zh-TW" altLang="en-US" sz="3000" b="0" i="0" kern="1200" dirty="0" smtClean="0">
                          <a:solidFill>
                            <a:schemeClr val="dk1"/>
                          </a:solidFill>
                          <a:effectLst/>
                          <a:latin typeface="微軟正黑體" pitchFamily="34" charset="-120"/>
                          <a:ea typeface="微軟正黑體" pitchFamily="34" charset="-120"/>
                          <a:cs typeface="+mn-cs"/>
                        </a:rPr>
                        <a:t>」全體</a:t>
                      </a:r>
                      <a:r>
                        <a:rPr lang="en-US" altLang="zh-TW" sz="3000" b="0" i="0" kern="1200" dirty="0" smtClean="0">
                          <a:solidFill>
                            <a:schemeClr val="dk1"/>
                          </a:solidFill>
                          <a:effectLst/>
                          <a:latin typeface="微軟正黑體" pitchFamily="34" charset="-120"/>
                          <a:ea typeface="微軟正黑體" pitchFamily="34" charset="-120"/>
                          <a:cs typeface="+mn-cs"/>
                        </a:rPr>
                        <a:t>18</a:t>
                      </a:r>
                      <a:r>
                        <a:rPr lang="zh-TW" altLang="en-US" sz="3000" b="0" i="0" kern="1200" dirty="0" smtClean="0">
                          <a:solidFill>
                            <a:schemeClr val="dk1"/>
                          </a:solidFill>
                          <a:effectLst/>
                          <a:latin typeface="微軟正黑體" pitchFamily="34" charset="-120"/>
                          <a:ea typeface="微軟正黑體" pitchFamily="34" charset="-120"/>
                          <a:cs typeface="+mn-cs"/>
                        </a:rPr>
                        <a:t>名成員的基礎上，伴隨著</a:t>
                      </a:r>
                      <a:r>
                        <a:rPr lang="en-US" altLang="zh-TW" sz="3000" b="0" i="0" kern="1200" dirty="0" smtClean="0">
                          <a:solidFill>
                            <a:schemeClr val="dk1"/>
                          </a:solidFill>
                          <a:effectLst/>
                          <a:latin typeface="微軟正黑體" pitchFamily="34" charset="-120"/>
                          <a:ea typeface="微軟正黑體" pitchFamily="34" charset="-120"/>
                          <a:cs typeface="+mn-cs"/>
                        </a:rPr>
                        <a:t>2019</a:t>
                      </a:r>
                      <a:r>
                        <a:rPr lang="zh-TW" altLang="en-US" sz="3000" b="0" i="0" kern="1200" dirty="0" smtClean="0">
                          <a:solidFill>
                            <a:schemeClr val="dk1"/>
                          </a:solidFill>
                          <a:effectLst/>
                          <a:latin typeface="微軟正黑體" pitchFamily="34" charset="-120"/>
                          <a:ea typeface="微軟正黑體" pitchFamily="34" charset="-120"/>
                          <a:cs typeface="+mn-cs"/>
                        </a:rPr>
                        <a:t>年</a:t>
                      </a:r>
                      <a:r>
                        <a:rPr lang="en-US" altLang="zh-TW" sz="3000" b="0" i="0" kern="1200" dirty="0" smtClean="0">
                          <a:solidFill>
                            <a:schemeClr val="dk1"/>
                          </a:solidFill>
                          <a:effectLst/>
                          <a:latin typeface="微軟正黑體" pitchFamily="34" charset="-120"/>
                          <a:ea typeface="微軟正黑體" pitchFamily="34" charset="-120"/>
                          <a:cs typeface="+mn-cs"/>
                        </a:rPr>
                        <a:t>NCT</a:t>
                      </a:r>
                      <a:r>
                        <a:rPr lang="zh-TW" altLang="en-US" sz="3000" b="0" i="0" kern="1200" dirty="0" smtClean="0">
                          <a:solidFill>
                            <a:schemeClr val="dk1"/>
                          </a:solidFill>
                          <a:effectLst/>
                          <a:latin typeface="微軟正黑體" pitchFamily="34" charset="-120"/>
                          <a:ea typeface="微軟正黑體" pitchFamily="34" charset="-120"/>
                          <a:cs typeface="+mn-cs"/>
                        </a:rPr>
                        <a:t>中國隊</a:t>
                      </a:r>
                      <a:r>
                        <a:rPr lang="en-US" altLang="zh-TW" sz="3000" b="0" i="0" kern="1200" dirty="0" err="1" smtClean="0">
                          <a:solidFill>
                            <a:schemeClr val="dk1"/>
                          </a:solidFill>
                          <a:effectLst/>
                          <a:latin typeface="微軟正黑體" pitchFamily="34" charset="-120"/>
                          <a:ea typeface="微軟正黑體" pitchFamily="34" charset="-120"/>
                          <a:cs typeface="+mn-cs"/>
                        </a:rPr>
                        <a:t>WayV</a:t>
                      </a:r>
                      <a:r>
                        <a:rPr lang="zh-TW" altLang="en-US" sz="3000" b="0" i="0" kern="1200" dirty="0" smtClean="0">
                          <a:solidFill>
                            <a:schemeClr val="dk1"/>
                          </a:solidFill>
                          <a:effectLst/>
                          <a:latin typeface="微軟正黑體" pitchFamily="34" charset="-120"/>
                          <a:ea typeface="微軟正黑體" pitchFamily="34" charset="-120"/>
                          <a:cs typeface="+mn-cs"/>
                        </a:rPr>
                        <a:t>（威神</a:t>
                      </a:r>
                      <a:r>
                        <a:rPr lang="en-US" altLang="zh-TW" sz="3000" b="0" i="0" kern="1200" dirty="0" smtClean="0">
                          <a:solidFill>
                            <a:schemeClr val="dk1"/>
                          </a:solidFill>
                          <a:effectLst/>
                          <a:latin typeface="微軟正黑體" pitchFamily="34" charset="-120"/>
                          <a:ea typeface="微軟正黑體" pitchFamily="34" charset="-120"/>
                          <a:cs typeface="+mn-cs"/>
                        </a:rPr>
                        <a:t>V</a:t>
                      </a:r>
                      <a:r>
                        <a:rPr lang="zh-TW" altLang="en-US" sz="3000" b="0" i="0" kern="1200" dirty="0" smtClean="0">
                          <a:solidFill>
                            <a:schemeClr val="dk1"/>
                          </a:solidFill>
                          <a:effectLst/>
                          <a:latin typeface="微軟正黑體" pitchFamily="34" charset="-120"/>
                          <a:ea typeface="微軟正黑體" pitchFamily="34" charset="-120"/>
                          <a:cs typeface="+mn-cs"/>
                        </a:rPr>
                        <a:t>）的出道，</a:t>
                      </a:r>
                      <a:r>
                        <a:rPr lang="en-US" altLang="zh-TW" sz="3000" b="0" i="0" kern="1200" dirty="0" smtClean="0">
                          <a:solidFill>
                            <a:schemeClr val="dk1"/>
                          </a:solidFill>
                          <a:effectLst/>
                          <a:latin typeface="微軟正黑體" pitchFamily="34" charset="-120"/>
                          <a:ea typeface="微軟正黑體" pitchFamily="34" charset="-120"/>
                          <a:cs typeface="+mn-cs"/>
                        </a:rPr>
                        <a:t>NCT</a:t>
                      </a:r>
                      <a:r>
                        <a:rPr lang="zh-TW" altLang="en-US" sz="3000" b="0" i="0" kern="1200" dirty="0" smtClean="0">
                          <a:solidFill>
                            <a:schemeClr val="dk1"/>
                          </a:solidFill>
                          <a:effectLst/>
                          <a:latin typeface="微軟正黑體" pitchFamily="34" charset="-120"/>
                          <a:ea typeface="微軟正黑體" pitchFamily="34" charset="-120"/>
                          <a:cs typeface="+mn-cs"/>
                        </a:rPr>
                        <a:t>大家庭再添</a:t>
                      </a:r>
                      <a:r>
                        <a:rPr lang="en-US" altLang="zh-TW" sz="3000" b="0" i="0" kern="1200" dirty="0" smtClean="0">
                          <a:solidFill>
                            <a:schemeClr val="dk1"/>
                          </a:solidFill>
                          <a:effectLst/>
                          <a:latin typeface="微軟正黑體" pitchFamily="34" charset="-120"/>
                          <a:ea typeface="微軟正黑體" pitchFamily="34" charset="-120"/>
                          <a:cs typeface="+mn-cs"/>
                        </a:rPr>
                        <a:t>3</a:t>
                      </a:r>
                      <a:r>
                        <a:rPr lang="zh-TW" altLang="en-US" sz="3000" b="0" i="0" kern="1200" dirty="0" smtClean="0">
                          <a:solidFill>
                            <a:schemeClr val="dk1"/>
                          </a:solidFill>
                          <a:effectLst/>
                          <a:latin typeface="微軟正黑體" pitchFamily="34" charset="-120"/>
                          <a:ea typeface="微軟正黑體" pitchFamily="34" charset="-120"/>
                          <a:cs typeface="+mn-cs"/>
                        </a:rPr>
                        <a:t>名</a:t>
                      </a:r>
                      <a:r>
                        <a:rPr lang="en-US" altLang="zh-TW" sz="3000" b="0" i="0" kern="1200" dirty="0" err="1" smtClean="0">
                          <a:solidFill>
                            <a:schemeClr val="dk1"/>
                          </a:solidFill>
                          <a:effectLst/>
                          <a:latin typeface="微軟正黑體" pitchFamily="34" charset="-120"/>
                          <a:ea typeface="微軟正黑體" pitchFamily="34" charset="-120"/>
                          <a:cs typeface="+mn-cs"/>
                        </a:rPr>
                        <a:t>SMRookies</a:t>
                      </a:r>
                      <a:r>
                        <a:rPr lang="zh-TW" altLang="en-US" sz="3000" b="0" i="0" kern="1200" dirty="0" smtClean="0">
                          <a:solidFill>
                            <a:schemeClr val="dk1"/>
                          </a:solidFill>
                          <a:effectLst/>
                          <a:latin typeface="微軟正黑體" pitchFamily="34" charset="-120"/>
                          <a:ea typeface="微軟正黑體" pitchFamily="34" charset="-120"/>
                          <a:cs typeface="+mn-cs"/>
                        </a:rPr>
                        <a:t>（</a:t>
                      </a:r>
                      <a:r>
                        <a:rPr lang="en-US" altLang="zh-TW" sz="3000" b="0" i="0" kern="1200" dirty="0" smtClean="0">
                          <a:solidFill>
                            <a:schemeClr val="dk1"/>
                          </a:solidFill>
                          <a:effectLst/>
                          <a:latin typeface="微軟正黑體" pitchFamily="34" charset="-120"/>
                          <a:ea typeface="微軟正黑體" pitchFamily="34" charset="-120"/>
                          <a:cs typeface="+mn-cs"/>
                        </a:rPr>
                        <a:t>SR18B</a:t>
                      </a:r>
                      <a:r>
                        <a:rPr lang="zh-TW" altLang="en-US" sz="3000" b="0" i="0" kern="1200" dirty="0" smtClean="0">
                          <a:solidFill>
                            <a:schemeClr val="dk1"/>
                          </a:solidFill>
                          <a:effectLst/>
                          <a:latin typeface="微軟正黑體" pitchFamily="34" charset="-120"/>
                          <a:ea typeface="微軟正黑體" pitchFamily="34" charset="-120"/>
                          <a:cs typeface="+mn-cs"/>
                        </a:rPr>
                        <a:t>）成員</a:t>
                      </a:r>
                      <a:r>
                        <a:rPr lang="en-US" altLang="zh-TW" sz="3000" b="0" i="0" kern="1200" dirty="0" err="1" smtClean="0">
                          <a:solidFill>
                            <a:schemeClr val="dk1"/>
                          </a:solidFill>
                          <a:effectLst/>
                          <a:latin typeface="微軟正黑體" pitchFamily="34" charset="-120"/>
                          <a:ea typeface="微軟正黑體" pitchFamily="34" charset="-120"/>
                          <a:cs typeface="+mn-cs"/>
                        </a:rPr>
                        <a:t>Hendery</a:t>
                      </a:r>
                      <a:r>
                        <a:rPr lang="zh-TW" altLang="en-US" sz="3000" b="0" i="0" kern="1200" dirty="0" smtClean="0">
                          <a:solidFill>
                            <a:schemeClr val="dk1"/>
                          </a:solidFill>
                          <a:effectLst/>
                          <a:latin typeface="微軟正黑體" pitchFamily="34" charset="-120"/>
                          <a:ea typeface="微軟正黑體" pitchFamily="34" charset="-120"/>
                          <a:cs typeface="+mn-cs"/>
                        </a:rPr>
                        <a:t>、揚揚、肖俊。如此一來國籍也就更多了，光是護照就足足有</a:t>
                      </a:r>
                      <a:r>
                        <a:rPr lang="en-US" altLang="zh-TW" sz="3000" b="0" i="0" kern="1200" dirty="0" smtClean="0">
                          <a:solidFill>
                            <a:schemeClr val="dk1"/>
                          </a:solidFill>
                          <a:effectLst/>
                          <a:latin typeface="微軟正黑體" pitchFamily="34" charset="-120"/>
                          <a:ea typeface="微軟正黑體" pitchFamily="34" charset="-120"/>
                          <a:cs typeface="+mn-cs"/>
                        </a:rPr>
                        <a:t>9</a:t>
                      </a:r>
                      <a:r>
                        <a:rPr lang="zh-TW" altLang="en-US" sz="3000" b="0" i="0" kern="1200" dirty="0" smtClean="0">
                          <a:solidFill>
                            <a:schemeClr val="dk1"/>
                          </a:solidFill>
                          <a:effectLst/>
                          <a:latin typeface="微軟正黑體" pitchFamily="34" charset="-120"/>
                          <a:ea typeface="微軟正黑體" pitchFamily="34" charset="-120"/>
                          <a:cs typeface="+mn-cs"/>
                        </a:rPr>
                        <a:t>種國籍！</a:t>
                      </a:r>
                    </a:p>
                  </a:txBody>
                  <a:tcPr/>
                </a:tc>
              </a:tr>
            </a:tbl>
          </a:graphicData>
        </a:graphic>
      </p:graphicFrame>
      <p:grpSp>
        <p:nvGrpSpPr>
          <p:cNvPr id="5" name="群組 3"/>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38713292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群組 3"/>
          <p:cNvGrpSpPr>
            <a:grpSpLocks/>
          </p:cNvGrpSpPr>
          <p:nvPr/>
        </p:nvGrpSpPr>
        <p:grpSpPr bwMode="auto">
          <a:xfrm>
            <a:off x="92075" y="57150"/>
            <a:ext cx="2751733" cy="1050925"/>
            <a:chOff x="0" y="0"/>
            <a:chExt cx="2752509" cy="1051560"/>
          </a:xfrm>
        </p:grpSpPr>
        <p:sp>
          <p:nvSpPr>
            <p:cNvPr id="7" name="框架 6"/>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
        <p:nvSpPr>
          <p:cNvPr id="10" name="內容版面配置區 9"/>
          <p:cNvSpPr>
            <a:spLocks noGrp="1"/>
          </p:cNvSpPr>
          <p:nvPr>
            <p:ph idx="1"/>
          </p:nvPr>
        </p:nvSpPr>
        <p:spPr>
          <a:xfrm>
            <a:off x="457200" y="1523925"/>
            <a:ext cx="8229600" cy="4569371"/>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：請問，若</a:t>
            </a:r>
            <a:r>
              <a:rPr lang="en-US" altLang="zh-TW" sz="3000" dirty="0" smtClean="0">
                <a:latin typeface="微軟正黑體" pitchFamily="34" charset="-120"/>
                <a:ea typeface="微軟正黑體" pitchFamily="34" charset="-120"/>
              </a:rPr>
              <a:t>NCT</a:t>
            </a:r>
            <a:r>
              <a:rPr lang="zh-TW" altLang="en-US" sz="3000" dirty="0" smtClean="0">
                <a:latin typeface="微軟正黑體" pitchFamily="34" charset="-120"/>
                <a:ea typeface="微軟正黑體" pitchFamily="34" charset="-120"/>
              </a:rPr>
              <a:t>成員在國外不小心弄丟了護照，必須到哪裡申請補發？</a:t>
            </a: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：當地最近的大使館或領事館</a:t>
            </a:r>
          </a:p>
        </p:txBody>
      </p:sp>
    </p:spTree>
    <p:extLst>
      <p:ext uri="{BB962C8B-B14F-4D97-AF65-F5344CB8AC3E}">
        <p14:creationId xmlns="" xmlns:p14="http://schemas.microsoft.com/office/powerpoint/2010/main" val="4601503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18362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我國國家主權在憲法上的界定與爭議為何？ </a:t>
            </a:r>
            <a:endParaRPr kumimoji="0" lang="zh-TW" altLang="en-US" sz="5400" dirty="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539552" y="1484784"/>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TW" altLang="en-US" sz="7200" dirty="0">
                <a:solidFill>
                  <a:schemeClr val="accent1"/>
                </a:solidFill>
                <a:latin typeface="微軟正黑體" pitchFamily="34" charset="-120"/>
                <a:ea typeface="微軟正黑體" pitchFamily="34" charset="-120"/>
              </a:rPr>
              <a:t>貳</a:t>
            </a:r>
            <a:endParaRPr kumimoji="0" lang="zh-TW" altLang="en-US" sz="7200" dirty="0">
              <a:solidFill>
                <a:schemeClr val="accent1"/>
              </a:solidFill>
              <a:latin typeface="微軟正黑體" pitchFamily="34" charset="-120"/>
              <a:ea typeface="微軟正黑體" pitchFamily="34" charset="-120"/>
            </a:endParaRP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872" y="260648"/>
            <a:ext cx="8229600" cy="706090"/>
          </a:xfrm>
        </p:spPr>
        <p:txBody>
          <a:bodyPr>
            <a:normAutofit/>
          </a:bodyPr>
          <a:lstStyle/>
          <a:p>
            <a:pPr marL="514350" indent="-514350" algn="l"/>
            <a:r>
              <a:rPr lang="zh-TW" altLang="en-US" sz="3600" b="1" dirty="0" smtClean="0">
                <a:latin typeface="微軟正黑體" pitchFamily="34" charset="-120"/>
                <a:ea typeface="微軟正黑體" pitchFamily="34" charset="-120"/>
              </a:rPr>
              <a:t>一、我國憲法上</a:t>
            </a:r>
            <a:r>
              <a:rPr lang="zh-TW" altLang="en-US" sz="3600" b="1" dirty="0">
                <a:latin typeface="微軟正黑體" pitchFamily="34" charset="-120"/>
                <a:ea typeface="微軟正黑體" pitchFamily="34" charset="-120"/>
              </a:rPr>
              <a:t>主權及領土疆域的爭議</a:t>
            </a:r>
          </a:p>
        </p:txBody>
      </p:sp>
      <p:graphicFrame>
        <p:nvGraphicFramePr>
          <p:cNvPr id="4" name="表格 3"/>
          <p:cNvGraphicFramePr>
            <a:graphicFrameLocks noGrp="1"/>
          </p:cNvGraphicFramePr>
          <p:nvPr>
            <p:extLst>
              <p:ext uri="{D42A27DB-BD31-4B8C-83A1-F6EECF244321}">
                <p14:modId xmlns="" xmlns:p14="http://schemas.microsoft.com/office/powerpoint/2010/main" val="3402181794"/>
              </p:ext>
            </p:extLst>
          </p:nvPr>
        </p:nvGraphicFramePr>
        <p:xfrm>
          <a:off x="179512" y="1306534"/>
          <a:ext cx="8784976" cy="5303520"/>
        </p:xfrm>
        <a:graphic>
          <a:graphicData uri="http://schemas.openxmlformats.org/drawingml/2006/table">
            <a:tbl>
              <a:tblPr firstRow="1" bandRow="1">
                <a:tableStyleId>{5C22544A-7EE6-4342-B048-85BDC9FD1C3A}</a:tableStyleId>
              </a:tblPr>
              <a:tblGrid>
                <a:gridCol w="1872208"/>
                <a:gridCol w="6912768"/>
              </a:tblGrid>
              <a:tr h="370840">
                <a:tc>
                  <a:txBody>
                    <a:bodyPr/>
                    <a:lstStyle/>
                    <a:p>
                      <a:pPr>
                        <a:lnSpc>
                          <a:spcPct val="150000"/>
                        </a:lnSpc>
                      </a:pPr>
                      <a:r>
                        <a:rPr lang="en-US" altLang="zh-TW" sz="2800" dirty="0" smtClean="0">
                          <a:solidFill>
                            <a:schemeClr val="tx1"/>
                          </a:solidFill>
                          <a:latin typeface="微軟正黑體" pitchFamily="34" charset="-120"/>
                          <a:ea typeface="微軟正黑體" pitchFamily="34" charset="-120"/>
                        </a:rPr>
                        <a:t>1947</a:t>
                      </a:r>
                      <a:r>
                        <a:rPr lang="zh-TW" altLang="en-US" sz="2800" dirty="0" smtClean="0">
                          <a:solidFill>
                            <a:schemeClr val="tx1"/>
                          </a:solidFill>
                          <a:latin typeface="微軟正黑體" pitchFamily="34" charset="-120"/>
                          <a:ea typeface="微軟正黑體" pitchFamily="34" charset="-120"/>
                        </a:rPr>
                        <a:t>年</a:t>
                      </a:r>
                      <a:endParaRPr lang="en-US" altLang="zh-TW" sz="2800" dirty="0" smtClean="0">
                        <a:solidFill>
                          <a:schemeClr val="tx1"/>
                        </a:solidFill>
                        <a:latin typeface="微軟正黑體" pitchFamily="34" charset="-120"/>
                        <a:ea typeface="微軟正黑體" pitchFamily="34" charset="-120"/>
                      </a:endParaRPr>
                    </a:p>
                    <a:p>
                      <a:pPr>
                        <a:lnSpc>
                          <a:spcPct val="150000"/>
                        </a:lnSpc>
                      </a:pPr>
                      <a:r>
                        <a:rPr lang="zh-TW" altLang="en-US" sz="2800" dirty="0" smtClean="0">
                          <a:solidFill>
                            <a:schemeClr val="tx1"/>
                          </a:solidFill>
                          <a:latin typeface="微軟正黑體" pitchFamily="34" charset="-120"/>
                          <a:ea typeface="微軟正黑體" pitchFamily="34" charset="-120"/>
                        </a:rPr>
                        <a:t>制定中華民國憲法</a:t>
                      </a:r>
                      <a:endParaRPr lang="en-US" altLang="zh-TW" sz="2800" dirty="0" smtClean="0">
                        <a:solidFill>
                          <a:schemeClr val="tx1"/>
                        </a:solidFill>
                        <a:latin typeface="微軟正黑體" pitchFamily="34" charset="-120"/>
                        <a:ea typeface="微軟正黑體" pitchFamily="34" charset="-120"/>
                      </a:endParaRPr>
                    </a:p>
                  </a:txBody>
                  <a:tcPr>
                    <a:solidFill>
                      <a:schemeClr val="tx2">
                        <a:lumMod val="40000"/>
                        <a:lumOff val="6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800" dirty="0" smtClean="0">
                          <a:solidFill>
                            <a:schemeClr val="tx1"/>
                          </a:solidFill>
                          <a:latin typeface="微軟正黑體" pitchFamily="34" charset="-120"/>
                          <a:ea typeface="微軟正黑體" pitchFamily="34" charset="-120"/>
                        </a:rPr>
                        <a:t>第四條規定：「中華民國領土，依其固 有之疆域，非經國民大會之決議，不得變更之。」</a:t>
                      </a:r>
                    </a:p>
                  </a:txBody>
                  <a:tcPr>
                    <a:solidFill>
                      <a:schemeClr val="tx2">
                        <a:lumMod val="40000"/>
                        <a:lumOff val="60000"/>
                      </a:schemeClr>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800" dirty="0" smtClean="0">
                          <a:latin typeface="微軟正黑體" pitchFamily="34" charset="-120"/>
                          <a:ea typeface="微軟正黑體" pitchFamily="34" charset="-120"/>
                        </a:rPr>
                        <a:t>1991</a:t>
                      </a:r>
                      <a:r>
                        <a:rPr lang="zh-TW" altLang="en-US" sz="2800" dirty="0" smtClean="0">
                          <a:latin typeface="微軟正黑體" pitchFamily="34" charset="-120"/>
                          <a:ea typeface="微軟正黑體" pitchFamily="34" charset="-120"/>
                        </a:rPr>
                        <a:t>年</a:t>
                      </a:r>
                      <a:endParaRPr lang="en-US" altLang="zh-TW" sz="2800" dirty="0" smtClean="0">
                        <a:latin typeface="微軟正黑體" pitchFamily="34" charset="-120"/>
                        <a:ea typeface="微軟正黑體" pitchFamily="34" charset="-120"/>
                      </a:endParaRP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終止動員戡亂時期</a:t>
                      </a:r>
                    </a:p>
                    <a:p>
                      <a:pPr>
                        <a:lnSpc>
                          <a:spcPct val="150000"/>
                        </a:lnSpc>
                      </a:pPr>
                      <a:endParaRPr lang="zh-TW" altLang="en-US" sz="2800" dirty="0">
                        <a:latin typeface="微軟正黑體" pitchFamily="34" charset="-120"/>
                        <a:ea typeface="微軟正黑體" pitchFamily="34" charset="-120"/>
                      </a:endParaRPr>
                    </a:p>
                  </a:txBody>
                  <a:tcPr/>
                </a:tc>
                <a:tc>
                  <a:txBody>
                    <a:bodyPr/>
                    <a:lstStyle/>
                    <a:p>
                      <a:pPr marL="457200" indent="-457200">
                        <a:lnSpc>
                          <a:spcPct val="150000"/>
                        </a:lnSpc>
                        <a:buFont typeface="Wingdings" pitchFamily="2" charset="2"/>
                        <a:buChar char="Ø"/>
                      </a:pPr>
                      <a:r>
                        <a:rPr lang="zh-TW" altLang="en-US" sz="2800" dirty="0" smtClean="0">
                          <a:latin typeface="微軟正黑體" pitchFamily="34" charset="-120"/>
                          <a:ea typeface="微軟正黑體" pitchFamily="34" charset="-120"/>
                        </a:rPr>
                        <a:t>中 華民國憲法增修條文將國家區分為目前我國政府實際 統治的「自由地區」（即臺灣、澎湖、金門、馬祖地 區）</a:t>
                      </a:r>
                      <a:endParaRPr lang="en-US" altLang="zh-TW" sz="28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2800" dirty="0" smtClean="0">
                          <a:latin typeface="微軟正黑體" pitchFamily="34" charset="-120"/>
                          <a:ea typeface="微軟正黑體" pitchFamily="34" charset="-120"/>
                        </a:rPr>
                        <a:t>目前我國政府統治權所不及的「大陸地區」</a:t>
                      </a:r>
                      <a:endParaRPr lang="zh-TW" altLang="en-US" sz="2800" dirty="0">
                        <a:latin typeface="微軟正黑體" pitchFamily="34" charset="-120"/>
                        <a:ea typeface="微軟正黑體" pitchFamily="34" charset="-120"/>
                      </a:endParaRPr>
                    </a:p>
                  </a:txBody>
                  <a:tcPr/>
                </a:tc>
              </a:tr>
            </a:tbl>
          </a:graphicData>
        </a:graphic>
      </p:graphicFrame>
      <p:grpSp>
        <p:nvGrpSpPr>
          <p:cNvPr id="6" name="群組 21"/>
          <p:cNvGrpSpPr>
            <a:grpSpLocks/>
          </p:cNvGrpSpPr>
          <p:nvPr/>
        </p:nvGrpSpPr>
        <p:grpSpPr bwMode="auto">
          <a:xfrm>
            <a:off x="0" y="260648"/>
            <a:ext cx="8676456" cy="771525"/>
            <a:chOff x="0" y="642314"/>
            <a:chExt cx="8675572"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63522"/>
              <a:ext cx="8143813" cy="37216"/>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3909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mj-lt"/>
              <a:buAutoNum type="arabicPeriod"/>
            </a:pPr>
            <a:r>
              <a:rPr lang="zh-TW" altLang="en-US" sz="3200" b="1" dirty="0">
                <a:latin typeface="微軟正黑體" pitchFamily="34" charset="-120"/>
                <a:ea typeface="微軟正黑體" pitchFamily="34" charset="-120"/>
              </a:rPr>
              <a:t>終止動員戡亂</a:t>
            </a:r>
            <a:r>
              <a:rPr lang="zh-TW" altLang="en-US" sz="3200" b="1" dirty="0" smtClean="0">
                <a:latin typeface="微軟正黑體" pitchFamily="34" charset="-120"/>
                <a:ea typeface="微軟正黑體" pitchFamily="34" charset="-120"/>
              </a:rPr>
              <a:t>時期，意義上</a:t>
            </a:r>
            <a:endParaRPr lang="zh-TW" altLang="en-US" sz="3200"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67719409"/>
              </p:ext>
            </p:extLst>
          </p:nvPr>
        </p:nvGraphicFramePr>
        <p:xfrm>
          <a:off x="457200" y="1556792"/>
          <a:ext cx="8229600" cy="4389120"/>
        </p:xfrm>
        <a:graphic>
          <a:graphicData uri="http://schemas.openxmlformats.org/drawingml/2006/table">
            <a:tbl>
              <a:tblPr firstRow="1" bandRow="1">
                <a:tableStyleId>{0E3FDE45-AF77-4B5C-9715-49D594BDF05E}</a:tableStyleId>
              </a:tblPr>
              <a:tblGrid>
                <a:gridCol w="8229600"/>
              </a:tblGrid>
              <a:tr h="370840">
                <a:tc>
                  <a:txBody>
                    <a:bodyPr/>
                    <a:lstStyle/>
                    <a:p>
                      <a:pPr marL="457200" indent="-457200">
                        <a:lnSpc>
                          <a:spcPct val="150000"/>
                        </a:lnSpc>
                        <a:buFont typeface="Wingdings" pitchFamily="2" charset="2"/>
                        <a:buChar char="Ø"/>
                      </a:pPr>
                      <a:r>
                        <a:rPr lang="zh-TW" altLang="en-US" sz="3000" b="0" dirty="0" smtClean="0">
                          <a:latin typeface="微軟正黑體" pitchFamily="34" charset="-120"/>
                          <a:ea typeface="微軟正黑體" pitchFamily="34" charset="-120"/>
                        </a:rPr>
                        <a:t>宣示了兩岸處於「分裂分治」的事實狀 態</a:t>
                      </a:r>
                      <a:endParaRPr lang="zh-TW" altLang="en-US" sz="3000" b="0" dirty="0">
                        <a:latin typeface="微軟正黑體" pitchFamily="34" charset="-120"/>
                        <a:ea typeface="微軟正黑體" pitchFamily="34" charset="-120"/>
                      </a:endParaRPr>
                    </a:p>
                  </a:txBody>
                  <a:tcPr/>
                </a:tc>
              </a:tr>
              <a:tr h="370840">
                <a:tc>
                  <a:txBody>
                    <a:bodyPr/>
                    <a:lstStyle/>
                    <a:p>
                      <a:pPr marL="457200" indent="-457200">
                        <a:lnSpc>
                          <a:spcPct val="150000"/>
                        </a:lnSpc>
                        <a:buFont typeface="Wingdings" pitchFamily="2" charset="2"/>
                        <a:buChar char="Ø"/>
                      </a:pPr>
                      <a:r>
                        <a:rPr lang="zh-TW" altLang="en-US" sz="3000" b="0" dirty="0" smtClean="0">
                          <a:latin typeface="微軟正黑體" pitchFamily="34" charset="-120"/>
                          <a:ea typeface="微軟正黑體" pitchFamily="34" charset="-120"/>
                        </a:rPr>
                        <a:t>承認我國主權有效實施的範圍僅限於中華民國有效支配的領土及人民</a:t>
                      </a:r>
                      <a:endParaRPr lang="zh-TW" altLang="en-US" sz="3000" b="0" dirty="0">
                        <a:latin typeface="微軟正黑體" pitchFamily="34" charset="-120"/>
                        <a:ea typeface="微軟正黑體" pitchFamily="34" charset="-120"/>
                      </a:endParaRPr>
                    </a:p>
                  </a:txBody>
                  <a:tcPr/>
                </a:tc>
              </a:tr>
              <a:tr h="370840">
                <a:tc>
                  <a:txBody>
                    <a:bodyPr/>
                    <a:lstStyle/>
                    <a:p>
                      <a:pPr marL="457200" indent="-457200">
                        <a:lnSpc>
                          <a:spcPct val="150000"/>
                        </a:lnSpc>
                        <a:buFont typeface="Wingdings" pitchFamily="2" charset="2"/>
                        <a:buChar char="Ø"/>
                      </a:pPr>
                      <a:r>
                        <a:rPr lang="zh-TW" altLang="en-US" sz="3000" b="0" dirty="0" smtClean="0">
                          <a:latin typeface="微軟正黑體" pitchFamily="34" charset="-120"/>
                          <a:ea typeface="微軟正黑體" pitchFamily="34" charset="-120"/>
                        </a:rPr>
                        <a:t>承認中華人民共和國在中國大陸統治權的合法性（</a:t>
                      </a:r>
                      <a:r>
                        <a:rPr lang="en-US" altLang="zh-TW" sz="3000" b="0" dirty="0" smtClean="0">
                          <a:latin typeface="微軟正黑體" pitchFamily="34" charset="-120"/>
                          <a:ea typeface="微軟正黑體" pitchFamily="34" charset="-120"/>
                        </a:rPr>
                        <a:t>legality</a:t>
                      </a:r>
                      <a:r>
                        <a:rPr lang="zh-TW" altLang="en-US" sz="3000" b="0" dirty="0" smtClean="0">
                          <a:latin typeface="微軟正黑體" pitchFamily="34" charset="-120"/>
                          <a:ea typeface="微軟正黑體" pitchFamily="34" charset="-120"/>
                        </a:rPr>
                        <a:t>），中共不在是叛亂的非法團體</a:t>
                      </a:r>
                      <a:endParaRPr lang="zh-TW" altLang="en-US" sz="3000" b="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4517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mj-lt"/>
              <a:buAutoNum type="arabicPeriod" startAt="2"/>
            </a:pPr>
            <a:r>
              <a:rPr lang="zh-TW" altLang="en-US" sz="3200" b="1" dirty="0" smtClean="0">
                <a:latin typeface="微軟正黑體" pitchFamily="34" charset="-120"/>
                <a:ea typeface="微軟正黑體" pitchFamily="34" charset="-120"/>
              </a:rPr>
              <a:t>如何</a:t>
            </a:r>
            <a:r>
              <a:rPr lang="zh-TW" altLang="en-US" sz="3200" b="1" dirty="0">
                <a:latin typeface="微軟正黑體" pitchFamily="34" charset="-120"/>
                <a:ea typeface="微軟正黑體" pitchFamily="34" charset="-120"/>
              </a:rPr>
              <a:t>加強統治的正當</a:t>
            </a:r>
            <a:r>
              <a:rPr lang="zh-TW" altLang="en-US" sz="3200" b="1" dirty="0" smtClean="0">
                <a:latin typeface="微軟正黑體" pitchFamily="34" charset="-120"/>
                <a:ea typeface="微軟正黑體" pitchFamily="34" charset="-120"/>
              </a:rPr>
              <a:t>性</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合理</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a:t>
            </a:r>
            <a:endParaRPr lang="zh-TW" altLang="en-US" sz="32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8"/>
            <a:ext cx="8229600" cy="4597971"/>
          </a:xfrm>
        </p:spPr>
        <p:txBody>
          <a:bodyPr>
            <a:normAutofit/>
          </a:bodyPr>
          <a:lstStyle/>
          <a:p>
            <a:pPr>
              <a:lnSpc>
                <a:spcPct val="150000"/>
              </a:lnSpc>
            </a:pPr>
            <a:r>
              <a:rPr lang="zh-TW" altLang="en-US" sz="3000" dirty="0">
                <a:latin typeface="微軟正黑體" pitchFamily="34" charset="-120"/>
                <a:ea typeface="微軟正黑體" pitchFamily="34" charset="-120"/>
              </a:rPr>
              <a:t>憲法增修條文規定總統、 副總統的產生改由「中華民國自由地區選舉人」</a:t>
            </a:r>
            <a:r>
              <a:rPr lang="zh-TW" altLang="en-US" sz="3000" dirty="0" smtClean="0">
                <a:latin typeface="微軟正黑體" pitchFamily="34" charset="-120"/>
                <a:ea typeface="微軟正黑體" pitchFamily="34" charset="-120"/>
              </a:rPr>
              <a:t>直接選舉</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國家</a:t>
            </a:r>
            <a:r>
              <a:rPr lang="zh-TW" altLang="en-US" sz="3000" dirty="0">
                <a:latin typeface="微軟正黑體" pitchFamily="34" charset="-120"/>
                <a:ea typeface="微軟正黑體" pitchFamily="34" charset="-120"/>
              </a:rPr>
              <a:t>權力統治的正當性完全來自臺灣人民的</a:t>
            </a:r>
            <a:r>
              <a:rPr lang="zh-TW" altLang="en-US" sz="3000" dirty="0" smtClean="0">
                <a:latin typeface="微軟正黑體" pitchFamily="34" charset="-120"/>
                <a:ea typeface="微軟正黑體" pitchFamily="34" charset="-120"/>
              </a:rPr>
              <a:t>授權</a:t>
            </a:r>
            <a:r>
              <a:rPr lang="zh-TW" altLang="en-US" sz="3000" dirty="0">
                <a:latin typeface="微軟正黑體" pitchFamily="34" charset="-120"/>
                <a:ea typeface="微軟正黑體" pitchFamily="34" charset="-120"/>
              </a:rPr>
              <a:t>，與中國大陸人民完全</a:t>
            </a:r>
            <a:r>
              <a:rPr lang="zh-TW" altLang="en-US" sz="3000" dirty="0" smtClean="0">
                <a:latin typeface="微軟正黑體" pitchFamily="34" charset="-120"/>
                <a:ea typeface="微軟正黑體" pitchFamily="34" charset="-120"/>
              </a:rPr>
              <a:t>無關</a:t>
            </a:r>
            <a:endParaRPr lang="en-US" altLang="zh-TW" sz="3000" dirty="0" smtClean="0">
              <a:latin typeface="微軟正黑體" pitchFamily="34" charset="-120"/>
              <a:ea typeface="微軟正黑體" pitchFamily="34" charset="-120"/>
            </a:endParaRPr>
          </a:p>
          <a:p>
            <a:pPr>
              <a:lnSpc>
                <a:spcPct val="150000"/>
              </a:lnSpc>
            </a:pPr>
            <a:r>
              <a:rPr lang="zh-TW" altLang="en-US" sz="3000" dirty="0">
                <a:latin typeface="微軟正黑體" pitchFamily="34" charset="-120"/>
                <a:ea typeface="微軟正黑體" pitchFamily="34" charset="-120"/>
              </a:rPr>
              <a:t>全國性公民投票也</a:t>
            </a:r>
            <a:r>
              <a:rPr lang="zh-TW" altLang="en-US" sz="3000" dirty="0" smtClean="0">
                <a:latin typeface="微軟正黑體" pitchFamily="34" charset="-120"/>
                <a:ea typeface="微軟正黑體" pitchFamily="34" charset="-120"/>
              </a:rPr>
              <a:t>僅有</a:t>
            </a:r>
            <a:r>
              <a:rPr lang="zh-TW" altLang="en-US" sz="3000" dirty="0">
                <a:latin typeface="微軟正黑體" pitchFamily="34" charset="-120"/>
                <a:ea typeface="微軟正黑體" pitchFamily="34" charset="-120"/>
              </a:rPr>
              <a:t>「中華民國自由地區選舉人」才能行使</a:t>
            </a:r>
          </a:p>
        </p:txBody>
      </p:sp>
    </p:spTree>
    <p:extLst>
      <p:ext uri="{BB962C8B-B14F-4D97-AF65-F5344CB8AC3E}">
        <p14:creationId xmlns="" xmlns:p14="http://schemas.microsoft.com/office/powerpoint/2010/main" val="8679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startAt="3"/>
            </a:pPr>
            <a:r>
              <a:rPr lang="zh-TW" altLang="en-US" sz="3200" b="1" dirty="0">
                <a:latin typeface="微軟正黑體" pitchFamily="34" charset="-120"/>
                <a:ea typeface="微軟正黑體" pitchFamily="34" charset="-120"/>
              </a:rPr>
              <a:t>合法性與正當性</a:t>
            </a:r>
          </a:p>
        </p:txBody>
      </p:sp>
      <p:graphicFrame>
        <p:nvGraphicFramePr>
          <p:cNvPr id="4" name="表格 3"/>
          <p:cNvGraphicFramePr>
            <a:graphicFrameLocks noGrp="1"/>
          </p:cNvGraphicFramePr>
          <p:nvPr>
            <p:extLst>
              <p:ext uri="{D42A27DB-BD31-4B8C-83A1-F6EECF244321}">
                <p14:modId xmlns="" xmlns:p14="http://schemas.microsoft.com/office/powerpoint/2010/main" val="2959166856"/>
              </p:ext>
            </p:extLst>
          </p:nvPr>
        </p:nvGraphicFramePr>
        <p:xfrm>
          <a:off x="899592" y="1397000"/>
          <a:ext cx="7560840" cy="4389120"/>
        </p:xfrm>
        <a:graphic>
          <a:graphicData uri="http://schemas.openxmlformats.org/drawingml/2006/table">
            <a:tbl>
              <a:tblPr firstRow="1" bandRow="1">
                <a:tableStyleId>{F5AB1C69-6EDB-4FF4-983F-18BD219EF322}</a:tableStyleId>
              </a:tblPr>
              <a:tblGrid>
                <a:gridCol w="1656184"/>
                <a:gridCol w="5904656"/>
              </a:tblGrid>
              <a:tr h="370840">
                <a:tc>
                  <a:txBody>
                    <a:bodyPr/>
                    <a:lstStyle/>
                    <a:p>
                      <a:pPr algn="ctr">
                        <a:lnSpc>
                          <a:spcPct val="150000"/>
                        </a:lnSpc>
                      </a:pPr>
                      <a:r>
                        <a:rPr lang="zh-TW" altLang="en-US" sz="3000" dirty="0" smtClean="0">
                          <a:latin typeface="微軟正黑體" pitchFamily="34" charset="-120"/>
                          <a:ea typeface="微軟正黑體" pitchFamily="34" charset="-120"/>
                        </a:rPr>
                        <a:t>名詞</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涵義</a:t>
                      </a:r>
                      <a:endParaRPr lang="zh-TW" altLang="en-US" sz="3000" dirty="0">
                        <a:latin typeface="微軟正黑體" pitchFamily="34" charset="-120"/>
                        <a:ea typeface="微軟正黑體" pitchFamily="34" charset="-120"/>
                      </a:endParaRPr>
                    </a:p>
                  </a:txBody>
                  <a:tcPr/>
                </a:tc>
              </a:tr>
              <a:tr h="370840">
                <a:tc>
                  <a:txBody>
                    <a:bodyPr/>
                    <a:lstStyle/>
                    <a:p>
                      <a:pPr algn="ctr">
                        <a:lnSpc>
                          <a:spcPct val="150000"/>
                        </a:lnSpc>
                      </a:pPr>
                      <a:r>
                        <a:rPr lang="zh-TW" altLang="en-US" sz="3000" dirty="0" smtClean="0">
                          <a:latin typeface="微軟正黑體" pitchFamily="34" charset="-120"/>
                          <a:ea typeface="微軟正黑體" pitchFamily="34" charset="-120"/>
                        </a:rPr>
                        <a:t>合法性 </a:t>
                      </a:r>
                      <a:endParaRPr lang="zh-TW" altLang="en-US" sz="3000" dirty="0">
                        <a:latin typeface="微軟正黑體" pitchFamily="34" charset="-120"/>
                        <a:ea typeface="微軟正黑體" pitchFamily="34" charset="-120"/>
                      </a:endParaRPr>
                    </a:p>
                  </a:txBody>
                  <a:tcPr/>
                </a:tc>
                <a:tc>
                  <a:txBody>
                    <a:bodyPr/>
                    <a:lstStyle/>
                    <a:p>
                      <a:pPr>
                        <a:lnSpc>
                          <a:spcPct val="150000"/>
                        </a:lnSpc>
                      </a:pPr>
                      <a:r>
                        <a:rPr lang="zh-TW" altLang="en-US" sz="3000" dirty="0" smtClean="0">
                          <a:latin typeface="微軟正黑體" pitchFamily="34" charset="-120"/>
                          <a:ea typeface="微軟正黑體" pitchFamily="34" charset="-120"/>
                        </a:rPr>
                        <a:t>國家行為合乎法律的規定與要求</a:t>
                      </a:r>
                      <a:endParaRPr lang="zh-TW" altLang="en-US" sz="3000" dirty="0">
                        <a:latin typeface="微軟正黑體" pitchFamily="34" charset="-120"/>
                        <a:ea typeface="微軟正黑體" pitchFamily="34" charset="-120"/>
                      </a:endParaRPr>
                    </a:p>
                  </a:txBody>
                  <a:tcPr/>
                </a:tc>
              </a:tr>
              <a:tr h="370840">
                <a:tc>
                  <a:txBody>
                    <a:bodyPr/>
                    <a:lstStyle/>
                    <a:p>
                      <a:pPr algn="ctr">
                        <a:lnSpc>
                          <a:spcPct val="150000"/>
                        </a:lnSpc>
                      </a:pPr>
                      <a:r>
                        <a:rPr lang="zh-TW" altLang="en-US" sz="3000" dirty="0" smtClean="0">
                          <a:latin typeface="微軟正黑體" pitchFamily="34" charset="-120"/>
                          <a:ea typeface="微軟正黑體" pitchFamily="34" charset="-120"/>
                        </a:rPr>
                        <a:t>正當性</a:t>
                      </a:r>
                      <a:endParaRPr lang="zh-TW" altLang="en-US" sz="3000" dirty="0">
                        <a:latin typeface="微軟正黑體" pitchFamily="34" charset="-120"/>
                        <a:ea typeface="微軟正黑體" pitchFamily="34" charset="-120"/>
                      </a:endParaRPr>
                    </a:p>
                  </a:txBody>
                  <a:tcPr anchor="ctr"/>
                </a:tc>
                <a:tc>
                  <a:txBody>
                    <a:bodyPr/>
                    <a:lstStyle/>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人民承認國家具有制定法規、統治人民的權力</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人民也願意服從這些法規及其延伸的統治行為</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41814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mj-lt"/>
              <a:buAutoNum type="arabicPeriod" startAt="4"/>
            </a:pPr>
            <a:r>
              <a:rPr lang="zh-TW" altLang="en-US" sz="3200" b="1" dirty="0">
                <a:latin typeface="微軟正黑體" pitchFamily="34" charset="-120"/>
                <a:ea typeface="微軟正黑體" pitchFamily="34" charset="-120"/>
              </a:rPr>
              <a:t>法理主權與事實主權</a:t>
            </a: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1180404317"/>
              </p:ext>
            </p:extLst>
          </p:nvPr>
        </p:nvGraphicFramePr>
        <p:xfrm>
          <a:off x="457200" y="1600200"/>
          <a:ext cx="8229600" cy="361188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lnSpc>
                          <a:spcPct val="150000"/>
                        </a:lnSpc>
                      </a:pPr>
                      <a:r>
                        <a:rPr lang="zh-TW" altLang="en-US" sz="3000" dirty="0" smtClean="0">
                          <a:latin typeface="微軟正黑體" pitchFamily="34" charset="-120"/>
                          <a:ea typeface="微軟正黑體" pitchFamily="34" charset="-120"/>
                        </a:rPr>
                        <a:t>法理主權</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事實主權</a:t>
                      </a:r>
                      <a:endParaRPr lang="zh-TW" altLang="en-US" sz="3000" dirty="0">
                        <a:latin typeface="微軟正黑體" pitchFamily="34" charset="-120"/>
                        <a:ea typeface="微軟正黑體" pitchFamily="34" charset="-120"/>
                      </a:endParaRPr>
                    </a:p>
                  </a:txBody>
                  <a:tcPr/>
                </a:tc>
              </a:tr>
              <a:tr h="370840">
                <a:tc>
                  <a:txBody>
                    <a:bodyPr/>
                    <a:lstStyle/>
                    <a:p>
                      <a:pPr algn="l">
                        <a:lnSpc>
                          <a:spcPct val="150000"/>
                        </a:lnSpc>
                      </a:pPr>
                      <a:r>
                        <a:rPr lang="zh-TW" altLang="en-US" sz="3000" dirty="0" smtClean="0">
                          <a:latin typeface="微軟正黑體" pitchFamily="34" charset="-120"/>
                          <a:ea typeface="微軟正黑體" pitchFamily="34" charset="-120"/>
                        </a:rPr>
                        <a:t>一國憲法所 規定主權能夠管轄的範圍，在法律或憲政上，與其他國家沒有糾纏不清的關係</a:t>
                      </a:r>
                      <a:endParaRPr lang="zh-TW" altLang="en-US" sz="3000" dirty="0">
                        <a:latin typeface="微軟正黑體" pitchFamily="34" charset="-120"/>
                        <a:ea typeface="微軟正黑體" pitchFamily="34" charset="-120"/>
                      </a:endParaRPr>
                    </a:p>
                  </a:txBody>
                  <a:tcPr/>
                </a:tc>
                <a:tc>
                  <a:txBody>
                    <a:bodyPr/>
                    <a:lstStyle/>
                    <a:p>
                      <a:pPr algn="l">
                        <a:lnSpc>
                          <a:spcPct val="150000"/>
                        </a:lnSpc>
                      </a:pPr>
                      <a:r>
                        <a:rPr lang="zh-TW" altLang="en-US" sz="3000" dirty="0" smtClean="0">
                          <a:latin typeface="微軟正黑體" pitchFamily="34" charset="-120"/>
                          <a:ea typeface="微軟正黑體" pitchFamily="34" charset="-120"/>
                        </a:rPr>
                        <a:t>實際上主權 所管轄的範圍，在內政、外交上都能有自主性，不受到外力的操控</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102297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18362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國家主權和人民的日常生活有什麼關係？ </a:t>
            </a:r>
            <a:endParaRPr kumimoji="0" lang="zh-TW" altLang="en-US" sz="5400" dirty="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539552" y="1484784"/>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kumimoji="0" lang="zh-TW" altLang="en-US" sz="7200" dirty="0">
                <a:solidFill>
                  <a:schemeClr val="accent1"/>
                </a:solidFill>
                <a:latin typeface="微軟正黑體" pitchFamily="34" charset="-120"/>
                <a:ea typeface="微軟正黑體" pitchFamily="34" charset="-120"/>
              </a:rPr>
              <a:t>壹</a:t>
            </a: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2555875" y="0"/>
            <a:ext cx="5329238" cy="692150"/>
          </a:xfrm>
        </p:spPr>
        <p:txBody>
          <a:bodyPr>
            <a:normAutofit fontScale="90000"/>
          </a:bodyPr>
          <a:lstStyle/>
          <a:p>
            <a:r>
              <a:rPr dirty="0" smtClean="0"/>
              <a:t>法理主權與事實主權</a:t>
            </a:r>
            <a:endParaRPr dirty="0" smtClean="0"/>
          </a:p>
        </p:txBody>
      </p:sp>
      <p:sp>
        <p:nvSpPr>
          <p:cNvPr id="48131" name="文字版面配置區 2"/>
          <p:cNvSpPr>
            <a:spLocks noGrp="1"/>
          </p:cNvSpPr>
          <p:nvPr>
            <p:ph type="body" sz="quarter" idx="13"/>
          </p:nvPr>
        </p:nvSpPr>
        <p:spPr/>
        <p:txBody>
          <a:bodyPr/>
          <a:lstStyle/>
          <a:p>
            <a:r>
              <a:rPr dirty="0" smtClean="0"/>
              <a:t>法理主權是指該國憲法所規定主權能夠管轄的範圍</a:t>
            </a:r>
            <a:r>
              <a:rPr dirty="0"/>
              <a:t>。</a:t>
            </a:r>
            <a:endParaRPr lang="en-US" altLang="zh-TW" dirty="0"/>
          </a:p>
          <a:p>
            <a:r>
              <a:rPr dirty="0"/>
              <a:t>事實主權則是實際上主權所管轄的範圍。</a:t>
            </a:r>
            <a:endParaRPr lang="en-US" altLang="zh-TW" dirty="0"/>
          </a:p>
          <a:p>
            <a:r>
              <a:rPr dirty="0"/>
              <a:t>在大部分穩定的民主國家中</a:t>
            </a:r>
            <a:r>
              <a:rPr dirty="0" smtClean="0"/>
              <a:t>，法理主權與事實主權呈現契合的狀態</a:t>
            </a:r>
            <a:r>
              <a:rPr dirty="0"/>
              <a:t>。</a:t>
            </a:r>
            <a:endParaRPr lang="en-US" altLang="zh-TW" dirty="0"/>
          </a:p>
          <a:p>
            <a:r>
              <a:rPr dirty="0"/>
              <a:t>但是對於處在內戰或分裂狀態的國家，兩者間往往會出現相互衝突的問題。</a:t>
            </a:r>
          </a:p>
        </p:txBody>
      </p:sp>
      <p:sp>
        <p:nvSpPr>
          <p:cNvPr id="48132" name="投影片編號版面配置區 3"/>
          <p:cNvSpPr>
            <a:spLocks noGrp="1"/>
          </p:cNvSpPr>
          <p:nvPr>
            <p:ph type="sldNum" sz="quarter" idx="16"/>
          </p:nvPr>
        </p:nvSpPr>
        <p:spPr bwMode="auto">
          <a:noFill/>
          <a:ln>
            <a:miter lim="800000"/>
            <a:headEnd/>
            <a:tailEnd/>
          </a:ln>
        </p:spPr>
        <p:txBody>
          <a:bodyPr/>
          <a:lstStyle/>
          <a:p>
            <a:fld id="{D4D32209-7BFE-4725-96C5-AD049CAC31F7}" type="slidenum">
              <a:rPr lang="zh-TW" altLang="en-US" smtClean="0"/>
              <a:pPr/>
              <a:t>40</a:t>
            </a:fld>
            <a:endParaRPr lang="zh-TW" alt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880" y="188640"/>
            <a:ext cx="8229600" cy="778098"/>
          </a:xfrm>
        </p:spPr>
        <p:txBody>
          <a:bodyPr>
            <a:normAutofit/>
          </a:bodyPr>
          <a:lstStyle/>
          <a:p>
            <a:pPr algn="l"/>
            <a:r>
              <a:rPr lang="zh-TW" altLang="en-US" sz="3600" b="1" dirty="0" smtClean="0">
                <a:latin typeface="微軟正黑體" pitchFamily="34" charset="-120"/>
                <a:ea typeface="微軟正黑體" pitchFamily="34" charset="-120"/>
              </a:rPr>
              <a:t>二、主權</a:t>
            </a:r>
            <a:r>
              <a:rPr lang="zh-TW" altLang="en-US" sz="3600" b="1" dirty="0">
                <a:latin typeface="微軟正黑體" pitchFamily="34" charset="-120"/>
                <a:ea typeface="微軟正黑體" pitchFamily="34" charset="-120"/>
              </a:rPr>
              <a:t>爭議對</a:t>
            </a:r>
            <a:r>
              <a:rPr lang="zh-TW" altLang="en-US" sz="3600" b="1" dirty="0">
                <a:solidFill>
                  <a:srgbClr val="FF0000"/>
                </a:solidFill>
                <a:latin typeface="微軟正黑體" pitchFamily="34" charset="-120"/>
                <a:ea typeface="微軟正黑體" pitchFamily="34" charset="-120"/>
              </a:rPr>
              <a:t>國家認同</a:t>
            </a:r>
            <a:r>
              <a:rPr lang="zh-TW" altLang="en-US" sz="3600" b="1" dirty="0">
                <a:latin typeface="微軟正黑體" pitchFamily="34" charset="-120"/>
                <a:ea typeface="微軟正黑體" pitchFamily="34" charset="-120"/>
              </a:rPr>
              <a:t>的影響</a:t>
            </a:r>
          </a:p>
        </p:txBody>
      </p:sp>
      <p:graphicFrame>
        <p:nvGraphicFramePr>
          <p:cNvPr id="4" name="表格 3"/>
          <p:cNvGraphicFramePr>
            <a:graphicFrameLocks noGrp="1"/>
          </p:cNvGraphicFramePr>
          <p:nvPr>
            <p:extLst>
              <p:ext uri="{D42A27DB-BD31-4B8C-83A1-F6EECF244321}">
                <p14:modId xmlns="" xmlns:p14="http://schemas.microsoft.com/office/powerpoint/2010/main" val="3384827081"/>
              </p:ext>
            </p:extLst>
          </p:nvPr>
        </p:nvGraphicFramePr>
        <p:xfrm>
          <a:off x="103546" y="2420888"/>
          <a:ext cx="8774365" cy="2937842"/>
        </p:xfrm>
        <a:graphic>
          <a:graphicData uri="http://schemas.openxmlformats.org/drawingml/2006/table">
            <a:tbl>
              <a:tblPr firstRow="1" bandRow="1">
                <a:tableStyleId>{00A15C55-8517-42AA-B614-E9B94910E393}</a:tableStyleId>
              </a:tblPr>
              <a:tblGrid>
                <a:gridCol w="1006894"/>
                <a:gridCol w="7767471"/>
              </a:tblGrid>
              <a:tr h="780364">
                <a:tc>
                  <a:txBody>
                    <a:bodyPr/>
                    <a:lstStyle/>
                    <a:p>
                      <a:pPr>
                        <a:lnSpc>
                          <a:spcPct val="150000"/>
                        </a:lnSpc>
                      </a:pPr>
                      <a:r>
                        <a:rPr lang="zh-TW" altLang="en-US" sz="3000" dirty="0" smtClean="0">
                          <a:latin typeface="微軟正黑體" pitchFamily="34" charset="-120"/>
                          <a:ea typeface="微軟正黑體" pitchFamily="34" charset="-120"/>
                        </a:rPr>
                        <a:t>意義</a:t>
                      </a:r>
                      <a:endParaRPr lang="zh-TW" altLang="en-US" sz="3000" dirty="0">
                        <a:latin typeface="微軟正黑體" pitchFamily="34" charset="-120"/>
                        <a:ea typeface="微軟正黑體" pitchFamily="34" charset="-120"/>
                      </a:endParaRPr>
                    </a:p>
                  </a:txBody>
                  <a:tcPr anchor="ctr"/>
                </a:tc>
                <a:tc>
                  <a:txBody>
                    <a:bodyPr/>
                    <a:lstStyle/>
                    <a:p>
                      <a:pPr>
                        <a:lnSpc>
                          <a:spcPct val="150000"/>
                        </a:lnSpc>
                      </a:pPr>
                      <a:r>
                        <a:rPr lang="zh-TW" altLang="en-US" sz="3000" dirty="0" smtClean="0">
                          <a:latin typeface="微軟正黑體" pitchFamily="34" charset="-120"/>
                          <a:ea typeface="微軟正黑體" pitchFamily="34" charset="-120"/>
                        </a:rPr>
                        <a:t>個人認為自己歸屬於哪一個政治共同體</a:t>
                      </a:r>
                      <a:endParaRPr lang="zh-TW" altLang="en-US" sz="3000" dirty="0">
                        <a:latin typeface="微軟正黑體" pitchFamily="34" charset="-120"/>
                        <a:ea typeface="微軟正黑體" pitchFamily="34" charset="-120"/>
                      </a:endParaRPr>
                    </a:p>
                  </a:txBody>
                  <a:tcPr/>
                </a:tc>
              </a:tr>
              <a:tr h="2157478">
                <a:tc>
                  <a:txBody>
                    <a:bodyPr/>
                    <a:lstStyle/>
                    <a:p>
                      <a:pPr>
                        <a:lnSpc>
                          <a:spcPct val="150000"/>
                        </a:lnSpc>
                      </a:pPr>
                      <a:r>
                        <a:rPr lang="zh-TW" altLang="en-US" sz="3000" dirty="0" smtClean="0">
                          <a:latin typeface="微軟正黑體" pitchFamily="34" charset="-120"/>
                          <a:ea typeface="微軟正黑體" pitchFamily="34" charset="-120"/>
                        </a:rPr>
                        <a:t>功能</a:t>
                      </a:r>
                      <a:endParaRPr lang="zh-TW" altLang="en-US" sz="3000" dirty="0">
                        <a:latin typeface="微軟正黑體" pitchFamily="34" charset="-120"/>
                        <a:ea typeface="微軟正黑體" pitchFamily="34" charset="-120"/>
                      </a:endParaRPr>
                    </a:p>
                  </a:txBody>
                  <a:tcPr anchor="ctr"/>
                </a:tc>
                <a:tc>
                  <a:txBody>
                    <a:bodyPr/>
                    <a:lstStyle/>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有助於該國人民對國家產生歸屬感、凝 聚向心力</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願意付出心力、共同合作為國家創造 福祉</a:t>
                      </a:r>
                      <a:endParaRPr lang="zh-TW" altLang="en-US" sz="3000" dirty="0">
                        <a:latin typeface="微軟正黑體" pitchFamily="34" charset="-120"/>
                        <a:ea typeface="微軟正黑體" pitchFamily="34" charset="-120"/>
                      </a:endParaRPr>
                    </a:p>
                  </a:txBody>
                  <a:tcPr/>
                </a:tc>
              </a:tr>
            </a:tbl>
          </a:graphicData>
        </a:graphic>
      </p:graphicFrame>
      <p:grpSp>
        <p:nvGrpSpPr>
          <p:cNvPr id="5" name="群組 21"/>
          <p:cNvGrpSpPr>
            <a:grpSpLocks/>
          </p:cNvGrpSpPr>
          <p:nvPr/>
        </p:nvGrpSpPr>
        <p:grpSpPr bwMode="auto">
          <a:xfrm>
            <a:off x="0" y="260648"/>
            <a:ext cx="7668344" cy="771525"/>
            <a:chOff x="0" y="642314"/>
            <a:chExt cx="7667563" cy="772734"/>
          </a:xfrm>
        </p:grpSpPr>
        <p:grpSp>
          <p:nvGrpSpPr>
            <p:cNvPr id="6" name="群組 11"/>
            <p:cNvGrpSpPr>
              <a:grpSpLocks/>
            </p:cNvGrpSpPr>
            <p:nvPr/>
          </p:nvGrpSpPr>
          <p:grpSpPr bwMode="auto">
            <a:xfrm>
              <a:off x="0" y="642314"/>
              <a:ext cx="533413" cy="772734"/>
              <a:chOff x="0" y="1313645"/>
              <a:chExt cx="533413" cy="772734"/>
            </a:xfrm>
          </p:grpSpPr>
          <p:cxnSp>
            <p:nvCxnSpPr>
              <p:cNvPr id="8" name="直線接點 7"/>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 name="直線接點 6"/>
            <p:cNvCxnSpPr/>
            <p:nvPr/>
          </p:nvCxnSpPr>
          <p:spPr>
            <a:xfrm flipV="1">
              <a:off x="531759" y="1363522"/>
              <a:ext cx="7135804" cy="372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265906" y="1736542"/>
            <a:ext cx="1826141" cy="584775"/>
          </a:xfrm>
          <a:prstGeom prst="rect">
            <a:avLst/>
          </a:prstGeom>
        </p:spPr>
        <p:txBody>
          <a:bodyPr wrap="none">
            <a:spAutoFit/>
          </a:bodyPr>
          <a:lstStyle/>
          <a:p>
            <a:r>
              <a:rPr lang="zh-TW" altLang="en-US" sz="3200" b="1" dirty="0">
                <a:solidFill>
                  <a:srgbClr val="FF0000"/>
                </a:solidFill>
                <a:latin typeface="微軟正黑體" pitchFamily="34" charset="-120"/>
                <a:ea typeface="微軟正黑體" pitchFamily="34" charset="-120"/>
              </a:rPr>
              <a:t>國家認同</a:t>
            </a:r>
            <a:endParaRPr lang="zh-TW" altLang="en-US" sz="3200" dirty="0"/>
          </a:p>
        </p:txBody>
      </p:sp>
    </p:spTree>
    <p:extLst>
      <p:ext uri="{BB962C8B-B14F-4D97-AF65-F5344CB8AC3E}">
        <p14:creationId xmlns="" xmlns:p14="http://schemas.microsoft.com/office/powerpoint/2010/main" val="31598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台灣的主權</a:t>
            </a:r>
            <a:endParaRPr lang="zh-TW" altLang="en-US" dirty="0"/>
          </a:p>
        </p:txBody>
      </p:sp>
      <p:sp>
        <p:nvSpPr>
          <p:cNvPr id="3" name="內容版面配置區 2"/>
          <p:cNvSpPr>
            <a:spLocks noGrp="1"/>
          </p:cNvSpPr>
          <p:nvPr>
            <p:ph idx="1"/>
          </p:nvPr>
        </p:nvSpPr>
        <p:spPr/>
        <p:txBody>
          <a:bodyPr>
            <a:normAutofit/>
          </a:bodyPr>
          <a:lstStyle/>
          <a:p>
            <a:r>
              <a:rPr lang="en-US" altLang="zh-TW" dirty="0" smtClean="0"/>
              <a:t>1895</a:t>
            </a:r>
            <a:r>
              <a:rPr lang="zh-TW" altLang="en-US" dirty="0" smtClean="0"/>
              <a:t>馬關條約，清政府割讓台灣給日本</a:t>
            </a:r>
            <a:endParaRPr lang="en-US" altLang="zh-TW" dirty="0" smtClean="0"/>
          </a:p>
          <a:p>
            <a:r>
              <a:rPr lang="en-US" altLang="zh-TW" dirty="0" smtClean="0"/>
              <a:t>1943</a:t>
            </a:r>
            <a:r>
              <a:rPr lang="zh-TW" altLang="en-US" dirty="0" smtClean="0"/>
              <a:t>開羅宣言，美英中</a:t>
            </a:r>
            <a:r>
              <a:rPr lang="zh-TW" altLang="en-US" dirty="0"/>
              <a:t>要求日本</a:t>
            </a:r>
            <a:r>
              <a:rPr lang="zh-TW" altLang="en-US" dirty="0">
                <a:hlinkClick r:id="rId2" tooltip="無條件投降"/>
              </a:rPr>
              <a:t>無條件投降</a:t>
            </a:r>
            <a:r>
              <a:rPr lang="zh-TW" altLang="en-US" dirty="0"/>
              <a:t>，歸還一切侵佔的</a:t>
            </a:r>
            <a:r>
              <a:rPr lang="zh-TW" altLang="en-US" dirty="0" smtClean="0"/>
              <a:t>土地</a:t>
            </a:r>
            <a:endParaRPr lang="en-US" altLang="zh-TW" dirty="0" smtClean="0"/>
          </a:p>
          <a:p>
            <a:r>
              <a:rPr lang="en-US" altLang="zh-TW" dirty="0" smtClean="0"/>
              <a:t>1945</a:t>
            </a:r>
            <a:r>
              <a:rPr lang="zh-TW" altLang="en-US" b="1" dirty="0"/>
              <a:t>波茨坦</a:t>
            </a:r>
            <a:r>
              <a:rPr lang="zh-TW" altLang="en-US" b="1" dirty="0" smtClean="0"/>
              <a:t>宣言，美英中蘇</a:t>
            </a:r>
            <a:r>
              <a:rPr lang="zh-TW" altLang="en-US" dirty="0"/>
              <a:t>聲明</a:t>
            </a:r>
            <a:r>
              <a:rPr lang="zh-TW" altLang="en-US" dirty="0">
                <a:hlinkClick r:id="rId3" tooltip="同盟國"/>
              </a:rPr>
              <a:t>同盟國</a:t>
            </a:r>
            <a:r>
              <a:rPr lang="zh-TW" altLang="en-US" dirty="0"/>
              <a:t>在戰勝</a:t>
            </a:r>
            <a:r>
              <a:rPr lang="zh-TW" altLang="en-US" dirty="0">
                <a:hlinkClick r:id="rId4" tooltip="納粹德國"/>
              </a:rPr>
              <a:t>納粹德國</a:t>
            </a:r>
            <a:r>
              <a:rPr lang="zh-TW" altLang="en-US" dirty="0"/>
              <a:t>後一起致力於戰勝日本以及履行</a:t>
            </a:r>
            <a:r>
              <a:rPr lang="en-US" altLang="zh-TW" dirty="0"/>
              <a:t>《</a:t>
            </a:r>
            <a:r>
              <a:rPr lang="zh-TW" altLang="en-US" dirty="0">
                <a:hlinkClick r:id="rId5" tooltip="開羅宣言"/>
              </a:rPr>
              <a:t>開羅宣言</a:t>
            </a:r>
            <a:r>
              <a:rPr lang="en-US" altLang="zh-TW" dirty="0"/>
              <a:t>》</a:t>
            </a:r>
            <a:r>
              <a:rPr lang="zh-TW" altLang="en-US" dirty="0"/>
              <a:t>等對戰後對日本的處理方式的決定</a:t>
            </a:r>
            <a:endParaRPr lang="en-US" altLang="zh-TW" dirty="0" smtClean="0"/>
          </a:p>
          <a:p>
            <a:endParaRPr lang="zh-TW"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1952</a:t>
            </a:r>
            <a:r>
              <a:rPr lang="zh-TW" altLang="en-US" dirty="0"/>
              <a:t>舊金山和約的目的是解決日本在第二次世界大戰</a:t>
            </a:r>
            <a:r>
              <a:rPr lang="zh-TW" altLang="en-US" dirty="0">
                <a:hlinkClick r:id="rId2" tooltip="日本投降"/>
              </a:rPr>
              <a:t>戰敗投降</a:t>
            </a:r>
            <a:r>
              <a:rPr lang="zh-TW" altLang="en-US" dirty="0"/>
              <a:t>的政治地位、以及釐清戰爭責任所衍生的國際法律問題。和約第二條聲明日本承認</a:t>
            </a:r>
            <a:r>
              <a:rPr lang="zh-TW" altLang="en-US" dirty="0">
                <a:hlinkClick r:id="rId3" tooltip="朝鮮半島"/>
              </a:rPr>
              <a:t>朝鮮</a:t>
            </a:r>
            <a:r>
              <a:rPr lang="zh-TW" altLang="en-US" dirty="0"/>
              <a:t>獨立、放棄</a:t>
            </a:r>
            <a:r>
              <a:rPr lang="zh-TW" altLang="en-US" dirty="0">
                <a:hlinkClick r:id="rId4" tooltip="臺灣"/>
              </a:rPr>
              <a:t>臺灣</a:t>
            </a:r>
            <a:r>
              <a:rPr lang="zh-TW" altLang="en-US" dirty="0"/>
              <a:t>、</a:t>
            </a:r>
            <a:r>
              <a:rPr lang="zh-TW" altLang="en-US" dirty="0">
                <a:hlinkClick r:id="rId5" tooltip="澎湖"/>
              </a:rPr>
              <a:t>澎湖</a:t>
            </a:r>
            <a:r>
              <a:rPr lang="zh-TW" altLang="en-US" dirty="0"/>
              <a:t>、</a:t>
            </a:r>
            <a:r>
              <a:rPr lang="zh-TW" altLang="en-US" dirty="0">
                <a:hlinkClick r:id="rId6" tooltip="千島群島"/>
              </a:rPr>
              <a:t>千島群島</a:t>
            </a:r>
            <a:r>
              <a:rPr lang="zh-TW" altLang="en-US" dirty="0"/>
              <a:t>、</a:t>
            </a:r>
            <a:r>
              <a:rPr lang="zh-TW" altLang="en-US" dirty="0">
                <a:hlinkClick r:id="rId7" tooltip="庫頁島"/>
              </a:rPr>
              <a:t>庫頁島</a:t>
            </a:r>
            <a:r>
              <a:rPr lang="zh-TW" altLang="en-US" dirty="0"/>
              <a:t>南部、</a:t>
            </a:r>
            <a:r>
              <a:rPr lang="zh-TW" altLang="en-US" dirty="0">
                <a:hlinkClick r:id="rId8" tooltip="南沙群島"/>
              </a:rPr>
              <a:t>南沙群島</a:t>
            </a:r>
            <a:r>
              <a:rPr lang="zh-TW" altLang="en-US" dirty="0"/>
              <a:t>、</a:t>
            </a:r>
            <a:r>
              <a:rPr lang="zh-TW" altLang="en-US" dirty="0">
                <a:hlinkClick r:id="rId9" tooltip="西沙群島"/>
              </a:rPr>
              <a:t>西沙群島</a:t>
            </a:r>
            <a:r>
              <a:rPr lang="zh-TW" altLang="en-US" dirty="0"/>
              <a:t>等地之</a:t>
            </a:r>
            <a:r>
              <a:rPr lang="zh-TW" altLang="en-US" dirty="0">
                <a:hlinkClick r:id="rId10" tooltip="主權"/>
              </a:rPr>
              <a:t>主權</a:t>
            </a:r>
            <a:r>
              <a:rPr lang="zh-TW" altLang="en-US" dirty="0" smtClean="0"/>
              <a:t>。</a:t>
            </a:r>
            <a:endParaRPr lang="en-US" altLang="zh-TW" dirty="0" smtClean="0"/>
          </a:p>
          <a:p>
            <a:endParaRPr lang="zh-TW" altLang="en-US" dirty="0"/>
          </a:p>
        </p:txBody>
      </p:sp>
    </p:spTree>
    <p:extLst>
      <p:ext uri="{BB962C8B-B14F-4D97-AF65-F5344CB8AC3E}">
        <p14:creationId xmlns="" xmlns:p14="http://schemas.microsoft.com/office/powerpoint/2010/main" val="4260219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dirty="0" smtClean="0"/>
          </a:p>
          <a:p>
            <a:r>
              <a:rPr lang="zh-TW" altLang="en-US" dirty="0"/>
              <a:t>所以台灣主權是屬於清朝</a:t>
            </a:r>
            <a:r>
              <a:rPr lang="en-US" altLang="zh-TW" dirty="0"/>
              <a:t>?</a:t>
            </a:r>
            <a:r>
              <a:rPr lang="zh-TW" altLang="en-US" dirty="0"/>
              <a:t>中華民國</a:t>
            </a:r>
            <a:r>
              <a:rPr lang="en-US" altLang="zh-TW" dirty="0"/>
              <a:t>?</a:t>
            </a:r>
            <a:r>
              <a:rPr lang="zh-TW" altLang="en-US" dirty="0"/>
              <a:t>中華人民共和國</a:t>
            </a:r>
            <a:r>
              <a:rPr lang="en-US" altLang="zh-TW" dirty="0"/>
              <a:t>?</a:t>
            </a:r>
            <a:r>
              <a:rPr lang="zh-TW" altLang="en-US" dirty="0"/>
              <a:t>無主物</a:t>
            </a:r>
            <a:r>
              <a:rPr lang="en-US" altLang="zh-TW" dirty="0"/>
              <a:t>?</a:t>
            </a:r>
          </a:p>
          <a:p>
            <a:endParaRPr lang="en-US" altLang="zh-TW" dirty="0"/>
          </a:p>
          <a:p>
            <a:r>
              <a:rPr lang="zh-TW" altLang="en-US" dirty="0" smtClean="0"/>
              <a:t>課本</a:t>
            </a:r>
            <a:r>
              <a:rPr lang="zh-TW" altLang="en-US" dirty="0"/>
              <a:t>裡的「</a:t>
            </a:r>
            <a:r>
              <a:rPr lang="zh-TW" altLang="en-US" dirty="0">
                <a:hlinkClick r:id="rId2"/>
              </a:rPr>
              <a:t>台灣主權未定論</a:t>
            </a:r>
            <a:r>
              <a:rPr lang="zh-TW" altLang="en-US" dirty="0"/>
              <a:t>」，到底在說什麼？</a:t>
            </a:r>
            <a:endParaRPr lang="en-US" altLang="zh-TW" dirty="0"/>
          </a:p>
          <a:p>
            <a:endParaRPr lang="zh-TW" altLang="en-US" dirty="0"/>
          </a:p>
        </p:txBody>
      </p:sp>
    </p:spTree>
    <p:extLst>
      <p:ext uri="{BB962C8B-B14F-4D97-AF65-F5344CB8AC3E}">
        <p14:creationId xmlns="" xmlns:p14="http://schemas.microsoft.com/office/powerpoint/2010/main" val="680753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主權</a:t>
            </a:r>
            <a:r>
              <a:rPr lang="zh-TW" altLang="zh-TW" b="1" dirty="0"/>
              <a:t>爭議</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pPr fontAlgn="t"/>
            <a:r>
              <a:rPr lang="zh-TW" altLang="zh-TW" b="1" dirty="0" smtClean="0"/>
              <a:t>中國</a:t>
            </a:r>
            <a:r>
              <a:rPr lang="zh-TW" altLang="zh-TW" b="1" dirty="0"/>
              <a:t>在國際上對於我國的封鎖及孤立</a:t>
            </a:r>
            <a:endParaRPr lang="zh-TW" altLang="zh-TW" dirty="0"/>
          </a:p>
          <a:p>
            <a:pPr fontAlgn="t"/>
            <a:r>
              <a:rPr lang="zh-TW" altLang="zh-TW" b="1" dirty="0"/>
              <a:t>國內主要政黨對我國主體意識及兩岸關係的主張差異甚大</a:t>
            </a:r>
            <a:endParaRPr lang="zh-TW" altLang="zh-TW" dirty="0"/>
          </a:p>
          <a:p>
            <a:endParaRPr lang="zh-TW" altLang="en-US" dirty="0"/>
          </a:p>
        </p:txBody>
      </p:sp>
    </p:spTree>
    <p:extLst>
      <p:ext uri="{BB962C8B-B14F-4D97-AF65-F5344CB8AC3E}">
        <p14:creationId xmlns="" xmlns:p14="http://schemas.microsoft.com/office/powerpoint/2010/main" val="3732817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3768" y="274638"/>
            <a:ext cx="4104456" cy="1143000"/>
          </a:xfrm>
        </p:spPr>
        <p:txBody>
          <a:bodyPr>
            <a:normAutofit/>
          </a:bodyPr>
          <a:lstStyle/>
          <a:p>
            <a:r>
              <a:rPr lang="zh-TW" altLang="en-US" sz="3200" b="1" dirty="0" smtClean="0">
                <a:latin typeface="微軟正黑體" pitchFamily="34" charset="-120"/>
                <a:ea typeface="微軟正黑體" pitchFamily="34" charset="-120"/>
              </a:rPr>
              <a:t>風傳媒報導</a:t>
            </a:r>
            <a:endParaRPr lang="zh-TW" altLang="en-US" sz="32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8"/>
            <a:ext cx="8229600" cy="4968552"/>
          </a:xfrm>
        </p:spPr>
        <p:txBody>
          <a:bodyPr>
            <a:normAutofit/>
          </a:bodyPr>
          <a:lstStyle/>
          <a:p>
            <a:pPr marL="0" indent="0">
              <a:lnSpc>
                <a:spcPct val="150000"/>
              </a:lnSpc>
              <a:buNone/>
            </a:pPr>
            <a:r>
              <a:rPr lang="zh-TW" altLang="en-US" sz="3000" dirty="0" smtClean="0">
                <a:latin typeface="微軟正黑體" pitchFamily="34" charset="-120"/>
                <a:ea typeface="微軟正黑體" pitchFamily="34" charset="-120"/>
              </a:rPr>
              <a:t>兩岸</a:t>
            </a:r>
            <a:r>
              <a:rPr lang="zh-TW" altLang="en-US" sz="3000" dirty="0">
                <a:latin typeface="微軟正黑體" pitchFamily="34" charset="-120"/>
                <a:ea typeface="微軟正黑體" pitchFamily="34" charset="-120"/>
              </a:rPr>
              <a:t>議題近來成為全球矚目焦點，英國重量級期刊</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經濟學人</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的亞洲專欄</a:t>
            </a:r>
            <a:r>
              <a:rPr lang="en-US" altLang="zh-TW" sz="3000" dirty="0">
                <a:latin typeface="微軟正黑體" pitchFamily="34" charset="-120"/>
                <a:ea typeface="微軟正黑體" pitchFamily="34" charset="-120"/>
              </a:rPr>
              <a:t>10</a:t>
            </a:r>
            <a:r>
              <a:rPr lang="zh-TW" altLang="en-US" sz="3000" dirty="0">
                <a:latin typeface="微軟正黑體" pitchFamily="34" charset="-120"/>
                <a:ea typeface="微軟正黑體" pitchFamily="34" charset="-120"/>
              </a:rPr>
              <a:t>日以</a:t>
            </a:r>
            <a:r>
              <a:rPr lang="en-US" altLang="zh-TW" sz="3000" dirty="0">
                <a:latin typeface="微軟正黑體" pitchFamily="34" charset="-120"/>
                <a:ea typeface="微軟正黑體" pitchFamily="34" charset="-120"/>
              </a:rPr>
              <a:t>〈</a:t>
            </a:r>
            <a:r>
              <a:rPr lang="zh-TW" altLang="en-US" sz="3000" u="sng" dirty="0">
                <a:latin typeface="微軟正黑體" pitchFamily="34" charset="-120"/>
                <a:ea typeface="微軟正黑體" pitchFamily="34" charset="-120"/>
                <a:hlinkClick r:id="rId2"/>
              </a:rPr>
              <a:t>台灣將民主變得更為完善，中國卻正加以破壞</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為題指出，台灣民主蓬勃發展的同時，受到了中國各方面干預的危害，更提到台灣是民主模範，重大政策取決於選民，但選民卻無法決定最重要的事情──台灣是否應該是一個國家。</a:t>
            </a:r>
          </a:p>
        </p:txBody>
      </p:sp>
      <p:grpSp>
        <p:nvGrpSpPr>
          <p:cNvPr id="4" name="群組 3"/>
          <p:cNvGrpSpPr>
            <a:grpSpLocks/>
          </p:cNvGrpSpPr>
          <p:nvPr/>
        </p:nvGrpSpPr>
        <p:grpSpPr bwMode="auto">
          <a:xfrm>
            <a:off x="92075" y="57150"/>
            <a:ext cx="2251075" cy="1050925"/>
            <a:chOff x="0" y="0"/>
            <a:chExt cx="2251710" cy="1051560"/>
          </a:xfrm>
        </p:grpSpPr>
        <p:sp>
          <p:nvSpPr>
            <p:cNvPr id="5" name="框架 4"/>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6"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1679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群組 3"/>
          <p:cNvGrpSpPr>
            <a:grpSpLocks/>
          </p:cNvGrpSpPr>
          <p:nvPr/>
        </p:nvGrpSpPr>
        <p:grpSpPr bwMode="auto">
          <a:xfrm>
            <a:off x="92075" y="57150"/>
            <a:ext cx="2751733" cy="1050925"/>
            <a:chOff x="0" y="0"/>
            <a:chExt cx="2752509" cy="1051560"/>
          </a:xfrm>
        </p:grpSpPr>
        <p:sp>
          <p:nvSpPr>
            <p:cNvPr id="7" name="框架 6"/>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
        <p:nvSpPr>
          <p:cNvPr id="9" name="內容版面配置區 8"/>
          <p:cNvSpPr>
            <a:spLocks noGrp="1"/>
          </p:cNvSpPr>
          <p:nvPr>
            <p:ph idx="1"/>
          </p:nvPr>
        </p:nvSpPr>
        <p:spPr>
          <a:xfrm>
            <a:off x="457200" y="1307901"/>
            <a:ext cx="8229600" cy="4713387"/>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公投法</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賦予台灣人民就所有一般政策議題表達意見的權利，但兩岸關係議題被排除在外，未納入獨立公投、領土變更複決、兩岸政治協議項目。請問我國領土變更程序為何？</a:t>
            </a:r>
            <a:endParaRPr lang="en-US" altLang="zh-TW" sz="3000" dirty="0" smtClean="0">
              <a:latin typeface="微軟正黑體" pitchFamily="34" charset="-120"/>
              <a:ea typeface="微軟正黑體" pitchFamily="34" charset="-120"/>
            </a:endParaRPr>
          </a:p>
        </p:txBody>
      </p:sp>
    </p:spTree>
    <p:extLst>
      <p:ext uri="{BB962C8B-B14F-4D97-AF65-F5344CB8AC3E}">
        <p14:creationId xmlns="" xmlns:p14="http://schemas.microsoft.com/office/powerpoint/2010/main" val="3675689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361459"/>
          </a:xfrm>
        </p:spPr>
        <p:txBody>
          <a:bodyPr>
            <a:normAutofit/>
          </a:bodyPr>
          <a:lstStyle/>
          <a:p>
            <a:pPr>
              <a:lnSpc>
                <a:spcPct val="16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a:t>
            </a:r>
            <a:endParaRPr lang="en-US" altLang="zh-TW" sz="3000" dirty="0" smtClean="0">
              <a:solidFill>
                <a:srgbClr val="FF0000"/>
              </a:solidFill>
              <a:latin typeface="微軟正黑體" pitchFamily="34" charset="-120"/>
              <a:ea typeface="微軟正黑體" pitchFamily="34" charset="-120"/>
            </a:endParaRPr>
          </a:p>
          <a:p>
            <a:pPr>
              <a:lnSpc>
                <a:spcPct val="160000"/>
              </a:lnSpc>
              <a:buNone/>
            </a:pPr>
            <a:r>
              <a:rPr lang="zh-TW" altLang="en-US" sz="3000" dirty="0" smtClean="0">
                <a:solidFill>
                  <a:srgbClr val="FF0000"/>
                </a:solidFill>
                <a:latin typeface="微軟正黑體" pitchFamily="34" charset="-120"/>
                <a:ea typeface="微軟正黑體" pitchFamily="34" charset="-120"/>
              </a:rPr>
              <a:t>「中華民國領土，依其固有疆域，非經全體立法委員四分之一提議，全體立委四分之三出席，及出席委員四分之三之決議，提出領土變更案，並於公告半年後，經中華民國自由地區選舉人投票複決，有效同意票超過選舉人總額半數，不得變更之。」</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268760"/>
            <a:ext cx="8229600" cy="4785395"/>
          </a:xfrm>
        </p:spPr>
        <p:txBody>
          <a:bodyPr>
            <a:normAutofit/>
          </a:bodyPr>
          <a:lstStyle/>
          <a:p>
            <a:pPr>
              <a:lnSpc>
                <a:spcPct val="150000"/>
              </a:lnSpc>
            </a:pPr>
            <a:r>
              <a:rPr lang="zh-TW" altLang="en-US" sz="3000" dirty="0" smtClean="0">
                <a:latin typeface="微軟正黑體" pitchFamily="34" charset="-120"/>
                <a:ea typeface="微軟正黑體" pitchFamily="34" charset="-120"/>
              </a:rPr>
              <a:t>美國總統川普最青睞的保守派民調機構拉斯穆森報導</a:t>
            </a:r>
            <a:r>
              <a:rPr lang="en-US" altLang="zh-TW" sz="3000" dirty="0" smtClean="0">
                <a:latin typeface="微軟正黑體" pitchFamily="34" charset="-120"/>
                <a:ea typeface="微軟正黑體" pitchFamily="34" charset="-120"/>
              </a:rPr>
              <a:t>(Rasmussen Reports)</a:t>
            </a:r>
            <a:r>
              <a:rPr lang="zh-TW" altLang="en-US" sz="3000" dirty="0" smtClean="0">
                <a:latin typeface="微軟正黑體" pitchFamily="34" charset="-120"/>
                <a:ea typeface="微軟正黑體" pitchFamily="34" charset="-120"/>
              </a:rPr>
              <a:t>，</a:t>
            </a:r>
            <a:r>
              <a:rPr lang="en-US" altLang="zh-TW" sz="3000" dirty="0" smtClean="0">
                <a:latin typeface="微軟正黑體" pitchFamily="34" charset="-120"/>
                <a:ea typeface="微軟正黑體" pitchFamily="34" charset="-120"/>
              </a:rPr>
              <a:t>14</a:t>
            </a:r>
            <a:r>
              <a:rPr lang="zh-TW" altLang="en-US" sz="3000" dirty="0" smtClean="0">
                <a:latin typeface="微軟正黑體" pitchFamily="34" charset="-120"/>
                <a:ea typeface="微軟正黑體" pitchFamily="34" charset="-120"/>
              </a:rPr>
              <a:t>日公布最新每日總統追蹤民調，上任將屆滿兩年的川普民意支持率降至</a:t>
            </a:r>
            <a:r>
              <a:rPr lang="en-US" altLang="zh-TW" sz="3000" dirty="0" smtClean="0">
                <a:latin typeface="微軟正黑體" pitchFamily="34" charset="-120"/>
                <a:ea typeface="微軟正黑體" pitchFamily="34" charset="-120"/>
              </a:rPr>
              <a:t>43%</a:t>
            </a:r>
            <a:r>
              <a:rPr lang="zh-TW" altLang="en-US" sz="3000" dirty="0" smtClean="0">
                <a:latin typeface="微軟正黑體" pitchFamily="34" charset="-120"/>
                <a:ea typeface="微軟正黑體" pitchFamily="34" charset="-120"/>
              </a:rPr>
              <a:t>，創下近一年來最低，略低於前總統歐巴馬同期的</a:t>
            </a:r>
            <a:r>
              <a:rPr lang="en-US" altLang="zh-TW" sz="3000" dirty="0" smtClean="0">
                <a:latin typeface="微軟正黑體" pitchFamily="34" charset="-120"/>
                <a:ea typeface="微軟正黑體" pitchFamily="34" charset="-120"/>
              </a:rPr>
              <a:t>47%</a:t>
            </a:r>
            <a:r>
              <a:rPr lang="zh-TW" altLang="en-US" sz="3000" dirty="0" smtClean="0">
                <a:latin typeface="微軟正黑體" pitchFamily="34" charset="-120"/>
                <a:ea typeface="微軟正黑體" pitchFamily="34" charset="-120"/>
              </a:rPr>
              <a:t>；川普最新的不支持率則有</a:t>
            </a:r>
            <a:r>
              <a:rPr lang="en-US" altLang="zh-TW" sz="3000" dirty="0" smtClean="0">
                <a:latin typeface="微軟正黑體" pitchFamily="34" charset="-120"/>
                <a:ea typeface="微軟正黑體" pitchFamily="34" charset="-120"/>
              </a:rPr>
              <a:t>55%</a:t>
            </a:r>
            <a:r>
              <a:rPr lang="zh-TW" altLang="en-US" sz="3000" dirty="0" smtClean="0">
                <a:latin typeface="微軟正黑體" pitchFamily="34" charset="-120"/>
                <a:ea typeface="微軟正黑體" pitchFamily="34" charset="-120"/>
              </a:rPr>
              <a:t>。</a:t>
            </a:r>
          </a:p>
        </p:txBody>
      </p:sp>
      <p:grpSp>
        <p:nvGrpSpPr>
          <p:cNvPr id="6" name="群組 3"/>
          <p:cNvGrpSpPr>
            <a:grpSpLocks/>
          </p:cNvGrpSpPr>
          <p:nvPr/>
        </p:nvGrpSpPr>
        <p:grpSpPr bwMode="auto">
          <a:xfrm>
            <a:off x="92075" y="57150"/>
            <a:ext cx="2251075" cy="1050925"/>
            <a:chOff x="0" y="0"/>
            <a:chExt cx="2251710" cy="1051560"/>
          </a:xfrm>
        </p:grpSpPr>
        <p:sp>
          <p:nvSpPr>
            <p:cNvPr id="7" name="框架 6"/>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8368555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2555875" y="0"/>
            <a:ext cx="5256213" cy="765175"/>
          </a:xfrm>
        </p:spPr>
        <p:txBody>
          <a:bodyPr/>
          <a:lstStyle/>
          <a:p>
            <a:endParaRPr lang="zh-TW" altLang="en-US" smtClean="0"/>
          </a:p>
        </p:txBody>
      </p:sp>
      <p:sp>
        <p:nvSpPr>
          <p:cNvPr id="15363" name="內容版面配置區 2"/>
          <p:cNvSpPr>
            <a:spLocks noGrp="1"/>
          </p:cNvSpPr>
          <p:nvPr>
            <p:ph sz="quarter" idx="13"/>
          </p:nvPr>
        </p:nvSpPr>
        <p:spPr/>
        <p:txBody>
          <a:bodyPr/>
          <a:lstStyle/>
          <a:p>
            <a:r>
              <a:rPr sz="6000"/>
              <a:t>你何時感受到國家的存在</a:t>
            </a:r>
            <a:r>
              <a:rPr lang="en-US" altLang="zh-TW" sz="6000"/>
              <a:t>?</a:t>
            </a:r>
            <a:endParaRPr sz="6000"/>
          </a:p>
          <a:p>
            <a:endParaRPr/>
          </a:p>
        </p:txBody>
      </p:sp>
      <p:sp>
        <p:nvSpPr>
          <p:cNvPr id="15364" name="投影片編號版面配置區 3"/>
          <p:cNvSpPr>
            <a:spLocks noGrp="1"/>
          </p:cNvSpPr>
          <p:nvPr>
            <p:ph type="sldNum" sz="quarter" idx="16"/>
          </p:nvPr>
        </p:nvSpPr>
        <p:spPr bwMode="auto">
          <a:noFill/>
          <a:ln>
            <a:miter lim="800000"/>
            <a:headEnd/>
            <a:tailEnd/>
          </a:ln>
        </p:spPr>
        <p:txBody>
          <a:bodyPr/>
          <a:lstStyle/>
          <a:p>
            <a:fld id="{33AFC9BF-3D51-4EBA-A9B2-B1B62F823C95}" type="slidenum">
              <a:rPr lang="zh-TW" altLang="en-US" smtClean="0"/>
              <a:pPr/>
              <a:t>5</a:t>
            </a:fld>
            <a:endParaRPr lang="zh-TW"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468719418"/>
              </p:ext>
            </p:extLst>
          </p:nvPr>
        </p:nvGraphicFramePr>
        <p:xfrm>
          <a:off x="323528" y="1268760"/>
          <a:ext cx="8568952" cy="4983480"/>
        </p:xfrm>
        <a:graphic>
          <a:graphicData uri="http://schemas.openxmlformats.org/drawingml/2006/table">
            <a:tbl>
              <a:tblPr firstRow="1" bandRow="1">
                <a:tableStyleId>{7DF18680-E054-41AD-8BC1-D1AEF772440D}</a:tableStyleId>
              </a:tblPr>
              <a:tblGrid>
                <a:gridCol w="4536504"/>
                <a:gridCol w="4032448"/>
              </a:tblGrid>
              <a:tr h="650998">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3000" b="0" dirty="0" smtClean="0">
                          <a:latin typeface="微軟正黑體" pitchFamily="34" charset="-120"/>
                          <a:ea typeface="微軟正黑體" pitchFamily="34" charset="-120"/>
                        </a:rPr>
                        <a:t>媒體識讀</a:t>
                      </a:r>
                      <a:endParaRPr lang="zh-TW" altLang="en-US" sz="3000" b="0" dirty="0">
                        <a:latin typeface="微軟正黑體" pitchFamily="34" charset="-120"/>
                        <a:ea typeface="微軟正黑體" pitchFamily="34" charset="-120"/>
                      </a:endParaRPr>
                    </a:p>
                  </a:txBody>
                  <a:tcPr/>
                </a:tc>
                <a:tc>
                  <a:txBody>
                    <a:bodyPr/>
                    <a:lstStyle/>
                    <a:p>
                      <a:pPr algn="ctr">
                        <a:lnSpc>
                          <a:spcPct val="150000"/>
                        </a:lnSpc>
                      </a:pPr>
                      <a:r>
                        <a:rPr lang="zh-TW" altLang="en-US" sz="3000" b="0" dirty="0" smtClean="0">
                          <a:latin typeface="微軟正黑體" pitchFamily="34" charset="-120"/>
                          <a:ea typeface="微軟正黑體" pitchFamily="34" charset="-120"/>
                        </a:rPr>
                        <a:t>影響民意調查的因素</a:t>
                      </a:r>
                      <a:endParaRPr lang="zh-TW" altLang="en-US" sz="3000" b="0" dirty="0">
                        <a:latin typeface="微軟正黑體" pitchFamily="34" charset="-120"/>
                        <a:ea typeface="微軟正黑體" pitchFamily="34" charset="-120"/>
                      </a:endParaRPr>
                    </a:p>
                  </a:txBody>
                  <a:tcPr/>
                </a:tc>
              </a:tr>
              <a:tr h="370840">
                <a:tc>
                  <a:txBody>
                    <a:bodyPr/>
                    <a:lstStyle/>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3000" b="0" i="0" kern="1200" dirty="0" smtClean="0">
                          <a:solidFill>
                            <a:schemeClr val="dk1"/>
                          </a:solidFill>
                          <a:effectLst/>
                          <a:latin typeface="微軟正黑體" pitchFamily="34" charset="-120"/>
                          <a:ea typeface="微軟正黑體" pitchFamily="34" charset="-120"/>
                          <a:cs typeface="+mn-cs"/>
                        </a:rPr>
                        <a:t>藉由不斷的質疑、挑戰、反省與批判，以深入而有效的獲得媒體的資訊與知識</a:t>
                      </a:r>
                      <a:endParaRPr lang="en-US" altLang="zh-TW" sz="3000" b="0" i="0" kern="1200" dirty="0" smtClean="0">
                        <a:solidFill>
                          <a:schemeClr val="dk1"/>
                        </a:solidFill>
                        <a:effectLst/>
                        <a:latin typeface="微軟正黑體" pitchFamily="34" charset="-120"/>
                        <a:ea typeface="微軟正黑體" pitchFamily="34" charset="-120"/>
                        <a:cs typeface="+mn-cs"/>
                      </a:endParaRPr>
                    </a:p>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3000" b="0" i="0" kern="1200" dirty="0" smtClean="0">
                          <a:solidFill>
                            <a:schemeClr val="dk1"/>
                          </a:solidFill>
                          <a:effectLst/>
                          <a:latin typeface="微軟正黑體" pitchFamily="34" charset="-120"/>
                          <a:ea typeface="微軟正黑體" pitchFamily="34" charset="-120"/>
                          <a:cs typeface="+mn-cs"/>
                        </a:rPr>
                        <a:t>閱聽人可能會因為媒體的錯誤報導而被誤導</a:t>
                      </a:r>
                      <a:endParaRPr lang="en-US" altLang="zh-TW" sz="3000" b="0" i="0" kern="1200" dirty="0" smtClean="0">
                        <a:solidFill>
                          <a:schemeClr val="dk1"/>
                        </a:solidFill>
                        <a:effectLst/>
                        <a:latin typeface="微軟正黑體" pitchFamily="34" charset="-120"/>
                        <a:ea typeface="微軟正黑體" pitchFamily="34" charset="-120"/>
                        <a:cs typeface="+mn-cs"/>
                      </a:endParaRPr>
                    </a:p>
                  </a:txBody>
                  <a:tcPr/>
                </a:tc>
                <a:tc>
                  <a:txBody>
                    <a:bodyPr/>
                    <a:lstStyle/>
                    <a:p>
                      <a:pPr marL="457200" indent="-457200">
                        <a:lnSpc>
                          <a:spcPct val="150000"/>
                        </a:lnSpc>
                        <a:buFont typeface="Arial" pitchFamily="34" charset="0"/>
                        <a:buChar char="•"/>
                      </a:pPr>
                      <a:r>
                        <a:rPr lang="zh-TW" altLang="en-US" sz="3000" b="0" dirty="0" smtClean="0">
                          <a:latin typeface="微軟正黑體" pitchFamily="34" charset="-120"/>
                          <a:ea typeface="微軟正黑體" pitchFamily="34" charset="-120"/>
                        </a:rPr>
                        <a:t>調查工具的準確性</a:t>
                      </a:r>
                      <a:endParaRPr lang="en-US" altLang="zh-TW" sz="3000" b="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b="0" i="0" kern="1200" dirty="0" smtClean="0">
                          <a:solidFill>
                            <a:schemeClr val="dk1"/>
                          </a:solidFill>
                          <a:effectLst/>
                          <a:latin typeface="微軟正黑體" pitchFamily="34" charset="-120"/>
                          <a:ea typeface="微軟正黑體" pitchFamily="34" charset="-120"/>
                          <a:cs typeface="+mn-cs"/>
                        </a:rPr>
                        <a:t>施測單位的立場</a:t>
                      </a:r>
                      <a:endParaRPr lang="en-US" altLang="zh-TW" sz="3000" b="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b="0" dirty="0" smtClean="0">
                          <a:latin typeface="微軟正黑體" pitchFamily="34" charset="-120"/>
                          <a:ea typeface="微軟正黑體" pitchFamily="34" charset="-120"/>
                        </a:rPr>
                        <a:t>民意的善變</a:t>
                      </a:r>
                      <a:endParaRPr lang="en-US" altLang="zh-TW" sz="3000" b="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b="0" dirty="0" smtClean="0">
                          <a:latin typeface="微軟正黑體" pitchFamily="34" charset="-120"/>
                          <a:ea typeface="微軟正黑體" pitchFamily="34" charset="-120"/>
                        </a:rPr>
                        <a:t>民意調查的誤差</a:t>
                      </a:r>
                      <a:endParaRPr lang="zh-TW" altLang="en-US" sz="3000" b="0" dirty="0">
                        <a:latin typeface="微軟正黑體" pitchFamily="34" charset="-120"/>
                        <a:ea typeface="微軟正黑體" pitchFamily="34" charset="-120"/>
                      </a:endParaRPr>
                    </a:p>
                  </a:txBody>
                  <a:tcPr/>
                </a:tc>
              </a:tr>
            </a:tbl>
          </a:graphicData>
        </a:graphic>
      </p:graphicFrame>
      <p:grpSp>
        <p:nvGrpSpPr>
          <p:cNvPr id="8" name="群組 3"/>
          <p:cNvGrpSpPr>
            <a:grpSpLocks/>
          </p:cNvGrpSpPr>
          <p:nvPr/>
        </p:nvGrpSpPr>
        <p:grpSpPr bwMode="auto">
          <a:xfrm>
            <a:off x="92075" y="57150"/>
            <a:ext cx="2251075" cy="1050925"/>
            <a:chOff x="0" y="0"/>
            <a:chExt cx="2251710" cy="1051560"/>
          </a:xfrm>
        </p:grpSpPr>
        <p:sp>
          <p:nvSpPr>
            <p:cNvPr id="9" name="框架 8"/>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10"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1189044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79909"/>
            <a:ext cx="8229600" cy="4641379"/>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：請問川普民眾支持度下滑，表示其合法性或正當性受到質疑？</a:t>
            </a:r>
            <a:endParaRPr lang="en-US" altLang="zh-TW" sz="3000" dirty="0" smtClean="0">
              <a:latin typeface="微軟正黑體" pitchFamily="34" charset="-120"/>
              <a:ea typeface="微軟正黑體" pitchFamily="34" charset="-120"/>
            </a:endParaRP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：正當性。</a:t>
            </a:r>
            <a:r>
              <a:rPr lang="en-US" altLang="zh-TW" sz="3000" dirty="0" smtClean="0">
                <a:solidFill>
                  <a:srgbClr val="FF0000"/>
                </a:solidFill>
                <a:latin typeface="微軟正黑體" pitchFamily="34" charset="-120"/>
                <a:ea typeface="微軟正黑體" pitchFamily="34" charset="-120"/>
              </a:rPr>
              <a:t>(</a:t>
            </a:r>
            <a:r>
              <a:rPr lang="zh-TW" altLang="en-US" sz="3000" dirty="0" smtClean="0">
                <a:solidFill>
                  <a:srgbClr val="FF0000"/>
                </a:solidFill>
                <a:latin typeface="微軟正黑體" pitchFamily="34" charset="-120"/>
                <a:ea typeface="微軟正黑體" pitchFamily="34" charset="-120"/>
              </a:rPr>
              <a:t>人民在心理上是否認可政府的統治</a:t>
            </a:r>
            <a:r>
              <a:rPr lang="en-US" altLang="zh-TW" sz="3000" dirty="0" smtClean="0">
                <a:solidFill>
                  <a:srgbClr val="FF0000"/>
                </a:solidFill>
                <a:latin typeface="微軟正黑體" pitchFamily="34" charset="-120"/>
                <a:ea typeface="微軟正黑體" pitchFamily="34" charset="-120"/>
              </a:rPr>
              <a:t>)</a:t>
            </a:r>
            <a:endParaRPr lang="zh-TW" altLang="en-US" sz="3000" dirty="0" smtClean="0">
              <a:solidFill>
                <a:srgbClr val="FF0000"/>
              </a:solidFill>
              <a:latin typeface="微軟正黑體" pitchFamily="34" charset="-120"/>
              <a:ea typeface="微軟正黑體" pitchFamily="34" charset="-120"/>
            </a:endParaRPr>
          </a:p>
        </p:txBody>
      </p:sp>
      <p:grpSp>
        <p:nvGrpSpPr>
          <p:cNvPr id="6" name="群組 3"/>
          <p:cNvGrpSpPr>
            <a:grpSpLocks/>
          </p:cNvGrpSpPr>
          <p:nvPr/>
        </p:nvGrpSpPr>
        <p:grpSpPr bwMode="auto">
          <a:xfrm>
            <a:off x="92075" y="57150"/>
            <a:ext cx="2751733" cy="1050925"/>
            <a:chOff x="0" y="0"/>
            <a:chExt cx="2752509" cy="1051560"/>
          </a:xfrm>
        </p:grpSpPr>
        <p:sp>
          <p:nvSpPr>
            <p:cNvPr id="7" name="框架 6"/>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9121006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18362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為什麼公民身分是現代國家認同的基礎？ </a:t>
            </a:r>
            <a:endParaRPr kumimoji="0" lang="zh-TW" altLang="en-US" sz="5400" dirty="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539552" y="1484784"/>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TW" altLang="en-US" sz="7200" dirty="0" smtClean="0">
                <a:solidFill>
                  <a:schemeClr val="accent1"/>
                </a:solidFill>
                <a:latin typeface="微軟正黑體" pitchFamily="34" charset="-120"/>
                <a:ea typeface="微軟正黑體" pitchFamily="34" charset="-120"/>
              </a:rPr>
              <a:t>参</a:t>
            </a:r>
            <a:endParaRPr kumimoji="0" lang="zh-TW" altLang="en-US" sz="7200" dirty="0">
              <a:solidFill>
                <a:schemeClr val="accent1"/>
              </a:solidFill>
              <a:latin typeface="微軟正黑體" pitchFamily="34" charset="-120"/>
              <a:ea typeface="微軟正黑體" pitchFamily="34" charset="-120"/>
            </a:endParaRP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880" y="346646"/>
            <a:ext cx="8229600" cy="778098"/>
          </a:xfrm>
        </p:spPr>
        <p:txBody>
          <a:bodyPr>
            <a:normAutofit/>
          </a:bodyPr>
          <a:lstStyle/>
          <a:p>
            <a:pPr algn="l"/>
            <a:r>
              <a:rPr lang="zh-TW" altLang="en-US" sz="3600" b="1" dirty="0" smtClean="0">
                <a:latin typeface="微軟正黑體" pitchFamily="34" charset="-120"/>
                <a:ea typeface="微軟正黑體" pitchFamily="34" charset="-120"/>
              </a:rPr>
              <a:t>一、國家認同的形成理論</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1033171416"/>
              </p:ext>
            </p:extLst>
          </p:nvPr>
        </p:nvGraphicFramePr>
        <p:xfrm>
          <a:off x="2663788" y="1700808"/>
          <a:ext cx="3780420" cy="2331720"/>
        </p:xfrm>
        <a:graphic>
          <a:graphicData uri="http://schemas.openxmlformats.org/drawingml/2006/table">
            <a:tbl>
              <a:tblPr firstRow="1" bandRow="1">
                <a:tableStyleId>{5C22544A-7EE6-4342-B048-85BDC9FD1C3A}</a:tableStyleId>
              </a:tblPr>
              <a:tblGrid>
                <a:gridCol w="3780420"/>
              </a:tblGrid>
              <a:tr h="370840">
                <a:tc>
                  <a:txBody>
                    <a:bodyPr/>
                    <a:lstStyle/>
                    <a:p>
                      <a:pPr>
                        <a:lnSpc>
                          <a:spcPct val="150000"/>
                        </a:lnSpc>
                      </a:pPr>
                      <a:r>
                        <a:rPr lang="zh-TW" altLang="en-US" sz="3000" dirty="0" smtClean="0">
                          <a:latin typeface="微軟正黑體" pitchFamily="34" charset="-120"/>
                          <a:ea typeface="微軟正黑體" pitchFamily="34" charset="-120"/>
                        </a:rPr>
                        <a:t>一、以血緣</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二、以文化傳統</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三、以公民身分</a:t>
                      </a:r>
                      <a:endParaRPr lang="zh-TW" altLang="en-US" sz="3000" dirty="0">
                        <a:latin typeface="微軟正黑體" pitchFamily="34" charset="-120"/>
                        <a:ea typeface="微軟正黑體" pitchFamily="34" charset="-120"/>
                      </a:endParaRPr>
                    </a:p>
                  </a:txBody>
                  <a:tcPr/>
                </a:tc>
              </a:tr>
            </a:tbl>
          </a:graphicData>
        </a:graphic>
      </p:graphicFrame>
      <p:sp>
        <p:nvSpPr>
          <p:cNvPr id="6" name="向下箭號 5"/>
          <p:cNvSpPr/>
          <p:nvPr/>
        </p:nvSpPr>
        <p:spPr>
          <a:xfrm>
            <a:off x="4283968" y="4034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extLst>
              <p:ext uri="{D42A27DB-BD31-4B8C-83A1-F6EECF244321}">
                <p14:modId xmlns="" xmlns:p14="http://schemas.microsoft.com/office/powerpoint/2010/main" val="2597314656"/>
              </p:ext>
            </p:extLst>
          </p:nvPr>
        </p:nvGraphicFramePr>
        <p:xfrm>
          <a:off x="2867980" y="5032216"/>
          <a:ext cx="3408040" cy="701040"/>
        </p:xfrm>
        <a:graphic>
          <a:graphicData uri="http://schemas.openxmlformats.org/drawingml/2006/table">
            <a:tbl>
              <a:tblPr firstRow="1" bandRow="1">
                <a:tableStyleId>{93296810-A885-4BE3-A3E7-6D5BEEA58F35}</a:tableStyleId>
              </a:tblPr>
              <a:tblGrid>
                <a:gridCol w="340804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4000" dirty="0" smtClean="0">
                          <a:latin typeface="微軟正黑體" pitchFamily="34" charset="-120"/>
                          <a:ea typeface="微軟正黑體" pitchFamily="34" charset="-120"/>
                        </a:rPr>
                        <a:t>作為認同基礎</a:t>
                      </a:r>
                    </a:p>
                  </a:txBody>
                  <a:tcPr/>
                </a:tc>
              </a:tr>
            </a:tbl>
          </a:graphicData>
        </a:graphic>
      </p:graphicFrame>
      <p:grpSp>
        <p:nvGrpSpPr>
          <p:cNvPr id="9" name="群組 21"/>
          <p:cNvGrpSpPr>
            <a:grpSpLocks/>
          </p:cNvGrpSpPr>
          <p:nvPr/>
        </p:nvGrpSpPr>
        <p:grpSpPr bwMode="auto">
          <a:xfrm>
            <a:off x="0" y="353219"/>
            <a:ext cx="7668344" cy="771525"/>
            <a:chOff x="0" y="642314"/>
            <a:chExt cx="7667563" cy="772734"/>
          </a:xfrm>
        </p:grpSpPr>
        <p:grpSp>
          <p:nvGrpSpPr>
            <p:cNvPr id="10" name="群組 11"/>
            <p:cNvGrpSpPr>
              <a:grpSpLocks/>
            </p:cNvGrpSpPr>
            <p:nvPr/>
          </p:nvGrpSpPr>
          <p:grpSpPr bwMode="auto">
            <a:xfrm>
              <a:off x="0" y="642314"/>
              <a:ext cx="533413" cy="772734"/>
              <a:chOff x="0" y="1313645"/>
              <a:chExt cx="533413" cy="772734"/>
            </a:xfrm>
          </p:grpSpPr>
          <p:cxnSp>
            <p:nvCxnSpPr>
              <p:cNvPr id="12" name="直線接點 11"/>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1" name="直線接點 10"/>
            <p:cNvCxnSpPr/>
            <p:nvPr/>
          </p:nvCxnSpPr>
          <p:spPr>
            <a:xfrm flipV="1">
              <a:off x="531759" y="1363522"/>
              <a:ext cx="7135804" cy="37216"/>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5875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233363"/>
            <a:ext cx="3959225" cy="777875"/>
          </a:xfrm>
        </p:spPr>
        <p:txBody>
          <a:bodyPr>
            <a:normAutofit/>
          </a:bodyPr>
          <a:lstStyle/>
          <a:p>
            <a:r>
              <a:rPr lang="zh-TW" altLang="en-US" sz="3200" b="1" dirty="0" smtClean="0">
                <a:latin typeface="微軟正黑體" pitchFamily="34" charset="-120"/>
                <a:ea typeface="微軟正黑體" pitchFamily="34" charset="-120"/>
              </a:rPr>
              <a:t>以</a:t>
            </a:r>
            <a:r>
              <a:rPr lang="zh-TW" altLang="en-US" sz="3200" b="1" dirty="0" smtClean="0">
                <a:solidFill>
                  <a:srgbClr val="FF0000"/>
                </a:solidFill>
                <a:latin typeface="微軟正黑體" pitchFamily="34" charset="-120"/>
                <a:ea typeface="微軟正黑體" pitchFamily="34" charset="-120"/>
              </a:rPr>
              <a:t>血緣</a:t>
            </a:r>
            <a:r>
              <a:rPr lang="zh-TW" altLang="en-US" sz="3200" b="1" dirty="0" smtClean="0">
                <a:latin typeface="微軟正黑體" pitchFamily="34" charset="-120"/>
                <a:ea typeface="微軟正黑體" pitchFamily="34" charset="-120"/>
              </a:rPr>
              <a:t>為認同基礎</a:t>
            </a:r>
            <a:endParaRPr lang="zh-TW" altLang="en-US" sz="32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2732516275"/>
              </p:ext>
            </p:extLst>
          </p:nvPr>
        </p:nvGraphicFramePr>
        <p:xfrm>
          <a:off x="899592" y="1068708"/>
          <a:ext cx="7056784" cy="2240280"/>
        </p:xfrm>
        <a:graphic>
          <a:graphicData uri="http://schemas.openxmlformats.org/drawingml/2006/table">
            <a:tbl>
              <a:tblPr firstRow="1" bandRow="1">
                <a:tableStyleId>{21E4AEA4-8DFA-4A89-87EB-49C32662AFE0}</a:tableStyleId>
              </a:tblPr>
              <a:tblGrid>
                <a:gridCol w="7056784"/>
              </a:tblGrid>
              <a:tr h="370840">
                <a:tc>
                  <a:txBody>
                    <a:bodyPr/>
                    <a:lstStyle/>
                    <a:p>
                      <a:pPr>
                        <a:lnSpc>
                          <a:spcPct val="150000"/>
                        </a:lnSpc>
                      </a:pPr>
                      <a:r>
                        <a:rPr lang="zh-TW" altLang="en-US" sz="3000" dirty="0" smtClean="0">
                          <a:latin typeface="微軟正黑體" pitchFamily="34" charset="-120"/>
                          <a:ea typeface="微軟正黑體" pitchFamily="34" charset="-120"/>
                        </a:rPr>
                        <a:t>強調他們身上流著相同的血 液</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尤太人雖然流浪多年，基於相信他們有著相同血緣，最後終於建國</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以色列</a:t>
                      </a:r>
                      <a:r>
                        <a:rPr lang="en-US" altLang="zh-TW"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a:txBody>
                  <a:tcPr/>
                </a:tc>
              </a:tr>
            </a:tbl>
          </a:graphicData>
        </a:graphic>
      </p:graphicFrame>
      <p:cxnSp>
        <p:nvCxnSpPr>
          <p:cNvPr id="6" name="直線接點 5"/>
          <p:cNvCxnSpPr/>
          <p:nvPr/>
        </p:nvCxnSpPr>
        <p:spPr>
          <a:xfrm>
            <a:off x="0" y="881284"/>
            <a:ext cx="7164288" cy="0"/>
          </a:xfrm>
          <a:prstGeom prst="line">
            <a:avLst/>
          </a:prstGeom>
          <a:ln w="28575">
            <a:solidFill>
              <a:schemeClr val="tx2"/>
            </a:solidFill>
          </a:ln>
        </p:spPr>
        <p:style>
          <a:lnRef idx="1">
            <a:schemeClr val="accent3"/>
          </a:lnRef>
          <a:fillRef idx="0">
            <a:schemeClr val="accent3"/>
          </a:fillRef>
          <a:effectRef idx="0">
            <a:schemeClr val="accent3"/>
          </a:effectRef>
          <a:fontRef idx="minor">
            <a:schemeClr val="tx1"/>
          </a:fontRef>
        </p:style>
      </p:cxnSp>
      <p:cxnSp>
        <p:nvCxnSpPr>
          <p:cNvPr id="8" name="直線接點 7"/>
          <p:cNvCxnSpPr/>
          <p:nvPr/>
        </p:nvCxnSpPr>
        <p:spPr>
          <a:xfrm>
            <a:off x="1979712" y="4149080"/>
            <a:ext cx="7164288" cy="0"/>
          </a:xfrm>
          <a:prstGeom prst="line">
            <a:avLst/>
          </a:prstGeom>
          <a:ln w="28575">
            <a:solidFill>
              <a:schemeClr val="tx2"/>
            </a:solidFill>
          </a:ln>
        </p:spPr>
        <p:style>
          <a:lnRef idx="1">
            <a:schemeClr val="accent3"/>
          </a:lnRef>
          <a:fillRef idx="0">
            <a:schemeClr val="accent3"/>
          </a:fillRef>
          <a:effectRef idx="0">
            <a:schemeClr val="accent3"/>
          </a:effectRef>
          <a:fontRef idx="minor">
            <a:schemeClr val="tx1"/>
          </a:fontRef>
        </p:style>
      </p:cxnSp>
      <p:sp>
        <p:nvSpPr>
          <p:cNvPr id="9" name="矩形 8"/>
          <p:cNvSpPr/>
          <p:nvPr/>
        </p:nvSpPr>
        <p:spPr>
          <a:xfrm>
            <a:off x="4427984" y="3501008"/>
            <a:ext cx="4288353" cy="584775"/>
          </a:xfrm>
          <a:prstGeom prst="rect">
            <a:avLst/>
          </a:prstGeom>
        </p:spPr>
        <p:txBody>
          <a:bodyPr wrap="none">
            <a:spAutoFit/>
          </a:bodyPr>
          <a:lstStyle/>
          <a:p>
            <a:r>
              <a:rPr lang="zh-TW" altLang="en-US" sz="3200" b="1" dirty="0" smtClean="0">
                <a:latin typeface="微軟正黑體" pitchFamily="34" charset="-120"/>
                <a:ea typeface="微軟正黑體" pitchFamily="34" charset="-120"/>
              </a:rPr>
              <a:t>以</a:t>
            </a:r>
            <a:r>
              <a:rPr lang="zh-TW" altLang="en-US" sz="3200" b="1" dirty="0" smtClean="0">
                <a:solidFill>
                  <a:srgbClr val="00B0F0"/>
                </a:solidFill>
                <a:latin typeface="微軟正黑體" pitchFamily="34" charset="-120"/>
                <a:ea typeface="微軟正黑體" pitchFamily="34" charset="-120"/>
              </a:rPr>
              <a:t>文化傳統</a:t>
            </a:r>
            <a:r>
              <a:rPr lang="zh-TW" altLang="en-US" sz="3200" b="1" dirty="0" smtClean="0">
                <a:latin typeface="微軟正黑體" pitchFamily="34" charset="-120"/>
                <a:ea typeface="微軟正黑體" pitchFamily="34" charset="-120"/>
              </a:rPr>
              <a:t>為認同基礎</a:t>
            </a:r>
            <a:endParaRPr lang="zh-TW" altLang="en-US" sz="3200" b="1" dirty="0">
              <a:latin typeface="微軟正黑體" pitchFamily="34" charset="-120"/>
              <a:ea typeface="微軟正黑體" pitchFamily="34" charset="-120"/>
            </a:endParaRPr>
          </a:p>
        </p:txBody>
      </p:sp>
      <p:graphicFrame>
        <p:nvGraphicFramePr>
          <p:cNvPr id="10" name="表格 9"/>
          <p:cNvGraphicFramePr>
            <a:graphicFrameLocks noGrp="1"/>
          </p:cNvGraphicFramePr>
          <p:nvPr>
            <p:extLst>
              <p:ext uri="{D42A27DB-BD31-4B8C-83A1-F6EECF244321}">
                <p14:modId xmlns="" xmlns:p14="http://schemas.microsoft.com/office/powerpoint/2010/main" val="3730195051"/>
              </p:ext>
            </p:extLst>
          </p:nvPr>
        </p:nvGraphicFramePr>
        <p:xfrm>
          <a:off x="1115616" y="4293096"/>
          <a:ext cx="7488832" cy="2240280"/>
        </p:xfrm>
        <a:graphic>
          <a:graphicData uri="http://schemas.openxmlformats.org/drawingml/2006/table">
            <a:tbl>
              <a:tblPr firstRow="1" bandRow="1">
                <a:tableStyleId>{7DF18680-E054-41AD-8BC1-D1AEF772440D}</a:tableStyleId>
              </a:tblPr>
              <a:tblGrid>
                <a:gridCol w="7488832"/>
              </a:tblGrid>
              <a:tr h="370840">
                <a:tc>
                  <a:txBody>
                    <a:bodyPr/>
                    <a:lstStyle/>
                    <a:p>
                      <a:pPr>
                        <a:lnSpc>
                          <a:spcPct val="150000"/>
                        </a:lnSpc>
                      </a:pPr>
                      <a:r>
                        <a:rPr lang="zh-TW" altLang="en-US" sz="3000" dirty="0" smtClean="0">
                          <a:solidFill>
                            <a:schemeClr val="tx1"/>
                          </a:solidFill>
                          <a:latin typeface="微軟正黑體" pitchFamily="34" charset="-120"/>
                          <a:ea typeface="微軟正黑體" pitchFamily="34" charset="-120"/>
                        </a:rPr>
                        <a:t>強調其成員共享著特定的文化傳統，包括語言、宗教、歷史等</a:t>
                      </a:r>
                      <a:endParaRPr lang="zh-TW" altLang="en-US" sz="3000"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r>
              <a:tr h="370840">
                <a:tc>
                  <a:txBody>
                    <a:bodyPr/>
                    <a:lstStyle/>
                    <a:p>
                      <a:pPr>
                        <a:lnSpc>
                          <a:spcPct val="150000"/>
                        </a:lnSpc>
                      </a:pPr>
                      <a:r>
                        <a:rPr lang="zh-TW" altLang="en-US" sz="3000" dirty="0" smtClean="0">
                          <a:latin typeface="微軟正黑體" pitchFamily="34" charset="-120"/>
                          <a:ea typeface="微軟正黑體" pitchFamily="34" charset="-120"/>
                        </a:rPr>
                        <a:t>日本人相 信「大和魂」與「武士道」</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37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419100"/>
            <a:ext cx="4895850" cy="777875"/>
          </a:xfrm>
        </p:spPr>
        <p:txBody>
          <a:bodyPr>
            <a:normAutofit/>
          </a:bodyPr>
          <a:lstStyle/>
          <a:p>
            <a:r>
              <a:rPr lang="zh-TW" altLang="en-US" sz="3200" b="1" dirty="0" smtClean="0">
                <a:latin typeface="微軟正黑體" pitchFamily="34" charset="-120"/>
                <a:ea typeface="微軟正黑體" pitchFamily="34" charset="-120"/>
              </a:rPr>
              <a:t>以</a:t>
            </a:r>
            <a:r>
              <a:rPr lang="zh-TW" altLang="en-US" sz="3200" b="1" dirty="0">
                <a:solidFill>
                  <a:srgbClr val="00B050"/>
                </a:solidFill>
                <a:latin typeface="微軟正黑體" pitchFamily="34" charset="-120"/>
                <a:ea typeface="微軟正黑體" pitchFamily="34" charset="-120"/>
              </a:rPr>
              <a:t>公民身分</a:t>
            </a:r>
            <a:r>
              <a:rPr lang="zh-TW" altLang="en-US" sz="3200" b="1" dirty="0" smtClean="0">
                <a:latin typeface="微軟正黑體" pitchFamily="34" charset="-120"/>
                <a:ea typeface="微軟正黑體" pitchFamily="34" charset="-120"/>
              </a:rPr>
              <a:t>為</a:t>
            </a:r>
            <a:r>
              <a:rPr lang="zh-TW" altLang="en-US" sz="3200" b="1" dirty="0">
                <a:latin typeface="微軟正黑體" pitchFamily="34" charset="-120"/>
                <a:ea typeface="微軟正黑體" pitchFamily="34" charset="-120"/>
              </a:rPr>
              <a:t>認同基礎</a:t>
            </a:r>
          </a:p>
        </p:txBody>
      </p:sp>
      <p:graphicFrame>
        <p:nvGraphicFramePr>
          <p:cNvPr id="4" name="表格 3"/>
          <p:cNvGraphicFramePr>
            <a:graphicFrameLocks noGrp="1"/>
          </p:cNvGraphicFramePr>
          <p:nvPr>
            <p:extLst>
              <p:ext uri="{D42A27DB-BD31-4B8C-83A1-F6EECF244321}">
                <p14:modId xmlns="" xmlns:p14="http://schemas.microsoft.com/office/powerpoint/2010/main" val="2860073763"/>
              </p:ext>
            </p:extLst>
          </p:nvPr>
        </p:nvGraphicFramePr>
        <p:xfrm>
          <a:off x="899592" y="1500756"/>
          <a:ext cx="7488832" cy="2240280"/>
        </p:xfrm>
        <a:graphic>
          <a:graphicData uri="http://schemas.openxmlformats.org/drawingml/2006/table">
            <a:tbl>
              <a:tblPr firstRow="1" bandRow="1">
                <a:tableStyleId>{00A15C55-8517-42AA-B614-E9B94910E393}</a:tableStyleId>
              </a:tblPr>
              <a:tblGrid>
                <a:gridCol w="7488832"/>
              </a:tblGrid>
              <a:tr h="370840">
                <a:tc>
                  <a:txBody>
                    <a:bodyPr/>
                    <a:lstStyle/>
                    <a:p>
                      <a:pPr>
                        <a:lnSpc>
                          <a:spcPct val="150000"/>
                        </a:lnSpc>
                      </a:pPr>
                      <a:r>
                        <a:rPr lang="zh-TW" altLang="en-US" sz="3000" dirty="0" smtClean="0">
                          <a:latin typeface="微軟正黑體" pitchFamily="34" charset="-120"/>
                          <a:ea typeface="微軟正黑體" pitchFamily="34" charset="-120"/>
                        </a:rPr>
                        <a:t>認同國家所實施的民主體制及公民身分</a:t>
                      </a:r>
                      <a:endParaRPr lang="zh-TW" altLang="en-US" sz="3000" dirty="0">
                        <a:latin typeface="微軟正黑體" pitchFamily="34" charset="-120"/>
                        <a:ea typeface="微軟正黑體" pitchFamily="34" charset="-120"/>
                      </a:endParaRPr>
                    </a:p>
                  </a:txBody>
                  <a:tcPr>
                    <a:solidFill>
                      <a:schemeClr val="accent3">
                        <a:lumMod val="75000"/>
                      </a:schemeClr>
                    </a:solidFill>
                  </a:tcPr>
                </a:tc>
              </a:tr>
              <a:tr h="370840">
                <a:tc>
                  <a:txBody>
                    <a:bodyPr/>
                    <a:lstStyle/>
                    <a:p>
                      <a:pPr>
                        <a:lnSpc>
                          <a:spcPct val="150000"/>
                        </a:lnSpc>
                      </a:pPr>
                      <a:r>
                        <a:rPr lang="zh-TW" altLang="en-US" sz="3000" dirty="0" smtClean="0">
                          <a:latin typeface="微軟正黑體" pitchFamily="34" charset="-120"/>
                          <a:ea typeface="微軟正黑體" pitchFamily="34" charset="-120"/>
                        </a:rPr>
                        <a:t>美國人民相信美國的自由、平等體 制，成為一個可以引以為傲的國家</a:t>
                      </a:r>
                      <a:endParaRPr lang="zh-TW" altLang="en-US" sz="3000" dirty="0">
                        <a:latin typeface="微軟正黑體" pitchFamily="34" charset="-120"/>
                        <a:ea typeface="微軟正黑體" pitchFamily="34" charset="-120"/>
                      </a:endParaRPr>
                    </a:p>
                  </a:txBody>
                  <a:tcPr>
                    <a:solidFill>
                      <a:schemeClr val="accent3">
                        <a:lumMod val="20000"/>
                        <a:lumOff val="80000"/>
                      </a:schemeClr>
                    </a:solidFill>
                  </a:tcPr>
                </a:tc>
              </a:tr>
            </a:tbl>
          </a:graphicData>
        </a:graphic>
      </p:graphicFrame>
      <p:cxnSp>
        <p:nvCxnSpPr>
          <p:cNvPr id="5" name="直線接點 4"/>
          <p:cNvCxnSpPr/>
          <p:nvPr/>
        </p:nvCxnSpPr>
        <p:spPr>
          <a:xfrm>
            <a:off x="0" y="1124744"/>
            <a:ext cx="7164288" cy="0"/>
          </a:xfrm>
          <a:prstGeom prst="line">
            <a:avLst/>
          </a:prstGeom>
          <a:ln w="28575">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 xmlns:p14="http://schemas.microsoft.com/office/powerpoint/2010/main" val="20749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a:bodyPr>
          <a:lstStyle/>
          <a:p>
            <a:pPr marL="742950" indent="-742950" algn="l">
              <a:buFont typeface="Arial" pitchFamily="34" charset="0"/>
              <a:buChar char="•"/>
            </a:pPr>
            <a:r>
              <a:rPr lang="zh-TW" altLang="en-US" sz="3200" b="1" dirty="0" smtClean="0">
                <a:latin typeface="微軟正黑體" pitchFamily="34" charset="-120"/>
                <a:ea typeface="微軟正黑體" pitchFamily="34" charset="-120"/>
              </a:rPr>
              <a:t>一群人的國家認同</a:t>
            </a:r>
            <a:endParaRPr lang="zh-TW" altLang="en-US" sz="3200" b="1" dirty="0">
              <a:latin typeface="微軟正黑體" pitchFamily="34" charset="-120"/>
              <a:ea typeface="微軟正黑體" pitchFamily="34" charset="-120"/>
            </a:endParaRPr>
          </a:p>
        </p:txBody>
      </p:sp>
      <p:sp>
        <p:nvSpPr>
          <p:cNvPr id="8" name="圓形箭號 7"/>
          <p:cNvSpPr/>
          <p:nvPr/>
        </p:nvSpPr>
        <p:spPr>
          <a:xfrm>
            <a:off x="1439134" y="1167005"/>
            <a:ext cx="3296481" cy="3024340"/>
          </a:xfrm>
          <a:prstGeom prst="circularArrow">
            <a:avLst>
              <a:gd name="adj1" fmla="val 10197"/>
              <a:gd name="adj2" fmla="val 1142322"/>
              <a:gd name="adj3" fmla="val 4376404"/>
              <a:gd name="adj4" fmla="val 10475312"/>
              <a:gd name="adj5" fmla="val 125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手繪多邊形 8"/>
          <p:cNvSpPr/>
          <p:nvPr/>
        </p:nvSpPr>
        <p:spPr>
          <a:xfrm>
            <a:off x="2375248" y="1916833"/>
            <a:ext cx="1428099" cy="1362222"/>
          </a:xfrm>
          <a:custGeom>
            <a:avLst/>
            <a:gdLst>
              <a:gd name="connsiteX0" fmla="*/ 0 w 1428099"/>
              <a:gd name="connsiteY0" fmla="*/ 0 h 1362222"/>
              <a:gd name="connsiteX1" fmla="*/ 1428099 w 1428099"/>
              <a:gd name="connsiteY1" fmla="*/ 0 h 1362222"/>
              <a:gd name="connsiteX2" fmla="*/ 1428099 w 1428099"/>
              <a:gd name="connsiteY2" fmla="*/ 1362222 h 1362222"/>
              <a:gd name="connsiteX3" fmla="*/ 0 w 1428099"/>
              <a:gd name="connsiteY3" fmla="*/ 1362222 h 1362222"/>
              <a:gd name="connsiteX4" fmla="*/ 0 w 1428099"/>
              <a:gd name="connsiteY4" fmla="*/ 0 h 1362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099" h="1362222">
                <a:moveTo>
                  <a:pt x="0" y="0"/>
                </a:moveTo>
                <a:lnTo>
                  <a:pt x="1428099" y="0"/>
                </a:lnTo>
                <a:lnTo>
                  <a:pt x="1428099" y="1362222"/>
                </a:lnTo>
                <a:lnTo>
                  <a:pt x="0" y="13622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共同的記憶</a:t>
            </a:r>
            <a:endParaRPr lang="zh-TW" altLang="en-US" sz="3200" kern="1200" dirty="0">
              <a:latin typeface="微軟正黑體" pitchFamily="34" charset="-120"/>
              <a:ea typeface="微軟正黑體" pitchFamily="34" charset="-120"/>
            </a:endParaRPr>
          </a:p>
        </p:txBody>
      </p:sp>
      <p:sp>
        <p:nvSpPr>
          <p:cNvPr id="10" name="拱形 9"/>
          <p:cNvSpPr/>
          <p:nvPr/>
        </p:nvSpPr>
        <p:spPr>
          <a:xfrm>
            <a:off x="383369" y="2971593"/>
            <a:ext cx="3327380" cy="2880016"/>
          </a:xfrm>
          <a:prstGeom prst="blockArc">
            <a:avLst>
              <a:gd name="adj1" fmla="val 0"/>
              <a:gd name="adj2" fmla="val 18900000"/>
              <a:gd name="adj3" fmla="val 1274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手繪多邊形 10"/>
          <p:cNvSpPr/>
          <p:nvPr/>
        </p:nvSpPr>
        <p:spPr>
          <a:xfrm>
            <a:off x="743405" y="3970718"/>
            <a:ext cx="2594401" cy="1114468"/>
          </a:xfrm>
          <a:custGeom>
            <a:avLst/>
            <a:gdLst>
              <a:gd name="connsiteX0" fmla="*/ 0 w 2594401"/>
              <a:gd name="connsiteY0" fmla="*/ 0 h 1114468"/>
              <a:gd name="connsiteX1" fmla="*/ 2594401 w 2594401"/>
              <a:gd name="connsiteY1" fmla="*/ 0 h 1114468"/>
              <a:gd name="connsiteX2" fmla="*/ 2594401 w 2594401"/>
              <a:gd name="connsiteY2" fmla="*/ 1114468 h 1114468"/>
              <a:gd name="connsiteX3" fmla="*/ 0 w 2594401"/>
              <a:gd name="connsiteY3" fmla="*/ 1114468 h 1114468"/>
              <a:gd name="connsiteX4" fmla="*/ 0 w 2594401"/>
              <a:gd name="connsiteY4" fmla="*/ 0 h 111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01" h="1114468">
                <a:moveTo>
                  <a:pt x="0" y="0"/>
                </a:moveTo>
                <a:lnTo>
                  <a:pt x="2594401" y="0"/>
                </a:lnTo>
                <a:lnTo>
                  <a:pt x="2594401" y="1114468"/>
                </a:lnTo>
                <a:lnTo>
                  <a:pt x="0" y="1114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zh-TW" altLang="en-US" sz="3200" kern="1200" dirty="0" smtClean="0">
                <a:latin typeface="微軟正黑體" pitchFamily="34" charset="-120"/>
                <a:ea typeface="微軟正黑體" pitchFamily="34" charset="-120"/>
              </a:rPr>
              <a:t>希望共同生活在一個國家</a:t>
            </a:r>
            <a:endParaRPr lang="zh-TW" altLang="en-US" sz="3200" kern="1200" dirty="0">
              <a:latin typeface="微軟正黑體" pitchFamily="34" charset="-120"/>
              <a:ea typeface="微軟正黑體" pitchFamily="34" charset="-120"/>
            </a:endParaRPr>
          </a:p>
        </p:txBody>
      </p:sp>
      <p:sp>
        <p:nvSpPr>
          <p:cNvPr id="5" name="向右箭號 4"/>
          <p:cNvSpPr/>
          <p:nvPr/>
        </p:nvSpPr>
        <p:spPr>
          <a:xfrm>
            <a:off x="4283968" y="3717032"/>
            <a:ext cx="93610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 xmlns:p14="http://schemas.microsoft.com/office/powerpoint/2010/main" val="300342317"/>
              </p:ext>
            </p:extLst>
          </p:nvPr>
        </p:nvGraphicFramePr>
        <p:xfrm>
          <a:off x="5484440" y="3079224"/>
          <a:ext cx="3336032" cy="1645920"/>
        </p:xfrm>
        <a:graphic>
          <a:graphicData uri="http://schemas.openxmlformats.org/drawingml/2006/table">
            <a:tbl>
              <a:tblPr firstRow="1" bandRow="1">
                <a:tableStyleId>{F5AB1C69-6EDB-4FF4-983F-18BD219EF322}</a:tableStyleId>
              </a:tblPr>
              <a:tblGrid>
                <a:gridCol w="3336032"/>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200" dirty="0" smtClean="0">
                          <a:latin typeface="微軟正黑體" pitchFamily="34" charset="-120"/>
                          <a:ea typeface="微軟正黑體" pitchFamily="34" charset="-120"/>
                        </a:rPr>
                        <a:t>美國學者安德森：</a:t>
                      </a:r>
                    </a:p>
                  </a:txBody>
                  <a:tcPr/>
                </a:tc>
              </a:tr>
              <a:tr h="370840">
                <a:tc>
                  <a:txBody>
                    <a:bodyPr/>
                    <a:lstStyle/>
                    <a:p>
                      <a:pPr algn="ctr">
                        <a:lnSpc>
                          <a:spcPct val="150000"/>
                        </a:lnSpc>
                      </a:pPr>
                      <a:r>
                        <a:rPr lang="zh-TW" altLang="en-US" sz="3200" dirty="0" smtClean="0">
                          <a:latin typeface="微軟正黑體" pitchFamily="34" charset="-120"/>
                          <a:ea typeface="微軟正黑體" pitchFamily="34" charset="-120"/>
                        </a:rPr>
                        <a:t>想像的共同體</a:t>
                      </a:r>
                      <a:endParaRPr lang="zh-TW" altLang="en-US" sz="32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417397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500"/>
                                        <p:tgtEl>
                                          <p:spTgt spid="9"/>
                                        </p:tgtEl>
                                      </p:cBhvr>
                                    </p:animEffect>
                                  </p:childTnLst>
                                </p:cTn>
                              </p:par>
                            </p:childTnLst>
                          </p:cTn>
                        </p:par>
                        <p:par>
                          <p:cTn id="11" fill="hold">
                            <p:stCondLst>
                              <p:cond delay="500"/>
                            </p:stCondLst>
                            <p:childTnLst>
                              <p:par>
                                <p:cTn id="12" presetID="21" presetClass="entr" presetSubtype="4"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500"/>
                                        <p:tgtEl>
                                          <p:spTgt spid="10"/>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群組 4"/>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
        <p:nvSpPr>
          <p:cNvPr id="11" name="內容版面配置區 10"/>
          <p:cNvSpPr>
            <a:spLocks noGrp="1"/>
          </p:cNvSpPr>
          <p:nvPr>
            <p:ph idx="1"/>
          </p:nvPr>
        </p:nvSpPr>
        <p:spPr>
          <a:xfrm>
            <a:off x="457200" y="1268760"/>
            <a:ext cx="8229600" cy="4785395"/>
          </a:xfrm>
        </p:spPr>
        <p:txBody>
          <a:bodyPr>
            <a:normAutofit/>
          </a:bodyPr>
          <a:lstStyle/>
          <a:p>
            <a:pPr>
              <a:lnSpc>
                <a:spcPct val="150000"/>
              </a:lnSpc>
            </a:pPr>
            <a:r>
              <a:rPr lang="zh-TW" altLang="en-US" sz="3000" dirty="0" smtClean="0">
                <a:latin typeface="微軟正黑體" pitchFamily="34" charset="-120"/>
                <a:ea typeface="微軟正黑體" pitchFamily="34" charset="-120"/>
              </a:rPr>
              <a:t>總統蔡英文在臉書粉專發表最新貼文 ，希望全台的所有政黨都可以清楚說出：「</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我們拒絕一國兩制</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，也希望不要再講</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九二共識</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，應該對國際社會送出一致、清楚的訊息。」</a:t>
            </a:r>
          </a:p>
        </p:txBody>
      </p:sp>
    </p:spTree>
    <p:extLst>
      <p:ext uri="{BB962C8B-B14F-4D97-AF65-F5344CB8AC3E}">
        <p14:creationId xmlns="" xmlns:p14="http://schemas.microsoft.com/office/powerpoint/2010/main" val="33566388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3000" dirty="0" smtClean="0">
                <a:latin typeface="微軟正黑體" pitchFamily="34" charset="-120"/>
                <a:ea typeface="微軟正黑體" pitchFamily="34" charset="-120"/>
              </a:rPr>
              <a:t>蔡英文總統這番言論，得到讚賞、也有批評。國民黨總統候選人朱立倫就批評道：「請不要刻意曲解九二共識的內涵，更無權要求所有國人隨您起舞。」</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在國際上，多位美國參眾議員反倒在 </a:t>
            </a:r>
            <a:r>
              <a:rPr lang="en-US" altLang="zh-TW" sz="3000" dirty="0" smtClean="0">
                <a:latin typeface="微軟正黑體" pitchFamily="34" charset="-120"/>
                <a:ea typeface="微軟正黑體" pitchFamily="34" charset="-120"/>
              </a:rPr>
              <a:t>Twitter </a:t>
            </a:r>
            <a:r>
              <a:rPr lang="zh-TW" altLang="en-US" sz="3000" dirty="0" smtClean="0">
                <a:latin typeface="微軟正黑體" pitchFamily="34" charset="-120"/>
                <a:ea typeface="微軟正黑體" pitchFamily="34" charset="-120"/>
              </a:rPr>
              <a:t>上力挺台灣，歐盟也公開肯定台灣的「共享價值」，台灣目前的國際聲浪正逐漸升高。</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：由上則新聞可以分析，國家認同也會受到哪項因素的影響？</a:t>
            </a:r>
            <a:endParaRPr lang="en-US" altLang="zh-TW" sz="3000" dirty="0" smtClean="0">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：政黨。</a:t>
            </a:r>
          </a:p>
        </p:txBody>
      </p:sp>
      <p:grpSp>
        <p:nvGrpSpPr>
          <p:cNvPr id="5" name="群組 3"/>
          <p:cNvGrpSpPr>
            <a:grpSpLocks/>
          </p:cNvGrpSpPr>
          <p:nvPr/>
        </p:nvGrpSpPr>
        <p:grpSpPr bwMode="auto">
          <a:xfrm>
            <a:off x="92075" y="57150"/>
            <a:ext cx="2751733" cy="1050925"/>
            <a:chOff x="0" y="0"/>
            <a:chExt cx="2752509" cy="1051560"/>
          </a:xfrm>
        </p:grpSpPr>
        <p:sp>
          <p:nvSpPr>
            <p:cNvPr id="6" name="框架 5"/>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4294921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標題 1"/>
          <p:cNvSpPr txBox="1">
            <a:spLocks/>
          </p:cNvSpPr>
          <p:nvPr/>
        </p:nvSpPr>
        <p:spPr>
          <a:xfrm>
            <a:off x="467544" y="2060848"/>
            <a:ext cx="8229600" cy="237626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zh-TW" altLang="en-US" dirty="0" smtClean="0">
                <a:latin typeface="微軟正黑體" pitchFamily="34" charset="-120"/>
                <a:ea typeface="微軟正黑體" pitchFamily="34" charset="-120"/>
              </a:rPr>
              <a:t>要理解以上問題</a:t>
            </a:r>
            <a:endParaRPr lang="en-US" altLang="zh-TW" dirty="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必須先知道什麼是主權國家？</a:t>
            </a:r>
            <a:endParaRPr lang="zh-TW" altLang="en-US" dirty="0">
              <a:latin typeface="微軟正黑體" pitchFamily="34" charset="-120"/>
              <a:ea typeface="微軟正黑體" pitchFamily="34" charset="-120"/>
            </a:endParaRPr>
          </a:p>
        </p:txBody>
      </p:sp>
      <p:pic>
        <p:nvPicPr>
          <p:cNvPr id="3" name="Picture 3" descr="C:\Users\d-edit20a\Desktop\PPT素材\背景\346952cb3aca2fa3189bf26489a5e947_png.png"/>
          <p:cNvPicPr>
            <a:picLocks noChangeAspect="1" noChangeArrowheads="1"/>
          </p:cNvPicPr>
          <p:nvPr/>
        </p:nvPicPr>
        <p:blipFill>
          <a:blip r:embed="rId3"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Picture 3" descr="C:\Users\d-edit20a\Desktop\PPT素材\背景\346952cb3aca2fa3189bf26489a5e947_png.png"/>
          <p:cNvPicPr>
            <a:picLocks noChangeAspect="1" noChangeArrowheads="1"/>
          </p:cNvPicPr>
          <p:nvPr/>
        </p:nvPicPr>
        <p:blipFill>
          <a:blip r:embed="rId3" cstate="print">
            <a:lum bright="10000" contrast="-10000"/>
          </a:blip>
          <a:srcRect l="3349" t="11807" r="4703" b="63699"/>
          <a:stretch>
            <a:fillRect/>
          </a:stretch>
        </p:blipFill>
        <p:spPr bwMode="auto">
          <a:xfrm flipH="1" flipV="1">
            <a:off x="0" y="0"/>
            <a:ext cx="9144000" cy="2214562"/>
          </a:xfrm>
          <a:prstGeom prst="rect">
            <a:avLst/>
          </a:prstGeom>
          <a:noFill/>
          <a:ln w="9525">
            <a:noFill/>
            <a:miter lim="800000"/>
            <a:headEnd/>
            <a:tailEnd/>
          </a:ln>
        </p:spPr>
      </p:pic>
    </p:spTree>
    <p:extLst>
      <p:ext uri="{BB962C8B-B14F-4D97-AF65-F5344CB8AC3E}">
        <p14:creationId xmlns="" xmlns:p14="http://schemas.microsoft.com/office/powerpoint/2010/main" val="106737388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74638"/>
            <a:ext cx="7056784" cy="778098"/>
          </a:xfrm>
        </p:spPr>
        <p:txBody>
          <a:bodyPr>
            <a:normAutofit fontScale="90000"/>
          </a:bodyPr>
          <a:lstStyle/>
          <a:p>
            <a:pPr algn="l"/>
            <a:r>
              <a:rPr lang="zh-TW" altLang="en-US" sz="3600" b="1" dirty="0" smtClean="0">
                <a:latin typeface="微軟正黑體" pitchFamily="34" charset="-120"/>
                <a:ea typeface="微軟正黑體" pitchFamily="34" charset="-120"/>
              </a:rPr>
              <a:t>二、公民身分是現代國家認同的基礎</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81916561"/>
              </p:ext>
            </p:extLst>
          </p:nvPr>
        </p:nvGraphicFramePr>
        <p:xfrm>
          <a:off x="533400" y="1330135"/>
          <a:ext cx="4578686" cy="1005840"/>
        </p:xfrm>
        <a:graphic>
          <a:graphicData uri="http://schemas.openxmlformats.org/drawingml/2006/table">
            <a:tbl>
              <a:tblPr firstRow="1" bandRow="1">
                <a:tableStyleId>{9D7B26C5-4107-4FEC-AEDC-1716B250A1EF}</a:tableStyleId>
              </a:tblPr>
              <a:tblGrid>
                <a:gridCol w="4578686"/>
              </a:tblGrid>
              <a:tr h="979896">
                <a:tc>
                  <a:txBody>
                    <a:bodyPr/>
                    <a:lstStyle/>
                    <a:p>
                      <a:r>
                        <a:rPr lang="zh-TW" altLang="en-US" sz="3000" dirty="0" smtClean="0">
                          <a:latin typeface="微軟正黑體" pitchFamily="34" charset="-120"/>
                          <a:ea typeface="微軟正黑體" pitchFamily="34" charset="-120"/>
                        </a:rPr>
                        <a:t>公民身份</a:t>
                      </a:r>
                      <a:r>
                        <a:rPr lang="en-US" altLang="zh-TW" sz="3000" dirty="0" smtClean="0">
                          <a:latin typeface="微軟正黑體" pitchFamily="34" charset="-120"/>
                          <a:ea typeface="微軟正黑體" pitchFamily="34" charset="-120"/>
                        </a:rPr>
                        <a:t>:</a:t>
                      </a:r>
                    </a:p>
                    <a:p>
                      <a:r>
                        <a:rPr lang="zh-TW" altLang="en-US" sz="3000" dirty="0" smtClean="0">
                          <a:latin typeface="微軟正黑體" pitchFamily="34" charset="-120"/>
                          <a:ea typeface="微軟正黑體" pitchFamily="34" charset="-120"/>
                        </a:rPr>
                        <a:t>個人做為國家成員的資格</a:t>
                      </a:r>
                      <a:endParaRPr lang="zh-TW" altLang="en-US" sz="3000" dirty="0">
                        <a:latin typeface="微軟正黑體" pitchFamily="34" charset="-120"/>
                        <a:ea typeface="微軟正黑體" pitchFamily="34" charset="-120"/>
                      </a:endParaRPr>
                    </a:p>
                  </a:txBody>
                  <a:tcPr/>
                </a:tc>
              </a:tr>
            </a:tbl>
          </a:graphicData>
        </a:graphic>
      </p:graphicFrame>
      <p:cxnSp>
        <p:nvCxnSpPr>
          <p:cNvPr id="7" name="弧形接點 6"/>
          <p:cNvCxnSpPr/>
          <p:nvPr/>
        </p:nvCxnSpPr>
        <p:spPr>
          <a:xfrm rot="10800000" flipV="1">
            <a:off x="5724128" y="1340766"/>
            <a:ext cx="1008112" cy="43204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extLst>
              <p:ext uri="{D42A27DB-BD31-4B8C-83A1-F6EECF244321}">
                <p14:modId xmlns="" xmlns:p14="http://schemas.microsoft.com/office/powerpoint/2010/main" val="419365659"/>
              </p:ext>
            </p:extLst>
          </p:nvPr>
        </p:nvGraphicFramePr>
        <p:xfrm>
          <a:off x="2051720" y="2348880"/>
          <a:ext cx="5976664" cy="1097280"/>
        </p:xfrm>
        <a:graphic>
          <a:graphicData uri="http://schemas.openxmlformats.org/drawingml/2006/table">
            <a:tbl>
              <a:tblPr firstRow="1" bandRow="1">
                <a:tableStyleId>{073A0DAA-6AF3-43AB-8588-CEC1D06C72B9}</a:tableStyleId>
              </a:tblPr>
              <a:tblGrid>
                <a:gridCol w="5976664"/>
              </a:tblGrid>
              <a:tr h="370840">
                <a:tc>
                  <a:txBody>
                    <a:bodyPr/>
                    <a:lstStyle/>
                    <a:p>
                      <a:r>
                        <a:rPr lang="zh-TW" altLang="en-US" sz="3000" dirty="0" smtClean="0">
                          <a:latin typeface="微軟正黑體" pitchFamily="34" charset="-120"/>
                          <a:ea typeface="微軟正黑體" pitchFamily="34" charset="-120"/>
                        </a:rPr>
                        <a:t>國民是國家主權的擁有者，</a:t>
                      </a:r>
                      <a:endParaRPr lang="zh-TW" altLang="en-US" sz="300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公民權利保障是國家最重要責任</a:t>
                      </a:r>
                    </a:p>
                  </a:txBody>
                  <a:tcPr/>
                </a:tc>
              </a:tr>
            </a:tbl>
          </a:graphicData>
        </a:graphic>
      </p:graphicFrame>
      <p:graphicFrame>
        <p:nvGraphicFramePr>
          <p:cNvPr id="11" name="表格 10"/>
          <p:cNvGraphicFramePr>
            <a:graphicFrameLocks noGrp="1"/>
          </p:cNvGraphicFramePr>
          <p:nvPr>
            <p:extLst>
              <p:ext uri="{D42A27DB-BD31-4B8C-83A1-F6EECF244321}">
                <p14:modId xmlns="" xmlns:p14="http://schemas.microsoft.com/office/powerpoint/2010/main" val="3554230349"/>
              </p:ext>
            </p:extLst>
          </p:nvPr>
        </p:nvGraphicFramePr>
        <p:xfrm>
          <a:off x="971600" y="3717032"/>
          <a:ext cx="7200800" cy="1463040"/>
        </p:xfrm>
        <a:graphic>
          <a:graphicData uri="http://schemas.openxmlformats.org/drawingml/2006/table">
            <a:tbl>
              <a:tblPr firstRow="1" bandRow="1">
                <a:tableStyleId>{21E4AEA4-8DFA-4A89-87EB-49C32662AFE0}</a:tableStyleId>
              </a:tblPr>
              <a:tblGrid>
                <a:gridCol w="7200800"/>
              </a:tblGrid>
              <a:tr h="370840">
                <a:tc>
                  <a:txBody>
                    <a:bodyPr/>
                    <a:lstStyle/>
                    <a:p>
                      <a:pPr>
                        <a:lnSpc>
                          <a:spcPct val="150000"/>
                        </a:lnSpc>
                      </a:pPr>
                      <a:r>
                        <a:rPr lang="zh-TW" altLang="en-US" sz="3000" dirty="0" smtClean="0">
                          <a:latin typeface="微軟正黑體" pitchFamily="34" charset="-120"/>
                          <a:ea typeface="微軟正黑體" pitchFamily="34" charset="-120"/>
                        </a:rPr>
                        <a:t>如果社會成員沒有共享特定血緣或文化傳統？如果不強調對領袖或統指者的效忠？</a:t>
                      </a:r>
                      <a:endParaRPr lang="zh-TW" altLang="en-US" sz="3000" dirty="0">
                        <a:latin typeface="微軟正黑體" pitchFamily="34" charset="-120"/>
                        <a:ea typeface="微軟正黑體" pitchFamily="34" charset="-120"/>
                      </a:endParaRPr>
                    </a:p>
                  </a:txBody>
                  <a:tcPr/>
                </a:tc>
              </a:tr>
            </a:tbl>
          </a:graphicData>
        </a:graphic>
      </p:graphicFrame>
      <p:sp>
        <p:nvSpPr>
          <p:cNvPr id="12" name="上彎箭號 11"/>
          <p:cNvSpPr/>
          <p:nvPr/>
        </p:nvSpPr>
        <p:spPr>
          <a:xfrm rot="5400000">
            <a:off x="1367644" y="5085184"/>
            <a:ext cx="504056"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表格 13"/>
          <p:cNvGraphicFramePr>
            <a:graphicFrameLocks noGrp="1"/>
          </p:cNvGraphicFramePr>
          <p:nvPr>
            <p:extLst>
              <p:ext uri="{D42A27DB-BD31-4B8C-83A1-F6EECF244321}">
                <p14:modId xmlns="" xmlns:p14="http://schemas.microsoft.com/office/powerpoint/2010/main" val="1137987679"/>
              </p:ext>
            </p:extLst>
          </p:nvPr>
        </p:nvGraphicFramePr>
        <p:xfrm>
          <a:off x="2123728" y="5256624"/>
          <a:ext cx="3336032" cy="548640"/>
        </p:xfrm>
        <a:graphic>
          <a:graphicData uri="http://schemas.openxmlformats.org/drawingml/2006/table">
            <a:tbl>
              <a:tblPr firstRow="1" bandRow="1">
                <a:tableStyleId>{073A0DAA-6AF3-43AB-8588-CEC1D06C72B9}</a:tableStyleId>
              </a:tblPr>
              <a:tblGrid>
                <a:gridCol w="333603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國家整合的障礙？</a:t>
                      </a:r>
                    </a:p>
                  </a:txBody>
                  <a:tcPr/>
                </a:tc>
              </a:tr>
            </a:tbl>
          </a:graphicData>
        </a:graphic>
      </p:graphicFrame>
      <p:grpSp>
        <p:nvGrpSpPr>
          <p:cNvPr id="13" name="群組 21"/>
          <p:cNvGrpSpPr>
            <a:grpSpLocks/>
          </p:cNvGrpSpPr>
          <p:nvPr/>
        </p:nvGrpSpPr>
        <p:grpSpPr bwMode="auto">
          <a:xfrm>
            <a:off x="0" y="353219"/>
            <a:ext cx="7668344" cy="771525"/>
            <a:chOff x="0" y="642314"/>
            <a:chExt cx="7667563" cy="772734"/>
          </a:xfrm>
        </p:grpSpPr>
        <p:grpSp>
          <p:nvGrpSpPr>
            <p:cNvPr id="15" name="群組 11"/>
            <p:cNvGrpSpPr>
              <a:grpSpLocks/>
            </p:cNvGrpSpPr>
            <p:nvPr/>
          </p:nvGrpSpPr>
          <p:grpSpPr bwMode="auto">
            <a:xfrm>
              <a:off x="0" y="642314"/>
              <a:ext cx="533413" cy="772734"/>
              <a:chOff x="0" y="1313645"/>
              <a:chExt cx="533413" cy="772734"/>
            </a:xfrm>
          </p:grpSpPr>
          <p:cxnSp>
            <p:nvCxnSpPr>
              <p:cNvPr id="17" name="直線接點 16"/>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6" name="直線接點 15"/>
            <p:cNvCxnSpPr/>
            <p:nvPr/>
          </p:nvCxnSpPr>
          <p:spPr>
            <a:xfrm flipV="1">
              <a:off x="531759" y="1363522"/>
              <a:ext cx="7135804" cy="37216"/>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943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normAutofit/>
          </a:bodyPr>
          <a:lstStyle/>
          <a:p>
            <a:pPr marL="514350" indent="-514350" algn="l">
              <a:buFont typeface="+mj-lt"/>
              <a:buAutoNum type="arabicPeriod"/>
            </a:pPr>
            <a:r>
              <a:rPr lang="zh-TW" altLang="en-US" sz="3200" b="1" dirty="0" smtClean="0">
                <a:latin typeface="微軟正黑體" pitchFamily="34" charset="-120"/>
                <a:ea typeface="微軟正黑體" pitchFamily="34" charset="-120"/>
              </a:rPr>
              <a:t>如何凝聚國家認同</a:t>
            </a:r>
            <a:endParaRPr lang="zh-TW" altLang="en-US" sz="3200"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1182439132"/>
              </p:ext>
            </p:extLst>
          </p:nvPr>
        </p:nvGraphicFramePr>
        <p:xfrm>
          <a:off x="457200" y="1600200"/>
          <a:ext cx="8229599" cy="701040"/>
        </p:xfrm>
        <a:graphic>
          <a:graphicData uri="http://schemas.openxmlformats.org/drawingml/2006/table">
            <a:tbl>
              <a:tblPr firstRow="1" bandRow="1">
                <a:tableStyleId>{5C22544A-7EE6-4342-B048-85BDC9FD1C3A}</a:tableStyleId>
              </a:tblPr>
              <a:tblGrid>
                <a:gridCol w="8229599"/>
              </a:tblGrid>
              <a:tr h="370840">
                <a:tc>
                  <a:txBody>
                    <a:bodyPr/>
                    <a:lstStyle/>
                    <a:p>
                      <a:r>
                        <a:rPr lang="zh-TW" altLang="en-US" sz="4000" dirty="0" smtClean="0">
                          <a:solidFill>
                            <a:schemeClr val="tx1"/>
                          </a:solidFill>
                          <a:latin typeface="微軟正黑體" pitchFamily="34" charset="-120"/>
                          <a:ea typeface="微軟正黑體" pitchFamily="34" charset="-120"/>
                        </a:rPr>
                        <a:t>對於少數族群來說</a:t>
                      </a:r>
                      <a:endParaRPr lang="zh-TW" altLang="en-US" sz="4000" dirty="0">
                        <a:solidFill>
                          <a:schemeClr val="tx1"/>
                        </a:solidFill>
                        <a:latin typeface="微軟正黑體" pitchFamily="34" charset="-120"/>
                        <a:ea typeface="微軟正黑體" pitchFamily="34" charset="-120"/>
                      </a:endParaRPr>
                    </a:p>
                  </a:txBody>
                  <a:tcPr marL="163288" marR="163288">
                    <a:solidFill>
                      <a:schemeClr val="accent5">
                        <a:lumMod val="60000"/>
                        <a:lumOff val="40000"/>
                      </a:schemeClr>
                    </a:solidFill>
                  </a:tcPr>
                </a:tc>
              </a:tr>
            </a:tbl>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1377582556"/>
              </p:ext>
            </p:extLst>
          </p:nvPr>
        </p:nvGraphicFramePr>
        <p:xfrm>
          <a:off x="2915816" y="3211036"/>
          <a:ext cx="5400600" cy="2651760"/>
        </p:xfrm>
        <a:graphic>
          <a:graphicData uri="http://schemas.openxmlformats.org/drawingml/2006/table">
            <a:tbl>
              <a:tblPr firstRow="1" bandRow="1">
                <a:tableStyleId>{7DF18680-E054-41AD-8BC1-D1AEF772440D}</a:tableStyleId>
              </a:tblPr>
              <a:tblGrid>
                <a:gridCol w="5400600"/>
              </a:tblGrid>
              <a:tr h="370840">
                <a:tc>
                  <a:txBody>
                    <a:bodyPr/>
                    <a:lstStyle/>
                    <a:p>
                      <a:pPr>
                        <a:lnSpc>
                          <a:spcPct val="150000"/>
                        </a:lnSpc>
                      </a:pPr>
                      <a:r>
                        <a:rPr lang="zh-TW" altLang="en-US" sz="3600" dirty="0" smtClean="0">
                          <a:latin typeface="微軟正黑體" pitchFamily="34" charset="-120"/>
                          <a:ea typeface="微軟正黑體" pitchFamily="34" charset="-120"/>
                        </a:rPr>
                        <a:t>不被承認→社會分歧增加</a:t>
                      </a:r>
                      <a:endParaRPr lang="zh-TW" altLang="en-US" sz="3600" dirty="0">
                        <a:latin typeface="微軟正黑體" pitchFamily="34" charset="-120"/>
                        <a:ea typeface="微軟正黑體" pitchFamily="34" charset="-120"/>
                      </a:endParaRPr>
                    </a:p>
                  </a:txBody>
                  <a:tcPr/>
                </a:tc>
              </a:tr>
              <a:tr h="370840">
                <a:tc>
                  <a:txBody>
                    <a:bodyPr/>
                    <a:lstStyle/>
                    <a:p>
                      <a:pPr>
                        <a:lnSpc>
                          <a:spcPct val="150000"/>
                        </a:lnSpc>
                      </a:pPr>
                      <a:r>
                        <a:rPr lang="zh-TW" altLang="en-US" sz="3600" dirty="0" smtClean="0">
                          <a:solidFill>
                            <a:srgbClr val="FF0000"/>
                          </a:solidFill>
                          <a:latin typeface="微軟正黑體" pitchFamily="34" charset="-120"/>
                          <a:ea typeface="微軟正黑體" pitchFamily="34" charset="-120"/>
                        </a:rPr>
                        <a:t>肯認</a:t>
                      </a:r>
                      <a:r>
                        <a:rPr lang="zh-TW" altLang="en-US" sz="3600" dirty="0" smtClean="0">
                          <a:latin typeface="微軟正黑體" pitchFamily="34" charset="-120"/>
                          <a:ea typeface="微軟正黑體" pitchFamily="34" charset="-120"/>
                        </a:rPr>
                        <a:t>少數族群與人權保障→凝聚國家認同</a:t>
                      </a:r>
                      <a:endParaRPr lang="zh-TW" altLang="en-US" sz="3600" dirty="0">
                        <a:latin typeface="微軟正黑體" pitchFamily="34" charset="-120"/>
                        <a:ea typeface="微軟正黑體" pitchFamily="34" charset="-120"/>
                      </a:endParaRPr>
                    </a:p>
                  </a:txBody>
                  <a:tcPr/>
                </a:tc>
              </a:tr>
            </a:tbl>
          </a:graphicData>
        </a:graphic>
      </p:graphicFrame>
      <p:sp>
        <p:nvSpPr>
          <p:cNvPr id="6" name="上彎箭號 5"/>
          <p:cNvSpPr/>
          <p:nvPr/>
        </p:nvSpPr>
        <p:spPr>
          <a:xfrm rot="5400000">
            <a:off x="1673776" y="2654816"/>
            <a:ext cx="1331952"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0176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latin typeface="微軟正黑體" pitchFamily="34" charset="-120"/>
                <a:ea typeface="微軟正黑體" pitchFamily="34" charset="-120"/>
              </a:rPr>
              <a:t>肯認</a:t>
            </a:r>
            <a:endParaRPr lang="zh-TW" altLang="en-US" dirty="0"/>
          </a:p>
        </p:txBody>
      </p:sp>
      <p:sp>
        <p:nvSpPr>
          <p:cNvPr id="3" name="內容版面配置區 2"/>
          <p:cNvSpPr>
            <a:spLocks noGrp="1"/>
          </p:cNvSpPr>
          <p:nvPr>
            <p:ph idx="1"/>
          </p:nvPr>
        </p:nvSpPr>
        <p:spPr/>
        <p:txBody>
          <a:bodyPr/>
          <a:lstStyle/>
          <a:p>
            <a:r>
              <a:rPr lang="zh-TW" altLang="en-US" dirty="0"/>
              <a:t>當多元文化主義者要求主流文化應該肯認少數文化，其意思不僅僅是要求人們要在認知上看見少數文化的存在與特殊性，同時也要求人們在態度上表示正面的肯定。</a:t>
            </a:r>
          </a:p>
        </p:txBody>
      </p:sp>
    </p:spTree>
    <p:extLst>
      <p:ext uri="{BB962C8B-B14F-4D97-AF65-F5344CB8AC3E}">
        <p14:creationId xmlns="" xmlns:p14="http://schemas.microsoft.com/office/powerpoint/2010/main" val="2287036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hlinkClick r:id="rId2"/>
              </a:rPr>
              <a:t>瑞士「分裂」中？</a:t>
            </a:r>
            <a:r>
              <a:rPr lang="zh-TW" altLang="en-US" b="1" dirty="0"/>
              <a:t>──不一樣，就是不團結嗎？</a:t>
            </a:r>
            <a:br>
              <a:rPr lang="zh-TW" altLang="en-US" b="1" dirty="0"/>
            </a:b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瑞士是一個多元文化的國家。我們或許很難想像，這個面積如台灣一般大的國度，竟然劃分為 </a:t>
            </a:r>
            <a:r>
              <a:rPr lang="en-US" altLang="zh-TW" dirty="0"/>
              <a:t>4 </a:t>
            </a:r>
            <a:r>
              <a:rPr lang="zh-TW" altLang="en-US" dirty="0"/>
              <a:t>個語</a:t>
            </a:r>
            <a:r>
              <a:rPr lang="zh-TW" altLang="en-US" dirty="0" smtClean="0"/>
              <a:t>區</a:t>
            </a:r>
            <a:r>
              <a:rPr lang="en-US" altLang="zh-TW" dirty="0" smtClean="0"/>
              <a:t>(</a:t>
            </a:r>
            <a:r>
              <a:rPr lang="zh-TW" altLang="en-US" dirty="0" smtClean="0"/>
              <a:t>法、德、義大利、拉丁語</a:t>
            </a:r>
            <a:r>
              <a:rPr lang="en-US" altLang="zh-TW" dirty="0" smtClean="0"/>
              <a:t>)</a:t>
            </a:r>
            <a:r>
              <a:rPr lang="zh-TW" altLang="en-US" dirty="0" smtClean="0"/>
              <a:t>、</a:t>
            </a:r>
            <a:r>
              <a:rPr lang="en-US" altLang="zh-TW" dirty="0"/>
              <a:t>2 </a:t>
            </a:r>
            <a:r>
              <a:rPr lang="zh-TW" altLang="en-US" dirty="0"/>
              <a:t>大宗教（天主教與新教）和 </a:t>
            </a:r>
            <a:r>
              <a:rPr lang="en-US" altLang="zh-TW" dirty="0"/>
              <a:t>26 </a:t>
            </a:r>
            <a:r>
              <a:rPr lang="zh-TW" altLang="en-US" dirty="0"/>
              <a:t>個邦州。而且，德語區的口頭語言「瑞士德語」及瑞士法語，更在各地呈現不同的口音，用字也有所差異</a:t>
            </a:r>
            <a:r>
              <a:rPr lang="zh-TW" altLang="en-US" dirty="0" smtClean="0"/>
              <a:t>。</a:t>
            </a:r>
            <a:endParaRPr lang="en-US" altLang="zh-TW" dirty="0" smtClean="0"/>
          </a:p>
          <a:p>
            <a:r>
              <a:rPr lang="zh-TW" altLang="en-US" dirty="0"/>
              <a:t>凝聚瑞士的，不是相同的語言文化，而是共同的價值</a:t>
            </a:r>
          </a:p>
        </p:txBody>
      </p:sp>
    </p:spTree>
    <p:extLst>
      <p:ext uri="{BB962C8B-B14F-4D97-AF65-F5344CB8AC3E}">
        <p14:creationId xmlns="" xmlns:p14="http://schemas.microsoft.com/office/powerpoint/2010/main" val="2181840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196752"/>
            <a:ext cx="8229600" cy="4929411"/>
          </a:xfrm>
        </p:spPr>
        <p:txBody>
          <a:bodyPr>
            <a:normAutofit lnSpcReduction="10000"/>
          </a:bodyPr>
          <a:lstStyle/>
          <a:p>
            <a:pPr>
              <a:lnSpc>
                <a:spcPct val="150000"/>
              </a:lnSpc>
            </a:pPr>
            <a:r>
              <a:rPr lang="zh-TW" altLang="en-US" sz="3000" dirty="0" smtClean="0">
                <a:latin typeface="微軟正黑體" pitchFamily="34" charset="-120"/>
                <a:ea typeface="微軟正黑體" pitchFamily="34" charset="-120"/>
              </a:rPr>
              <a:t>世界盃足球賽，比利時相隔</a:t>
            </a:r>
            <a:r>
              <a:rPr lang="en-US" altLang="zh-TW" sz="3000" dirty="0" smtClean="0">
                <a:latin typeface="微軟正黑體" pitchFamily="34" charset="-120"/>
                <a:ea typeface="微軟正黑體" pitchFamily="34" charset="-120"/>
              </a:rPr>
              <a:t>32</a:t>
            </a:r>
            <a:r>
              <a:rPr lang="zh-TW" altLang="en-US" sz="3000" dirty="0" smtClean="0">
                <a:latin typeface="微軟正黑體" pitchFamily="34" charset="-120"/>
                <a:ea typeface="微軟正黑體" pitchFamily="34" charset="-120"/>
              </a:rPr>
              <a:t>年再度晉級</a:t>
            </a:r>
            <a:r>
              <a:rPr lang="en-US" altLang="zh-TW" sz="3000" dirty="0" smtClean="0">
                <a:latin typeface="微軟正黑體" pitchFamily="34" charset="-120"/>
                <a:ea typeface="微軟正黑體" pitchFamily="34" charset="-120"/>
              </a:rPr>
              <a:t>4</a:t>
            </a:r>
            <a:r>
              <a:rPr lang="zh-TW" altLang="en-US" sz="3000" dirty="0" smtClean="0">
                <a:latin typeface="微軟正黑體" pitchFamily="34" charset="-120"/>
                <a:ea typeface="微軟正黑體" pitchFamily="34" charset="-120"/>
              </a:rPr>
              <a:t>強，但敗給法國失去奪冠機會。這個有</a:t>
            </a:r>
            <a:r>
              <a:rPr lang="en-US" altLang="zh-TW" sz="3000" dirty="0" smtClean="0">
                <a:latin typeface="微軟正黑體" pitchFamily="34" charset="-120"/>
                <a:ea typeface="微軟正黑體" pitchFamily="34" charset="-120"/>
              </a:rPr>
              <a:t>3</a:t>
            </a:r>
            <a:r>
              <a:rPr lang="zh-TW" altLang="en-US" sz="3000" dirty="0" smtClean="0">
                <a:latin typeface="微軟正黑體" pitchFamily="34" charset="-120"/>
                <a:ea typeface="微軟正黑體" pitchFamily="34" charset="-120"/>
              </a:rPr>
              <a:t>種主要語言的國家，人民自己都很難溝通，是足球這個語言提醒他們是「比利時人」。</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看球賽的人可能會發現，出場時的國歌時間，近乎一半比利時球員沒開口唱國歌，這個舉動正是比利時國情的縮影。</a:t>
            </a:r>
            <a:endParaRPr lang="en-US" altLang="zh-TW" sz="3000" dirty="0" smtClean="0">
              <a:latin typeface="微軟正黑體" pitchFamily="34" charset="-120"/>
              <a:ea typeface="微軟正黑體" pitchFamily="34" charset="-120"/>
            </a:endParaRPr>
          </a:p>
        </p:txBody>
      </p:sp>
      <p:grpSp>
        <p:nvGrpSpPr>
          <p:cNvPr id="7" name="群組 3"/>
          <p:cNvGrpSpPr>
            <a:grpSpLocks/>
          </p:cNvGrpSpPr>
          <p:nvPr/>
        </p:nvGrpSpPr>
        <p:grpSpPr bwMode="auto">
          <a:xfrm>
            <a:off x="92075" y="57150"/>
            <a:ext cx="2251075" cy="1050925"/>
            <a:chOff x="0" y="0"/>
            <a:chExt cx="2251710" cy="1051560"/>
          </a:xfrm>
        </p:grpSpPr>
        <p:sp>
          <p:nvSpPr>
            <p:cNvPr id="8" name="框架 7"/>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9"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2859620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3000" dirty="0" smtClean="0">
                <a:latin typeface="微軟正黑體" pitchFamily="34" charset="-120"/>
                <a:ea typeface="微軟正黑體" pitchFamily="34" charset="-120"/>
              </a:rPr>
              <a:t>有人說比利時是愛國主義薄弱的國家，以國歌為例，雖有</a:t>
            </a:r>
            <a:r>
              <a:rPr lang="en-US" altLang="zh-TW" sz="3000" dirty="0" smtClean="0">
                <a:latin typeface="微軟正黑體" pitchFamily="34" charset="-120"/>
                <a:ea typeface="微軟正黑體" pitchFamily="34" charset="-120"/>
              </a:rPr>
              <a:t>3</a:t>
            </a:r>
            <a:r>
              <a:rPr lang="zh-TW" altLang="en-US" sz="3000" dirty="0" smtClean="0">
                <a:latin typeface="微軟正黑體" pitchFamily="34" charset="-120"/>
                <a:ea typeface="微軟正黑體" pitchFamily="34" charset="-120"/>
              </a:rPr>
              <a:t>種語言版本，但據說大多數人不會唱完整首，</a:t>
            </a:r>
            <a:r>
              <a:rPr lang="en-US" altLang="zh-TW" sz="3000" dirty="0" smtClean="0">
                <a:latin typeface="微軟正黑體" pitchFamily="34" charset="-120"/>
                <a:ea typeface="微軟正黑體" pitchFamily="34" charset="-120"/>
              </a:rPr>
              <a:t>2007</a:t>
            </a:r>
            <a:r>
              <a:rPr lang="zh-TW" altLang="en-US" sz="3000" dirty="0" smtClean="0">
                <a:latin typeface="微軟正黑體" pitchFamily="34" charset="-120"/>
                <a:ea typeface="微軟正黑體" pitchFamily="34" charset="-120"/>
              </a:rPr>
              <a:t>年還曾發生一件糗事，當年來自荷語區的準比利時總理勒德姆（</a:t>
            </a:r>
            <a:r>
              <a:rPr lang="en-US" altLang="zh-TW" sz="3000" dirty="0" smtClean="0">
                <a:latin typeface="微軟正黑體" pitchFamily="34" charset="-120"/>
                <a:ea typeface="微軟正黑體" pitchFamily="34" charset="-120"/>
              </a:rPr>
              <a:t>Yves </a:t>
            </a:r>
            <a:r>
              <a:rPr lang="en-US" altLang="zh-TW" sz="3000" dirty="0" err="1" smtClean="0">
                <a:latin typeface="微軟正黑體" pitchFamily="34" charset="-120"/>
                <a:ea typeface="微軟正黑體" pitchFamily="34" charset="-120"/>
              </a:rPr>
              <a:t>Leterme</a:t>
            </a:r>
            <a:r>
              <a:rPr lang="zh-TW" altLang="en-US" sz="3000" dirty="0" smtClean="0">
                <a:latin typeface="微軟正黑體" pitchFamily="34" charset="-120"/>
                <a:ea typeface="微軟正黑體" pitchFamily="34" charset="-120"/>
              </a:rPr>
              <a:t>），受訪時把竟法國國歌「馬賽進行曲」當做比利時國歌。</a:t>
            </a:r>
            <a:endParaRPr lang="en-US" altLang="zh-TW" sz="3000" dirty="0" smtClean="0">
              <a:latin typeface="微軟正黑體" pitchFamily="34" charset="-120"/>
              <a:ea typeface="微軟正黑體" pitchFamily="34" charset="-12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124744"/>
            <a:ext cx="8229600" cy="5328592"/>
          </a:xfrm>
        </p:spPr>
        <p:txBody>
          <a:bodyPr>
            <a:normAutofit lnSpcReduction="10000"/>
          </a:bodyPr>
          <a:lstStyle/>
          <a:p>
            <a:pPr>
              <a:lnSpc>
                <a:spcPct val="150000"/>
              </a:lnSpc>
            </a:pPr>
            <a:r>
              <a:rPr lang="zh-TW" altLang="en-US" sz="3000" dirty="0" smtClean="0">
                <a:latin typeface="微軟正黑體" pitchFamily="34" charset="-120"/>
                <a:ea typeface="微軟正黑體" pitchFamily="34" charset="-120"/>
              </a:rPr>
              <a:t>比利時因地理位置及歷經多個民族統治，獨立後國內主要分為北部的法蘭德斯（</a:t>
            </a:r>
            <a:r>
              <a:rPr lang="en-US" altLang="zh-TW" sz="3000" dirty="0" smtClean="0">
                <a:latin typeface="微軟正黑體" pitchFamily="34" charset="-120"/>
                <a:ea typeface="微軟正黑體" pitchFamily="34" charset="-120"/>
              </a:rPr>
              <a:t>Flanders</a:t>
            </a:r>
            <a:r>
              <a:rPr lang="zh-TW" altLang="en-US" sz="3000" dirty="0" smtClean="0">
                <a:latin typeface="微軟正黑體" pitchFamily="34" charset="-120"/>
                <a:ea typeface="微軟正黑體" pitchFamily="34" charset="-120"/>
              </a:rPr>
              <a:t>） 的荷語區、南部瓦隆尼亞區（</a:t>
            </a:r>
            <a:r>
              <a:rPr lang="en-US" altLang="zh-TW" sz="3000" dirty="0" smtClean="0">
                <a:latin typeface="微軟正黑體" pitchFamily="34" charset="-120"/>
                <a:ea typeface="微軟正黑體" pitchFamily="34" charset="-120"/>
              </a:rPr>
              <a:t>Wallonia</a:t>
            </a:r>
            <a:r>
              <a:rPr lang="zh-TW" altLang="en-US" sz="3000" dirty="0" smtClean="0">
                <a:latin typeface="微軟正黑體" pitchFamily="34" charset="-120"/>
                <a:ea typeface="微軟正黑體" pitchFamily="34" charset="-120"/>
              </a:rPr>
              <a:t>）的法語區，此外還有一個少數人口的德語區。這</a:t>
            </a:r>
            <a:r>
              <a:rPr lang="en-US" altLang="zh-TW" sz="3000" dirty="0" smtClean="0">
                <a:latin typeface="微軟正黑體" pitchFamily="34" charset="-120"/>
                <a:ea typeface="微軟正黑體" pitchFamily="34" charset="-120"/>
              </a:rPr>
              <a:t>3</a:t>
            </a:r>
            <a:r>
              <a:rPr lang="zh-TW" altLang="en-US" sz="3000" dirty="0" smtClean="0">
                <a:latin typeface="微軟正黑體" pitchFamily="34" charset="-120"/>
                <a:ea typeface="微軟正黑體" pitchFamily="34" charset="-120"/>
              </a:rPr>
              <a:t>個地區不同的語言造成不同的文化及價值觀，在這裡他們是說自己屬於「佛蘭德斯」或「瓦隆尼亞」人，用來凸顯他們文化、甚至政治認同上的差異。</a:t>
            </a:r>
          </a:p>
        </p:txBody>
      </p:sp>
      <p:grpSp>
        <p:nvGrpSpPr>
          <p:cNvPr id="7" name="群組 3"/>
          <p:cNvGrpSpPr>
            <a:grpSpLocks/>
          </p:cNvGrpSpPr>
          <p:nvPr/>
        </p:nvGrpSpPr>
        <p:grpSpPr bwMode="auto">
          <a:xfrm>
            <a:off x="92075" y="57150"/>
            <a:ext cx="2251075" cy="1050925"/>
            <a:chOff x="0" y="0"/>
            <a:chExt cx="2251710" cy="1051560"/>
          </a:xfrm>
        </p:grpSpPr>
        <p:sp>
          <p:nvSpPr>
            <p:cNvPr id="8" name="框架 7"/>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9"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9410799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07901"/>
            <a:ext cx="8229600" cy="4929411"/>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：以國家認同的形成理論來分析比利時的足球現象，比利時的認同基礎為何？</a:t>
            </a:r>
            <a:endParaRPr lang="en-US" altLang="zh-TW" sz="3000" dirty="0" smtClean="0">
              <a:latin typeface="微軟正黑體" pitchFamily="34" charset="-120"/>
              <a:ea typeface="微軟正黑體" pitchFamily="34" charset="-120"/>
            </a:endParaRP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：文化傳統</a:t>
            </a:r>
          </a:p>
        </p:txBody>
      </p:sp>
      <p:grpSp>
        <p:nvGrpSpPr>
          <p:cNvPr id="5" name="群組 3"/>
          <p:cNvGrpSpPr>
            <a:grpSpLocks/>
          </p:cNvGrpSpPr>
          <p:nvPr/>
        </p:nvGrpSpPr>
        <p:grpSpPr bwMode="auto">
          <a:xfrm>
            <a:off x="92075" y="57150"/>
            <a:ext cx="2751733" cy="1050925"/>
            <a:chOff x="0" y="0"/>
            <a:chExt cx="2752509" cy="1051560"/>
          </a:xfrm>
        </p:grpSpPr>
        <p:sp>
          <p:nvSpPr>
            <p:cNvPr id="6" name="框架 5"/>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6767353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18362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為什麼國家應肯認多元身分認同？ </a:t>
            </a:r>
            <a:endParaRPr kumimoji="0" lang="zh-TW" altLang="en-US" sz="5400" dirty="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539552" y="1484784"/>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TW" altLang="en-US" sz="7200" dirty="0" smtClean="0">
                <a:solidFill>
                  <a:schemeClr val="accent1"/>
                </a:solidFill>
                <a:latin typeface="微軟正黑體" pitchFamily="34" charset="-120"/>
                <a:ea typeface="微軟正黑體" pitchFamily="34" charset="-120"/>
              </a:rPr>
              <a:t>肆</a:t>
            </a:r>
            <a:endParaRPr kumimoji="0" lang="zh-TW" altLang="en-US" sz="7200" dirty="0">
              <a:solidFill>
                <a:schemeClr val="accent1"/>
              </a:solidFill>
              <a:latin typeface="微軟正黑體" pitchFamily="34" charset="-120"/>
              <a:ea typeface="微軟正黑體" pitchFamily="34" charset="-120"/>
            </a:endParaRP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30622"/>
            <a:ext cx="8229600" cy="1066130"/>
          </a:xfrm>
        </p:spPr>
        <p:txBody>
          <a:bodyPr>
            <a:normAutofit/>
          </a:bodyPr>
          <a:lstStyle/>
          <a:p>
            <a:pPr marL="742950" indent="-742950" algn="l"/>
            <a:r>
              <a:rPr lang="zh-TW" altLang="en-US" sz="3600" b="1" dirty="0" smtClean="0">
                <a:latin typeface="微軟正黑體" pitchFamily="34" charset="-120"/>
                <a:ea typeface="微軟正黑體" pitchFamily="34" charset="-120"/>
              </a:rPr>
              <a:t>一、身分認同</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1725892309"/>
              </p:ext>
            </p:extLst>
          </p:nvPr>
        </p:nvGraphicFramePr>
        <p:xfrm>
          <a:off x="827584" y="1482448"/>
          <a:ext cx="7632848" cy="3794760"/>
        </p:xfrm>
        <a:graphic>
          <a:graphicData uri="http://schemas.openxmlformats.org/drawingml/2006/table">
            <a:tbl>
              <a:tblPr firstRow="1" bandRow="1">
                <a:tableStyleId>{ED083AE6-46FA-4A59-8FB0-9F97EB10719F}</a:tableStyleId>
              </a:tblPr>
              <a:tblGrid>
                <a:gridCol w="7632848"/>
              </a:tblGrid>
              <a:tr h="370840">
                <a:tc>
                  <a:txBody>
                    <a:bodyPr/>
                    <a:lstStyle/>
                    <a:p>
                      <a:pPr>
                        <a:lnSpc>
                          <a:spcPct val="150000"/>
                        </a:lnSpc>
                      </a:pPr>
                      <a:r>
                        <a:rPr lang="zh-TW" altLang="en-US" sz="3000" b="0" dirty="0" smtClean="0">
                          <a:latin typeface="微軟正黑體" pitchFamily="34" charset="-120"/>
                          <a:ea typeface="微軟正黑體" pitchFamily="34" charset="-120"/>
                        </a:rPr>
                        <a:t>與其他擁有相近價值取 向、生活態度的人互相認同和接納</a:t>
                      </a:r>
                      <a:endParaRPr lang="zh-TW" altLang="en-US" sz="3000" b="0" dirty="0">
                        <a:latin typeface="微軟正黑體" pitchFamily="34" charset="-120"/>
                        <a:ea typeface="微軟正黑體" pitchFamily="34" charset="-120"/>
                      </a:endParaRPr>
                    </a:p>
                  </a:txBody>
                  <a:tcPr/>
                </a:tc>
              </a:tr>
              <a:tr h="370840">
                <a:tc>
                  <a:txBody>
                    <a:bodyPr/>
                    <a:lstStyle/>
                    <a:p>
                      <a:pPr algn="l">
                        <a:lnSpc>
                          <a:spcPct val="150000"/>
                        </a:lnSpc>
                      </a:pPr>
                      <a:r>
                        <a:rPr lang="zh-TW" altLang="en-US" sz="3000" b="0" dirty="0" smtClean="0">
                          <a:latin typeface="微軟正黑體" pitchFamily="34" charset="-120"/>
                          <a:ea typeface="微軟正黑體" pitchFamily="34" charset="-120"/>
                        </a:rPr>
                        <a:t>彼此因擁有共同價值而產生歸屬感</a:t>
                      </a:r>
                      <a:endParaRPr lang="zh-TW" altLang="en-US" sz="3000" b="0" dirty="0">
                        <a:latin typeface="微軟正黑體" pitchFamily="34" charset="-120"/>
                        <a:ea typeface="微軟正黑體" pitchFamily="34" charset="-120"/>
                      </a:endParaRPr>
                    </a:p>
                  </a:txBody>
                  <a:tcPr/>
                </a:tc>
              </a:tr>
              <a:tr h="370840">
                <a:tc>
                  <a:txBody>
                    <a:bodyPr/>
                    <a:lstStyle/>
                    <a:p>
                      <a:pPr algn="l">
                        <a:lnSpc>
                          <a:spcPct val="150000"/>
                        </a:lnSpc>
                      </a:pPr>
                      <a:r>
                        <a:rPr lang="zh-TW" altLang="en-US" sz="3000" b="0" dirty="0" smtClean="0">
                          <a:latin typeface="微軟正黑體" pitchFamily="34" charset="-120"/>
                          <a:ea typeface="微軟正黑體" pitchFamily="34" charset="-120"/>
                        </a:rPr>
                        <a:t>自覺是該群體的一員</a:t>
                      </a:r>
                      <a:endParaRPr lang="zh-TW" altLang="en-US" sz="3000" b="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b="0" dirty="0" smtClean="0">
                          <a:latin typeface="微軟正黑體" pitchFamily="34" charset="-120"/>
                          <a:ea typeface="微軟正黑體" pitchFamily="34" charset="-120"/>
                        </a:rPr>
                        <a:t>形成「自己人」的身分</a:t>
                      </a:r>
                    </a:p>
                  </a:txBody>
                  <a:tcPr/>
                </a:tc>
              </a:tr>
            </a:tbl>
          </a:graphicData>
        </a:graphic>
      </p:graphicFrame>
      <p:cxnSp>
        <p:nvCxnSpPr>
          <p:cNvPr id="6" name="直線單箭頭接點 5"/>
          <p:cNvCxnSpPr/>
          <p:nvPr/>
        </p:nvCxnSpPr>
        <p:spPr>
          <a:xfrm>
            <a:off x="7956376" y="212506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7960296" y="278798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7960296" y="350100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群組 21"/>
          <p:cNvGrpSpPr>
            <a:grpSpLocks/>
          </p:cNvGrpSpPr>
          <p:nvPr/>
        </p:nvGrpSpPr>
        <p:grpSpPr bwMode="auto">
          <a:xfrm>
            <a:off x="0" y="353219"/>
            <a:ext cx="7668344" cy="771525"/>
            <a:chOff x="0" y="642314"/>
            <a:chExt cx="7667563" cy="772734"/>
          </a:xfrm>
        </p:grpSpPr>
        <p:grpSp>
          <p:nvGrpSpPr>
            <p:cNvPr id="11" name="群組 11"/>
            <p:cNvGrpSpPr>
              <a:grpSpLocks/>
            </p:cNvGrpSpPr>
            <p:nvPr/>
          </p:nvGrpSpPr>
          <p:grpSpPr bwMode="auto">
            <a:xfrm>
              <a:off x="0" y="642314"/>
              <a:ext cx="533413" cy="772734"/>
              <a:chOff x="0" y="1313645"/>
              <a:chExt cx="533413" cy="772734"/>
            </a:xfrm>
          </p:grpSpPr>
          <p:cxnSp>
            <p:nvCxnSpPr>
              <p:cNvPr id="13" name="直線接點 12"/>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2" name="直線接點 11"/>
            <p:cNvCxnSpPr/>
            <p:nvPr/>
          </p:nvCxnSpPr>
          <p:spPr>
            <a:xfrm flipV="1">
              <a:off x="531759" y="1363522"/>
              <a:ext cx="7135804" cy="37216"/>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154503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548680"/>
            <a:ext cx="5184576" cy="864096"/>
          </a:xfrm>
        </p:spPr>
        <p:txBody>
          <a:bodyPr>
            <a:normAutofit/>
          </a:bodyPr>
          <a:lstStyle/>
          <a:p>
            <a:r>
              <a:rPr lang="zh-TW" altLang="en-US" sz="3600" b="1" dirty="0" smtClean="0">
                <a:latin typeface="微軟正黑體" pitchFamily="34" charset="-120"/>
                <a:ea typeface="微軟正黑體" pitchFamily="34" charset="-120"/>
              </a:rPr>
              <a:t>一、主權國家的由來</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948674777"/>
              </p:ext>
            </p:extLst>
          </p:nvPr>
        </p:nvGraphicFramePr>
        <p:xfrm>
          <a:off x="539552" y="1815638"/>
          <a:ext cx="7848872" cy="4389120"/>
        </p:xfrm>
        <a:graphic>
          <a:graphicData uri="http://schemas.openxmlformats.org/drawingml/2006/table">
            <a:tbl>
              <a:tblPr firstRow="1" bandRow="1">
                <a:tableStyleId>{5C22544A-7EE6-4342-B048-85BDC9FD1C3A}</a:tableStyleId>
              </a:tblPr>
              <a:tblGrid>
                <a:gridCol w="2664296"/>
                <a:gridCol w="5184576"/>
              </a:tblGrid>
              <a:tr h="370840">
                <a:tc>
                  <a:txBody>
                    <a:bodyPr/>
                    <a:lstStyle/>
                    <a:p>
                      <a:pPr algn="l">
                        <a:lnSpc>
                          <a:spcPct val="150000"/>
                        </a:lnSpc>
                      </a:pPr>
                      <a:r>
                        <a:rPr lang="zh-TW" altLang="en-US" sz="3000" dirty="0" smtClean="0">
                          <a:latin typeface="微軟正黑體" pitchFamily="34" charset="-120"/>
                          <a:ea typeface="微軟正黑體" pitchFamily="34" charset="-120"/>
                        </a:rPr>
                        <a:t>部落組織</a:t>
                      </a:r>
                      <a:endParaRPr lang="zh-TW" altLang="en-US" sz="3000" dirty="0">
                        <a:latin typeface="微軟正黑體" pitchFamily="34" charset="-120"/>
                        <a:ea typeface="微軟正黑體" pitchFamily="34" charset="-120"/>
                      </a:endParaRPr>
                    </a:p>
                  </a:txBody>
                  <a:tcPr anchor="ctr"/>
                </a:tc>
                <a:tc>
                  <a:txBody>
                    <a:bodyPr/>
                    <a:lstStyle/>
                    <a:p>
                      <a:pPr algn="l">
                        <a:lnSpc>
                          <a:spcPct val="150000"/>
                        </a:lnSpc>
                      </a:pPr>
                      <a:r>
                        <a:rPr lang="zh-TW" altLang="en-US" sz="3000" dirty="0" smtClean="0">
                          <a:latin typeface="微軟正黑體" pitchFamily="34" charset="-120"/>
                          <a:ea typeface="微軟正黑體" pitchFamily="34" charset="-120"/>
                        </a:rPr>
                        <a:t>最初的政治組織型態</a:t>
                      </a:r>
                      <a:endParaRPr lang="zh-TW" altLang="en-US" sz="3000" dirty="0">
                        <a:latin typeface="微軟正黑體" pitchFamily="34" charset="-120"/>
                        <a:ea typeface="微軟正黑體" pitchFamily="34" charset="-120"/>
                      </a:endParaRPr>
                    </a:p>
                  </a:txBody>
                  <a:tcPr anchor="ctr"/>
                </a:tc>
              </a:tr>
              <a:tr h="370840">
                <a:tc>
                  <a:txBody>
                    <a:bodyPr/>
                    <a:lstStyle/>
                    <a:p>
                      <a:pPr algn="l">
                        <a:lnSpc>
                          <a:spcPct val="150000"/>
                        </a:lnSpc>
                      </a:pPr>
                      <a:r>
                        <a:rPr lang="zh-TW" altLang="en-US" sz="3000" dirty="0" smtClean="0">
                          <a:latin typeface="微軟正黑體" pitchFamily="34" charset="-120"/>
                          <a:ea typeface="微軟正黑體" pitchFamily="34" charset="-120"/>
                        </a:rPr>
                        <a:t>封建國家</a:t>
                      </a:r>
                      <a:endParaRPr lang="zh-TW" altLang="en-US" sz="3000" dirty="0">
                        <a:latin typeface="微軟正黑體" pitchFamily="34" charset="-120"/>
                        <a:ea typeface="微軟正黑體" pitchFamily="34" charset="-120"/>
                      </a:endParaRPr>
                    </a:p>
                  </a:txBody>
                  <a:tcPr anchor="ctr"/>
                </a:tc>
                <a:tc>
                  <a:txBody>
                    <a:bodyPr/>
                    <a:lstStyle/>
                    <a:p>
                      <a:pPr algn="l">
                        <a:lnSpc>
                          <a:spcPct val="150000"/>
                        </a:lnSpc>
                      </a:pPr>
                      <a:r>
                        <a:rPr lang="zh-TW" altLang="en-US" sz="3000" dirty="0" smtClean="0">
                          <a:latin typeface="微軟正黑體" pitchFamily="34" charset="-120"/>
                          <a:ea typeface="微軟正黑體" pitchFamily="34" charset="-120"/>
                        </a:rPr>
                        <a:t>各領主在其領地內進行統治</a:t>
                      </a:r>
                      <a:endParaRPr lang="en-US" altLang="zh-TW" sz="3000" dirty="0" smtClean="0">
                        <a:latin typeface="微軟正黑體" pitchFamily="34" charset="-120"/>
                        <a:ea typeface="微軟正黑體" pitchFamily="34" charset="-120"/>
                      </a:endParaRPr>
                    </a:p>
                  </a:txBody>
                  <a:tcPr anchor="ctr"/>
                </a:tc>
              </a:tr>
              <a:tr h="370840">
                <a:tc>
                  <a:txBody>
                    <a:bodyPr/>
                    <a:lstStyle/>
                    <a:p>
                      <a:pPr algn="l">
                        <a:lnSpc>
                          <a:spcPct val="150000"/>
                        </a:lnSpc>
                      </a:pPr>
                      <a:r>
                        <a:rPr lang="zh-TW" altLang="en-US" sz="3000" dirty="0" smtClean="0">
                          <a:latin typeface="微軟正黑體" pitchFamily="34" charset="-120"/>
                          <a:ea typeface="微軟正黑體" pitchFamily="34" charset="-120"/>
                        </a:rPr>
                        <a:t>現代主權國家</a:t>
                      </a:r>
                      <a:endParaRPr lang="zh-TW" altLang="en-US" sz="3000" dirty="0">
                        <a:latin typeface="微軟正黑體" pitchFamily="34" charset="-120"/>
                        <a:ea typeface="微軟正黑體" pitchFamily="34" charset="-120"/>
                      </a:endParaRPr>
                    </a:p>
                  </a:txBody>
                  <a:tcPr anchor="ctr"/>
                </a:tc>
                <a:tc>
                  <a:txBody>
                    <a:bodyPr/>
                    <a:lstStyle/>
                    <a:p>
                      <a:pPr algn="l">
                        <a:lnSpc>
                          <a:spcPct val="150000"/>
                        </a:lnSpc>
                      </a:pPr>
                      <a:r>
                        <a:rPr lang="en-US" altLang="zh-TW" sz="3000" dirty="0" smtClean="0">
                          <a:latin typeface="微軟正黑體" pitchFamily="34" charset="-120"/>
                          <a:ea typeface="微軟正黑體" pitchFamily="34" charset="-120"/>
                        </a:rPr>
                        <a:t>1648</a:t>
                      </a:r>
                      <a:r>
                        <a:rPr lang="zh-TW" altLang="en-US" sz="3000" dirty="0" smtClean="0">
                          <a:latin typeface="微軟正黑體" pitchFamily="34" charset="-120"/>
                          <a:ea typeface="微軟正黑體" pitchFamily="34" charset="-120"/>
                        </a:rPr>
                        <a:t>西發里亞條約：</a:t>
                      </a:r>
                      <a:endParaRPr lang="en-US" altLang="zh-TW" sz="3000" dirty="0" smtClean="0">
                        <a:latin typeface="微軟正黑體" pitchFamily="34" charset="-120"/>
                        <a:ea typeface="微軟正黑體" pitchFamily="34" charset="-120"/>
                      </a:endParaRPr>
                    </a:p>
                    <a:p>
                      <a:pPr algn="l">
                        <a:lnSpc>
                          <a:spcPct val="150000"/>
                        </a:lnSpc>
                      </a:pPr>
                      <a:r>
                        <a:rPr lang="zh-TW" altLang="en-US" sz="3000" dirty="0" smtClean="0">
                          <a:latin typeface="微軟正黑體" pitchFamily="34" charset="-120"/>
                          <a:ea typeface="微軟正黑體" pitchFamily="34" charset="-120"/>
                        </a:rPr>
                        <a:t>國際互動原則─平等、主權</a:t>
                      </a:r>
                      <a:endParaRPr lang="en-US" altLang="zh-TW" sz="3000" dirty="0" smtClean="0">
                        <a:latin typeface="微軟正黑體" pitchFamily="34" charset="-120"/>
                        <a:ea typeface="微軟正黑體" pitchFamily="34" charset="-120"/>
                      </a:endParaRPr>
                    </a:p>
                    <a:p>
                      <a:pPr algn="l">
                        <a:lnSpc>
                          <a:spcPct val="150000"/>
                        </a:lnSpc>
                      </a:pPr>
                      <a:r>
                        <a:rPr lang="zh-TW" altLang="en-US" sz="3000" dirty="0" smtClean="0">
                          <a:latin typeface="微軟正黑體" pitchFamily="34" charset="-120"/>
                          <a:ea typeface="微軟正黑體" pitchFamily="34" charset="-120"/>
                        </a:rPr>
                        <a:t>主權國家不論大小一律平等、不干涉他國內政</a:t>
                      </a:r>
                      <a:endParaRPr lang="en-US" altLang="zh-TW" sz="3000" dirty="0" smtClean="0">
                        <a:latin typeface="微軟正黑體" pitchFamily="34" charset="-120"/>
                        <a:ea typeface="微軟正黑體" pitchFamily="34" charset="-120"/>
                      </a:endParaRPr>
                    </a:p>
                  </a:txBody>
                  <a:tcPr anchor="ctr"/>
                </a:tc>
              </a:tr>
            </a:tbl>
          </a:graphicData>
        </a:graphic>
      </p:graphicFrame>
      <p:grpSp>
        <p:nvGrpSpPr>
          <p:cNvPr id="7" name="群組 21"/>
          <p:cNvGrpSpPr>
            <a:grpSpLocks/>
          </p:cNvGrpSpPr>
          <p:nvPr/>
        </p:nvGrpSpPr>
        <p:grpSpPr bwMode="auto">
          <a:xfrm>
            <a:off x="0" y="642938"/>
            <a:ext cx="6702425" cy="771525"/>
            <a:chOff x="0" y="642314"/>
            <a:chExt cx="6701742" cy="772734"/>
          </a:xfrm>
        </p:grpSpPr>
        <p:grpSp>
          <p:nvGrpSpPr>
            <p:cNvPr id="8" name="群組 11"/>
            <p:cNvGrpSpPr>
              <a:grpSpLocks/>
            </p:cNvGrpSpPr>
            <p:nvPr/>
          </p:nvGrpSpPr>
          <p:grpSpPr bwMode="auto">
            <a:xfrm>
              <a:off x="0" y="642314"/>
              <a:ext cx="533413" cy="772734"/>
              <a:chOff x="0" y="1313645"/>
              <a:chExt cx="533413" cy="772734"/>
            </a:xfrm>
          </p:grpSpPr>
          <p:cxnSp>
            <p:nvCxnSpPr>
              <p:cNvPr id="10" name="直線接點 9"/>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 name="直線接點 8"/>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2154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a:pPr>
            <a:r>
              <a:rPr lang="zh-TW" altLang="en-US" sz="3200" b="1" dirty="0" smtClean="0">
                <a:latin typeface="微軟正黑體" pitchFamily="34" charset="-120"/>
                <a:ea typeface="微軟正黑體" pitchFamily="34" charset="-120"/>
              </a:rPr>
              <a:t>身分認同→人我區別</a:t>
            </a:r>
            <a:endParaRPr lang="zh-TW" altLang="en-US" sz="32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679354555"/>
              </p:ext>
            </p:extLst>
          </p:nvPr>
        </p:nvGraphicFramePr>
        <p:xfrm>
          <a:off x="971600" y="1628801"/>
          <a:ext cx="5280248" cy="2331720"/>
        </p:xfrm>
        <a:graphic>
          <a:graphicData uri="http://schemas.openxmlformats.org/drawingml/2006/table">
            <a:tbl>
              <a:tblPr firstRow="1" bandRow="1">
                <a:tableStyleId>{69C7853C-536D-4A76-A0AE-DD22124D55A5}</a:tableStyleId>
              </a:tblPr>
              <a:tblGrid>
                <a:gridCol w="5280248"/>
              </a:tblGrid>
              <a:tr h="74123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認同某種身分、族群、性別</a:t>
                      </a:r>
                      <a:endParaRPr lang="en-US" altLang="zh-TW" sz="3000" dirty="0" smtClean="0">
                        <a:latin typeface="微軟正黑體" pitchFamily="34" charset="-120"/>
                        <a:ea typeface="微軟正黑體" pitchFamily="34" charset="-120"/>
                      </a:endParaRPr>
                    </a:p>
                  </a:txBody>
                  <a:tcPr/>
                </a:tc>
              </a:tr>
              <a:tr h="74123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區分出與其他的不同</a:t>
                      </a:r>
                      <a:endParaRPr lang="en-US" altLang="zh-TW" sz="3000" dirty="0" smtClean="0">
                        <a:latin typeface="微軟正黑體" pitchFamily="34" charset="-120"/>
                        <a:ea typeface="微軟正黑體" pitchFamily="34" charset="-120"/>
                      </a:endParaRPr>
                    </a:p>
                  </a:txBody>
                  <a:tcPr/>
                </a:tc>
              </a:tr>
              <a:tr h="741235">
                <a:tc>
                  <a:txBody>
                    <a:bodyPr/>
                    <a:lstStyle/>
                    <a:p>
                      <a:pPr>
                        <a:lnSpc>
                          <a:spcPct val="150000"/>
                        </a:lnSpc>
                      </a:pPr>
                      <a:r>
                        <a:rPr lang="zh-TW" altLang="en-US" sz="3000" dirty="0" smtClean="0">
                          <a:latin typeface="微軟正黑體" pitchFamily="34" charset="-120"/>
                          <a:ea typeface="微軟正黑體" pitchFamily="34" charset="-120"/>
                        </a:rPr>
                        <a:t>建立自我的認知</a:t>
                      </a:r>
                      <a:endParaRPr lang="zh-TW" altLang="en-US" sz="3000" dirty="0">
                        <a:latin typeface="微軟正黑體" pitchFamily="34" charset="-120"/>
                        <a:ea typeface="微軟正黑體" pitchFamily="34" charset="-120"/>
                      </a:endParaRPr>
                    </a:p>
                  </a:txBody>
                  <a:tcPr/>
                </a:tc>
              </a:tr>
            </a:tbl>
          </a:graphicData>
        </a:graphic>
      </p:graphicFrame>
      <p:sp>
        <p:nvSpPr>
          <p:cNvPr id="5" name="向下箭號 4"/>
          <p:cNvSpPr/>
          <p:nvPr/>
        </p:nvSpPr>
        <p:spPr>
          <a:xfrm>
            <a:off x="6084168" y="1628800"/>
            <a:ext cx="749504" cy="29020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矩形 5"/>
          <p:cNvSpPr/>
          <p:nvPr/>
        </p:nvSpPr>
        <p:spPr>
          <a:xfrm>
            <a:off x="4541415" y="4509120"/>
            <a:ext cx="3262432" cy="1392497"/>
          </a:xfrm>
          <a:prstGeom prst="rect">
            <a:avLst/>
          </a:prstGeom>
        </p:spPr>
        <p:txBody>
          <a:bodyPr wrap="none">
            <a:spAutoFit/>
          </a:bodyPr>
          <a:lstStyle/>
          <a:p>
            <a:pPr algn="ctr">
              <a:lnSpc>
                <a:spcPct val="150000"/>
              </a:lnSpc>
            </a:pPr>
            <a:r>
              <a:rPr lang="zh-TW" altLang="en-US" sz="3000" b="1" dirty="0">
                <a:latin typeface="微軟正黑體" pitchFamily="34" charset="-120"/>
                <a:ea typeface="微軟正黑體" pitchFamily="34" charset="-120"/>
              </a:rPr>
              <a:t>「身分認同</a:t>
            </a:r>
            <a:r>
              <a:rPr lang="zh-TW" altLang="en-US" sz="3000" b="1" dirty="0" smtClean="0">
                <a:latin typeface="微軟正黑體" pitchFamily="34" charset="-120"/>
                <a:ea typeface="微軟正黑體" pitchFamily="34" charset="-120"/>
              </a:rPr>
              <a:t>」</a:t>
            </a:r>
            <a:endParaRPr lang="en-US" altLang="zh-TW" sz="3000" b="1" dirty="0" smtClean="0">
              <a:latin typeface="微軟正黑體" pitchFamily="34" charset="-120"/>
              <a:ea typeface="微軟正黑體" pitchFamily="34" charset="-120"/>
            </a:endParaRPr>
          </a:p>
          <a:p>
            <a:pPr>
              <a:lnSpc>
                <a:spcPct val="150000"/>
              </a:lnSpc>
            </a:pPr>
            <a:r>
              <a:rPr lang="zh-TW" altLang="en-US" sz="3000" b="1" dirty="0" smtClean="0">
                <a:latin typeface="微軟正黑體" pitchFamily="34" charset="-120"/>
                <a:ea typeface="微軟正黑體" pitchFamily="34" charset="-120"/>
              </a:rPr>
              <a:t>是</a:t>
            </a:r>
            <a:r>
              <a:rPr lang="zh-TW" altLang="en-US" sz="3000" b="1" dirty="0">
                <a:latin typeface="微軟正黑體" pitchFamily="34" charset="-120"/>
                <a:ea typeface="微軟正黑體" pitchFamily="34" charset="-120"/>
              </a:rPr>
              <a:t>一種區別的過程</a:t>
            </a:r>
          </a:p>
        </p:txBody>
      </p:sp>
    </p:spTree>
    <p:extLst>
      <p:ext uri="{BB962C8B-B14F-4D97-AF65-F5344CB8AC3E}">
        <p14:creationId xmlns="" xmlns:p14="http://schemas.microsoft.com/office/powerpoint/2010/main" val="326994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startAt="2"/>
            </a:pPr>
            <a:r>
              <a:rPr lang="zh-TW" altLang="en-US" sz="3200" b="1" dirty="0" smtClean="0">
                <a:latin typeface="微軟正黑體" pitchFamily="34" charset="-120"/>
                <a:ea typeface="微軟正黑體" pitchFamily="34" charset="-120"/>
              </a:rPr>
              <a:t>刻板印象的形成</a:t>
            </a:r>
            <a:endParaRPr lang="zh-TW" altLang="en-US" sz="3200" b="1" dirty="0">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 xmlns:p14="http://schemas.microsoft.com/office/powerpoint/2010/main" val="1513266143"/>
              </p:ext>
            </p:extLst>
          </p:nvPr>
        </p:nvGraphicFramePr>
        <p:xfrm>
          <a:off x="179512" y="1397000"/>
          <a:ext cx="84969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997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734888" y="188640"/>
            <a:ext cx="8229600" cy="1143000"/>
          </a:xfrm>
        </p:spPr>
        <p:txBody>
          <a:bodyPr>
            <a:normAutofit/>
          </a:bodyPr>
          <a:lstStyle/>
          <a:p>
            <a:pPr algn="l"/>
            <a:r>
              <a:rPr lang="zh-TW" altLang="en-US" sz="3200" b="1" dirty="0" smtClean="0">
                <a:latin typeface="微軟正黑體" pitchFamily="34" charset="-120"/>
                <a:ea typeface="微軟正黑體" pitchFamily="34" charset="-120"/>
              </a:rPr>
              <a:t>這樣的稱呼</a:t>
            </a:r>
            <a:r>
              <a:rPr lang="zh-TW" altLang="en-US" sz="3200" b="1" dirty="0">
                <a:latin typeface="微軟正黑體" pitchFamily="34" charset="-120"/>
                <a:ea typeface="微軟正黑體" pitchFamily="34" charset="-120"/>
              </a:rPr>
              <a:t>隱含哪些</a:t>
            </a:r>
            <a:r>
              <a:rPr lang="zh-TW" altLang="en-US" sz="3200" b="1" dirty="0" smtClean="0">
                <a:latin typeface="微軟正黑體" pitchFamily="34" charset="-120"/>
                <a:ea typeface="微軟正黑體" pitchFamily="34" charset="-120"/>
              </a:rPr>
              <a:t>刻板印象？</a:t>
            </a:r>
            <a:endParaRPr lang="zh-TW" altLang="en-US" sz="32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1413543981"/>
              </p:ext>
            </p:extLst>
          </p:nvPr>
        </p:nvGraphicFramePr>
        <p:xfrm>
          <a:off x="1547664" y="1700808"/>
          <a:ext cx="6096000" cy="1097280"/>
        </p:xfrm>
        <a:graphic>
          <a:graphicData uri="http://schemas.openxmlformats.org/drawingml/2006/table">
            <a:tbl>
              <a:tblPr firstRow="1" bandRow="1">
                <a:tableStyleId>{9D7B26C5-4107-4FEC-AEDC-1716B250A1EF}</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b="1" dirty="0" smtClean="0">
                          <a:latin typeface="微軟正黑體" pitchFamily="34" charset="-120"/>
                          <a:ea typeface="微軟正黑體" pitchFamily="34" charset="-120"/>
                        </a:rPr>
                        <a:t>「菲傭」、「泰勞」、「印傭」</a:t>
                      </a:r>
                      <a:r>
                        <a:rPr lang="en-US" altLang="zh-TW" sz="3000" b="1" dirty="0" smtClean="0">
                          <a:latin typeface="微軟正黑體" pitchFamily="34" charset="-120"/>
                          <a:ea typeface="微軟正黑體" pitchFamily="34" charset="-120"/>
                        </a:rPr>
                        <a:t>?</a:t>
                      </a:r>
                      <a:endParaRPr lang="zh-TW" altLang="en-US" sz="3000" b="1" dirty="0" smtClean="0">
                        <a:latin typeface="微軟正黑體" pitchFamily="34" charset="-120"/>
                        <a:ea typeface="微軟正黑體" pitchFamily="34" charset="-120"/>
                      </a:endParaRPr>
                    </a:p>
                  </a:txBody>
                  <a:tcPr/>
                </a:tc>
              </a:tr>
              <a:tr h="370840">
                <a:tc>
                  <a:txBody>
                    <a:bodyPr/>
                    <a:lstStyle/>
                    <a:p>
                      <a:r>
                        <a:rPr lang="zh-TW" altLang="en-US" sz="3000" b="1" dirty="0" smtClean="0">
                          <a:latin typeface="微軟正黑體" pitchFamily="34" charset="-120"/>
                          <a:ea typeface="微軟正黑體" pitchFamily="34" charset="-120"/>
                        </a:rPr>
                        <a:t>「外籍新娘」、「大陸新娘」？</a:t>
                      </a:r>
                      <a:endParaRPr lang="zh-TW" altLang="en-US" sz="3000" b="1" dirty="0">
                        <a:latin typeface="微軟正黑體" pitchFamily="34" charset="-120"/>
                        <a:ea typeface="微軟正黑體" pitchFamily="34" charset="-120"/>
                      </a:endParaRPr>
                    </a:p>
                  </a:txBody>
                  <a:tcPr/>
                </a:tc>
              </a:tr>
            </a:tbl>
          </a:graphicData>
        </a:graphic>
      </p:graphicFrame>
      <p:sp>
        <p:nvSpPr>
          <p:cNvPr id="5" name="向下箭號 4"/>
          <p:cNvSpPr/>
          <p:nvPr/>
        </p:nvSpPr>
        <p:spPr>
          <a:xfrm>
            <a:off x="4572000" y="3068960"/>
            <a:ext cx="360040" cy="6480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 xmlns:p14="http://schemas.microsoft.com/office/powerpoint/2010/main" val="1986431823"/>
              </p:ext>
            </p:extLst>
          </p:nvPr>
        </p:nvGraphicFramePr>
        <p:xfrm>
          <a:off x="2267744" y="3861048"/>
          <a:ext cx="4848200" cy="1463040"/>
        </p:xfrm>
        <a:graphic>
          <a:graphicData uri="http://schemas.openxmlformats.org/drawingml/2006/table">
            <a:tbl>
              <a:tblPr firstRow="1" bandRow="1">
                <a:tableStyleId>{073A0DAA-6AF3-43AB-8588-CEC1D06C72B9}</a:tableStyleId>
              </a:tblPr>
              <a:tblGrid>
                <a:gridCol w="4848200"/>
              </a:tblGrid>
              <a:tr h="370840">
                <a:tc>
                  <a:txBody>
                    <a:bodyPr/>
                    <a:lstStyle/>
                    <a:p>
                      <a:pPr>
                        <a:lnSpc>
                          <a:spcPct val="150000"/>
                        </a:lnSpc>
                      </a:pPr>
                      <a:r>
                        <a:rPr lang="zh-TW" altLang="en-US" sz="3000" dirty="0" smtClean="0">
                          <a:latin typeface="微軟正黑體" pitchFamily="34" charset="-120"/>
                          <a:ea typeface="微軟正黑體" pitchFamily="34" charset="-120"/>
                        </a:rPr>
                        <a:t>將被標籤的人排除於資源競爭的遊戲之外</a:t>
                      </a:r>
                      <a:endParaRPr lang="zh-TW" altLang="en-US" sz="3000" dirty="0">
                        <a:latin typeface="微軟正黑體" pitchFamily="34" charset="-120"/>
                        <a:ea typeface="微軟正黑體" pitchFamily="34" charset="-120"/>
                      </a:endParaRPr>
                    </a:p>
                  </a:txBody>
                  <a:tcPr/>
                </a:tc>
              </a:tr>
            </a:tbl>
          </a:graphicData>
        </a:graphic>
      </p:graphicFrame>
      <p:cxnSp>
        <p:nvCxnSpPr>
          <p:cNvPr id="8" name="直線接點 7"/>
          <p:cNvCxnSpPr/>
          <p:nvPr/>
        </p:nvCxnSpPr>
        <p:spPr>
          <a:xfrm>
            <a:off x="395536" y="1052736"/>
            <a:ext cx="8136904"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95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4664"/>
            <a:ext cx="8229600" cy="720080"/>
          </a:xfrm>
        </p:spPr>
        <p:txBody>
          <a:bodyPr>
            <a:normAutofit/>
          </a:bodyPr>
          <a:lstStyle/>
          <a:p>
            <a:pPr marL="742950" indent="-742950" algn="l">
              <a:buFont typeface="+mj-lt"/>
              <a:buAutoNum type="arabicPeriod" startAt="2"/>
            </a:pPr>
            <a:r>
              <a:rPr lang="zh-TW" altLang="en-US" sz="3000" dirty="0" smtClean="0">
                <a:latin typeface="微軟正黑體" pitchFamily="34" charset="-120"/>
                <a:ea typeface="微軟正黑體" pitchFamily="34" charset="-120"/>
              </a:rPr>
              <a:t>否認弱者的身分→歧視</a:t>
            </a:r>
            <a:endParaRPr lang="zh-TW" altLang="en-US" sz="3000"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733481934"/>
              </p:ext>
            </p:extLst>
          </p:nvPr>
        </p:nvGraphicFramePr>
        <p:xfrm>
          <a:off x="457200" y="1124744"/>
          <a:ext cx="807524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296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971600" y="260648"/>
            <a:ext cx="6624736" cy="864096"/>
          </a:xfrm>
        </p:spPr>
        <p:txBody>
          <a:bodyPr>
            <a:noAutofit/>
          </a:bodyPr>
          <a:lstStyle/>
          <a:p>
            <a:r>
              <a:rPr lang="zh-TW" altLang="en-US" sz="3200" dirty="0" smtClean="0">
                <a:latin typeface="微軟正黑體" pitchFamily="34" charset="-120"/>
                <a:ea typeface="微軟正黑體" pitchFamily="34" charset="-120"/>
              </a:rPr>
              <a:t>什麼樣的人會變成社會上的弱勢？</a:t>
            </a:r>
            <a:endParaRPr lang="zh-TW" altLang="en-US" sz="3200"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413375044"/>
              </p:ext>
            </p:extLst>
          </p:nvPr>
        </p:nvGraphicFramePr>
        <p:xfrm>
          <a:off x="2123728" y="2276872"/>
          <a:ext cx="4896544" cy="701040"/>
        </p:xfrm>
        <a:graphic>
          <a:graphicData uri="http://schemas.openxmlformats.org/drawingml/2006/table">
            <a:tbl>
              <a:tblPr firstRow="1" bandRow="1">
                <a:tableStyleId>{10A1B5D5-9B99-4C35-A422-299274C87663}</a:tableStyleId>
              </a:tblPr>
              <a:tblGrid>
                <a:gridCol w="4896544"/>
              </a:tblGrid>
              <a:tr h="370840">
                <a:tc>
                  <a:txBody>
                    <a:bodyPr/>
                    <a:lstStyle/>
                    <a:p>
                      <a:r>
                        <a:rPr lang="zh-TW" altLang="en-US" sz="4000" dirty="0" smtClean="0">
                          <a:solidFill>
                            <a:schemeClr val="tx1"/>
                          </a:solidFill>
                          <a:latin typeface="微軟正黑體" pitchFamily="34" charset="-120"/>
                          <a:ea typeface="微軟正黑體" pitchFamily="34" charset="-120"/>
                        </a:rPr>
                        <a:t>能力問題→可能不是</a:t>
                      </a:r>
                      <a:endParaRPr lang="zh-TW" altLang="en-US" sz="4000" dirty="0">
                        <a:solidFill>
                          <a:schemeClr val="tx1"/>
                        </a:solidFill>
                        <a:latin typeface="微軟正黑體" pitchFamily="34" charset="-120"/>
                        <a:ea typeface="微軟正黑體" pitchFamily="34" charset="-120"/>
                      </a:endParaRPr>
                    </a:p>
                  </a:txBody>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3746228202"/>
              </p:ext>
            </p:extLst>
          </p:nvPr>
        </p:nvGraphicFramePr>
        <p:xfrm>
          <a:off x="2123728" y="3356992"/>
          <a:ext cx="4896544" cy="701040"/>
        </p:xfrm>
        <a:graphic>
          <a:graphicData uri="http://schemas.openxmlformats.org/drawingml/2006/table">
            <a:tbl>
              <a:tblPr firstRow="1" bandRow="1">
                <a:tableStyleId>{10A1B5D5-9B99-4C35-A422-299274C87663}</a:tableStyleId>
              </a:tblPr>
              <a:tblGrid>
                <a:gridCol w="4896544"/>
              </a:tblGrid>
              <a:tr h="370840">
                <a:tc>
                  <a:txBody>
                    <a:bodyPr/>
                    <a:lstStyle/>
                    <a:p>
                      <a:r>
                        <a:rPr lang="zh-TW" altLang="en-US" sz="4000" dirty="0" smtClean="0">
                          <a:solidFill>
                            <a:schemeClr val="tx1"/>
                          </a:solidFill>
                          <a:latin typeface="微軟正黑體" pitchFamily="34" charset="-120"/>
                          <a:ea typeface="微軟正黑體" pitchFamily="34" charset="-120"/>
                        </a:rPr>
                        <a:t>不夠努力→可能不是</a:t>
                      </a:r>
                      <a:endParaRPr lang="zh-TW" altLang="en-US" sz="4000" dirty="0">
                        <a:solidFill>
                          <a:schemeClr val="tx1"/>
                        </a:solidFill>
                        <a:latin typeface="微軟正黑體" pitchFamily="34" charset="-120"/>
                        <a:ea typeface="微軟正黑體" pitchFamily="34" charset="-120"/>
                      </a:endParaRPr>
                    </a:p>
                  </a:txBody>
                  <a:tcPr/>
                </a:tc>
              </a:tr>
            </a:tbl>
          </a:graphicData>
        </a:graphic>
      </p:graphicFrame>
      <p:cxnSp>
        <p:nvCxnSpPr>
          <p:cNvPr id="7" name="直線接點 6"/>
          <p:cNvCxnSpPr/>
          <p:nvPr/>
        </p:nvCxnSpPr>
        <p:spPr>
          <a:xfrm>
            <a:off x="395536" y="1052736"/>
            <a:ext cx="8136904"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664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normAutofit/>
          </a:bodyPr>
          <a:lstStyle/>
          <a:p>
            <a:pPr marL="514350" indent="-514350" algn="l">
              <a:buFont typeface="Arial" pitchFamily="34" charset="0"/>
              <a:buChar char="•"/>
            </a:pPr>
            <a:r>
              <a:rPr lang="zh-TW" altLang="en-US" sz="3200" b="1" dirty="0">
                <a:latin typeface="微軟正黑體" pitchFamily="34" charset="-120"/>
                <a:ea typeface="微軟正黑體" pitchFamily="34" charset="-120"/>
              </a:rPr>
              <a:t>什麼樣的人</a:t>
            </a:r>
            <a:r>
              <a:rPr lang="zh-TW" altLang="en-US" sz="3200" b="1" dirty="0" smtClean="0">
                <a:latin typeface="微軟正黑體" pitchFamily="34" charset="-120"/>
                <a:ea typeface="微軟正黑體" pitchFamily="34" charset="-120"/>
              </a:rPr>
              <a:t>會成為社會上</a:t>
            </a:r>
            <a:r>
              <a:rPr lang="zh-TW" altLang="en-US" sz="3200" b="1" dirty="0">
                <a:latin typeface="微軟正黑體" pitchFamily="34" charset="-120"/>
                <a:ea typeface="微軟正黑體" pitchFamily="34" charset="-120"/>
              </a:rPr>
              <a:t>的</a:t>
            </a:r>
            <a:r>
              <a:rPr lang="zh-TW" altLang="en-US" sz="3200" b="1" dirty="0" smtClean="0">
                <a:latin typeface="微軟正黑體" pitchFamily="34" charset="-120"/>
                <a:ea typeface="微軟正黑體" pitchFamily="34" charset="-120"/>
              </a:rPr>
              <a:t>弱勢？</a:t>
            </a:r>
            <a:endParaRPr lang="zh-TW" altLang="en-US" sz="3200" b="1" dirty="0">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 xmlns:p14="http://schemas.microsoft.com/office/powerpoint/2010/main" val="3281558256"/>
              </p:ext>
            </p:extLst>
          </p:nvPr>
        </p:nvGraphicFramePr>
        <p:xfrm>
          <a:off x="899592" y="1453232"/>
          <a:ext cx="7200800"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7445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416824" cy="706090"/>
          </a:xfrm>
        </p:spPr>
        <p:txBody>
          <a:bodyPr>
            <a:normAutofit fontScale="90000"/>
          </a:bodyPr>
          <a:lstStyle/>
          <a:p>
            <a:pPr algn="l"/>
            <a:r>
              <a:rPr lang="zh-TW" altLang="en-US" sz="3600" b="1" dirty="0" smtClean="0">
                <a:latin typeface="微軟正黑體" pitchFamily="34" charset="-120"/>
                <a:ea typeface="微軟正黑體" pitchFamily="34" charset="-120"/>
              </a:rPr>
              <a:t>二、多元身分認同的建構、肯認與保障 </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180815177"/>
              </p:ext>
            </p:extLst>
          </p:nvPr>
        </p:nvGraphicFramePr>
        <p:xfrm>
          <a:off x="287524" y="1196752"/>
          <a:ext cx="8568952" cy="3794760"/>
        </p:xfrm>
        <a:graphic>
          <a:graphicData uri="http://schemas.openxmlformats.org/drawingml/2006/table">
            <a:tbl>
              <a:tblPr firstRow="1" bandRow="1">
                <a:tableStyleId>{00A15C55-8517-42AA-B614-E9B94910E393}</a:tableStyleId>
              </a:tblPr>
              <a:tblGrid>
                <a:gridCol w="8568952"/>
              </a:tblGrid>
              <a:tr h="370840">
                <a:tc>
                  <a:txBody>
                    <a:bodyPr/>
                    <a:lstStyle/>
                    <a:p>
                      <a:pPr>
                        <a:lnSpc>
                          <a:spcPct val="150000"/>
                        </a:lnSpc>
                      </a:pPr>
                      <a:r>
                        <a:rPr lang="zh-TW" altLang="en-US" sz="3000" dirty="0" smtClean="0">
                          <a:latin typeface="微軟正黑體" pitchFamily="34" charset="-120"/>
                          <a:ea typeface="微軟正黑體" pitchFamily="34" charset="-120"/>
                        </a:rPr>
                        <a:t>美國非裔美人等群體遭主流文化打壓或同化</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少數民族、宗教、婦女、同性戀團體等抗議他們被白人、主流教派、男性、異性戀等規範所壓抑</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要求公共領域中應正視他們的差異</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建構多元的公民身分</a:t>
                      </a:r>
                      <a:endParaRPr lang="zh-TW" altLang="en-US" sz="3000" dirty="0">
                        <a:latin typeface="微軟正黑體" pitchFamily="34" charset="-120"/>
                        <a:ea typeface="微軟正黑體" pitchFamily="34" charset="-120"/>
                      </a:endParaRPr>
                    </a:p>
                  </a:txBody>
                  <a:tcPr/>
                </a:tc>
              </a:tr>
            </a:tbl>
          </a:graphicData>
        </a:graphic>
      </p:graphicFrame>
      <p:sp>
        <p:nvSpPr>
          <p:cNvPr id="5" name="向下箭號 4"/>
          <p:cNvSpPr/>
          <p:nvPr/>
        </p:nvSpPr>
        <p:spPr>
          <a:xfrm>
            <a:off x="4355976" y="5085184"/>
            <a:ext cx="432048" cy="7200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文字方塊 6"/>
          <p:cNvSpPr txBox="1"/>
          <p:nvPr/>
        </p:nvSpPr>
        <p:spPr>
          <a:xfrm>
            <a:off x="1979712" y="5899338"/>
            <a:ext cx="5184576" cy="553998"/>
          </a:xfrm>
          <a:prstGeom prst="rect">
            <a:avLst/>
          </a:prstGeom>
          <a:noFill/>
        </p:spPr>
        <p:txBody>
          <a:bodyPr wrap="square" rtlCol="0">
            <a:spAutoFit/>
          </a:bodyPr>
          <a:lstStyle/>
          <a:p>
            <a:r>
              <a:rPr lang="zh-TW" altLang="en-US" sz="3000" b="1" dirty="0">
                <a:latin typeface="微軟正黑體" pitchFamily="34" charset="-120"/>
                <a:ea typeface="微軟正黑體" pitchFamily="34" charset="-120"/>
              </a:rPr>
              <a:t>多元文化</a:t>
            </a:r>
            <a:r>
              <a:rPr lang="zh-TW" altLang="en-US" sz="3000" b="1" dirty="0" smtClean="0">
                <a:latin typeface="微軟正黑體" pitchFamily="34" charset="-120"/>
                <a:ea typeface="微軟正黑體" pitchFamily="34" charset="-120"/>
              </a:rPr>
              <a:t>主義、</a:t>
            </a:r>
            <a:r>
              <a:rPr lang="zh-TW" altLang="en-US" sz="3000" b="1" dirty="0">
                <a:latin typeface="微軟正黑體" pitchFamily="34" charset="-120"/>
                <a:ea typeface="微軟正黑體" pitchFamily="34" charset="-120"/>
              </a:rPr>
              <a:t>多元身分認同</a:t>
            </a:r>
          </a:p>
        </p:txBody>
      </p:sp>
      <p:grpSp>
        <p:nvGrpSpPr>
          <p:cNvPr id="8" name="群組 21"/>
          <p:cNvGrpSpPr>
            <a:grpSpLocks/>
          </p:cNvGrpSpPr>
          <p:nvPr/>
        </p:nvGrpSpPr>
        <p:grpSpPr bwMode="auto">
          <a:xfrm>
            <a:off x="0" y="267221"/>
            <a:ext cx="7668344" cy="771525"/>
            <a:chOff x="0" y="642314"/>
            <a:chExt cx="7667563" cy="772734"/>
          </a:xfrm>
        </p:grpSpPr>
        <p:grpSp>
          <p:nvGrpSpPr>
            <p:cNvPr id="9" name="群組 11"/>
            <p:cNvGrpSpPr>
              <a:grpSpLocks/>
            </p:cNvGrpSpPr>
            <p:nvPr/>
          </p:nvGrpSpPr>
          <p:grpSpPr bwMode="auto">
            <a:xfrm>
              <a:off x="0" y="642314"/>
              <a:ext cx="533413" cy="772734"/>
              <a:chOff x="0" y="1313645"/>
              <a:chExt cx="533413" cy="772734"/>
            </a:xfrm>
          </p:grpSpPr>
          <p:cxnSp>
            <p:nvCxnSpPr>
              <p:cNvPr id="11" name="直線接點 10"/>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0" name="直線接點 9"/>
            <p:cNvCxnSpPr/>
            <p:nvPr/>
          </p:nvCxnSpPr>
          <p:spPr>
            <a:xfrm flipV="1">
              <a:off x="531759" y="1363522"/>
              <a:ext cx="7135804" cy="37216"/>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 name="群組 18"/>
          <p:cNvGrpSpPr>
            <a:grpSpLocks/>
          </p:cNvGrpSpPr>
          <p:nvPr/>
        </p:nvGrpSpPr>
        <p:grpSpPr bwMode="auto">
          <a:xfrm>
            <a:off x="6120727" y="4303266"/>
            <a:ext cx="1408363" cy="887413"/>
            <a:chOff x="457200" y="5238916"/>
            <a:chExt cx="1408304" cy="887636"/>
          </a:xfrm>
        </p:grpSpPr>
        <p:pic>
          <p:nvPicPr>
            <p:cNvPr id="14" name="圖片 9"/>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57200" y="5238916"/>
              <a:ext cx="1061737" cy="887636"/>
            </a:xfrm>
            <a:prstGeom prst="rect">
              <a:avLst/>
            </a:prstGeom>
            <a:noFill/>
            <a:ln w="9525">
              <a:noFill/>
              <a:miter lim="800000"/>
              <a:headEnd/>
              <a:tailEnd/>
            </a:ln>
          </p:spPr>
        </p:pic>
        <p:sp>
          <p:nvSpPr>
            <p:cNvPr id="15" name="文字方塊 10">
              <a:hlinkClick r:id="rId4" action="ppaction://hlinkfile"/>
            </p:cNvPr>
            <p:cNvSpPr txBox="1">
              <a:spLocks noChangeArrowheads="1"/>
            </p:cNvSpPr>
            <p:nvPr/>
          </p:nvSpPr>
          <p:spPr bwMode="auto">
            <a:xfrm>
              <a:off x="1219200" y="5498068"/>
              <a:ext cx="646304" cy="369425"/>
            </a:xfrm>
            <a:prstGeom prst="rect">
              <a:avLst/>
            </a:prstGeom>
            <a:noFill/>
            <a:ln w="9525">
              <a:noFill/>
              <a:miter lim="800000"/>
              <a:headEnd/>
              <a:tailEnd/>
            </a:ln>
          </p:spPr>
          <p:txBody>
            <a:bodyPr wrap="none">
              <a:spAutoFit/>
            </a:bodyPr>
            <a:lstStyle/>
            <a:p>
              <a:r>
                <a:rPr lang="zh-TW" altLang="en-US" sz="1800" b="0" dirty="0" smtClean="0">
                  <a:latin typeface="微軟正黑體" pitchFamily="34" charset="-120"/>
                  <a:ea typeface="微軟正黑體" pitchFamily="34" charset="-120"/>
                </a:rPr>
                <a:t>影片</a:t>
              </a:r>
              <a:endParaRPr lang="zh-TW" altLang="en-US" sz="1800" b="0" dirty="0">
                <a:latin typeface="微軟正黑體" pitchFamily="34" charset="-120"/>
                <a:ea typeface="微軟正黑體" pitchFamily="34" charset="-120"/>
              </a:endParaRPr>
            </a:p>
          </p:txBody>
        </p:sp>
      </p:grpSp>
      <p:sp>
        <p:nvSpPr>
          <p:cNvPr id="16" name="Rectangle 10"/>
          <p:cNvSpPr>
            <a:spLocks noChangeArrowheads="1"/>
          </p:cNvSpPr>
          <p:nvPr/>
        </p:nvSpPr>
        <p:spPr bwMode="auto">
          <a:xfrm>
            <a:off x="6300192" y="5085184"/>
            <a:ext cx="2586503" cy="646331"/>
          </a:xfrm>
          <a:prstGeom prst="rect">
            <a:avLst/>
          </a:prstGeom>
          <a:noFill/>
          <a:ln>
            <a:noFill/>
          </a:ln>
          <a:extLst/>
        </p:spPr>
        <p:txBody>
          <a:bodyPr wrap="square" lIns="0" tIns="0" rIns="0" bIns="0" anchor="ctr">
            <a:spAutoFit/>
          </a:bodyPr>
          <a:lstStyle/>
          <a:p>
            <a:pPr eaLnBrk="0" hangingPunct="0">
              <a:lnSpc>
                <a:spcPct val="150000"/>
              </a:lnSpc>
              <a:defRPr/>
            </a:pPr>
            <a:r>
              <a:rPr lang="en-US" altLang="zh-TW" sz="1400" dirty="0" smtClean="0">
                <a:latin typeface="微軟正黑體" pitchFamily="34" charset="-120"/>
                <a:ea typeface="微軟正黑體" pitchFamily="34" charset="-120"/>
                <a:cs typeface="Times New Roman" pitchFamily="18" charset="0"/>
              </a:rPr>
              <a:t>『</a:t>
            </a:r>
            <a:r>
              <a:rPr lang="zh-TW" altLang="en-US" sz="1400" dirty="0" smtClean="0">
                <a:latin typeface="微軟正黑體" pitchFamily="34" charset="-120"/>
                <a:ea typeface="微軟正黑體" pitchFamily="34" charset="-120"/>
                <a:cs typeface="Times New Roman" pitchFamily="18" charset="0"/>
              </a:rPr>
              <a:t>誰說的幸福美滿？多元成家</a:t>
            </a:r>
            <a:r>
              <a:rPr lang="en-US" altLang="zh-TW" sz="1400" dirty="0" smtClean="0">
                <a:latin typeface="微軟正黑體" pitchFamily="34" charset="-120"/>
                <a:ea typeface="微軟正黑體" pitchFamily="34" charset="-120"/>
                <a:cs typeface="Times New Roman" pitchFamily="18" charset="0"/>
              </a:rPr>
              <a:t>』 </a:t>
            </a:r>
          </a:p>
          <a:p>
            <a:pPr eaLnBrk="0" hangingPunct="0">
              <a:lnSpc>
                <a:spcPct val="150000"/>
              </a:lnSpc>
              <a:defRPr/>
            </a:pPr>
            <a:r>
              <a:rPr lang="zh-TW" altLang="en-US" sz="1400" dirty="0" smtClean="0">
                <a:latin typeface="微軟正黑體" pitchFamily="34" charset="-120"/>
                <a:ea typeface="微軟正黑體" pitchFamily="34" charset="-120"/>
                <a:cs typeface="Times New Roman" pitchFamily="18" charset="0"/>
              </a:rPr>
              <a:t>公共電視文化事業基金會提供</a:t>
            </a:r>
            <a:r>
              <a:rPr lang="en-US" altLang="zh-TW" sz="1400" dirty="0" smtClean="0">
                <a:latin typeface="微軟正黑體" pitchFamily="34" charset="-120"/>
                <a:ea typeface="微軟正黑體" pitchFamily="34" charset="-120"/>
                <a:cs typeface="Times New Roman" pitchFamily="18" charset="0"/>
              </a:rPr>
              <a:t>)</a:t>
            </a:r>
            <a:endParaRPr lang="en-US" altLang="zh-TW" sz="1400" b="0" dirty="0">
              <a:latin typeface="微軟正黑體" pitchFamily="34" charset="-120"/>
              <a:ea typeface="微軟正黑體" pitchFamily="34" charset="-120"/>
              <a:cs typeface="Times New Roman" pitchFamily="18" charset="0"/>
            </a:endParaRPr>
          </a:p>
        </p:txBody>
      </p:sp>
    </p:spTree>
    <p:extLst>
      <p:ext uri="{BB962C8B-B14F-4D97-AF65-F5344CB8AC3E}">
        <p14:creationId xmlns="" xmlns:p14="http://schemas.microsoft.com/office/powerpoint/2010/main" val="104469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26" presetClass="emph" presetSubtype="0" repeatCount="3000" fill="hold" nodeType="with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2630"/>
            <a:ext cx="8229600" cy="1143000"/>
          </a:xfrm>
        </p:spPr>
        <p:txBody>
          <a:bodyPr>
            <a:normAutofit/>
          </a:bodyPr>
          <a:lstStyle/>
          <a:p>
            <a:pPr marL="514350" indent="-514350" algn="l">
              <a:buFont typeface="+mj-lt"/>
              <a:buAutoNum type="arabicPeriod"/>
            </a:pPr>
            <a:r>
              <a:rPr lang="zh-TW" altLang="en-US" sz="3200" b="1" dirty="0">
                <a:latin typeface="微軟正黑體" pitchFamily="34" charset="-120"/>
                <a:ea typeface="微軟正黑體" pitchFamily="34" charset="-120"/>
              </a:rPr>
              <a:t>泰勒（</a:t>
            </a:r>
            <a:r>
              <a:rPr lang="en-US" altLang="zh-TW" sz="3200" b="1" dirty="0">
                <a:latin typeface="微軟正黑體" pitchFamily="34" charset="-120"/>
                <a:ea typeface="微軟正黑體" pitchFamily="34" charset="-120"/>
              </a:rPr>
              <a:t>Charles Taylor, 1931-</a:t>
            </a:r>
            <a:r>
              <a:rPr lang="zh-TW" altLang="en-US" sz="3200" b="1" dirty="0" smtClean="0">
                <a:latin typeface="微軟正黑體" pitchFamily="34" charset="-120"/>
                <a:ea typeface="微軟正黑體" pitchFamily="34" charset="-120"/>
              </a:rPr>
              <a:t>）</a:t>
            </a:r>
            <a:endParaRPr lang="zh-TW" altLang="en-US" sz="32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5112568"/>
          </a:xfrm>
        </p:spPr>
        <p:txBody>
          <a:bodyPr>
            <a:normAutofit lnSpcReduction="10000"/>
          </a:bodyPr>
          <a:lstStyle/>
          <a:p>
            <a:pPr>
              <a:lnSpc>
                <a:spcPct val="150000"/>
              </a:lnSpc>
            </a:pPr>
            <a:r>
              <a:rPr lang="zh-TW" altLang="en-US" sz="3000" dirty="0">
                <a:latin typeface="微軟正黑體" pitchFamily="34" charset="-120"/>
                <a:ea typeface="微軟正黑體" pitchFamily="34" charset="-120"/>
              </a:rPr>
              <a:t>當某一群體</a:t>
            </a:r>
            <a:r>
              <a:rPr lang="zh-TW" altLang="en-US" sz="3000" dirty="0" smtClean="0">
                <a:latin typeface="微軟正黑體" pitchFamily="34" charset="-120"/>
                <a:ea typeface="微軟正黑體" pitchFamily="34" charset="-120"/>
              </a:rPr>
              <a:t>的文化</a:t>
            </a:r>
            <a:r>
              <a:rPr lang="zh-TW" altLang="en-US" sz="3000" dirty="0">
                <a:latin typeface="微軟正黑體" pitchFamily="34" charset="-120"/>
                <a:ea typeface="微軟正黑體" pitchFamily="34" charset="-120"/>
              </a:rPr>
              <a:t>不能獲得社會的普遍接納與</a:t>
            </a:r>
            <a:r>
              <a:rPr lang="zh-TW" altLang="en-US" sz="3000" dirty="0" smtClean="0">
                <a:latin typeface="微軟正黑體" pitchFamily="34" charset="-120"/>
                <a:ea typeface="微軟正黑體" pitchFamily="34" charset="-120"/>
              </a:rPr>
              <a:t>尊重</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這個群體的</a:t>
            </a:r>
            <a:r>
              <a:rPr lang="zh-TW" altLang="en-US" sz="3000" dirty="0">
                <a:latin typeface="微軟正黑體" pitchFamily="34" charset="-120"/>
                <a:ea typeface="微軟正黑體" pitchFamily="34" charset="-120"/>
              </a:rPr>
              <a:t>成員將會承受低自尊之</a:t>
            </a:r>
            <a:r>
              <a:rPr lang="zh-TW" altLang="en-US" sz="3000" dirty="0" smtClean="0">
                <a:latin typeface="微軟正黑體" pitchFamily="34" charset="-120"/>
                <a:ea typeface="微軟正黑體" pitchFamily="34" charset="-120"/>
              </a:rPr>
              <a:t>苦</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如果</a:t>
            </a:r>
            <a:r>
              <a:rPr lang="zh-TW" altLang="en-US" sz="3000" dirty="0">
                <a:latin typeface="微軟正黑體" pitchFamily="34" charset="-120"/>
                <a:ea typeface="微軟正黑體" pitchFamily="34" charset="-120"/>
              </a:rPr>
              <a:t>貶抑弱勢社群的</a:t>
            </a:r>
            <a:r>
              <a:rPr lang="zh-TW" altLang="en-US" sz="3000" dirty="0" smtClean="0">
                <a:latin typeface="微軟正黑體" pitchFamily="34" charset="-120"/>
                <a:ea typeface="微軟正黑體" pitchFamily="34" charset="-120"/>
              </a:rPr>
              <a:t>文化</a:t>
            </a:r>
            <a:r>
              <a:rPr lang="zh-TW" altLang="en-US" sz="3000" dirty="0">
                <a:latin typeface="微軟正黑體" pitchFamily="34" charset="-120"/>
                <a:ea typeface="微軟正黑體" pitchFamily="34" charset="-120"/>
              </a:rPr>
              <a:t>，就同時歧視了族群內個人的價值</a:t>
            </a:r>
            <a:r>
              <a:rPr lang="zh-TW" altLang="en-US" sz="3000" dirty="0" smtClean="0">
                <a:latin typeface="微軟正黑體" pitchFamily="34" charset="-120"/>
                <a:ea typeface="微軟正黑體" pitchFamily="34" charset="-120"/>
              </a:rPr>
              <a:t>認同</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即使並沒有</a:t>
            </a:r>
            <a:r>
              <a:rPr lang="zh-TW" altLang="en-US" sz="3000" dirty="0">
                <a:latin typeface="微軟正黑體" pitchFamily="34" charset="-120"/>
                <a:ea typeface="微軟正黑體" pitchFamily="34" charset="-120"/>
              </a:rPr>
              <a:t>明顯的表面歧視</a:t>
            </a:r>
            <a:r>
              <a:rPr lang="zh-TW" altLang="en-US" sz="3000" dirty="0" smtClean="0">
                <a:latin typeface="微軟正黑體" pitchFamily="34" charset="-120"/>
                <a:ea typeface="微軟正黑體" pitchFamily="34" charset="-120"/>
              </a:rPr>
              <a:t>行動</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也傷害</a:t>
            </a:r>
            <a:r>
              <a:rPr lang="zh-TW" altLang="en-US" sz="3000" dirty="0">
                <a:latin typeface="微軟正黑體" pitchFamily="34" charset="-120"/>
                <a:ea typeface="微軟正黑體" pitchFamily="34" charset="-120"/>
              </a:rPr>
              <a:t>了個人尊嚴，</a:t>
            </a:r>
            <a:r>
              <a:rPr lang="zh-TW" altLang="en-US" sz="3000" dirty="0" smtClean="0">
                <a:latin typeface="微軟正黑體" pitchFamily="34" charset="-120"/>
                <a:ea typeface="微軟正黑體" pitchFamily="34" charset="-120"/>
              </a:rPr>
              <a:t>違反</a:t>
            </a:r>
            <a:r>
              <a:rPr lang="zh-TW" altLang="en-US" sz="3000" dirty="0">
                <a:latin typeface="微軟正黑體" pitchFamily="34" charset="-120"/>
                <a:ea typeface="微軟正黑體" pitchFamily="34" charset="-120"/>
              </a:rPr>
              <a:t>社會</a:t>
            </a:r>
            <a:r>
              <a:rPr lang="zh-TW" altLang="en-US" sz="3000" dirty="0" smtClean="0">
                <a:latin typeface="微軟正黑體" pitchFamily="34" charset="-120"/>
                <a:ea typeface="微軟正黑體" pitchFamily="34" charset="-120"/>
              </a:rPr>
              <a:t>正義</a:t>
            </a:r>
            <a:endParaRPr lang="zh-TW" altLang="en-US" sz="3000"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25281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a:bodyPr>
          <a:lstStyle/>
          <a:p>
            <a:pPr marL="514350" indent="-514350" algn="l">
              <a:buFont typeface="+mj-lt"/>
              <a:buAutoNum type="arabicPeriod" startAt="2"/>
            </a:pPr>
            <a:r>
              <a:rPr lang="zh-TW" altLang="en-US" sz="3200" b="1" dirty="0" smtClean="0">
                <a:latin typeface="微軟正黑體" pitchFamily="34" charset="-120"/>
                <a:ea typeface="微軟正黑體" pitchFamily="34" charset="-120"/>
              </a:rPr>
              <a:t>國家扮演的角色</a:t>
            </a:r>
            <a:r>
              <a:rPr lang="zh-TW" altLang="en-US" sz="3200" b="1" dirty="0">
                <a:latin typeface="微軟正黑體" pitchFamily="34" charset="-120"/>
                <a:ea typeface="微軟正黑體" pitchFamily="34" charset="-120"/>
              </a:rPr>
              <a:t>？</a:t>
            </a:r>
          </a:p>
        </p:txBody>
      </p:sp>
      <p:graphicFrame>
        <p:nvGraphicFramePr>
          <p:cNvPr id="4" name="表格 3"/>
          <p:cNvGraphicFramePr>
            <a:graphicFrameLocks noGrp="1"/>
          </p:cNvGraphicFramePr>
          <p:nvPr>
            <p:extLst>
              <p:ext uri="{D42A27DB-BD31-4B8C-83A1-F6EECF244321}">
                <p14:modId xmlns="" xmlns:p14="http://schemas.microsoft.com/office/powerpoint/2010/main" val="3948654599"/>
              </p:ext>
            </p:extLst>
          </p:nvPr>
        </p:nvGraphicFramePr>
        <p:xfrm>
          <a:off x="899592" y="1268760"/>
          <a:ext cx="5568280" cy="579120"/>
        </p:xfrm>
        <a:graphic>
          <a:graphicData uri="http://schemas.openxmlformats.org/drawingml/2006/table">
            <a:tbl>
              <a:tblPr firstRow="1" bandRow="1">
                <a:tableStyleId>{7DF18680-E054-41AD-8BC1-D1AEF772440D}</a:tableStyleId>
              </a:tblPr>
              <a:tblGrid>
                <a:gridCol w="5568280"/>
              </a:tblGrid>
              <a:tr h="370840">
                <a:tc>
                  <a:txBody>
                    <a:bodyPr/>
                    <a:lstStyle/>
                    <a:p>
                      <a:r>
                        <a:rPr lang="zh-TW" altLang="en-US" sz="3200" dirty="0" smtClean="0">
                          <a:latin typeface="微軟正黑體" pitchFamily="34" charset="-120"/>
                          <a:ea typeface="微軟正黑體" pitchFamily="34" charset="-120"/>
                        </a:rPr>
                        <a:t>國家一視同仁的保障公民權利</a:t>
                      </a:r>
                      <a:endParaRPr lang="zh-TW" altLang="en-US" sz="3200" dirty="0">
                        <a:latin typeface="微軟正黑體" pitchFamily="34" charset="-120"/>
                        <a:ea typeface="微軟正黑體" pitchFamily="34" charset="-120"/>
                      </a:endParaRPr>
                    </a:p>
                  </a:txBody>
                  <a:tcPr/>
                </a:tc>
              </a:tr>
            </a:tbl>
          </a:graphicData>
        </a:graphic>
      </p:graphicFrame>
      <p:sp>
        <p:nvSpPr>
          <p:cNvPr id="5" name="上彎箭號 4"/>
          <p:cNvSpPr/>
          <p:nvPr/>
        </p:nvSpPr>
        <p:spPr>
          <a:xfrm rot="5400000">
            <a:off x="5364088" y="1844824"/>
            <a:ext cx="648072"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 xmlns:p14="http://schemas.microsoft.com/office/powerpoint/2010/main" val="773549408"/>
              </p:ext>
            </p:extLst>
          </p:nvPr>
        </p:nvGraphicFramePr>
        <p:xfrm>
          <a:off x="6132512" y="2028840"/>
          <a:ext cx="1607840" cy="640080"/>
        </p:xfrm>
        <a:graphic>
          <a:graphicData uri="http://schemas.openxmlformats.org/drawingml/2006/table">
            <a:tbl>
              <a:tblPr firstRow="1" bandRow="1">
                <a:tableStyleId>{21E4AEA4-8DFA-4A89-87EB-49C32662AFE0}</a:tableStyleId>
              </a:tblPr>
              <a:tblGrid>
                <a:gridCol w="1607840"/>
              </a:tblGrid>
              <a:tr h="370840">
                <a:tc>
                  <a:txBody>
                    <a:bodyPr/>
                    <a:lstStyle/>
                    <a:p>
                      <a:r>
                        <a:rPr lang="zh-TW" altLang="en-US" sz="3600" dirty="0" smtClean="0">
                          <a:latin typeface="微軟正黑體" pitchFamily="34" charset="-120"/>
                          <a:ea typeface="微軟正黑體" pitchFamily="34" charset="-120"/>
                        </a:rPr>
                        <a:t>不夠！</a:t>
                      </a:r>
                      <a:endParaRPr lang="zh-TW" altLang="en-US" sz="3600" dirty="0">
                        <a:latin typeface="微軟正黑體" pitchFamily="34" charset="-120"/>
                        <a:ea typeface="微軟正黑體" pitchFamily="34" charset="-120"/>
                      </a:endParaRPr>
                    </a:p>
                  </a:txBody>
                  <a:tcPr/>
                </a:tc>
              </a:tr>
            </a:tbl>
          </a:graphicData>
        </a:graphic>
      </p:graphicFrame>
      <p:graphicFrame>
        <p:nvGraphicFramePr>
          <p:cNvPr id="7" name="表格 6"/>
          <p:cNvGraphicFramePr>
            <a:graphicFrameLocks noGrp="1"/>
          </p:cNvGraphicFramePr>
          <p:nvPr>
            <p:extLst>
              <p:ext uri="{D42A27DB-BD31-4B8C-83A1-F6EECF244321}">
                <p14:modId xmlns="" xmlns:p14="http://schemas.microsoft.com/office/powerpoint/2010/main" val="4074783657"/>
              </p:ext>
            </p:extLst>
          </p:nvPr>
        </p:nvGraphicFramePr>
        <p:xfrm>
          <a:off x="899592" y="3068960"/>
          <a:ext cx="6480720" cy="1737360"/>
        </p:xfrm>
        <a:graphic>
          <a:graphicData uri="http://schemas.openxmlformats.org/drawingml/2006/table">
            <a:tbl>
              <a:tblPr firstRow="1" bandRow="1">
                <a:tableStyleId>{00A15C55-8517-42AA-B614-E9B94910E393}</a:tableStyleId>
              </a:tblPr>
              <a:tblGrid>
                <a:gridCol w="6480720"/>
              </a:tblGrid>
              <a:tr h="370840">
                <a:tc>
                  <a:txBody>
                    <a:bodyPr/>
                    <a:lstStyle/>
                    <a:p>
                      <a:r>
                        <a:rPr lang="zh-TW" altLang="en-US" sz="3200" dirty="0" smtClean="0">
                          <a:latin typeface="微軟正黑體" pitchFamily="34" charset="-120"/>
                          <a:ea typeface="微軟正黑體" pitchFamily="34" charset="-120"/>
                        </a:rPr>
                        <a:t>肯認弱勢群體文化特質</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a:txBody>
                  <a:tcPr/>
                </a:tc>
              </a:tr>
              <a:tr h="370840">
                <a:tc>
                  <a:txBody>
                    <a:bodyPr/>
                    <a:lstStyle/>
                    <a:p>
                      <a:r>
                        <a:rPr lang="zh-TW" altLang="en-US" sz="3200" dirty="0" smtClean="0">
                          <a:latin typeface="微軟正黑體" pitchFamily="34" charset="-120"/>
                          <a:ea typeface="微軟正黑體" pitchFamily="34" charset="-120"/>
                        </a:rPr>
                        <a:t>重視社會歷史脈絡中的壓迫經驗</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a:txBody>
                  <a:tcPr/>
                </a:tc>
              </a:tr>
              <a:tr h="370840">
                <a:tc>
                  <a:txBody>
                    <a:bodyPr/>
                    <a:lstStyle/>
                    <a:p>
                      <a:r>
                        <a:rPr lang="zh-TW" altLang="en-US" sz="3200" dirty="0" smtClean="0">
                          <a:latin typeface="微軟正黑體" pitchFamily="34" charset="-120"/>
                          <a:ea typeface="微軟正黑體" pitchFamily="34" charset="-120"/>
                        </a:rPr>
                        <a:t>檢討此種不合理的現象</a:t>
                      </a:r>
                      <a:endParaRPr lang="zh-TW" altLang="en-US" sz="3200" dirty="0">
                        <a:latin typeface="微軟正黑體" pitchFamily="34" charset="-120"/>
                        <a:ea typeface="微軟正黑體" pitchFamily="34" charset="-120"/>
                      </a:endParaRPr>
                    </a:p>
                  </a:txBody>
                  <a:tcPr/>
                </a:tc>
              </a:tr>
            </a:tbl>
          </a:graphicData>
        </a:graphic>
      </p:graphicFrame>
      <p:sp>
        <p:nvSpPr>
          <p:cNvPr id="8" name="上彎箭號 7"/>
          <p:cNvSpPr/>
          <p:nvPr/>
        </p:nvSpPr>
        <p:spPr>
          <a:xfrm rot="5400000">
            <a:off x="2178812" y="4869160"/>
            <a:ext cx="648072" cy="648072"/>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aphicFrame>
        <p:nvGraphicFramePr>
          <p:cNvPr id="9" name="表格 8"/>
          <p:cNvGraphicFramePr>
            <a:graphicFrameLocks noGrp="1"/>
          </p:cNvGraphicFramePr>
          <p:nvPr>
            <p:extLst>
              <p:ext uri="{D42A27DB-BD31-4B8C-83A1-F6EECF244321}">
                <p14:modId xmlns="" xmlns:p14="http://schemas.microsoft.com/office/powerpoint/2010/main" val="3823846734"/>
              </p:ext>
            </p:extLst>
          </p:nvPr>
        </p:nvGraphicFramePr>
        <p:xfrm>
          <a:off x="2915816" y="5085184"/>
          <a:ext cx="5472608" cy="648072"/>
        </p:xfrm>
        <a:graphic>
          <a:graphicData uri="http://schemas.openxmlformats.org/drawingml/2006/table">
            <a:tbl>
              <a:tblPr firstRow="1" bandRow="1">
                <a:tableStyleId>{21E4AEA4-8DFA-4A89-87EB-49C32662AFE0}</a:tableStyleId>
              </a:tblPr>
              <a:tblGrid>
                <a:gridCol w="5472608"/>
              </a:tblGrid>
              <a:tr h="648072">
                <a:tc>
                  <a:txBody>
                    <a:bodyPr/>
                    <a:lstStyle/>
                    <a:p>
                      <a:r>
                        <a:rPr lang="zh-TW" altLang="en-US" sz="3200" dirty="0" smtClean="0">
                          <a:latin typeface="微軟正黑體" pitchFamily="34" charset="-120"/>
                          <a:ea typeface="微軟正黑體" pitchFamily="34" charset="-120"/>
                        </a:rPr>
                        <a:t>協助受壓迫者獲得應有的尊重</a:t>
                      </a:r>
                      <a:endParaRPr lang="zh-TW" altLang="en-US" sz="32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6528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196752"/>
            <a:ext cx="8229600" cy="4929411"/>
          </a:xfrm>
        </p:spPr>
        <p:txBody>
          <a:bodyPr>
            <a:normAutofit/>
          </a:bodyPr>
          <a:lstStyle/>
          <a:p>
            <a:pPr>
              <a:lnSpc>
                <a:spcPct val="150000"/>
              </a:lnSpc>
            </a:pPr>
            <a:r>
              <a:rPr lang="en-US" altLang="zh-TW" sz="3000" dirty="0" smtClean="0">
                <a:latin typeface="微軟正黑體" pitchFamily="34" charset="-120"/>
                <a:ea typeface="微軟正黑體" pitchFamily="34" charset="-120"/>
              </a:rPr>
              <a:t>2018</a:t>
            </a:r>
            <a:r>
              <a:rPr lang="zh-TW" altLang="en-US" sz="3000" dirty="0" smtClean="0">
                <a:latin typeface="微軟正黑體" pitchFamily="34" charset="-120"/>
                <a:ea typeface="微軟正黑體" pitchFamily="34" charset="-120"/>
              </a:rPr>
              <a:t>年</a:t>
            </a:r>
            <a:r>
              <a:rPr lang="en-US" altLang="zh-TW" sz="3000" dirty="0">
                <a:latin typeface="微軟正黑體" pitchFamily="34" charset="-120"/>
                <a:ea typeface="微軟正黑體" pitchFamily="34" charset="-120"/>
              </a:rPr>
              <a:t>7</a:t>
            </a:r>
            <a:r>
              <a:rPr lang="zh-TW" altLang="en-US" sz="3000" dirty="0">
                <a:latin typeface="微軟正黑體" pitchFamily="34" charset="-120"/>
                <a:ea typeface="微軟正黑體" pitchFamily="34" charset="-120"/>
              </a:rPr>
              <a:t>月東京醫大因為賄賂醜聞，意外爆出黑箱入學考的案外</a:t>
            </a:r>
            <a:r>
              <a:rPr lang="zh-TW" altLang="en-US" sz="3000" dirty="0" smtClean="0">
                <a:latin typeface="微軟正黑體" pitchFamily="34" charset="-120"/>
                <a:ea typeface="微軟正黑體" pitchFamily="34" charset="-120"/>
              </a:rPr>
              <a:t>案。</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學校</a:t>
            </a:r>
            <a:r>
              <a:rPr lang="zh-TW" altLang="en-US" sz="3000" dirty="0">
                <a:latin typeface="微軟正黑體" pitchFamily="34" charset="-120"/>
                <a:ea typeface="微軟正黑體" pitchFamily="34" charset="-120"/>
              </a:rPr>
              <a:t>被揭發長年來為了抑制女性考生入學，暗中操作考試分數來「控制人數」，導致無數女學生和重考生在不知情的狀況下落榜，情事之惡劣引發輿論撻伐</a:t>
            </a:r>
            <a:r>
              <a:rPr lang="zh-TW" altLang="en-US"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p:txBody>
      </p:sp>
      <p:grpSp>
        <p:nvGrpSpPr>
          <p:cNvPr id="5" name="群組 4"/>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6539878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solidFill>
                  <a:schemeClr val="accent6">
                    <a:lumMod val="75000"/>
                  </a:schemeClr>
                </a:solidFill>
                <a:latin typeface="微軟正黑體" pitchFamily="34" charset="-120"/>
                <a:ea typeface="微軟正黑體" pitchFamily="34" charset="-120"/>
              </a:rPr>
              <a:t>君主專制</a:t>
            </a:r>
            <a:r>
              <a:rPr lang="en-US" altLang="zh-TW" dirty="0" smtClean="0">
                <a:solidFill>
                  <a:schemeClr val="accent6">
                    <a:lumMod val="75000"/>
                  </a:schemeClr>
                </a:solidFill>
                <a:latin typeface="微軟正黑體" pitchFamily="34" charset="-120"/>
                <a:ea typeface="微軟正黑體" pitchFamily="34" charset="-120"/>
              </a:rPr>
              <a:t>-</a:t>
            </a:r>
            <a:r>
              <a:rPr lang="en-US" altLang="zh-TW" dirty="0" smtClean="0">
                <a:solidFill>
                  <a:schemeClr val="accent6">
                    <a:lumMod val="75000"/>
                  </a:schemeClr>
                </a:solidFill>
                <a:latin typeface="微軟正黑體" pitchFamily="34" charset="-120"/>
                <a:ea typeface="微軟正黑體" pitchFamily="34" charset="-120"/>
                <a:sym typeface="Wingdings" pitchFamily="2" charset="2"/>
              </a:rPr>
              <a:t></a:t>
            </a:r>
            <a:r>
              <a:rPr lang="zh-TW" altLang="en-US" smtClean="0">
                <a:solidFill>
                  <a:schemeClr val="accent6">
                    <a:lumMod val="75000"/>
                  </a:schemeClr>
                </a:solidFill>
                <a:latin typeface="微軟正黑體" pitchFamily="34" charset="-120"/>
                <a:ea typeface="微軟正黑體" pitchFamily="34" charset="-120"/>
                <a:sym typeface="Wingdings" pitchFamily="2" charset="2"/>
              </a:rPr>
              <a:t>全體人民</a:t>
            </a:r>
            <a:endParaRPr lang="en-US" altLang="zh-TW" smtClean="0">
              <a:solidFill>
                <a:schemeClr val="accent6">
                  <a:lumMod val="75000"/>
                </a:schemeClr>
              </a:solidFill>
              <a:latin typeface="微軟正黑體" pitchFamily="34" charset="-120"/>
              <a:ea typeface="微軟正黑體" pitchFamily="34" charset="-120"/>
            </a:endParaRPr>
          </a:p>
          <a:p>
            <a:r>
              <a:rPr lang="zh-TW" altLang="en-US" dirty="0" smtClean="0">
                <a:solidFill>
                  <a:schemeClr val="accent6">
                    <a:lumMod val="75000"/>
                  </a:schemeClr>
                </a:solidFill>
                <a:latin typeface="微軟正黑體" pitchFamily="34" charset="-120"/>
                <a:ea typeface="微軟正黑體" pitchFamily="34" charset="-120"/>
              </a:rPr>
              <a:t>主權型態：絕對王權→人民主權</a:t>
            </a:r>
          </a:p>
          <a:p>
            <a:endParaRPr lang="zh-TW"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4641379"/>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a:t>
            </a:r>
            <a:r>
              <a:rPr lang="zh-TW" altLang="en-US" sz="3000" dirty="0">
                <a:latin typeface="微軟正黑體" pitchFamily="34" charset="-120"/>
                <a:ea typeface="微軟正黑體" pitchFamily="34" charset="-120"/>
              </a:rPr>
              <a:t>東京醫</a:t>
            </a:r>
            <a:r>
              <a:rPr lang="zh-TW" altLang="en-US" sz="3000" dirty="0" smtClean="0">
                <a:latin typeface="微軟正黑體" pitchFamily="34" charset="-120"/>
                <a:ea typeface="微軟正黑體" pitchFamily="34" charset="-120"/>
              </a:rPr>
              <a:t>大黑箱入學考的事件，是屬於哪一種類型的身分區別過程？</a:t>
            </a:r>
            <a:endParaRPr lang="en-US" altLang="zh-TW" sz="3000" dirty="0" smtClean="0">
              <a:latin typeface="微軟正黑體" pitchFamily="34" charset="-120"/>
              <a:ea typeface="微軟正黑體" pitchFamily="34" charset="-120"/>
            </a:endParaRP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：性別</a:t>
            </a:r>
          </a:p>
        </p:txBody>
      </p:sp>
      <p:grpSp>
        <p:nvGrpSpPr>
          <p:cNvPr id="5" name="群組 3"/>
          <p:cNvGrpSpPr>
            <a:grpSpLocks/>
          </p:cNvGrpSpPr>
          <p:nvPr/>
        </p:nvGrpSpPr>
        <p:grpSpPr bwMode="auto">
          <a:xfrm>
            <a:off x="92075" y="57150"/>
            <a:ext cx="2751733" cy="1050925"/>
            <a:chOff x="0" y="0"/>
            <a:chExt cx="2752509" cy="1051560"/>
          </a:xfrm>
        </p:grpSpPr>
        <p:sp>
          <p:nvSpPr>
            <p:cNvPr id="6" name="框架 5"/>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4601503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群組 3"/>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
        <p:nvSpPr>
          <p:cNvPr id="8" name="內容版面配置區 7"/>
          <p:cNvSpPr>
            <a:spLocks noGrp="1"/>
          </p:cNvSpPr>
          <p:nvPr>
            <p:ph idx="1"/>
          </p:nvPr>
        </p:nvSpPr>
        <p:spPr>
          <a:xfrm>
            <a:off x="457200" y="1556792"/>
            <a:ext cx="8229600" cy="3777283"/>
          </a:xfrm>
        </p:spPr>
        <p:txBody>
          <a:bodyPr>
            <a:normAutofit/>
          </a:bodyPr>
          <a:lstStyle/>
          <a:p>
            <a:pPr>
              <a:lnSpc>
                <a:spcPct val="150000"/>
              </a:lnSpc>
            </a:pPr>
            <a:r>
              <a:rPr lang="zh-TW" altLang="en-US" sz="3000" dirty="0" smtClean="0">
                <a:latin typeface="微軟正黑體" pitchFamily="34" charset="-120"/>
                <a:ea typeface="微軟正黑體" pitchFamily="34" charset="-120"/>
              </a:rPr>
              <a:t>蔡總統日前強烈回應習近平對台談話，強調台灣人民不會接受九二共識，因為九二共識等於一國兩制。聽完總統的呼籲，台灣民眾是不是也都硬起來，不願再接受「一個中國，各自表述」的九二共識呢？</a:t>
            </a:r>
          </a:p>
        </p:txBody>
      </p:sp>
      <p:cxnSp>
        <p:nvCxnSpPr>
          <p:cNvPr id="10" name="直線接點 9"/>
          <p:cNvCxnSpPr/>
          <p:nvPr/>
        </p:nvCxnSpPr>
        <p:spPr>
          <a:xfrm>
            <a:off x="0" y="1412776"/>
            <a:ext cx="8604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9552" y="5517232"/>
            <a:ext cx="8604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152864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群組 3"/>
          <p:cNvGrpSpPr>
            <a:grpSpLocks/>
          </p:cNvGrpSpPr>
          <p:nvPr/>
        </p:nvGrpSpPr>
        <p:grpSpPr bwMode="auto">
          <a:xfrm>
            <a:off x="92075" y="57150"/>
            <a:ext cx="2251075" cy="1050925"/>
            <a:chOff x="0" y="0"/>
            <a:chExt cx="2251710" cy="1051560"/>
          </a:xfrm>
        </p:grpSpPr>
        <p:sp>
          <p:nvSpPr>
            <p:cNvPr id="7" name="框架 6"/>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
        <p:nvSpPr>
          <p:cNvPr id="9" name="內容版面配置區 8"/>
          <p:cNvSpPr>
            <a:spLocks noGrp="1"/>
          </p:cNvSpPr>
          <p:nvPr>
            <p:ph idx="1"/>
          </p:nvPr>
        </p:nvSpPr>
        <p:spPr>
          <a:xfrm>
            <a:off x="251520" y="1224136"/>
            <a:ext cx="8686800" cy="5229200"/>
          </a:xfrm>
        </p:spPr>
        <p:txBody>
          <a:bodyPr>
            <a:noAutofit/>
          </a:bodyPr>
          <a:lstStyle/>
          <a:p>
            <a:pPr marL="457200" indent="-457200">
              <a:lnSpc>
                <a:spcPct val="170000"/>
              </a:lnSpc>
              <a:spcBef>
                <a:spcPts val="0"/>
              </a:spcBef>
              <a:defRPr/>
            </a:pPr>
            <a:r>
              <a:rPr lang="zh-TW" altLang="en-US" sz="2800" dirty="0" smtClean="0">
                <a:latin typeface="微軟正黑體" pitchFamily="34" charset="-120"/>
                <a:ea typeface="微軟正黑體" pitchFamily="34" charset="-120"/>
              </a:rPr>
              <a:t>在蔡總統發表談話後，於三日到七日間，對台灣民眾進行抽樣調查，當民眾被問到是否支持台灣和大陸應該在「一個中國，各自表述」原則下進行交流。</a:t>
            </a:r>
            <a:endParaRPr lang="en-US" altLang="zh-TW" sz="2800" dirty="0" smtClean="0">
              <a:latin typeface="微軟正黑體" pitchFamily="34" charset="-120"/>
              <a:ea typeface="微軟正黑體" pitchFamily="34" charset="-120"/>
            </a:endParaRPr>
          </a:p>
          <a:p>
            <a:pPr marL="457200" indent="-457200">
              <a:lnSpc>
                <a:spcPct val="170000"/>
              </a:lnSpc>
              <a:spcBef>
                <a:spcPts val="0"/>
              </a:spcBef>
              <a:defRPr/>
            </a:pPr>
            <a:r>
              <a:rPr lang="zh-TW" altLang="en-US" sz="2800" dirty="0" smtClean="0">
                <a:latin typeface="微軟正黑體" pitchFamily="34" charset="-120"/>
                <a:ea typeface="微軟正黑體" pitchFamily="34" charset="-120"/>
              </a:rPr>
              <a:t>高達</a:t>
            </a:r>
            <a:r>
              <a:rPr lang="en-US" altLang="zh-TW" sz="2800" dirty="0" smtClean="0">
                <a:latin typeface="微軟正黑體" pitchFamily="34" charset="-120"/>
                <a:ea typeface="微軟正黑體" pitchFamily="34" charset="-120"/>
              </a:rPr>
              <a:t>67%</a:t>
            </a:r>
            <a:r>
              <a:rPr lang="zh-TW" altLang="en-US" sz="2800" dirty="0" smtClean="0">
                <a:latin typeface="微軟正黑體" pitchFamily="34" charset="-120"/>
                <a:ea typeface="微軟正黑體" pitchFamily="34" charset="-120"/>
              </a:rPr>
              <a:t>的民眾表示支持或是非常支持。相較於去年百分之</a:t>
            </a:r>
            <a:r>
              <a:rPr lang="en-US" altLang="zh-TW" sz="2800" dirty="0" smtClean="0">
                <a:latin typeface="微軟正黑體" pitchFamily="34" charset="-120"/>
                <a:ea typeface="微軟正黑體" pitchFamily="34" charset="-120"/>
              </a:rPr>
              <a:t>70%</a:t>
            </a:r>
            <a:r>
              <a:rPr lang="zh-TW" altLang="en-US" sz="2800" dirty="0" smtClean="0">
                <a:latin typeface="微軟正黑體" pitchFamily="34" charset="-120"/>
                <a:ea typeface="微軟正黑體" pitchFamily="34" charset="-120"/>
              </a:rPr>
              <a:t>和前年</a:t>
            </a:r>
            <a:r>
              <a:rPr lang="en-US" altLang="zh-TW" sz="2800" dirty="0" smtClean="0">
                <a:latin typeface="微軟正黑體" pitchFamily="34" charset="-120"/>
                <a:ea typeface="微軟正黑體" pitchFamily="34" charset="-120"/>
              </a:rPr>
              <a:t>69%</a:t>
            </a:r>
            <a:r>
              <a:rPr lang="zh-TW" altLang="en-US" sz="2800" dirty="0" smtClean="0">
                <a:latin typeface="微軟正黑體" pitchFamily="34" charset="-120"/>
                <a:ea typeface="微軟正黑體" pitchFamily="34" charset="-120"/>
              </a:rPr>
              <a:t>，這次調查結果確實是蔡總統就任以來九二共識支持率的最低紀錄，但差別實在很有限。</a:t>
            </a:r>
          </a:p>
        </p:txBody>
      </p:sp>
      <p:cxnSp>
        <p:nvCxnSpPr>
          <p:cNvPr id="10" name="直線接點 9"/>
          <p:cNvCxnSpPr/>
          <p:nvPr/>
        </p:nvCxnSpPr>
        <p:spPr>
          <a:xfrm>
            <a:off x="0" y="1268760"/>
            <a:ext cx="8604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9552" y="6381328"/>
            <a:ext cx="8604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678248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8229600" cy="4785395"/>
          </a:xfrm>
        </p:spPr>
        <p:txBody>
          <a:bodyPr>
            <a:normAutofit/>
          </a:bodyPr>
          <a:lstStyle/>
          <a:p>
            <a:pPr>
              <a:lnSpc>
                <a:spcPct val="150000"/>
              </a:lnSpc>
            </a:pPr>
            <a:r>
              <a:rPr lang="zh-TW" altLang="en-US" sz="3000" dirty="0" smtClean="0">
                <a:latin typeface="微軟正黑體" pitchFamily="34" charset="-120"/>
                <a:ea typeface="微軟正黑體" pitchFamily="34" charset="-120"/>
              </a:rPr>
              <a:t>看到這樣的數字，支持兩岸一家親，甚至追求統一的民眾，或許以為這代表兩岸有機會越走越近，不過同一份調查也顯示了民意的不同面向。</a:t>
            </a:r>
          </a:p>
        </p:txBody>
      </p:sp>
      <p:grpSp>
        <p:nvGrpSpPr>
          <p:cNvPr id="3" name="群組 3"/>
          <p:cNvGrpSpPr>
            <a:grpSpLocks/>
          </p:cNvGrpSpPr>
          <p:nvPr/>
        </p:nvGrpSpPr>
        <p:grpSpPr bwMode="auto">
          <a:xfrm>
            <a:off x="92075" y="57150"/>
            <a:ext cx="2251075" cy="1050925"/>
            <a:chOff x="0" y="0"/>
            <a:chExt cx="2251710" cy="1051560"/>
          </a:xfrm>
        </p:grpSpPr>
        <p:sp>
          <p:nvSpPr>
            <p:cNvPr id="4" name="框架 3"/>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5"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8229600" cy="4785395"/>
          </a:xfrm>
        </p:spPr>
        <p:txBody>
          <a:bodyPr>
            <a:normAutofit lnSpcReduction="10000"/>
          </a:bodyPr>
          <a:lstStyle/>
          <a:p>
            <a:pPr>
              <a:lnSpc>
                <a:spcPct val="150000"/>
              </a:lnSpc>
            </a:pPr>
            <a:r>
              <a:rPr lang="zh-TW" altLang="en-US" sz="3000" dirty="0" smtClean="0">
                <a:latin typeface="微軟正黑體" pitchFamily="34" charset="-120"/>
                <a:ea typeface="微軟正黑體" pitchFamily="34" charset="-120"/>
              </a:rPr>
              <a:t>當民眾被問到認不認同台灣是以中華民國為名的主權獨立國家，所以不需要再宣布獨立，有</a:t>
            </a:r>
            <a:r>
              <a:rPr lang="en-US" altLang="zh-TW" sz="3000" dirty="0" smtClean="0">
                <a:latin typeface="微軟正黑體" pitchFamily="34" charset="-120"/>
                <a:ea typeface="微軟正黑體" pitchFamily="34" charset="-120"/>
              </a:rPr>
              <a:t>70%</a:t>
            </a:r>
            <a:r>
              <a:rPr lang="zh-TW" altLang="en-US" sz="3000" dirty="0" smtClean="0">
                <a:latin typeface="微軟正黑體" pitchFamily="34" charset="-120"/>
                <a:ea typeface="微軟正黑體" pitchFamily="34" charset="-120"/>
              </a:rPr>
              <a:t>民眾表示認同。</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而獨立的中華民國該不該跟對岸的中華人民共和國討論統一可能性？百分之</a:t>
            </a:r>
            <a:r>
              <a:rPr lang="en-US" altLang="zh-TW" sz="3000" dirty="0" smtClean="0">
                <a:latin typeface="微軟正黑體" pitchFamily="34" charset="-120"/>
                <a:ea typeface="微軟正黑體" pitchFamily="34" charset="-120"/>
              </a:rPr>
              <a:t>71%</a:t>
            </a:r>
            <a:r>
              <a:rPr lang="zh-TW" altLang="en-US" sz="3000" dirty="0" smtClean="0">
                <a:latin typeface="微軟正黑體" pitchFamily="34" charset="-120"/>
                <a:ea typeface="微軟正黑體" pitchFamily="34" charset="-120"/>
              </a:rPr>
              <a:t>民眾認為，即使雙方在政治、經濟、社會條件各方面都差別不大，台灣也不該考慮與對岸統一。</a:t>
            </a:r>
          </a:p>
        </p:txBody>
      </p:sp>
      <p:grpSp>
        <p:nvGrpSpPr>
          <p:cNvPr id="3" name="群組 3"/>
          <p:cNvGrpSpPr>
            <a:grpSpLocks/>
          </p:cNvGrpSpPr>
          <p:nvPr/>
        </p:nvGrpSpPr>
        <p:grpSpPr bwMode="auto">
          <a:xfrm>
            <a:off x="92075" y="57150"/>
            <a:ext cx="2251075" cy="1050925"/>
            <a:chOff x="0" y="0"/>
            <a:chExt cx="2251710" cy="1051560"/>
          </a:xfrm>
        </p:grpSpPr>
        <p:sp>
          <p:nvSpPr>
            <p:cNvPr id="4" name="框架 3"/>
            <p:cNvSpPr/>
            <p:nvPr/>
          </p:nvSpPr>
          <p:spPr>
            <a:xfrm>
              <a:off x="0" y="0"/>
              <a:ext cx="2251710"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5" name="文字方塊 5"/>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群組 3"/>
          <p:cNvGrpSpPr>
            <a:grpSpLocks/>
          </p:cNvGrpSpPr>
          <p:nvPr/>
        </p:nvGrpSpPr>
        <p:grpSpPr bwMode="auto">
          <a:xfrm>
            <a:off x="92075" y="57150"/>
            <a:ext cx="2751733" cy="1050925"/>
            <a:chOff x="0" y="0"/>
            <a:chExt cx="2752509" cy="1051560"/>
          </a:xfrm>
        </p:grpSpPr>
        <p:sp>
          <p:nvSpPr>
            <p:cNvPr id="8" name="框架 7"/>
            <p:cNvSpPr/>
            <p:nvPr/>
          </p:nvSpPr>
          <p:spPr>
            <a:xfrm>
              <a:off x="0" y="0"/>
              <a:ext cx="2752509" cy="1051560"/>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9" name="文字方塊 5"/>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a:t>
              </a:r>
              <a:r>
                <a:rPr kumimoji="0" lang="zh-TW" altLang="en-US" sz="3200" b="1" dirty="0" smtClean="0">
                  <a:latin typeface="微軟正黑體" pitchFamily="34" charset="-120"/>
                  <a:ea typeface="微軟正黑體" pitchFamily="34" charset="-120"/>
                </a:rPr>
                <a:t>小考箱</a:t>
              </a:r>
              <a:endParaRPr kumimoji="0" lang="zh-TW" altLang="en-US" sz="3200" b="1" dirty="0">
                <a:latin typeface="微軟正黑體" pitchFamily="34" charset="-120"/>
                <a:ea typeface="微軟正黑體" pitchFamily="34" charset="-120"/>
              </a:endParaRPr>
            </a:p>
          </p:txBody>
        </p:sp>
      </p:grpSp>
      <p:sp>
        <p:nvSpPr>
          <p:cNvPr id="10" name="內容版面配置區 9"/>
          <p:cNvSpPr>
            <a:spLocks noGrp="1"/>
          </p:cNvSpPr>
          <p:nvPr>
            <p:ph idx="1"/>
          </p:nvPr>
        </p:nvSpPr>
        <p:spPr>
          <a:xfrm>
            <a:off x="457200" y="1340768"/>
            <a:ext cx="8229600" cy="4785395"/>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：百分之</a:t>
            </a:r>
            <a:r>
              <a:rPr lang="en-US" altLang="zh-TW" sz="3000" dirty="0" smtClean="0">
                <a:latin typeface="微軟正黑體" pitchFamily="34" charset="-120"/>
                <a:ea typeface="微軟正黑體" pitchFamily="34" charset="-120"/>
              </a:rPr>
              <a:t>71%</a:t>
            </a:r>
            <a:r>
              <a:rPr lang="zh-TW" altLang="en-US" sz="3000" dirty="0" smtClean="0">
                <a:latin typeface="微軟正黑體" pitchFamily="34" charset="-120"/>
                <a:ea typeface="微軟正黑體" pitchFamily="34" charset="-120"/>
              </a:rPr>
              <a:t>民眾認為，即使雙方在政治、經濟、社會條件各方面都差別不大，台灣也不該考慮與對岸統一。請問從國家認同形成的理論分析，答題民眾的認同基礎最有可能為何？</a:t>
            </a: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：公民身分</a:t>
            </a:r>
          </a:p>
        </p:txBody>
      </p:sp>
    </p:spTree>
    <p:extLst>
      <p:ext uri="{BB962C8B-B14F-4D97-AF65-F5344CB8AC3E}">
        <p14:creationId xmlns="" xmlns:p14="http://schemas.microsoft.com/office/powerpoint/2010/main" val="1359776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6038" y="158750"/>
            <a:ext cx="2244725" cy="746125"/>
          </a:xfrm>
        </p:spPr>
        <p:txBody>
          <a:bodyPr/>
          <a:lstStyle/>
          <a:p>
            <a:pPr eaLnBrk="1" hangingPunct="1"/>
            <a:r>
              <a:rPr lang="zh-TW" altLang="en-US" sz="3600" b="1" dirty="0" smtClean="0">
                <a:latin typeface="微軟正黑體" pitchFamily="34" charset="-120"/>
                <a:ea typeface="微軟正黑體" pitchFamily="34" charset="-120"/>
              </a:rPr>
              <a:t>課後練習</a:t>
            </a:r>
          </a:p>
        </p:txBody>
      </p:sp>
      <p:sp>
        <p:nvSpPr>
          <p:cNvPr id="8" name="內容版面配置區 7"/>
          <p:cNvSpPr>
            <a:spLocks noGrp="1"/>
          </p:cNvSpPr>
          <p:nvPr>
            <p:ph idx="1"/>
          </p:nvPr>
        </p:nvSpPr>
        <p:spPr>
          <a:xfrm>
            <a:off x="457200" y="1268760"/>
            <a:ext cx="8229600" cy="4857403"/>
          </a:xfrm>
        </p:spPr>
        <p:txBody>
          <a:bodyPr>
            <a:normAutofit fontScale="92500" lnSpcReduction="20000"/>
          </a:bodyPr>
          <a:lstStyle/>
          <a:p>
            <a:pPr>
              <a:lnSpc>
                <a:spcPct val="150000"/>
              </a:lnSpc>
            </a:pPr>
            <a:r>
              <a:rPr lang="zh-TW" altLang="en-US" sz="3000" dirty="0" smtClean="0">
                <a:latin typeface="微軟正黑體" pitchFamily="34" charset="-120"/>
                <a:ea typeface="微軟正黑體" pitchFamily="34" charset="-120"/>
              </a:rPr>
              <a:t>中國領導人習近平發表「兩岸統一進程</a:t>
            </a:r>
            <a:r>
              <a:rPr lang="en-US" altLang="zh-TW" sz="3000" dirty="0" smtClean="0">
                <a:latin typeface="微軟正黑體" pitchFamily="34" charset="-120"/>
                <a:ea typeface="微軟正黑體" pitchFamily="34" charset="-120"/>
              </a:rPr>
              <a:t>5</a:t>
            </a:r>
            <a:r>
              <a:rPr lang="zh-TW" altLang="en-US" sz="3000" dirty="0" smtClean="0">
                <a:latin typeface="微軟正黑體" pitchFamily="34" charset="-120"/>
                <a:ea typeface="微軟正黑體" pitchFamily="34" charset="-120"/>
              </a:rPr>
              <a:t>點主張」，強調「中國人不打中國人」，但也說不會放棄使用武力選項。而針對美國</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亞洲再保證倡議法</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簽署成法，明定美國應定期對台軍售、以及鼓勵美方高層訪台，中國外交部發言人指稱，美國粗暴干涉中國內政。</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請問中國外交部發言人的發言，指的是美國干涉了中國的哪一種主權的特色？</a:t>
            </a:r>
          </a:p>
        </p:txBody>
      </p:sp>
    </p:spTree>
    <p:extLst>
      <p:ext uri="{BB962C8B-B14F-4D97-AF65-F5344CB8AC3E}">
        <p14:creationId xmlns="" xmlns:p14="http://schemas.microsoft.com/office/powerpoint/2010/main" val="18293404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：對外主權。</a:t>
            </a:r>
            <a:endParaRPr lang="en-US" altLang="zh-TW" sz="3000" dirty="0" smtClean="0">
              <a:latin typeface="微軟正黑體" pitchFamily="34" charset="-120"/>
              <a:ea typeface="微軟正黑體" pitchFamily="34" charset="-120"/>
            </a:endParaRPr>
          </a:p>
        </p:txBody>
      </p:sp>
      <p:sp>
        <p:nvSpPr>
          <p:cNvPr id="7" name="矩形 6"/>
          <p:cNvSpPr/>
          <p:nvPr/>
        </p:nvSpPr>
        <p:spPr>
          <a:xfrm>
            <a:off x="930101" y="1844824"/>
            <a:ext cx="7026275" cy="2084994"/>
          </a:xfrm>
          <a:prstGeom prst="rect">
            <a:avLst/>
          </a:prstGeom>
          <a:solidFill>
            <a:schemeClr val="accent2">
              <a:lumMod val="20000"/>
              <a:lumOff val="80000"/>
            </a:schemeClr>
          </a:solidFill>
        </p:spPr>
        <p:txBody>
          <a:bodyPr>
            <a:spAutoFit/>
          </a:bodyPr>
          <a:lstStyle/>
          <a:p>
            <a:pPr>
              <a:lnSpc>
                <a:spcPct val="150000"/>
              </a:lnSpc>
              <a:defRPr/>
            </a:pPr>
            <a:r>
              <a:rPr kumimoji="0" lang="zh-TW" altLang="zh-TW" sz="3000" dirty="0">
                <a:latin typeface="微軟正黑體" pitchFamily="34" charset="-120"/>
                <a:ea typeface="微軟正黑體" pitchFamily="34" charset="-120"/>
              </a:rPr>
              <a:t>【</a:t>
            </a:r>
            <a:r>
              <a:rPr kumimoji="0" lang="zh-TW" altLang="zh-TW" sz="3000" dirty="0" smtClean="0">
                <a:latin typeface="微軟正黑體" pitchFamily="34" charset="-120"/>
                <a:ea typeface="微軟正黑體" pitchFamily="34" charset="-120"/>
              </a:rPr>
              <a:t>解析】</a:t>
            </a:r>
            <a:r>
              <a:rPr lang="zh-TW" altLang="en-US" sz="3000" dirty="0" smtClean="0">
                <a:latin typeface="微軟正黑體" pitchFamily="34" charset="-120"/>
                <a:ea typeface="微軟正黑體" pitchFamily="34" charset="-120"/>
              </a:rPr>
              <a:t>意謂國家對外擁有獨立自主且平等的國家權力，不受其他國家的干涉。中國認為美國干涉的中國的權力。</a:t>
            </a:r>
            <a:endParaRPr lang="en-US" altLang="zh-TW" sz="3000" dirty="0" smtClean="0">
              <a:latin typeface="微軟正黑體" pitchFamily="34" charset="-120"/>
              <a:ea typeface="微軟正黑體" pitchFamily="34" charset="-120"/>
            </a:endParaRPr>
          </a:p>
        </p:txBody>
      </p:sp>
    </p:spTree>
    <p:extLst>
      <p:ext uri="{BB962C8B-B14F-4D97-AF65-F5344CB8AC3E}">
        <p14:creationId xmlns="" xmlns:p14="http://schemas.microsoft.com/office/powerpoint/2010/main" val="816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6038" y="158750"/>
            <a:ext cx="2244725" cy="7461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歷屆試題</a:t>
            </a:r>
          </a:p>
        </p:txBody>
      </p:sp>
      <p:sp>
        <p:nvSpPr>
          <p:cNvPr id="5" name="內容版面配置區 4"/>
          <p:cNvSpPr>
            <a:spLocks noGrp="1"/>
          </p:cNvSpPr>
          <p:nvPr>
            <p:ph idx="1"/>
          </p:nvPr>
        </p:nvSpPr>
        <p:spPr>
          <a:xfrm>
            <a:off x="457200" y="1484784"/>
            <a:ext cx="8229600" cy="4641379"/>
          </a:xfrm>
        </p:spPr>
        <p:txBody>
          <a:bodyPr>
            <a:normAutofit/>
          </a:bodyPr>
          <a:lstStyle/>
          <a:p>
            <a:pPr>
              <a:lnSpc>
                <a:spcPct val="150000"/>
              </a:lnSpc>
            </a:pPr>
            <a:r>
              <a:rPr lang="zh-TW" altLang="zh-TW" sz="3000" dirty="0" smtClean="0">
                <a:latin typeface="微軟正黑體" pitchFamily="34" charset="-120"/>
                <a:ea typeface="微軟正黑體" pitchFamily="34" charset="-120"/>
              </a:rPr>
              <a:t>一般而言，國際難民可區分為因政治迫害或戰亂遷徙的政治難民，以及謀求脫離貧困或更佳生活條件的經濟難民。請根據圖</a:t>
            </a:r>
            <a:r>
              <a:rPr lang="en-US" altLang="zh-TW" sz="3000" dirty="0" smtClean="0">
                <a:latin typeface="微軟正黑體" pitchFamily="34" charset="-120"/>
                <a:ea typeface="微軟正黑體" pitchFamily="34" charset="-120"/>
              </a:rPr>
              <a:t>1</a:t>
            </a:r>
            <a:r>
              <a:rPr lang="zh-TW" altLang="zh-TW" sz="3000" dirty="0" smtClean="0">
                <a:latin typeface="微軟正黑體" pitchFamily="34" charset="-120"/>
                <a:ea typeface="微軟正黑體" pitchFamily="34" charset="-120"/>
              </a:rPr>
              <a:t>資料判讀何者最為正確？ </a:t>
            </a:r>
            <a:endParaRPr lang="en-US" altLang="zh-TW" sz="3000" dirty="0" smtClean="0">
              <a:latin typeface="微軟正黑體" pitchFamily="34" charset="-120"/>
              <a:ea typeface="微軟正黑體" pitchFamily="34" charset="-120"/>
            </a:endParaRPr>
          </a:p>
          <a:p>
            <a:pPr algn="r">
              <a:lnSpc>
                <a:spcPct val="150000"/>
              </a:lnSpc>
              <a:buNone/>
            </a:pPr>
            <a:r>
              <a:rPr lang="en-US" altLang="zh-TW" sz="3000" dirty="0" smtClean="0">
                <a:latin typeface="微軟正黑體" pitchFamily="34" charset="-120"/>
                <a:ea typeface="微軟正黑體" pitchFamily="34" charset="-120"/>
              </a:rPr>
              <a:t>【106</a:t>
            </a:r>
            <a:r>
              <a:rPr lang="zh-TW" altLang="en-US" sz="3000" dirty="0" smtClean="0">
                <a:latin typeface="微軟正黑體" pitchFamily="34" charset="-120"/>
                <a:ea typeface="微軟正黑體" pitchFamily="34" charset="-120"/>
              </a:rPr>
              <a:t>學測</a:t>
            </a:r>
            <a:r>
              <a:rPr lang="en-US" altLang="zh-TW" sz="3000" dirty="0" smtClean="0">
                <a:latin typeface="微軟正黑體" pitchFamily="34" charset="-120"/>
                <a:ea typeface="微軟正黑體" pitchFamily="34" charset="-120"/>
              </a:rPr>
              <a:t>】</a:t>
            </a:r>
            <a:endParaRPr lang="zh-TW" altLang="zh-TW" sz="3000" dirty="0" smtClean="0">
              <a:latin typeface="微軟正黑體" pitchFamily="34" charset="-120"/>
              <a:ea typeface="微軟正黑體" pitchFamily="34" charset="-120"/>
            </a:endParaRPr>
          </a:p>
        </p:txBody>
      </p:sp>
    </p:spTree>
    <p:extLst>
      <p:ext uri="{BB962C8B-B14F-4D97-AF65-F5344CB8AC3E}">
        <p14:creationId xmlns="" xmlns:p14="http://schemas.microsoft.com/office/powerpoint/2010/main" val="2382695530"/>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332656"/>
            <a:ext cx="7886700" cy="5904656"/>
          </a:xfrm>
        </p:spPr>
        <p:txBody>
          <a:bodyPr>
            <a:normAutofit/>
          </a:bodyPr>
          <a:lstStyle/>
          <a:p>
            <a:pPr marL="0" indent="0">
              <a:lnSpc>
                <a:spcPct val="150000"/>
              </a:lnSpc>
              <a:buNone/>
            </a:pPr>
            <a:r>
              <a:rPr lang="en-US" altLang="zh-TW" sz="3000" dirty="0" smtClean="0">
                <a:latin typeface="微軟正黑體" pitchFamily="34" charset="-120"/>
                <a:ea typeface="微軟正黑體" pitchFamily="34" charset="-120"/>
              </a:rPr>
              <a:t>(A)</a:t>
            </a:r>
            <a:r>
              <a:rPr lang="zh-TW" altLang="zh-TW" sz="3000" dirty="0" smtClean="0">
                <a:latin typeface="微軟正黑體" pitchFamily="34" charset="-120"/>
                <a:ea typeface="微軟正黑體" pitchFamily="34" charset="-120"/>
              </a:rPr>
              <a:t>歐洲難民問題主要原因乃是兩極體系之國際政治結構所致 </a:t>
            </a:r>
          </a:p>
          <a:p>
            <a:pPr marL="0" indent="0">
              <a:lnSpc>
                <a:spcPct val="150000"/>
              </a:lnSpc>
              <a:buNone/>
            </a:pPr>
            <a:r>
              <a:rPr lang="en-US" altLang="zh-TW" sz="3000" dirty="0" smtClean="0">
                <a:latin typeface="微軟正黑體" pitchFamily="34" charset="-120"/>
                <a:ea typeface="微軟正黑體" pitchFamily="34" charset="-120"/>
              </a:rPr>
              <a:t>(B)</a:t>
            </a:r>
            <a:r>
              <a:rPr lang="zh-TW" altLang="zh-TW" sz="3000" dirty="0" smtClean="0">
                <a:latin typeface="微軟正黑體" pitchFamily="34" charset="-120"/>
                <a:ea typeface="微軟正黑體" pitchFamily="34" charset="-120"/>
              </a:rPr>
              <a:t>圖中所示，德國乃受理難民申請政治庇護人數最多的國家 </a:t>
            </a:r>
          </a:p>
          <a:p>
            <a:pPr marL="0" indent="0">
              <a:lnSpc>
                <a:spcPct val="150000"/>
              </a:lnSpc>
              <a:buNone/>
            </a:pPr>
            <a:r>
              <a:rPr lang="en-US" altLang="zh-TW" sz="3000" dirty="0" smtClean="0">
                <a:latin typeface="微軟正黑體" pitchFamily="34" charset="-120"/>
                <a:ea typeface="微軟正黑體" pitchFamily="34" charset="-120"/>
              </a:rPr>
              <a:t>(C)</a:t>
            </a:r>
            <a:r>
              <a:rPr lang="zh-TW" altLang="zh-TW" sz="3000" dirty="0" smtClean="0">
                <a:latin typeface="微軟正黑體" pitchFamily="34" charset="-120"/>
                <a:ea typeface="微軟正黑體" pitchFamily="34" charset="-120"/>
              </a:rPr>
              <a:t>土耳其與巴基斯坦難民數最多，乃該二國統治合法性不足 </a:t>
            </a:r>
          </a:p>
          <a:p>
            <a:pPr marL="0" indent="0">
              <a:lnSpc>
                <a:spcPct val="150000"/>
              </a:lnSpc>
              <a:buNone/>
            </a:pPr>
            <a:r>
              <a:rPr lang="en-US" altLang="zh-TW" sz="3000" dirty="0" smtClean="0">
                <a:latin typeface="微軟正黑體" pitchFamily="34" charset="-120"/>
                <a:ea typeface="微軟正黑體" pitchFamily="34" charset="-120"/>
              </a:rPr>
              <a:t>(D)</a:t>
            </a:r>
            <a:r>
              <a:rPr lang="zh-TW" altLang="zh-TW" sz="3000" dirty="0" smtClean="0">
                <a:latin typeface="微軟正黑體" pitchFamily="34" charset="-120"/>
                <a:ea typeface="微軟正黑體" pitchFamily="34" charset="-120"/>
              </a:rPr>
              <a:t>圖</a:t>
            </a:r>
            <a:r>
              <a:rPr lang="en-US" altLang="zh-TW" sz="3000" dirty="0" smtClean="0">
                <a:latin typeface="微軟正黑體" pitchFamily="34" charset="-120"/>
                <a:ea typeface="微軟正黑體" pitchFamily="34" charset="-120"/>
              </a:rPr>
              <a:t>1</a:t>
            </a:r>
            <a:r>
              <a:rPr lang="zh-TW" altLang="zh-TW" sz="3000" dirty="0" smtClean="0">
                <a:latin typeface="微軟正黑體" pitchFamily="34" charset="-120"/>
                <a:ea typeface="微軟正黑體" pitchFamily="34" charset="-120"/>
              </a:rPr>
              <a:t>資料的提供者是一個強調人道救援的政府間國際組織</a:t>
            </a:r>
          </a:p>
        </p:txBody>
      </p:sp>
      <p:sp>
        <p:nvSpPr>
          <p:cNvPr id="3" name="框架 2"/>
          <p:cNvSpPr/>
          <p:nvPr/>
        </p:nvSpPr>
        <p:spPr>
          <a:xfrm>
            <a:off x="467544" y="4797152"/>
            <a:ext cx="8136904" cy="1440160"/>
          </a:xfrm>
          <a:prstGeom prst="frame">
            <a:avLst>
              <a:gd name="adj1" fmla="val 6451"/>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0"/>
            <a:ext cx="8229600" cy="765175"/>
          </a:xfrm>
        </p:spPr>
        <p:txBody>
          <a:bodyPr/>
          <a:lstStyle/>
          <a:p>
            <a:pPr eaLnBrk="1" hangingPunct="1"/>
            <a:r>
              <a:rPr lang="zh-TW" altLang="en-US" sz="4000" smtClean="0"/>
              <a:t>一、主權國家（</a:t>
            </a:r>
            <a:r>
              <a:rPr lang="en-US" altLang="zh-TW" sz="4000" smtClean="0"/>
              <a:t>sovereign state</a:t>
            </a:r>
            <a:r>
              <a:rPr lang="zh-TW" altLang="en-US" sz="4000" smtClean="0"/>
              <a:t>）</a:t>
            </a:r>
          </a:p>
        </p:txBody>
      </p:sp>
      <p:sp>
        <p:nvSpPr>
          <p:cNvPr id="25603" name="內容版面配置區 2"/>
          <p:cNvSpPr>
            <a:spLocks noGrp="1"/>
          </p:cNvSpPr>
          <p:nvPr>
            <p:ph sz="quarter" idx="13"/>
          </p:nvPr>
        </p:nvSpPr>
        <p:spPr>
          <a:xfrm>
            <a:off x="250825" y="981075"/>
            <a:ext cx="8351838" cy="4897438"/>
          </a:xfrm>
        </p:spPr>
        <p:txBody>
          <a:bodyPr/>
          <a:lstStyle/>
          <a:p>
            <a:pPr>
              <a:lnSpc>
                <a:spcPct val="110000"/>
              </a:lnSpc>
            </a:pPr>
            <a:r>
              <a:rPr lang="zh-TW" altLang="en-US" smtClean="0"/>
              <a:t>主權概念的演進：絕對王權。</a:t>
            </a:r>
            <a:endParaRPr lang="en-US" altLang="zh-TW" smtClean="0"/>
          </a:p>
          <a:p>
            <a:pPr>
              <a:lnSpc>
                <a:spcPct val="110000"/>
              </a:lnSpc>
            </a:pPr>
            <a:r>
              <a:rPr lang="zh-TW" altLang="en-US" smtClean="0"/>
              <a:t>最早出現：最早出現在 </a:t>
            </a:r>
            <a:r>
              <a:rPr lang="en-US" altLang="zh-TW" smtClean="0"/>
              <a:t>16 </a:t>
            </a:r>
            <a:r>
              <a:rPr lang="zh-TW" altLang="en-US" smtClean="0"/>
              <a:t>世紀的歐洲。</a:t>
            </a:r>
            <a:endParaRPr lang="en-US" altLang="zh-TW" smtClean="0"/>
          </a:p>
          <a:p>
            <a:pPr>
              <a:lnSpc>
                <a:spcPct val="110000"/>
              </a:lnSpc>
            </a:pPr>
            <a:r>
              <a:rPr lang="zh-TW" altLang="en-US" smtClean="0"/>
              <a:t>背景：當時法、英等國人民飽受長期內戰及宗教戰爭之苦，因而提出</a:t>
            </a:r>
            <a:r>
              <a:rPr lang="zh-TW" altLang="en-US" b="1" smtClean="0">
                <a:solidFill>
                  <a:srgbClr val="FF3C00"/>
                </a:solidFill>
              </a:rPr>
              <a:t>主權</a:t>
            </a:r>
            <a:r>
              <a:rPr lang="zh-TW" altLang="en-US" smtClean="0"/>
              <a:t>之觀念。</a:t>
            </a:r>
            <a:endParaRPr lang="en-US" altLang="zh-TW" smtClean="0"/>
          </a:p>
          <a:p>
            <a:pPr>
              <a:lnSpc>
                <a:spcPct val="110000"/>
              </a:lnSpc>
            </a:pPr>
            <a:r>
              <a:rPr lang="zh-TW" altLang="en-US" smtClean="0"/>
              <a:t>目的：支持君主對抗封建領主、教廷與神聖羅馬帝國皇帝等勢力，使君主獲得國家疆域內的完全管轄權。</a:t>
            </a:r>
          </a:p>
        </p:txBody>
      </p:sp>
      <p:sp>
        <p:nvSpPr>
          <p:cNvPr id="25604" name="投影片編號版面配置區 1"/>
          <p:cNvSpPr>
            <a:spLocks noGrp="1"/>
          </p:cNvSpPr>
          <p:nvPr>
            <p:ph type="sldNum" sz="quarter" idx="16"/>
          </p:nvPr>
        </p:nvSpPr>
        <p:spPr bwMode="auto">
          <a:noFill/>
          <a:ln>
            <a:miter lim="800000"/>
            <a:headEnd/>
            <a:tailEnd/>
          </a:ln>
        </p:spPr>
        <p:txBody>
          <a:bodyPr/>
          <a:lstStyle/>
          <a:p>
            <a:fld id="{598041BE-851C-46DF-888B-0496AD192E48}" type="slidenum">
              <a:rPr lang="zh-TW" altLang="en-US" smtClean="0"/>
              <a:pPr/>
              <a:t>9</a:t>
            </a:fld>
            <a:endParaRPr lang="en-US" altLang="zh-TW"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3528" y="44624"/>
            <a:ext cx="8568952" cy="675456"/>
          </a:xfrm>
        </p:spPr>
        <p:txBody>
          <a:bodyPr>
            <a:noAutofit/>
          </a:bodyPr>
          <a:lstStyle/>
          <a:p>
            <a:r>
              <a:rPr lang="zh-TW" altLang="zh-TW" sz="2800" dirty="0">
                <a:latin typeface="微軟正黑體" pitchFamily="34" charset="-120"/>
                <a:ea typeface="微軟正黑體" pitchFamily="34" charset="-120"/>
              </a:rPr>
              <a:t>圖</a:t>
            </a:r>
            <a:r>
              <a:rPr lang="en-US" altLang="zh-TW" sz="2800" dirty="0">
                <a:latin typeface="微軟正黑體" pitchFamily="34" charset="-120"/>
                <a:ea typeface="微軟正黑體" pitchFamily="34" charset="-120"/>
              </a:rPr>
              <a:t>1 2015</a:t>
            </a:r>
            <a:r>
              <a:rPr lang="zh-TW" altLang="zh-TW" sz="2800" dirty="0">
                <a:latin typeface="微軟正黑體" pitchFamily="34" charset="-120"/>
                <a:ea typeface="微軟正黑體" pitchFamily="34" charset="-120"/>
              </a:rPr>
              <a:t>年聯合國難民署（</a:t>
            </a:r>
            <a:r>
              <a:rPr lang="en-US" altLang="zh-TW" sz="2800" dirty="0">
                <a:latin typeface="微軟正黑體" pitchFamily="34" charset="-120"/>
                <a:ea typeface="微軟正黑體" pitchFamily="34" charset="-120"/>
              </a:rPr>
              <a:t>UNHCR</a:t>
            </a:r>
            <a:r>
              <a:rPr lang="zh-TW" altLang="zh-TW" sz="2800" dirty="0">
                <a:latin typeface="微軟正黑體" pitchFamily="34" charset="-120"/>
                <a:ea typeface="微軟正黑體" pitchFamily="34" charset="-120"/>
              </a:rPr>
              <a:t>）全球難民</a:t>
            </a:r>
            <a:r>
              <a:rPr lang="zh-TW" altLang="zh-TW" sz="2800" dirty="0" smtClean="0">
                <a:latin typeface="微軟正黑體" pitchFamily="34" charset="-120"/>
                <a:ea typeface="微軟正黑體" pitchFamily="34" charset="-120"/>
              </a:rPr>
              <a:t>分布</a:t>
            </a:r>
            <a:endParaRPr lang="zh-TW" altLang="en-US" sz="2800" dirty="0">
              <a:latin typeface="微軟正黑體" pitchFamily="34" charset="-120"/>
              <a:ea typeface="微軟正黑體" pitchFamily="34" charset="-120"/>
            </a:endParaRPr>
          </a:p>
        </p:txBody>
      </p:sp>
      <p:pic>
        <p:nvPicPr>
          <p:cNvPr id="4" name="圖片 3"/>
          <p:cNvPicPr/>
          <p:nvPr/>
        </p:nvPicPr>
        <p:blipFill>
          <a:blip r:embed="rId2" cstate="print"/>
          <a:srcRect l="31910" t="14605" r="29609" b="9966"/>
          <a:stretch>
            <a:fillRect/>
          </a:stretch>
        </p:blipFill>
        <p:spPr bwMode="auto">
          <a:xfrm>
            <a:off x="1475656" y="620688"/>
            <a:ext cx="5616624" cy="5932512"/>
          </a:xfrm>
          <a:prstGeom prst="rect">
            <a:avLst/>
          </a:prstGeom>
          <a:noFill/>
          <a:ln w="9525">
            <a:noFill/>
            <a:miter lim="800000"/>
            <a:headEnd/>
            <a:tailEnd/>
          </a:ln>
        </p:spPr>
      </p:pic>
    </p:spTree>
    <p:extLst>
      <p:ext uri="{BB962C8B-B14F-4D97-AF65-F5344CB8AC3E}">
        <p14:creationId xmlns="" xmlns:p14="http://schemas.microsoft.com/office/powerpoint/2010/main" val="16169781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8399" y="404664"/>
            <a:ext cx="7820025" cy="5547481"/>
          </a:xfrm>
          <a:prstGeom prst="rect">
            <a:avLst/>
          </a:prstGeom>
          <a:solidFill>
            <a:schemeClr val="accent6">
              <a:lumMod val="20000"/>
              <a:lumOff val="80000"/>
            </a:schemeClr>
          </a:solidFill>
        </p:spPr>
        <p:txBody>
          <a:bodyPr>
            <a:spAutoFit/>
          </a:bodyPr>
          <a:lstStyle/>
          <a:p>
            <a:pPr>
              <a:lnSpc>
                <a:spcPct val="150000"/>
              </a:lnSpc>
            </a:pPr>
            <a:r>
              <a:rPr kumimoji="0" lang="zh-TW" altLang="zh-TW" sz="3000" dirty="0">
                <a:latin typeface="微軟正黑體" pitchFamily="34" charset="-120"/>
                <a:ea typeface="微軟正黑體" pitchFamily="34" charset="-120"/>
              </a:rPr>
              <a:t>【解析】</a:t>
            </a:r>
            <a:r>
              <a:rPr kumimoji="0" lang="en-US" altLang="zh-TW" sz="3000" dirty="0">
                <a:latin typeface="微軟正黑體" pitchFamily="34" charset="-120"/>
                <a:ea typeface="微軟正黑體" pitchFamily="34" charset="-120"/>
              </a:rPr>
              <a:t> </a:t>
            </a:r>
            <a:r>
              <a:rPr lang="en-US" altLang="zh-TW" sz="3000" dirty="0" smtClean="0">
                <a:solidFill>
                  <a:schemeClr val="dk1"/>
                </a:solidFill>
                <a:latin typeface="微軟正黑體" pitchFamily="34" charset="-120"/>
                <a:ea typeface="微軟正黑體" pitchFamily="34" charset="-120"/>
              </a:rPr>
              <a:t>(A)</a:t>
            </a:r>
            <a:r>
              <a:rPr lang="zh-TW" altLang="zh-TW" sz="3000" dirty="0" smtClean="0">
                <a:solidFill>
                  <a:schemeClr val="dk1"/>
                </a:solidFill>
                <a:latin typeface="微軟正黑體" pitchFamily="34" charset="-120"/>
                <a:ea typeface="微軟正黑體" pitchFamily="34" charset="-120"/>
              </a:rPr>
              <a:t>近年歐洲的難民問題，</a:t>
            </a:r>
            <a:r>
              <a:rPr lang="zh-TW" altLang="en-US" sz="3000" dirty="0" smtClean="0">
                <a:solidFill>
                  <a:schemeClr val="dk1"/>
                </a:solidFill>
                <a:latin typeface="微軟正黑體" pitchFamily="34" charset="-120"/>
                <a:ea typeface="微軟正黑體" pitchFamily="34" charset="-120"/>
              </a:rPr>
              <a:t>主因有</a:t>
            </a:r>
            <a:r>
              <a:rPr lang="zh-TW" altLang="zh-TW" sz="3000" dirty="0" smtClean="0">
                <a:solidFill>
                  <a:schemeClr val="dk1"/>
                </a:solidFill>
                <a:latin typeface="微軟正黑體" pitchFamily="34" charset="-120"/>
                <a:ea typeface="微軟正黑體" pitchFamily="34" charset="-120"/>
              </a:rPr>
              <a:t>內戰、族群、宗教</a:t>
            </a:r>
            <a:r>
              <a:rPr lang="zh-TW" altLang="en-US" sz="3000" dirty="0" smtClean="0">
                <a:solidFill>
                  <a:schemeClr val="dk1"/>
                </a:solidFill>
                <a:latin typeface="微軟正黑體" pitchFamily="34" charset="-120"/>
                <a:ea typeface="微軟正黑體" pitchFamily="34" charset="-120"/>
              </a:rPr>
              <a:t>等</a:t>
            </a:r>
            <a:r>
              <a:rPr lang="zh-TW" altLang="zh-TW" sz="3000" dirty="0" smtClean="0">
                <a:solidFill>
                  <a:schemeClr val="dk1"/>
                </a:solidFill>
                <a:latin typeface="微軟正黑體" pitchFamily="34" charset="-120"/>
                <a:ea typeface="微軟正黑體" pitchFamily="34" charset="-120"/>
              </a:rPr>
              <a:t>衝突。</a:t>
            </a:r>
            <a:r>
              <a:rPr lang="zh-TW" altLang="en-US" sz="3000" dirty="0" smtClean="0">
                <a:solidFill>
                  <a:schemeClr val="dk1"/>
                </a:solidFill>
                <a:latin typeface="微軟正黑體" pitchFamily="34" charset="-120"/>
                <a:ea typeface="微軟正黑體" pitchFamily="34" charset="-120"/>
              </a:rPr>
              <a:t>因為</a:t>
            </a:r>
            <a:r>
              <a:rPr lang="zh-TW" altLang="zh-TW" sz="3000" dirty="0" smtClean="0">
                <a:solidFill>
                  <a:schemeClr val="dk1"/>
                </a:solidFill>
                <a:latin typeface="微軟正黑體" pitchFamily="34" charset="-120"/>
                <a:ea typeface="微軟正黑體" pitchFamily="34" charset="-120"/>
              </a:rPr>
              <a:t>鄰近歐洲，才有越來越多的難民進入歐洲，與兩極體系的國際政治結構並無關係。</a:t>
            </a:r>
            <a:endParaRPr lang="en-US" altLang="zh-TW" sz="3000" dirty="0" smtClean="0">
              <a:solidFill>
                <a:schemeClr val="dk1"/>
              </a:solidFill>
              <a:latin typeface="微軟正黑體" pitchFamily="34" charset="-120"/>
              <a:ea typeface="微軟正黑體" pitchFamily="34" charset="-120"/>
            </a:endParaRPr>
          </a:p>
          <a:p>
            <a:pPr>
              <a:lnSpc>
                <a:spcPct val="150000"/>
              </a:lnSpc>
            </a:pPr>
            <a:r>
              <a:rPr lang="en-US" altLang="zh-TW" sz="3000" dirty="0" smtClean="0">
                <a:solidFill>
                  <a:schemeClr val="dk1"/>
                </a:solidFill>
                <a:latin typeface="微軟正黑體" pitchFamily="34" charset="-120"/>
                <a:ea typeface="微軟正黑體" pitchFamily="34" charset="-120"/>
              </a:rPr>
              <a:t>(B)</a:t>
            </a:r>
            <a:r>
              <a:rPr lang="zh-TW" altLang="zh-TW" sz="3000" dirty="0" smtClean="0">
                <a:solidFill>
                  <a:schemeClr val="dk1"/>
                </a:solidFill>
                <a:latin typeface="微軟正黑體" pitchFamily="34" charset="-120"/>
                <a:ea typeface="微軟正黑體" pitchFamily="34" charset="-120"/>
              </a:rPr>
              <a:t>根據圖</a:t>
            </a:r>
            <a:r>
              <a:rPr lang="zh-TW" altLang="en-US" sz="3000" dirty="0" smtClean="0">
                <a:solidFill>
                  <a:schemeClr val="dk1"/>
                </a:solidFill>
                <a:latin typeface="微軟正黑體" pitchFamily="34" charset="-120"/>
                <a:ea typeface="微軟正黑體" pitchFamily="34" charset="-120"/>
              </a:rPr>
              <a:t>判斷</a:t>
            </a:r>
            <a:r>
              <a:rPr lang="zh-TW" altLang="zh-TW" sz="3000" dirty="0" smtClean="0">
                <a:solidFill>
                  <a:schemeClr val="dk1"/>
                </a:solidFill>
                <a:latin typeface="微軟正黑體" pitchFamily="34" charset="-120"/>
                <a:ea typeface="微軟正黑體" pitchFamily="34" charset="-120"/>
              </a:rPr>
              <a:t>示，受理最多政治庇護的國家應是在非洲南部。</a:t>
            </a:r>
            <a:endParaRPr lang="en-US" altLang="zh-TW" sz="3000" dirty="0" smtClean="0">
              <a:solidFill>
                <a:schemeClr val="dk1"/>
              </a:solidFill>
              <a:latin typeface="微軟正黑體" pitchFamily="34" charset="-120"/>
              <a:ea typeface="微軟正黑體" pitchFamily="34" charset="-120"/>
            </a:endParaRPr>
          </a:p>
          <a:p>
            <a:pPr>
              <a:lnSpc>
                <a:spcPct val="150000"/>
              </a:lnSpc>
            </a:pPr>
            <a:r>
              <a:rPr lang="en-US" altLang="zh-TW" sz="3000" dirty="0" smtClean="0">
                <a:solidFill>
                  <a:schemeClr val="dk1"/>
                </a:solidFill>
                <a:latin typeface="微軟正黑體" pitchFamily="34" charset="-120"/>
                <a:ea typeface="微軟正黑體" pitchFamily="34" charset="-120"/>
              </a:rPr>
              <a:t>(C)</a:t>
            </a:r>
            <a:r>
              <a:rPr lang="zh-TW" altLang="zh-TW" sz="3000" dirty="0" smtClean="0">
                <a:solidFill>
                  <a:schemeClr val="dk1"/>
                </a:solidFill>
                <a:latin typeface="微軟正黑體" pitchFamily="34" charset="-120"/>
                <a:ea typeface="微軟正黑體" pitchFamily="34" charset="-120"/>
              </a:rPr>
              <a:t>從圖中並無法</a:t>
            </a:r>
            <a:r>
              <a:rPr lang="zh-TW" altLang="en-US" sz="3000" dirty="0" smtClean="0">
                <a:solidFill>
                  <a:schemeClr val="dk1"/>
                </a:solidFill>
                <a:latin typeface="微軟正黑體" pitchFamily="34" charset="-120"/>
                <a:ea typeface="微軟正黑體" pitchFamily="34" charset="-120"/>
              </a:rPr>
              <a:t>得知</a:t>
            </a:r>
            <a:r>
              <a:rPr lang="zh-TW" altLang="zh-TW" sz="3000" dirty="0" smtClean="0">
                <a:solidFill>
                  <a:schemeClr val="dk1"/>
                </a:solidFill>
                <a:latin typeface="微軟正黑體" pitchFamily="34" charset="-120"/>
                <a:ea typeface="微軟正黑體" pitchFamily="34" charset="-120"/>
              </a:rPr>
              <a:t>土耳其與巴基斯坦難民數最多的原因。</a:t>
            </a:r>
            <a:endParaRPr lang="en-US" altLang="zh-TW" sz="3000" dirty="0" smtClean="0">
              <a:latin typeface="微軟正黑體" pitchFamily="34" charset="-120"/>
              <a:ea typeface="微軟正黑體" pitchFamily="34" charset="-120"/>
            </a:endParaRPr>
          </a:p>
        </p:txBody>
      </p:sp>
    </p:spTree>
    <p:extLst>
      <p:ext uri="{BB962C8B-B14F-4D97-AF65-F5344CB8AC3E}">
        <p14:creationId xmlns="" xmlns:p14="http://schemas.microsoft.com/office/powerpoint/2010/main" val="4059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2510" r="12490"/>
          <a:stretch>
            <a:fillRect/>
          </a:stretch>
        </p:blipFill>
        <p:spPr bwMode="auto">
          <a:xfrm>
            <a:off x="5076056" y="1340768"/>
            <a:ext cx="3672408"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pPr algn="l"/>
            <a:r>
              <a:rPr lang="zh-TW" altLang="en-US" sz="3600" b="1" dirty="0" smtClean="0">
                <a:latin typeface="微軟正黑體" pitchFamily="34" charset="-120"/>
                <a:ea typeface="微軟正黑體" pitchFamily="34" charset="-120"/>
              </a:rPr>
              <a:t>延伸資訊</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一</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4402832" cy="4709120"/>
          </a:xfrm>
        </p:spPr>
        <p:txBody>
          <a:bodyPr>
            <a:normAutofit/>
          </a:bodyPr>
          <a:lstStyle/>
          <a:p>
            <a:pPr>
              <a:lnSpc>
                <a:spcPct val="150000"/>
              </a:lnSpc>
            </a:pPr>
            <a:r>
              <a:rPr lang="zh-TW" altLang="en-US" sz="3000" dirty="0" smtClean="0">
                <a:latin typeface="微軟正黑體" pitchFamily="34" charset="-120"/>
                <a:ea typeface="微軟正黑體" pitchFamily="34" charset="-120"/>
              </a:rPr>
              <a:t>書名─認同</a:t>
            </a:r>
            <a:r>
              <a:rPr lang="zh-TW" altLang="en-US" sz="3000" dirty="0">
                <a:latin typeface="微軟正黑體" pitchFamily="34" charset="-120"/>
                <a:ea typeface="微軟正黑體" pitchFamily="34" charset="-120"/>
              </a:rPr>
              <a:t>的污名：臺灣原住民的族群變遷</a:t>
            </a:r>
          </a:p>
          <a:p>
            <a:pPr>
              <a:lnSpc>
                <a:spcPct val="150000"/>
              </a:lnSpc>
            </a:pPr>
            <a:r>
              <a:rPr lang="zh-TW" altLang="en-US" sz="3000" dirty="0" smtClean="0">
                <a:latin typeface="微軟正黑體" pitchFamily="34" charset="-120"/>
                <a:ea typeface="微軟正黑體" pitchFamily="34" charset="-120"/>
              </a:rPr>
              <a:t>作者─謝世忠</a:t>
            </a:r>
            <a:r>
              <a:rPr lang="zh-TW" altLang="en-US" sz="3000" dirty="0">
                <a:latin typeface="微軟正黑體" pitchFamily="34" charset="-120"/>
                <a:ea typeface="微軟正黑體" pitchFamily="34" charset="-120"/>
              </a:rPr>
              <a:t>  </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出版社─玉山社</a:t>
            </a:r>
            <a:r>
              <a:rPr lang="zh-TW" altLang="en-US" sz="3000" dirty="0">
                <a:latin typeface="微軟正黑體" pitchFamily="34" charset="-120"/>
                <a:ea typeface="微軟正黑體" pitchFamily="34" charset="-120"/>
              </a:rPr>
              <a:t>  </a:t>
            </a:r>
          </a:p>
          <a:p>
            <a:pPr>
              <a:lnSpc>
                <a:spcPct val="150000"/>
              </a:lnSpc>
            </a:pPr>
            <a:r>
              <a:rPr lang="zh-TW" altLang="en-US" sz="3000" dirty="0" smtClean="0">
                <a:latin typeface="微軟正黑體" pitchFamily="34" charset="-120"/>
                <a:ea typeface="微軟正黑體" pitchFamily="34" charset="-120"/>
              </a:rPr>
              <a:t>出版日期─</a:t>
            </a:r>
            <a:r>
              <a:rPr lang="en-US" altLang="zh-TW" sz="3000" dirty="0" smtClean="0">
                <a:latin typeface="微軟正黑體" pitchFamily="34" charset="-120"/>
                <a:ea typeface="微軟正黑體" pitchFamily="34" charset="-120"/>
              </a:rPr>
              <a:t>2017/10/06</a:t>
            </a:r>
            <a:endParaRPr lang="en-US" altLang="zh-TW" sz="3000" dirty="0">
              <a:latin typeface="微軟正黑體" pitchFamily="34" charset="-120"/>
              <a:ea typeface="微軟正黑體" pitchFamily="34" charset="-120"/>
            </a:endParaRPr>
          </a:p>
          <a:p>
            <a:pPr>
              <a:lnSpc>
                <a:spcPct val="150000"/>
              </a:lnSpc>
            </a:pPr>
            <a:endParaRPr lang="en-US" altLang="zh-TW" sz="3000"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sp>
        <p:nvSpPr>
          <p:cNvPr id="4" name="AutoShape 2" descr="「圖解式行政法」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圖解式行政法」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 xmlns:p14="http://schemas.microsoft.com/office/powerpoint/2010/main" val="3957580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smtClean="0">
                <a:latin typeface="微軟正黑體" pitchFamily="34" charset="-120"/>
                <a:ea typeface="微軟正黑體" pitchFamily="34" charset="-120"/>
              </a:rPr>
              <a:t>延伸資訊</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二</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8" name="內容版面配置區 7"/>
          <p:cNvSpPr>
            <a:spLocks noGrp="1"/>
          </p:cNvSpPr>
          <p:nvPr>
            <p:ph idx="1"/>
          </p:nvPr>
        </p:nvSpPr>
        <p:spPr/>
        <p:txBody>
          <a:bodyPr>
            <a:normAutofit/>
          </a:bodyPr>
          <a:lstStyle/>
          <a:p>
            <a:pPr>
              <a:lnSpc>
                <a:spcPct val="150000"/>
              </a:lnSpc>
            </a:pPr>
            <a:r>
              <a:rPr lang="zh-TW" altLang="en-US" sz="3000" dirty="0">
                <a:latin typeface="微軟正黑體" pitchFamily="34" charset="-120"/>
                <a:ea typeface="微軟正黑體" pitchFamily="34" charset="-120"/>
              </a:rPr>
              <a:t>文章：新住民及其子女雙重文化認同及其</a:t>
            </a:r>
            <a:r>
              <a:rPr lang="zh-TW" altLang="en-US" sz="3000" dirty="0" smtClean="0">
                <a:latin typeface="微軟正黑體" pitchFamily="34" charset="-120"/>
                <a:ea typeface="微軟正黑體" pitchFamily="34" charset="-120"/>
              </a:rPr>
              <a:t>影響之研究</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連結：</a:t>
            </a:r>
            <a:r>
              <a:rPr lang="en-US" altLang="zh-TW" sz="3000" dirty="0">
                <a:latin typeface="微軟正黑體" pitchFamily="34" charset="-120"/>
                <a:ea typeface="微軟正黑體" pitchFamily="34" charset="-120"/>
                <a:hlinkClick r:id="rId3"/>
              </a:rPr>
              <a:t>https://</a:t>
            </a:r>
            <a:r>
              <a:rPr lang="en-US" altLang="zh-TW" sz="3000" dirty="0" smtClean="0">
                <a:latin typeface="微軟正黑體" pitchFamily="34" charset="-120"/>
                <a:ea typeface="微軟正黑體" pitchFamily="34" charset="-120"/>
                <a:hlinkClick r:id="rId3"/>
              </a:rPr>
              <a:t>ifi.immigration.gov.tw/public/attachment/732214585242.pdf</a:t>
            </a:r>
            <a:endParaRPr lang="en-US" altLang="zh-TW" sz="3000" dirty="0" smtClean="0">
              <a:latin typeface="微軟正黑體" pitchFamily="34" charset="-120"/>
              <a:ea typeface="微軟正黑體" pitchFamily="34" charset="-120"/>
            </a:endParaRPr>
          </a:p>
        </p:txBody>
      </p:sp>
      <p:sp>
        <p:nvSpPr>
          <p:cNvPr id="4" name="AutoShape 2" descr="「圖解式行政法」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圖解式行政法」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2" descr="æç¾¤éä¿èåå®¶èªå"/>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4" descr="æç¾¤éä¿èåå®¶èªå"/>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 xmlns:p14="http://schemas.microsoft.com/office/powerpoint/2010/main" val="28130335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smtClean="0">
                <a:latin typeface="微軟正黑體" pitchFamily="34" charset="-120"/>
                <a:ea typeface="微軟正黑體" pitchFamily="34" charset="-120"/>
              </a:rPr>
              <a:t>延伸資訊</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三</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a:lnSpc>
                <a:spcPct val="150000"/>
              </a:lnSpc>
            </a:pPr>
            <a:r>
              <a:rPr lang="en-US" altLang="zh-TW" sz="3000" dirty="0">
                <a:latin typeface="微軟正黑體" pitchFamily="34" charset="-120"/>
                <a:ea typeface="微軟正黑體" pitchFamily="34" charset="-120"/>
                <a:hlinkClick r:id="rId3"/>
              </a:rPr>
              <a:t>https://buzzorange.com/2015/09/03/tw-history</a:t>
            </a:r>
            <a:r>
              <a:rPr lang="en-US" altLang="zh-TW" sz="3000" dirty="0" smtClean="0">
                <a:latin typeface="微軟正黑體" pitchFamily="34" charset="-120"/>
                <a:ea typeface="微軟正黑體" pitchFamily="34" charset="-120"/>
                <a:hlinkClick r:id="rId3"/>
              </a:rPr>
              <a:t>/</a:t>
            </a:r>
            <a:endParaRPr lang="en-US" altLang="zh-TW" sz="3000" dirty="0" smtClean="0">
              <a:latin typeface="微軟正黑體" pitchFamily="34" charset="-120"/>
              <a:ea typeface="微軟正黑體" pitchFamily="34" charset="-120"/>
            </a:endParaRPr>
          </a:p>
          <a:p>
            <a:pPr>
              <a:lnSpc>
                <a:spcPct val="150000"/>
              </a:lnSpc>
            </a:pPr>
            <a:r>
              <a:rPr lang="en-US" altLang="zh-TW" sz="3000" dirty="0">
                <a:latin typeface="微軟正黑體" pitchFamily="34" charset="-120"/>
                <a:ea typeface="微軟正黑體" pitchFamily="34" charset="-120"/>
              </a:rPr>
              <a:t>8 </a:t>
            </a:r>
            <a:r>
              <a:rPr lang="zh-TW" altLang="en-US" sz="3000" dirty="0">
                <a:latin typeface="微軟正黑體" pitchFamily="34" charset="-120"/>
                <a:ea typeface="微軟正黑體" pitchFamily="34" charset="-120"/>
              </a:rPr>
              <a:t>分鐘看懂國家認同錯亂</a:t>
            </a:r>
          </a:p>
          <a:p>
            <a:pPr>
              <a:lnSpc>
                <a:spcPct val="150000"/>
              </a:lnSpc>
            </a:pPr>
            <a:endParaRPr lang="zh-TW" altLang="en-US" sz="30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252574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4293</TotalTime>
  <Words>5224</Words>
  <Application>Microsoft Office PowerPoint</Application>
  <PresentationFormat>如螢幕大小 (4:3)</PresentationFormat>
  <Paragraphs>476</Paragraphs>
  <Slides>94</Slides>
  <Notes>46</Notes>
  <HiddenSlides>28</HiddenSlides>
  <MMClips>0</MMClips>
  <ScaleCrop>false</ScaleCrop>
  <HeadingPairs>
    <vt:vector size="4" baseType="variant">
      <vt:variant>
        <vt:lpstr>佈景主題</vt:lpstr>
      </vt:variant>
      <vt:variant>
        <vt:i4>1</vt:i4>
      </vt:variant>
      <vt:variant>
        <vt:lpstr>投影片標題</vt:lpstr>
      </vt:variant>
      <vt:variant>
        <vt:i4>94</vt:i4>
      </vt:variant>
    </vt:vector>
  </HeadingPairs>
  <TitlesOfParts>
    <vt:vector size="95" baseType="lpstr">
      <vt:lpstr>Office 佈景主題</vt:lpstr>
      <vt:lpstr>投影片 1</vt:lpstr>
      <vt:lpstr>投影片 2</vt:lpstr>
      <vt:lpstr>投影片 3</vt:lpstr>
      <vt:lpstr>投影片 4</vt:lpstr>
      <vt:lpstr>投影片 5</vt:lpstr>
      <vt:lpstr>投影片 6</vt:lpstr>
      <vt:lpstr>一、主權國家的由來</vt:lpstr>
      <vt:lpstr>投影片 8</vt:lpstr>
      <vt:lpstr>一、主權國家（sovereign state）</vt:lpstr>
      <vt:lpstr>主權國家組成的要素</vt:lpstr>
      <vt:lpstr>主權的範圍包含領陸、領海、領空。</vt:lpstr>
      <vt:lpstr>補充概念：領土</vt:lpstr>
      <vt:lpstr>經濟海域</vt:lpstr>
      <vt:lpstr>經濟海域</vt:lpstr>
      <vt:lpstr>中國海警2019年來「連3次」巡航釣魚台海域</vt:lpstr>
      <vt:lpstr>主權的內容</vt:lpstr>
      <vt:lpstr>主權的取得</vt:lpstr>
      <vt:lpstr>投影片 18</vt:lpstr>
      <vt:lpstr>投影片 19</vt:lpstr>
      <vt:lpstr>國籍的取得</vt:lpstr>
      <vt:lpstr>投影片 21</vt:lpstr>
      <vt:lpstr>主權的對內展現</vt:lpstr>
      <vt:lpstr>投影片 23</vt:lpstr>
      <vt:lpstr>投影片 24</vt:lpstr>
      <vt:lpstr>泰北孤軍後裔(美斯樂) </vt:lpstr>
      <vt:lpstr>投影片 26</vt:lpstr>
      <vt:lpstr>投影片 27</vt:lpstr>
      <vt:lpstr>投影片 28</vt:lpstr>
      <vt:lpstr>投影片 29</vt:lpstr>
      <vt:lpstr>投影片 30</vt:lpstr>
      <vt:lpstr>投影片 31</vt:lpstr>
      <vt:lpstr>投影片 32</vt:lpstr>
      <vt:lpstr>投影片 33</vt:lpstr>
      <vt:lpstr>投影片 34</vt:lpstr>
      <vt:lpstr>一、我國憲法上主權及領土疆域的爭議</vt:lpstr>
      <vt:lpstr>終止動員戡亂時期，意義上</vt:lpstr>
      <vt:lpstr>如何加強統治的正當性(合理)？</vt:lpstr>
      <vt:lpstr>合法性與正當性</vt:lpstr>
      <vt:lpstr>法理主權與事實主權</vt:lpstr>
      <vt:lpstr>法理主權與事實主權</vt:lpstr>
      <vt:lpstr>二、主權爭議對國家認同的影響</vt:lpstr>
      <vt:lpstr>台灣的主權</vt:lpstr>
      <vt:lpstr>投影片 43</vt:lpstr>
      <vt:lpstr>投影片 44</vt:lpstr>
      <vt:lpstr>主權爭議 </vt:lpstr>
      <vt:lpstr>風傳媒報導</vt:lpstr>
      <vt:lpstr>投影片 47</vt:lpstr>
      <vt:lpstr>投影片 48</vt:lpstr>
      <vt:lpstr>投影片 49</vt:lpstr>
      <vt:lpstr>投影片 50</vt:lpstr>
      <vt:lpstr>投影片 51</vt:lpstr>
      <vt:lpstr>投影片 52</vt:lpstr>
      <vt:lpstr>一、國家認同的形成理論</vt:lpstr>
      <vt:lpstr>以血緣為認同基礎</vt:lpstr>
      <vt:lpstr>以公民身分為認同基礎</vt:lpstr>
      <vt:lpstr>一群人的國家認同</vt:lpstr>
      <vt:lpstr>投影片 57</vt:lpstr>
      <vt:lpstr>投影片 58</vt:lpstr>
      <vt:lpstr>投影片 59</vt:lpstr>
      <vt:lpstr>二、公民身分是現代國家認同的基礎</vt:lpstr>
      <vt:lpstr>如何凝聚國家認同</vt:lpstr>
      <vt:lpstr>肯認</vt:lpstr>
      <vt:lpstr>瑞士「分裂」中？──不一樣，就是不團結嗎？ </vt:lpstr>
      <vt:lpstr>投影片 64</vt:lpstr>
      <vt:lpstr>投影片 65</vt:lpstr>
      <vt:lpstr>投影片 66</vt:lpstr>
      <vt:lpstr>投影片 67</vt:lpstr>
      <vt:lpstr>投影片 68</vt:lpstr>
      <vt:lpstr>一、身分認同</vt:lpstr>
      <vt:lpstr>身分認同→人我區別</vt:lpstr>
      <vt:lpstr>刻板印象的形成</vt:lpstr>
      <vt:lpstr>這樣的稱呼隱含哪些刻板印象？</vt:lpstr>
      <vt:lpstr>否認弱者的身分→歧視</vt:lpstr>
      <vt:lpstr>什麼樣的人會變成社會上的弱勢？</vt:lpstr>
      <vt:lpstr>什麼樣的人會成為社會上的弱勢？</vt:lpstr>
      <vt:lpstr>二、多元身分認同的建構、肯認與保障 </vt:lpstr>
      <vt:lpstr>泰勒（Charles Taylor, 1931-）</vt:lpstr>
      <vt:lpstr>國家扮演的角色？</vt:lpstr>
      <vt:lpstr>投影片 79</vt:lpstr>
      <vt:lpstr>投影片 80</vt:lpstr>
      <vt:lpstr>投影片 81</vt:lpstr>
      <vt:lpstr>投影片 82</vt:lpstr>
      <vt:lpstr>投影片 83</vt:lpstr>
      <vt:lpstr>投影片 84</vt:lpstr>
      <vt:lpstr>投影片 85</vt:lpstr>
      <vt:lpstr>課後練習</vt:lpstr>
      <vt:lpstr>投影片 87</vt:lpstr>
      <vt:lpstr>投影片 88</vt:lpstr>
      <vt:lpstr>投影片 89</vt:lpstr>
      <vt:lpstr>圖1 2015年聯合國難民署（UNHCR）全球難民分布</vt:lpstr>
      <vt:lpstr>投影片 91</vt:lpstr>
      <vt:lpstr>延伸資訊(一)</vt:lpstr>
      <vt:lpstr>延伸資訊(二)</vt:lpstr>
      <vt:lpstr>延伸資訊(三)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行政法與生活</dc:title>
  <dc:creator>user</dc:creator>
  <cp:lastModifiedBy>nnkieh</cp:lastModifiedBy>
  <cp:revision>369</cp:revision>
  <dcterms:created xsi:type="dcterms:W3CDTF">2018-11-26T17:07:24Z</dcterms:created>
  <dcterms:modified xsi:type="dcterms:W3CDTF">2019-09-14T05:13:46Z</dcterms:modified>
</cp:coreProperties>
</file>