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4"/>
  </p:notesMasterIdLst>
  <p:sldIdLst>
    <p:sldId id="265" r:id="rId2"/>
    <p:sldId id="266" r:id="rId3"/>
    <p:sldId id="267" r:id="rId4"/>
    <p:sldId id="293" r:id="rId5"/>
    <p:sldId id="450" r:id="rId6"/>
    <p:sldId id="451" r:id="rId7"/>
    <p:sldId id="294" r:id="rId8"/>
    <p:sldId id="329" r:id="rId9"/>
    <p:sldId id="330" r:id="rId10"/>
    <p:sldId id="452" r:id="rId11"/>
    <p:sldId id="421" r:id="rId12"/>
    <p:sldId id="441" r:id="rId13"/>
    <p:sldId id="453" r:id="rId14"/>
    <p:sldId id="494" r:id="rId15"/>
    <p:sldId id="326" r:id="rId16"/>
    <p:sldId id="495" r:id="rId17"/>
    <p:sldId id="327" r:id="rId18"/>
    <p:sldId id="496" r:id="rId19"/>
    <p:sldId id="497" r:id="rId20"/>
    <p:sldId id="498" r:id="rId21"/>
    <p:sldId id="499" r:id="rId22"/>
    <p:sldId id="500" r:id="rId23"/>
    <p:sldId id="501" r:id="rId24"/>
    <p:sldId id="328" r:id="rId25"/>
    <p:sldId id="331" r:id="rId26"/>
    <p:sldId id="502" r:id="rId27"/>
    <p:sldId id="503" r:id="rId28"/>
    <p:sldId id="504" r:id="rId29"/>
    <p:sldId id="295" r:id="rId30"/>
    <p:sldId id="454" r:id="rId31"/>
    <p:sldId id="459" r:id="rId32"/>
    <p:sldId id="332" r:id="rId33"/>
    <p:sldId id="455" r:id="rId34"/>
    <p:sldId id="456" r:id="rId35"/>
    <p:sldId id="457" r:id="rId36"/>
    <p:sldId id="458" r:id="rId37"/>
    <p:sldId id="460" r:id="rId38"/>
    <p:sldId id="505" r:id="rId39"/>
    <p:sldId id="461" r:id="rId40"/>
    <p:sldId id="333" r:id="rId41"/>
    <p:sldId id="555" r:id="rId42"/>
    <p:sldId id="462" r:id="rId43"/>
    <p:sldId id="464" r:id="rId44"/>
    <p:sldId id="465" r:id="rId45"/>
    <p:sldId id="463" r:id="rId46"/>
    <p:sldId id="490" r:id="rId47"/>
    <p:sldId id="491" r:id="rId48"/>
    <p:sldId id="492" r:id="rId49"/>
    <p:sldId id="493" r:id="rId50"/>
    <p:sldId id="395" r:id="rId51"/>
    <p:sldId id="396" r:id="rId52"/>
    <p:sldId id="334" r:id="rId53"/>
    <p:sldId id="466" r:id="rId54"/>
    <p:sldId id="336" r:id="rId55"/>
    <p:sldId id="467" r:id="rId56"/>
    <p:sldId id="468" r:id="rId57"/>
    <p:sldId id="469" r:id="rId58"/>
    <p:sldId id="470" r:id="rId59"/>
    <p:sldId id="471" r:id="rId60"/>
    <p:sldId id="477" r:id="rId61"/>
    <p:sldId id="423" r:id="rId62"/>
    <p:sldId id="424" r:id="rId63"/>
    <p:sldId id="390" r:id="rId64"/>
    <p:sldId id="391" r:id="rId65"/>
    <p:sldId id="392" r:id="rId66"/>
    <p:sldId id="393" r:id="rId67"/>
    <p:sldId id="472" r:id="rId68"/>
    <p:sldId id="473" r:id="rId69"/>
    <p:sldId id="556" r:id="rId70"/>
    <p:sldId id="474" r:id="rId71"/>
    <p:sldId id="476" r:id="rId72"/>
    <p:sldId id="475" r:id="rId73"/>
    <p:sldId id="269" r:id="rId74"/>
    <p:sldId id="282" r:id="rId75"/>
    <p:sldId id="557" r:id="rId76"/>
    <p:sldId id="478" r:id="rId77"/>
    <p:sldId id="283" r:id="rId78"/>
    <p:sldId id="284" r:id="rId79"/>
    <p:sldId id="337" r:id="rId80"/>
    <p:sldId id="479" r:id="rId81"/>
    <p:sldId id="552" r:id="rId82"/>
    <p:sldId id="398" r:id="rId83"/>
    <p:sldId id="399" r:id="rId84"/>
    <p:sldId id="480" r:id="rId85"/>
    <p:sldId id="339" r:id="rId86"/>
    <p:sldId id="481" r:id="rId87"/>
    <p:sldId id="422" r:id="rId88"/>
    <p:sldId id="340" r:id="rId89"/>
    <p:sldId id="482" r:id="rId90"/>
    <p:sldId id="341" r:id="rId91"/>
    <p:sldId id="483" r:id="rId92"/>
    <p:sldId id="484" r:id="rId93"/>
    <p:sldId id="485" r:id="rId94"/>
    <p:sldId id="486" r:id="rId95"/>
    <p:sldId id="487" r:id="rId96"/>
    <p:sldId id="488" r:id="rId97"/>
    <p:sldId id="343" r:id="rId98"/>
    <p:sldId id="344" r:id="rId99"/>
    <p:sldId id="345" r:id="rId100"/>
    <p:sldId id="288" r:id="rId101"/>
    <p:sldId id="401" r:id="rId102"/>
    <p:sldId id="489" r:id="rId103"/>
    <p:sldId id="289" r:id="rId104"/>
    <p:sldId id="291" r:id="rId105"/>
    <p:sldId id="270" r:id="rId106"/>
    <p:sldId id="271" r:id="rId107"/>
    <p:sldId id="506" r:id="rId108"/>
    <p:sldId id="507" r:id="rId109"/>
    <p:sldId id="508" r:id="rId110"/>
    <p:sldId id="509" r:id="rId111"/>
    <p:sldId id="510" r:id="rId112"/>
    <p:sldId id="511" r:id="rId113"/>
    <p:sldId id="512" r:id="rId114"/>
    <p:sldId id="513" r:id="rId115"/>
    <p:sldId id="514" r:id="rId116"/>
    <p:sldId id="515" r:id="rId117"/>
    <p:sldId id="516" r:id="rId118"/>
    <p:sldId id="517" r:id="rId119"/>
    <p:sldId id="425" r:id="rId120"/>
    <p:sldId id="518" r:id="rId121"/>
    <p:sldId id="272" r:id="rId122"/>
    <p:sldId id="402" r:id="rId123"/>
    <p:sldId id="403" r:id="rId124"/>
    <p:sldId id="404" r:id="rId125"/>
    <p:sldId id="346" r:id="rId126"/>
    <p:sldId id="553" r:id="rId127"/>
    <p:sldId id="524" r:id="rId128"/>
    <p:sldId id="406" r:id="rId129"/>
    <p:sldId id="407" r:id="rId130"/>
    <p:sldId id="347" r:id="rId131"/>
    <p:sldId id="351" r:id="rId132"/>
    <p:sldId id="526" r:id="rId133"/>
    <p:sldId id="527" r:id="rId134"/>
    <p:sldId id="528" r:id="rId135"/>
    <p:sldId id="529" r:id="rId136"/>
    <p:sldId id="348" r:id="rId137"/>
    <p:sldId id="535" r:id="rId138"/>
    <p:sldId id="540" r:id="rId139"/>
    <p:sldId id="539" r:id="rId140"/>
    <p:sldId id="542" r:id="rId141"/>
    <p:sldId id="541" r:id="rId142"/>
    <p:sldId id="426" r:id="rId143"/>
    <p:sldId id="349" r:id="rId144"/>
    <p:sldId id="558" r:id="rId145"/>
    <p:sldId id="531" r:id="rId146"/>
    <p:sldId id="532" r:id="rId147"/>
    <p:sldId id="533" r:id="rId148"/>
    <p:sldId id="534" r:id="rId149"/>
    <p:sldId id="352" r:id="rId150"/>
    <p:sldId id="354" r:id="rId151"/>
    <p:sldId id="525" r:id="rId152"/>
    <p:sldId id="519" r:id="rId153"/>
    <p:sldId id="355" r:id="rId154"/>
    <p:sldId id="520" r:id="rId155"/>
    <p:sldId id="356" r:id="rId156"/>
    <p:sldId id="353" r:id="rId157"/>
    <p:sldId id="357" r:id="rId158"/>
    <p:sldId id="359" r:id="rId159"/>
    <p:sldId id="360" r:id="rId160"/>
    <p:sldId id="442" r:id="rId161"/>
    <p:sldId id="443" r:id="rId162"/>
    <p:sldId id="362" r:id="rId163"/>
    <p:sldId id="363" r:id="rId164"/>
    <p:sldId id="364" r:id="rId165"/>
    <p:sldId id="521" r:id="rId166"/>
    <p:sldId id="522" r:id="rId167"/>
    <p:sldId id="523" r:id="rId168"/>
    <p:sldId id="273" r:id="rId169"/>
    <p:sldId id="317" r:id="rId170"/>
    <p:sldId id="365" r:id="rId171"/>
    <p:sldId id="366" r:id="rId172"/>
    <p:sldId id="444" r:id="rId173"/>
    <p:sldId id="445" r:id="rId174"/>
    <p:sldId id="316" r:id="rId175"/>
    <p:sldId id="318" r:id="rId176"/>
    <p:sldId id="560" r:id="rId177"/>
    <p:sldId id="367" r:id="rId178"/>
    <p:sldId id="551" r:id="rId179"/>
    <p:sldId id="368" r:id="rId180"/>
    <p:sldId id="544" r:id="rId181"/>
    <p:sldId id="547" r:id="rId182"/>
    <p:sldId id="550" r:id="rId183"/>
    <p:sldId id="543" r:id="rId184"/>
    <p:sldId id="545" r:id="rId185"/>
    <p:sldId id="546" r:id="rId186"/>
    <p:sldId id="548" r:id="rId187"/>
    <p:sldId id="549" r:id="rId188"/>
    <p:sldId id="427" r:id="rId189"/>
    <p:sldId id="428" r:id="rId190"/>
    <p:sldId id="319" r:id="rId191"/>
    <p:sldId id="320" r:id="rId192"/>
    <p:sldId id="369" r:id="rId193"/>
    <p:sldId id="370" r:id="rId194"/>
    <p:sldId id="429" r:id="rId195"/>
    <p:sldId id="430" r:id="rId196"/>
    <p:sldId id="431" r:id="rId197"/>
    <p:sldId id="446" r:id="rId198"/>
    <p:sldId id="304" r:id="rId199"/>
    <p:sldId id="305" r:id="rId200"/>
    <p:sldId id="559" r:id="rId201"/>
    <p:sldId id="306" r:id="rId202"/>
    <p:sldId id="371" r:id="rId203"/>
    <p:sldId id="372" r:id="rId204"/>
    <p:sldId id="432" r:id="rId205"/>
    <p:sldId id="375" r:id="rId206"/>
    <p:sldId id="373" r:id="rId207"/>
    <p:sldId id="374" r:id="rId208"/>
    <p:sldId id="307" r:id="rId209"/>
    <p:sldId id="554" r:id="rId210"/>
    <p:sldId id="325" r:id="rId211"/>
    <p:sldId id="376" r:id="rId212"/>
    <p:sldId id="377" r:id="rId213"/>
    <p:sldId id="447" r:id="rId214"/>
    <p:sldId id="378" r:id="rId215"/>
    <p:sldId id="413" r:id="rId216"/>
    <p:sldId id="414" r:id="rId217"/>
    <p:sldId id="415" r:id="rId218"/>
    <p:sldId id="416" r:id="rId219"/>
    <p:sldId id="321" r:id="rId220"/>
    <p:sldId id="562" r:id="rId221"/>
    <p:sldId id="409" r:id="rId222"/>
    <p:sldId id="410" r:id="rId223"/>
    <p:sldId id="411" r:id="rId224"/>
    <p:sldId id="379" r:id="rId225"/>
    <p:sldId id="380" r:id="rId226"/>
    <p:sldId id="434" r:id="rId227"/>
    <p:sldId id="381" r:id="rId228"/>
    <p:sldId id="384" r:id="rId229"/>
    <p:sldId id="564" r:id="rId230"/>
    <p:sldId id="563" r:id="rId231"/>
    <p:sldId id="565" r:id="rId232"/>
    <p:sldId id="566" r:id="rId233"/>
    <p:sldId id="567" r:id="rId234"/>
    <p:sldId id="435" r:id="rId235"/>
    <p:sldId id="382" r:id="rId236"/>
    <p:sldId id="448" r:id="rId237"/>
    <p:sldId id="385" r:id="rId238"/>
    <p:sldId id="561" r:id="rId239"/>
    <p:sldId id="383" r:id="rId240"/>
    <p:sldId id="436" r:id="rId241"/>
    <p:sldId id="386" r:id="rId242"/>
    <p:sldId id="387" r:id="rId243"/>
    <p:sldId id="388" r:id="rId244"/>
    <p:sldId id="389" r:id="rId245"/>
    <p:sldId id="437" r:id="rId246"/>
    <p:sldId id="438" r:id="rId247"/>
    <p:sldId id="439" r:id="rId248"/>
    <p:sldId id="263" r:id="rId249"/>
    <p:sldId id="449" r:id="rId250"/>
    <p:sldId id="268" r:id="rId251"/>
    <p:sldId id="418" r:id="rId252"/>
    <p:sldId id="419" r:id="rId253"/>
  </p:sldIdLst>
  <p:sldSz cx="9144000" cy="6858000" type="screen4x3"/>
  <p:notesSz cx="6858000" cy="9144000"/>
  <p:defaultTex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32"/>
    <a:srgbClr val="9A248F"/>
    <a:srgbClr val="F57913"/>
    <a:srgbClr val="961C8B"/>
    <a:srgbClr val="1B33A9"/>
    <a:srgbClr val="F7903B"/>
    <a:srgbClr val="6884C3"/>
    <a:srgbClr val="173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p:cViewPr>
        <p:scale>
          <a:sx n="71" d="100"/>
          <a:sy n="71" d="100"/>
        </p:scale>
        <p:origin x="-1272"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notesMaster" Target="notesMasters/notes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339B43A2-759A-4393-8D94-0FC25DD2294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xmlns="" id="{5D3786BE-0F62-438A-85DE-D6F48A5E03B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443AF58B-2E29-4523-86BF-580396B14434}" type="datetimeFigureOut">
              <a:rPr lang="zh-TW" altLang="en-US"/>
              <a:pPr>
                <a:defRPr/>
              </a:pPr>
              <a:t>2020/3/27</a:t>
            </a:fld>
            <a:endParaRPr lang="zh-TW" altLang="en-US"/>
          </a:p>
        </p:txBody>
      </p:sp>
      <p:sp>
        <p:nvSpPr>
          <p:cNvPr id="4" name="投影片圖像版面配置區 3">
            <a:extLst>
              <a:ext uri="{FF2B5EF4-FFF2-40B4-BE49-F238E27FC236}">
                <a16:creationId xmlns:a16="http://schemas.microsoft.com/office/drawing/2014/main" xmlns="" id="{FD1418F5-4DB4-4816-A7E0-4D2C2890599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xmlns="" id="{BEC56CBE-F6FB-474D-8A99-48AC5D32EAA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xmlns="" id="{2F7BE021-8DE2-4FBA-8EAB-95518D8C5AA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a:extLst>
              <a:ext uri="{FF2B5EF4-FFF2-40B4-BE49-F238E27FC236}">
                <a16:creationId xmlns:a16="http://schemas.microsoft.com/office/drawing/2014/main" xmlns="" id="{310E7F90-E2CF-45F5-87ED-332B801C8D2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B205EA36-419E-4DE5-BE01-34896DF3B33F}" type="slidenum">
              <a:rPr lang="zh-TW" altLang="en-US"/>
              <a:pPr>
                <a:defRPr/>
              </a:pPr>
              <a:t>‹#›</a:t>
            </a:fld>
            <a:endParaRPr lang="zh-TW" altLang="en-US"/>
          </a:p>
        </p:txBody>
      </p:sp>
    </p:spTree>
    <p:extLst>
      <p:ext uri="{BB962C8B-B14F-4D97-AF65-F5344CB8AC3E}">
        <p14:creationId xmlns:p14="http://schemas.microsoft.com/office/powerpoint/2010/main" val="304075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Ofjm2gzv114"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a:extLst>
              <a:ext uri="{FF2B5EF4-FFF2-40B4-BE49-F238E27FC236}">
                <a16:creationId xmlns:a16="http://schemas.microsoft.com/office/drawing/2014/main" xmlns="" id="{A8349A54-DEBF-4342-B5E2-704A3E243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a:extLst>
              <a:ext uri="{FF2B5EF4-FFF2-40B4-BE49-F238E27FC236}">
                <a16:creationId xmlns:a16="http://schemas.microsoft.com/office/drawing/2014/main" xmlns="" id="{D1853E31-8513-4E4D-8F70-4B46900F5B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34820" name="投影片編號版面配置區 3">
            <a:extLst>
              <a:ext uri="{FF2B5EF4-FFF2-40B4-BE49-F238E27FC236}">
                <a16:creationId xmlns:a16="http://schemas.microsoft.com/office/drawing/2014/main" xmlns="" id="{D291FBA4-DDD6-41E7-B2CD-CF9AA3DF18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CF4117B-2C83-4BC0-98BD-370A22757E37}" type="slidenum">
              <a:rPr lang="zh-TW" altLang="en-US" smtClean="0"/>
              <a:pPr fontAlgn="base">
                <a:spcBef>
                  <a:spcPct val="0"/>
                </a:spcBef>
                <a:spcAft>
                  <a:spcPct val="0"/>
                </a:spcAft>
              </a:pPr>
              <a:t>15</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424E560-EFF6-4F05-95E7-D9FAF630E50B}" type="slidenum">
              <a:rPr lang="zh-TW" altLang="en-US" smtClean="0">
                <a:ea typeface="標楷體" pitchFamily="65" charset="-120"/>
              </a:rPr>
              <a:pPr eaLnBrk="1" hangingPunct="1"/>
              <a:t>107</a:t>
            </a:fld>
            <a:endParaRPr lang="zh-TW" altLang="en-US" smtClean="0">
              <a:ea typeface="標楷體" pitchFamily="65"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a:extLst>
              <a:ext uri="{FF2B5EF4-FFF2-40B4-BE49-F238E27FC236}">
                <a16:creationId xmlns:a16="http://schemas.microsoft.com/office/drawing/2014/main" xmlns="" id="{EF39AEF4-27A8-47A7-8271-D97E3EEB85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a:extLst>
              <a:ext uri="{FF2B5EF4-FFF2-40B4-BE49-F238E27FC236}">
                <a16:creationId xmlns:a16="http://schemas.microsoft.com/office/drawing/2014/main" xmlns="" id="{7ECB2D2B-484B-45E8-9B92-0584FB36CA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https://news.ltn.com.tw/news/society/breakingnews/3000908</a:t>
            </a:r>
            <a:endParaRPr lang="zh-TW" altLang="en-US"/>
          </a:p>
          <a:p>
            <a:pPr eaLnBrk="1" hangingPunct="1">
              <a:spcBef>
                <a:spcPct val="0"/>
              </a:spcBef>
            </a:pPr>
            <a:endParaRPr lang="zh-TW" altLang="en-US"/>
          </a:p>
        </p:txBody>
      </p:sp>
      <p:sp>
        <p:nvSpPr>
          <p:cNvPr id="81924" name="投影片編號版面配置區 3">
            <a:extLst>
              <a:ext uri="{FF2B5EF4-FFF2-40B4-BE49-F238E27FC236}">
                <a16:creationId xmlns:a16="http://schemas.microsoft.com/office/drawing/2014/main" xmlns="" id="{B3D01C6A-FBA4-4B53-BAB8-9B89225126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EFBDDAB7-7B36-4142-9BA8-8E1A5FCA3038}" type="slidenum">
              <a:rPr lang="zh-TW" altLang="en-US" smtClean="0"/>
              <a:pPr fontAlgn="base">
                <a:spcBef>
                  <a:spcPct val="0"/>
                </a:spcBef>
                <a:spcAft>
                  <a:spcPct val="0"/>
                </a:spcAft>
              </a:pPr>
              <a:t>122</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xmlns="" id="{6282DB6B-EA8F-4E1B-8B5B-8F02EFE55B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xmlns="" id="{ECFF8866-1FBE-4C83-B3C8-54344D7391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https://news.ltn.com.tw/news/politics/breakingnews/3010574</a:t>
            </a:r>
            <a:endParaRPr lang="zh-TW" altLang="en-US"/>
          </a:p>
        </p:txBody>
      </p:sp>
      <p:sp>
        <p:nvSpPr>
          <p:cNvPr id="87044" name="投影片編號版面配置區 3">
            <a:extLst>
              <a:ext uri="{FF2B5EF4-FFF2-40B4-BE49-F238E27FC236}">
                <a16:creationId xmlns:a16="http://schemas.microsoft.com/office/drawing/2014/main" xmlns="" id="{0C531EC3-5F20-484F-9FC1-45C17790C3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4566AF8-A39A-4DE7-B548-177E26D2FABD}" type="slidenum">
              <a:rPr lang="zh-TW" altLang="en-US" smtClean="0"/>
              <a:pPr fontAlgn="base">
                <a:spcBef>
                  <a:spcPct val="0"/>
                </a:spcBef>
                <a:spcAft>
                  <a:spcPct val="0"/>
                </a:spcAft>
              </a:pPr>
              <a:t>128</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影像版面配置區 1">
            <a:extLst>
              <a:ext uri="{FF2B5EF4-FFF2-40B4-BE49-F238E27FC236}">
                <a16:creationId xmlns:a16="http://schemas.microsoft.com/office/drawing/2014/main" xmlns="" id="{84C652FF-C21E-4083-BEFD-2FDEB0FA6F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備忘稿版面配置區 2">
            <a:extLst>
              <a:ext uri="{FF2B5EF4-FFF2-40B4-BE49-F238E27FC236}">
                <a16:creationId xmlns:a16="http://schemas.microsoft.com/office/drawing/2014/main" xmlns="" id="{5E079651-5DB5-446D-A178-450E86DB55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hlinkClick r:id="rId3"/>
              </a:rPr>
              <a:t>參考連結：</a:t>
            </a:r>
            <a:r>
              <a:rPr lang="en-US" altLang="zh-TW">
                <a:hlinkClick r:id="rId3"/>
              </a:rPr>
              <a:t>https://www.youtube.com/watch?v=Ofjm2gzv114</a:t>
            </a:r>
            <a:endParaRPr lang="zh-TW" altLang="en-US"/>
          </a:p>
        </p:txBody>
      </p:sp>
      <p:sp>
        <p:nvSpPr>
          <p:cNvPr id="115716" name="投影片編號版面配置區 3">
            <a:extLst>
              <a:ext uri="{FF2B5EF4-FFF2-40B4-BE49-F238E27FC236}">
                <a16:creationId xmlns:a16="http://schemas.microsoft.com/office/drawing/2014/main" xmlns="" id="{44816D87-AE8E-42A4-AEBB-633A9075C1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65965DF-7630-4FC0-B1E5-BE954FF892DD}" type="slidenum">
              <a:rPr lang="zh-TW" altLang="en-US" smtClean="0"/>
              <a:pPr fontAlgn="base">
                <a:spcBef>
                  <a:spcPct val="0"/>
                </a:spcBef>
                <a:spcAft>
                  <a:spcPct val="0"/>
                </a:spcAft>
              </a:pPr>
              <a:t>175</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投影片圖像版面配置區 1">
            <a:extLst>
              <a:ext uri="{FF2B5EF4-FFF2-40B4-BE49-F238E27FC236}">
                <a16:creationId xmlns:a16="http://schemas.microsoft.com/office/drawing/2014/main" xmlns="" id="{741F2D94-AAA6-4947-8BCC-1B1BBE81E0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備忘稿版面配置區 2">
            <a:extLst>
              <a:ext uri="{FF2B5EF4-FFF2-40B4-BE49-F238E27FC236}">
                <a16:creationId xmlns:a16="http://schemas.microsoft.com/office/drawing/2014/main" xmlns="" id="{A335BEA4-B33F-437C-A4A9-8CDD4EEDBA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https://udn.com/news/story/11322/4169754</a:t>
            </a:r>
            <a:endParaRPr lang="zh-TW" altLang="en-US"/>
          </a:p>
        </p:txBody>
      </p:sp>
      <p:sp>
        <p:nvSpPr>
          <p:cNvPr id="145412" name="投影片編號版面配置區 3">
            <a:extLst>
              <a:ext uri="{FF2B5EF4-FFF2-40B4-BE49-F238E27FC236}">
                <a16:creationId xmlns:a16="http://schemas.microsoft.com/office/drawing/2014/main" xmlns="" id="{2206AD71-62C2-4825-A5E3-7A9E0573E5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E25BF396-5DED-452C-83C3-6FA6462B1A97}" type="slidenum">
              <a:rPr lang="zh-TW" altLang="en-US" smtClean="0"/>
              <a:pPr fontAlgn="base">
                <a:spcBef>
                  <a:spcPct val="0"/>
                </a:spcBef>
                <a:spcAft>
                  <a:spcPct val="0"/>
                </a:spcAft>
              </a:pPr>
              <a:t>215</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a:extLst>
              <a:ext uri="{FF2B5EF4-FFF2-40B4-BE49-F238E27FC236}">
                <a16:creationId xmlns:a16="http://schemas.microsoft.com/office/drawing/2014/main" xmlns="" id="{8610486B-0013-47C6-A25B-4410A1342B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a:extLst>
              <a:ext uri="{FF2B5EF4-FFF2-40B4-BE49-F238E27FC236}">
                <a16:creationId xmlns:a16="http://schemas.microsoft.com/office/drawing/2014/main" xmlns="" id="{FEFC4525-4FAD-4151-9ECA-3757DE0C6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https://udn.com/news/story/11322/3914026</a:t>
            </a:r>
            <a:endParaRPr lang="zh-TW" altLang="en-US"/>
          </a:p>
        </p:txBody>
      </p:sp>
      <p:sp>
        <p:nvSpPr>
          <p:cNvPr id="151556" name="投影片編號版面配置區 3">
            <a:extLst>
              <a:ext uri="{FF2B5EF4-FFF2-40B4-BE49-F238E27FC236}">
                <a16:creationId xmlns:a16="http://schemas.microsoft.com/office/drawing/2014/main" xmlns="" id="{CF86A1CC-4F06-4746-9084-CE71D49598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EEA6DB9-DA0C-480B-9A9E-439BA7CFF65C}" type="slidenum">
              <a:rPr lang="zh-TW" altLang="en-US" smtClean="0"/>
              <a:pPr fontAlgn="base">
                <a:spcBef>
                  <a:spcPct val="0"/>
                </a:spcBef>
                <a:spcAft>
                  <a:spcPct val="0"/>
                </a:spcAft>
              </a:pPr>
              <a:t>221</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xmlns="" id="{A8301ED3-30BA-45D9-9832-9F7E30B28B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xmlns="" id="{BDCC4D23-AD42-4435-8299-3C86A02B4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xmlns="" id="{0B08EE8C-7DC8-479A-A4C7-CEE1901BD0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559AFC1-4207-4C01-B8F1-FB14A693019A}" type="slidenum">
              <a:rPr lang="zh-TW" altLang="en-US" smtClean="0"/>
              <a:pPr fontAlgn="base">
                <a:spcBef>
                  <a:spcPct val="0"/>
                </a:spcBef>
                <a:spcAft>
                  <a:spcPct val="0"/>
                </a:spcAft>
              </a:pPr>
              <a:t>235</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xmlns="" id="{28614120-FA84-4119-B1A5-58E7DD8487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a:extLst>
              <a:ext uri="{FF2B5EF4-FFF2-40B4-BE49-F238E27FC236}">
                <a16:creationId xmlns:a16="http://schemas.microsoft.com/office/drawing/2014/main" xmlns="" id="{AD0281B1-1F01-4CED-8951-435E5FD8DF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5892" name="投影片編號版面配置區 3">
            <a:extLst>
              <a:ext uri="{FF2B5EF4-FFF2-40B4-BE49-F238E27FC236}">
                <a16:creationId xmlns:a16="http://schemas.microsoft.com/office/drawing/2014/main" xmlns="" id="{4D8EBE12-D938-46C8-A1BC-746D18259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BE855A4-0824-42B3-87F7-A0D86B601FCB}" type="slidenum">
              <a:rPr lang="zh-TW" altLang="en-US" smtClean="0"/>
              <a:pPr fontAlgn="base">
                <a:spcBef>
                  <a:spcPct val="0"/>
                </a:spcBef>
                <a:spcAft>
                  <a:spcPct val="0"/>
                </a:spcAft>
              </a:pPr>
              <a:t>237</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a:extLst>
              <a:ext uri="{FF2B5EF4-FFF2-40B4-BE49-F238E27FC236}">
                <a16:creationId xmlns:a16="http://schemas.microsoft.com/office/drawing/2014/main" xmlns="" id="{49143B54-F5A4-4A67-96F9-6998B81761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a:extLst>
              <a:ext uri="{FF2B5EF4-FFF2-40B4-BE49-F238E27FC236}">
                <a16:creationId xmlns:a16="http://schemas.microsoft.com/office/drawing/2014/main" xmlns="" id="{C6FB4C75-82A7-407D-BB18-E521A664EA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https://news.ltn.com.tw/news/society/breakingnews/3005196</a:t>
            </a:r>
            <a:endParaRPr lang="zh-TW" altLang="en-US"/>
          </a:p>
        </p:txBody>
      </p:sp>
      <p:sp>
        <p:nvSpPr>
          <p:cNvPr id="44036" name="投影片編號版面配置區 3">
            <a:extLst>
              <a:ext uri="{FF2B5EF4-FFF2-40B4-BE49-F238E27FC236}">
                <a16:creationId xmlns:a16="http://schemas.microsoft.com/office/drawing/2014/main" xmlns="" id="{CECE9137-2AC9-44A4-AAC5-B3CFE2637C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F67A5D5-2DF6-4AA9-B85D-ADE16B009FD4}" type="slidenum">
              <a:rPr lang="zh-TW" altLang="en-US" smtClean="0"/>
              <a:pPr fontAlgn="base">
                <a:spcBef>
                  <a:spcPct val="0"/>
                </a:spcBef>
                <a:spcAft>
                  <a:spcPct val="0"/>
                </a:spcAft>
              </a:pPr>
              <a:t>50</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a:extLst>
              <a:ext uri="{FF2B5EF4-FFF2-40B4-BE49-F238E27FC236}">
                <a16:creationId xmlns:a16="http://schemas.microsoft.com/office/drawing/2014/main" xmlns="" id="{958059A0-F467-44E5-80BD-CB7D172D73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a:extLst>
              <a:ext uri="{FF2B5EF4-FFF2-40B4-BE49-F238E27FC236}">
                <a16:creationId xmlns:a16="http://schemas.microsoft.com/office/drawing/2014/main" xmlns="" id="{F348CB85-E043-4327-988D-5964E2E294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https://news.ltn.com.tw/news/society/breakingnews/1891757</a:t>
            </a:r>
            <a:endParaRPr lang="zh-TW" altLang="en-US"/>
          </a:p>
        </p:txBody>
      </p:sp>
      <p:sp>
        <p:nvSpPr>
          <p:cNvPr id="51204" name="投影片編號版面配置區 3">
            <a:extLst>
              <a:ext uri="{FF2B5EF4-FFF2-40B4-BE49-F238E27FC236}">
                <a16:creationId xmlns:a16="http://schemas.microsoft.com/office/drawing/2014/main" xmlns="" id="{E37F9105-A7EF-49B8-A84D-039B1BE29D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C067156-A976-453C-ADF8-C6CD79E2B338}" type="slidenum">
              <a:rPr lang="zh-TW" altLang="en-US" smtClean="0"/>
              <a:pPr fontAlgn="base">
                <a:spcBef>
                  <a:spcPct val="0"/>
                </a:spcBef>
                <a:spcAft>
                  <a:spcPct val="0"/>
                </a:spcAft>
              </a:pPr>
              <a:t>63</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圖像版面配置區 1">
            <a:extLst>
              <a:ext uri="{FF2B5EF4-FFF2-40B4-BE49-F238E27FC236}">
                <a16:creationId xmlns:a16="http://schemas.microsoft.com/office/drawing/2014/main" xmlns="" id="{29971A27-EBEE-43AB-83B6-C585459FC2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備忘稿版面配置區 2">
            <a:extLst>
              <a:ext uri="{FF2B5EF4-FFF2-40B4-BE49-F238E27FC236}">
                <a16:creationId xmlns:a16="http://schemas.microsoft.com/office/drawing/2014/main" xmlns="" id="{9FBD53FD-1278-4098-AB04-AA36D1F1E3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https://news.ltn.com.tw/news/society/breakingnews/2924154</a:t>
            </a:r>
            <a:endParaRPr lang="zh-TW" altLang="en-US"/>
          </a:p>
        </p:txBody>
      </p:sp>
      <p:sp>
        <p:nvSpPr>
          <p:cNvPr id="61444" name="投影片編號版面配置區 3">
            <a:extLst>
              <a:ext uri="{FF2B5EF4-FFF2-40B4-BE49-F238E27FC236}">
                <a16:creationId xmlns:a16="http://schemas.microsoft.com/office/drawing/2014/main" xmlns="" id="{3EA369F5-DD7B-4E5A-AA46-533E4816AF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1573D5C-4325-45FB-803C-8A1383925DCB}" type="slidenum">
              <a:rPr lang="zh-TW" altLang="en-US" smtClean="0"/>
              <a:pPr fontAlgn="base">
                <a:spcBef>
                  <a:spcPct val="0"/>
                </a:spcBef>
                <a:spcAft>
                  <a:spcPct val="0"/>
                </a:spcAft>
              </a:pPr>
              <a:t>82</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影像版面配置區 1">
            <a:extLst>
              <a:ext uri="{FF2B5EF4-FFF2-40B4-BE49-F238E27FC236}">
                <a16:creationId xmlns:a16="http://schemas.microsoft.com/office/drawing/2014/main" xmlns="" id="{50E38D4E-B36A-41F4-8458-2266AD21E6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a:extLst>
              <a:ext uri="{FF2B5EF4-FFF2-40B4-BE49-F238E27FC236}">
                <a16:creationId xmlns:a16="http://schemas.microsoft.com/office/drawing/2014/main" xmlns="" id="{B3C654E0-5C88-4D3E-B13D-B07E908439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63492" name="投影片編號版面配置區 3">
            <a:extLst>
              <a:ext uri="{FF2B5EF4-FFF2-40B4-BE49-F238E27FC236}">
                <a16:creationId xmlns:a16="http://schemas.microsoft.com/office/drawing/2014/main" xmlns="" id="{A3CF42B9-8026-4953-BDAE-3FE947977F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30A4EC63-BDE0-416B-9BED-93436BE7D4FB}" type="slidenum">
              <a:rPr lang="zh-TW" altLang="en-US" smtClean="0"/>
              <a:pPr fontAlgn="base">
                <a:spcBef>
                  <a:spcPct val="0"/>
                </a:spcBef>
                <a:spcAft>
                  <a:spcPct val="0"/>
                </a:spcAft>
              </a:pPr>
              <a:t>83</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205EA36-419E-4DE5-BE01-34896DF3B33F}" type="slidenum">
              <a:rPr lang="zh-TW" altLang="en-US" smtClean="0"/>
              <a:pPr>
                <a:defRPr/>
              </a:pPr>
              <a:t>90</a:t>
            </a:fld>
            <a:endParaRPr lang="zh-TW" altLang="en-US"/>
          </a:p>
        </p:txBody>
      </p:sp>
    </p:spTree>
    <p:extLst>
      <p:ext uri="{BB962C8B-B14F-4D97-AF65-F5344CB8AC3E}">
        <p14:creationId xmlns:p14="http://schemas.microsoft.com/office/powerpoint/2010/main" val="307298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B205EA36-419E-4DE5-BE01-34896DF3B33F}" type="slidenum">
              <a:rPr lang="zh-TW" altLang="en-US" smtClean="0"/>
              <a:pPr>
                <a:defRPr/>
              </a:pPr>
              <a:t>92</a:t>
            </a:fld>
            <a:endParaRPr lang="zh-TW" altLang="en-US"/>
          </a:p>
        </p:txBody>
      </p:sp>
    </p:spTree>
    <p:extLst>
      <p:ext uri="{BB962C8B-B14F-4D97-AF65-F5344CB8AC3E}">
        <p14:creationId xmlns:p14="http://schemas.microsoft.com/office/powerpoint/2010/main" val="307298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a:extLst>
              <a:ext uri="{FF2B5EF4-FFF2-40B4-BE49-F238E27FC236}">
                <a16:creationId xmlns:a16="http://schemas.microsoft.com/office/drawing/2014/main" xmlns="" id="{C77E5868-B98F-41CF-81DE-F8142DE522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備忘稿版面配置區 2">
            <a:extLst>
              <a:ext uri="{FF2B5EF4-FFF2-40B4-BE49-F238E27FC236}">
                <a16:creationId xmlns:a16="http://schemas.microsoft.com/office/drawing/2014/main" xmlns="" id="{CF820459-AEDB-47F2-9CB3-CEC671393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資料來源：</a:t>
            </a:r>
            <a:r>
              <a:rPr lang="en-US" altLang="zh-TW"/>
              <a:t>https://news.ltn.com.tw/news/local/paper/382119</a:t>
            </a:r>
            <a:endParaRPr lang="zh-TW" altLang="en-US"/>
          </a:p>
        </p:txBody>
      </p:sp>
      <p:sp>
        <p:nvSpPr>
          <p:cNvPr id="72708" name="投影片編號版面配置區 3">
            <a:extLst>
              <a:ext uri="{FF2B5EF4-FFF2-40B4-BE49-F238E27FC236}">
                <a16:creationId xmlns:a16="http://schemas.microsoft.com/office/drawing/2014/main" xmlns="" id="{442AF050-714F-46C4-A55F-30673DEB58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A31C69B-4D29-4785-A57A-8ECA01672A48}" type="slidenum">
              <a:rPr lang="zh-TW" altLang="en-US" smtClean="0"/>
              <a:pPr fontAlgn="base">
                <a:spcBef>
                  <a:spcPct val="0"/>
                </a:spcBef>
                <a:spcAft>
                  <a:spcPct val="0"/>
                </a:spcAft>
              </a:pPr>
              <a:t>100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xmlns="" id="{D9E01EF1-133D-4C05-9007-1EE5A8721FA5}"/>
              </a:ext>
            </a:extLst>
          </p:cNvPr>
          <p:cNvSpPr>
            <a:spLocks noGrp="1"/>
          </p:cNvSpPr>
          <p:nvPr>
            <p:ph type="dt" sz="half" idx="10"/>
          </p:nvPr>
        </p:nvSpPr>
        <p:spPr/>
        <p:txBody>
          <a:bodyPr/>
          <a:lstStyle>
            <a:lvl1pPr>
              <a:defRPr/>
            </a:lvl1pPr>
          </a:lstStyle>
          <a:p>
            <a:pPr>
              <a:defRPr/>
            </a:pPr>
            <a:fld id="{5553987E-7940-4AE1-8776-26B5D4BDEC5E}" type="datetimeFigureOut">
              <a:rPr lang="zh-TW" altLang="en-US"/>
              <a:pPr>
                <a:defRPr/>
              </a:pPr>
              <a:t>2020/3/27</a:t>
            </a:fld>
            <a:endParaRPr lang="zh-TW" altLang="en-US"/>
          </a:p>
        </p:txBody>
      </p:sp>
      <p:sp>
        <p:nvSpPr>
          <p:cNvPr id="5" name="頁尾版面配置區 4">
            <a:extLst>
              <a:ext uri="{FF2B5EF4-FFF2-40B4-BE49-F238E27FC236}">
                <a16:creationId xmlns:a16="http://schemas.microsoft.com/office/drawing/2014/main" xmlns="" id="{3FA407CC-F27F-49F5-B97D-8596F2979F4B}"/>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2721B9D0-7DB6-45C5-9F7F-90D39846EDA5}"/>
              </a:ext>
            </a:extLst>
          </p:cNvPr>
          <p:cNvSpPr>
            <a:spLocks noGrp="1"/>
          </p:cNvSpPr>
          <p:nvPr>
            <p:ph type="sldNum" sz="quarter" idx="12"/>
          </p:nvPr>
        </p:nvSpPr>
        <p:spPr/>
        <p:txBody>
          <a:bodyPr/>
          <a:lstStyle>
            <a:lvl1pPr>
              <a:defRPr/>
            </a:lvl1pPr>
          </a:lstStyle>
          <a:p>
            <a:pPr>
              <a:defRPr/>
            </a:pPr>
            <a:fld id="{98AA0104-FA31-4148-841C-6844B0A62634}" type="slidenum">
              <a:rPr lang="zh-TW" altLang="en-US"/>
              <a:pPr>
                <a:defRPr/>
              </a:pPr>
              <a:t>‹#›</a:t>
            </a:fld>
            <a:endParaRPr lang="zh-TW" altLang="en-US"/>
          </a:p>
        </p:txBody>
      </p:sp>
    </p:spTree>
    <p:extLst>
      <p:ext uri="{BB962C8B-B14F-4D97-AF65-F5344CB8AC3E}">
        <p14:creationId xmlns:p14="http://schemas.microsoft.com/office/powerpoint/2010/main" val="84468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769CF702-442C-4423-A619-8049F905BFD4}"/>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C2AB9BD0-94F0-4BF4-805D-E4CEA34676DC}"/>
              </a:ext>
            </a:extLst>
          </p:cNvPr>
          <p:cNvSpPr/>
          <p:nvPr userDrawn="1"/>
        </p:nvSpPr>
        <p:spPr>
          <a:xfrm flipH="1">
            <a:off x="3492500" y="5211763"/>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061511A4-57C1-440F-AEFE-B92D47EDB281}"/>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45A4DCF5-0501-4DD7-8DD8-837FF7AA750D}"/>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BD003A60-B709-40EA-9FA6-DB95772CE105}"/>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pic>
        <p:nvPicPr>
          <p:cNvPr id="7" name="圖片 11">
            <a:extLst>
              <a:ext uri="{FF2B5EF4-FFF2-40B4-BE49-F238E27FC236}">
                <a16:creationId xmlns:a16="http://schemas.microsoft.com/office/drawing/2014/main" xmlns="" id="{F50B0580-7E7C-47BF-A9C2-7E2D117CE46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06" r="3477"/>
          <a:stretch>
            <a:fillRect/>
          </a:stretch>
        </p:blipFill>
        <p:spPr bwMode="auto">
          <a:xfrm>
            <a:off x="346075" y="376238"/>
            <a:ext cx="83407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頁尾版面配置區 4">
            <a:extLst>
              <a:ext uri="{FF2B5EF4-FFF2-40B4-BE49-F238E27FC236}">
                <a16:creationId xmlns:a16="http://schemas.microsoft.com/office/drawing/2014/main" xmlns="" id="{5CEF6BC3-7F36-435F-BAC9-1610F7BAB95D}"/>
              </a:ext>
            </a:extLst>
          </p:cNvPr>
          <p:cNvSpPr>
            <a:spLocks noGrp="1"/>
          </p:cNvSpPr>
          <p:nvPr>
            <p:ph type="ftr" sz="quarter" idx="10"/>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23D1A3A8-41AA-4107-B20A-6321AE5BDB91}"/>
              </a:ext>
            </a:extLst>
          </p:cNvPr>
          <p:cNvSpPr>
            <a:spLocks noGrp="1"/>
          </p:cNvSpPr>
          <p:nvPr>
            <p:ph type="sldNum" sz="quarter" idx="11"/>
          </p:nvPr>
        </p:nvSpPr>
        <p:spPr/>
        <p:txBody>
          <a:bodyPr/>
          <a:lstStyle>
            <a:lvl1pPr>
              <a:defRPr/>
            </a:lvl1pPr>
          </a:lstStyle>
          <a:p>
            <a:pPr>
              <a:defRPr/>
            </a:pPr>
            <a:fld id="{827F8E53-FC46-4D76-8D53-C3F3DA0F9D70}" type="slidenum">
              <a:rPr lang="zh-TW" altLang="en-US"/>
              <a:pPr>
                <a:defRPr/>
              </a:pPr>
              <a:t>‹#›</a:t>
            </a:fld>
            <a:endParaRPr lang="zh-TW" altLang="en-US"/>
          </a:p>
        </p:txBody>
      </p:sp>
    </p:spTree>
    <p:extLst>
      <p:ext uri="{BB962C8B-B14F-4D97-AF65-F5344CB8AC3E}">
        <p14:creationId xmlns:p14="http://schemas.microsoft.com/office/powerpoint/2010/main" val="318227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補充資源">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4C85FE2-8D8E-4FF4-8E71-0C84C74A6A37}"/>
              </a:ext>
            </a:extLst>
          </p:cNvPr>
          <p:cNvSpPr/>
          <p:nvPr userDrawn="1"/>
        </p:nvSpPr>
        <p:spPr>
          <a:xfrm>
            <a:off x="7740650" y="0"/>
            <a:ext cx="1403350" cy="6858000"/>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直角三角形 4">
            <a:extLst>
              <a:ext uri="{FF2B5EF4-FFF2-40B4-BE49-F238E27FC236}">
                <a16:creationId xmlns:a16="http://schemas.microsoft.com/office/drawing/2014/main" xmlns="" id="{3D9EC176-87B2-462B-A618-18818B37A430}"/>
              </a:ext>
            </a:extLst>
          </p:cNvPr>
          <p:cNvSpPr/>
          <p:nvPr userDrawn="1"/>
        </p:nvSpPr>
        <p:spPr>
          <a:xfrm flipH="1">
            <a:off x="3203575" y="2481263"/>
            <a:ext cx="5940425" cy="4376737"/>
          </a:xfrm>
          <a:prstGeom prst="rtTriangle">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矩形 5">
            <a:extLst>
              <a:ext uri="{FF2B5EF4-FFF2-40B4-BE49-F238E27FC236}">
                <a16:creationId xmlns:a16="http://schemas.microsoft.com/office/drawing/2014/main" xmlns="" id="{3C925132-3F1B-4DA7-BA70-4A500A1D75B7}"/>
              </a:ext>
            </a:extLst>
          </p:cNvPr>
          <p:cNvSpPr/>
          <p:nvPr userDrawn="1"/>
        </p:nvSpPr>
        <p:spPr>
          <a:xfrm>
            <a:off x="0" y="5661025"/>
            <a:ext cx="9144000" cy="1196975"/>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7" name="直線接點 6">
            <a:extLst>
              <a:ext uri="{FF2B5EF4-FFF2-40B4-BE49-F238E27FC236}">
                <a16:creationId xmlns:a16="http://schemas.microsoft.com/office/drawing/2014/main" xmlns="" id="{EBB0D3E2-9B90-4317-85C9-AD0190E0CE95}"/>
              </a:ext>
            </a:extLst>
          </p:cNvPr>
          <p:cNvCxnSpPr/>
          <p:nvPr userDrawn="1"/>
        </p:nvCxnSpPr>
        <p:spPr>
          <a:xfrm>
            <a:off x="8820150" y="0"/>
            <a:ext cx="0" cy="68580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xmlns="" id="{96FACDAD-2959-4963-8B9F-5317019A6E66}"/>
              </a:ext>
            </a:extLst>
          </p:cNvPr>
          <p:cNvCxnSpPr/>
          <p:nvPr userDrawn="1"/>
        </p:nvCxnSpPr>
        <p:spPr>
          <a:xfrm>
            <a:off x="0" y="6524625"/>
            <a:ext cx="9144000" cy="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xmlns="" id="{19B929BB-D4AE-44AA-9897-BB859BA148F2}"/>
              </a:ext>
            </a:extLst>
          </p:cNvPr>
          <p:cNvSpPr/>
          <p:nvPr userDrawn="1"/>
        </p:nvSpPr>
        <p:spPr>
          <a:xfrm>
            <a:off x="7524750" y="5876925"/>
            <a:ext cx="1439863" cy="792163"/>
          </a:xfrm>
          <a:prstGeom prst="rect">
            <a:avLst/>
          </a:prstGeom>
          <a:ln w="76200"/>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zh-TW" altLang="en-US" sz="4800" b="1" dirty="0">
                <a:latin typeface="微軟正黑體" pitchFamily="34" charset="-120"/>
                <a:ea typeface="微軟正黑體" pitchFamily="34" charset="-120"/>
              </a:rPr>
              <a:t>補充</a:t>
            </a:r>
          </a:p>
        </p:txBody>
      </p:sp>
      <p:sp>
        <p:nvSpPr>
          <p:cNvPr id="3" name="內容版面配置區 2"/>
          <p:cNvSpPr>
            <a:spLocks noGrp="1"/>
          </p:cNvSpPr>
          <p:nvPr>
            <p:ph idx="1"/>
          </p:nvPr>
        </p:nvSpPr>
        <p:spPr>
          <a:xfrm>
            <a:off x="467544" y="476673"/>
            <a:ext cx="8219256" cy="5256584"/>
          </a:xfrm>
          <a:solidFill>
            <a:schemeClr val="bg1">
              <a:alpha val="64000"/>
            </a:schemeClr>
          </a:solidFill>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日期版面配置區 3">
            <a:extLst>
              <a:ext uri="{FF2B5EF4-FFF2-40B4-BE49-F238E27FC236}">
                <a16:creationId xmlns:a16="http://schemas.microsoft.com/office/drawing/2014/main" xmlns="" id="{5B1B722C-5648-4A05-9107-DF0315D076F0}"/>
              </a:ext>
            </a:extLst>
          </p:cNvPr>
          <p:cNvSpPr>
            <a:spLocks noGrp="1"/>
          </p:cNvSpPr>
          <p:nvPr>
            <p:ph type="dt" sz="half" idx="10"/>
          </p:nvPr>
        </p:nvSpPr>
        <p:spPr/>
        <p:txBody>
          <a:bodyPr/>
          <a:lstStyle>
            <a:lvl1pPr>
              <a:defRPr/>
            </a:lvl1pPr>
          </a:lstStyle>
          <a:p>
            <a:pPr>
              <a:defRPr/>
            </a:pPr>
            <a:fld id="{DF89C07C-9437-472B-8319-5F2E4FC9D2F8}" type="datetimeFigureOut">
              <a:rPr lang="zh-TW" altLang="en-US"/>
              <a:pPr>
                <a:defRPr/>
              </a:pPr>
              <a:t>2020/3/27</a:t>
            </a:fld>
            <a:endParaRPr lang="zh-TW" altLang="en-US"/>
          </a:p>
        </p:txBody>
      </p:sp>
      <p:sp>
        <p:nvSpPr>
          <p:cNvPr id="11" name="頁尾版面配置區 4">
            <a:extLst>
              <a:ext uri="{FF2B5EF4-FFF2-40B4-BE49-F238E27FC236}">
                <a16:creationId xmlns:a16="http://schemas.microsoft.com/office/drawing/2014/main" xmlns="" id="{8260F0DA-19B3-464A-8D11-883F117B551D}"/>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xmlns="" id="{2052D11A-41B3-48AB-A306-37EB835BF469}"/>
              </a:ext>
            </a:extLst>
          </p:cNvPr>
          <p:cNvSpPr>
            <a:spLocks noGrp="1"/>
          </p:cNvSpPr>
          <p:nvPr>
            <p:ph type="sldNum" sz="quarter" idx="12"/>
          </p:nvPr>
        </p:nvSpPr>
        <p:spPr/>
        <p:txBody>
          <a:bodyPr/>
          <a:lstStyle>
            <a:lvl1pPr>
              <a:defRPr/>
            </a:lvl1pPr>
          </a:lstStyle>
          <a:p>
            <a:pPr>
              <a:defRPr/>
            </a:pPr>
            <a:fld id="{BB049D32-E5F7-46E6-B1D6-3C07FC6A15BC}" type="slidenum">
              <a:rPr lang="zh-TW" altLang="en-US"/>
              <a:pPr>
                <a:defRPr/>
              </a:pPr>
              <a:t>‹#›</a:t>
            </a:fld>
            <a:endParaRPr lang="zh-TW" altLang="en-US"/>
          </a:p>
        </p:txBody>
      </p:sp>
    </p:spTree>
    <p:extLst>
      <p:ext uri="{BB962C8B-B14F-4D97-AF65-F5344CB8AC3E}">
        <p14:creationId xmlns:p14="http://schemas.microsoft.com/office/powerpoint/2010/main" val="1927325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實例系列">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F6E638C4-D036-488C-AFCC-FE73B11A4196}"/>
              </a:ext>
            </a:extLst>
          </p:cNvPr>
          <p:cNvSpPr/>
          <p:nvPr userDrawn="1"/>
        </p:nvSpPr>
        <p:spPr>
          <a:xfrm>
            <a:off x="2484438" y="115888"/>
            <a:ext cx="6659562" cy="433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5" name="群組 7">
            <a:extLst>
              <a:ext uri="{FF2B5EF4-FFF2-40B4-BE49-F238E27FC236}">
                <a16:creationId xmlns:a16="http://schemas.microsoft.com/office/drawing/2014/main" xmlns="" id="{4E1F57A3-64E7-45D7-9D9D-02F54CEDFEA0}"/>
              </a:ext>
            </a:extLst>
          </p:cNvPr>
          <p:cNvGrpSpPr>
            <a:grpSpLocks/>
          </p:cNvGrpSpPr>
          <p:nvPr userDrawn="1"/>
        </p:nvGrpSpPr>
        <p:grpSpPr bwMode="auto">
          <a:xfrm>
            <a:off x="-180975" y="-963613"/>
            <a:ext cx="3097213" cy="2663826"/>
            <a:chOff x="-180528" y="-1035496"/>
            <a:chExt cx="3096344" cy="2664296"/>
          </a:xfrm>
        </p:grpSpPr>
        <p:sp>
          <p:nvSpPr>
            <p:cNvPr id="6" name="橢圓 5">
              <a:extLst>
                <a:ext uri="{FF2B5EF4-FFF2-40B4-BE49-F238E27FC236}">
                  <a16:creationId xmlns:a16="http://schemas.microsoft.com/office/drawing/2014/main" xmlns="" id="{F415C14B-520E-4156-8159-F2D11E0FB019}"/>
                </a:ext>
              </a:extLst>
            </p:cNvPr>
            <p:cNvSpPr/>
            <p:nvPr userDrawn="1"/>
          </p:nvSpPr>
          <p:spPr>
            <a:xfrm>
              <a:off x="-180528" y="-1035496"/>
              <a:ext cx="2736082"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橢圓 6">
              <a:extLst>
                <a:ext uri="{FF2B5EF4-FFF2-40B4-BE49-F238E27FC236}">
                  <a16:creationId xmlns:a16="http://schemas.microsoft.com/office/drawing/2014/main" xmlns="" id="{215349B7-2750-4CF4-90DC-E6A3AD3CCBB2}"/>
                </a:ext>
              </a:extLst>
            </p:cNvPr>
            <p:cNvSpPr/>
            <p:nvPr userDrawn="1"/>
          </p:nvSpPr>
          <p:spPr>
            <a:xfrm>
              <a:off x="1258931" y="-27255"/>
              <a:ext cx="1656885" cy="165605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cxnSp>
        <p:nvCxnSpPr>
          <p:cNvPr id="8" name="直線接點 7">
            <a:extLst>
              <a:ext uri="{FF2B5EF4-FFF2-40B4-BE49-F238E27FC236}">
                <a16:creationId xmlns:a16="http://schemas.microsoft.com/office/drawing/2014/main" xmlns="" id="{8C29A906-4F41-4609-B21A-1A510B9C9A2D}"/>
              </a:ext>
            </a:extLst>
          </p:cNvPr>
          <p:cNvCxnSpPr>
            <a:stCxn id="11" idx="3"/>
          </p:cNvCxnSpPr>
          <p:nvPr userDrawn="1"/>
        </p:nvCxnSpPr>
        <p:spPr>
          <a:xfrm flipH="1">
            <a:off x="2411413" y="333375"/>
            <a:ext cx="67325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群組 11">
            <a:extLst>
              <a:ext uri="{FF2B5EF4-FFF2-40B4-BE49-F238E27FC236}">
                <a16:creationId xmlns:a16="http://schemas.microsoft.com/office/drawing/2014/main" xmlns="" id="{D46B8AF6-2227-4BED-9559-DF2CCA575870}"/>
              </a:ext>
            </a:extLst>
          </p:cNvPr>
          <p:cNvGrpSpPr>
            <a:grpSpLocks/>
          </p:cNvGrpSpPr>
          <p:nvPr userDrawn="1"/>
        </p:nvGrpSpPr>
        <p:grpSpPr bwMode="auto">
          <a:xfrm>
            <a:off x="107950" y="0"/>
            <a:ext cx="287338" cy="6858000"/>
            <a:chOff x="107504" y="0"/>
            <a:chExt cx="288032" cy="6858000"/>
          </a:xfrm>
        </p:grpSpPr>
        <p:sp>
          <p:nvSpPr>
            <p:cNvPr id="10" name="矩形 9">
              <a:extLst>
                <a:ext uri="{FF2B5EF4-FFF2-40B4-BE49-F238E27FC236}">
                  <a16:creationId xmlns:a16="http://schemas.microsoft.com/office/drawing/2014/main" xmlns="" id="{29EAC8AC-F3D8-48A7-AF18-0EEED5D50B0A}"/>
                </a:ext>
              </a:extLst>
            </p:cNvPr>
            <p:cNvSpPr/>
            <p:nvPr userDrawn="1"/>
          </p:nvSpPr>
          <p:spPr>
            <a:xfrm rot="5400000">
              <a:off x="-2110680" y="4351784"/>
              <a:ext cx="4724400"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11" name="直線接點 10">
              <a:extLst>
                <a:ext uri="{FF2B5EF4-FFF2-40B4-BE49-F238E27FC236}">
                  <a16:creationId xmlns:a16="http://schemas.microsoft.com/office/drawing/2014/main" xmlns="" id="{CCA5B874-3C9F-49D3-A16E-B1297789FE07}"/>
                </a:ext>
              </a:extLst>
            </p:cNvPr>
            <p:cNvCxnSpPr>
              <a:stCxn id="13" idx="3"/>
            </p:cNvCxnSpPr>
            <p:nvPr userDrawn="1"/>
          </p:nvCxnSpPr>
          <p:spPr>
            <a:xfrm flipV="1">
              <a:off x="252316"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直角三角形 11">
            <a:extLst>
              <a:ext uri="{FF2B5EF4-FFF2-40B4-BE49-F238E27FC236}">
                <a16:creationId xmlns:a16="http://schemas.microsoft.com/office/drawing/2014/main" xmlns="" id="{0A3A043F-AC26-42E5-9E1C-212139C106E3}"/>
              </a:ext>
            </a:extLst>
          </p:cNvPr>
          <p:cNvSpPr/>
          <p:nvPr userDrawn="1"/>
        </p:nvSpPr>
        <p:spPr>
          <a:xfrm flipH="1">
            <a:off x="6948488" y="2852738"/>
            <a:ext cx="2195512" cy="4005262"/>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3" name="直角三角形 12">
            <a:extLst>
              <a:ext uri="{FF2B5EF4-FFF2-40B4-BE49-F238E27FC236}">
                <a16:creationId xmlns:a16="http://schemas.microsoft.com/office/drawing/2014/main" xmlns="" id="{093D29DE-1ABB-40B7-B07C-606C6C9B4ACE}"/>
              </a:ext>
            </a:extLst>
          </p:cNvPr>
          <p:cNvSpPr/>
          <p:nvPr userDrawn="1"/>
        </p:nvSpPr>
        <p:spPr>
          <a:xfrm flipH="1">
            <a:off x="1042988" y="5732463"/>
            <a:ext cx="8101012" cy="1125537"/>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539552" y="1700808"/>
            <a:ext cx="8147248"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sp>
        <p:nvSpPr>
          <p:cNvPr id="14" name="日期版面配置區 3">
            <a:extLst>
              <a:ext uri="{FF2B5EF4-FFF2-40B4-BE49-F238E27FC236}">
                <a16:creationId xmlns:a16="http://schemas.microsoft.com/office/drawing/2014/main" xmlns="" id="{A462ECCD-1C4C-42A1-BA30-86553373ECB9}"/>
              </a:ext>
            </a:extLst>
          </p:cNvPr>
          <p:cNvSpPr>
            <a:spLocks noGrp="1"/>
          </p:cNvSpPr>
          <p:nvPr>
            <p:ph type="dt" sz="half" idx="10"/>
          </p:nvPr>
        </p:nvSpPr>
        <p:spPr/>
        <p:txBody>
          <a:bodyPr/>
          <a:lstStyle>
            <a:lvl1pPr>
              <a:defRPr/>
            </a:lvl1pPr>
          </a:lstStyle>
          <a:p>
            <a:pPr>
              <a:defRPr/>
            </a:pPr>
            <a:fld id="{DE0F9944-0E46-48C0-8844-81EF580488AA}" type="datetimeFigureOut">
              <a:rPr lang="zh-TW" altLang="en-US"/>
              <a:pPr>
                <a:defRPr/>
              </a:pPr>
              <a:t>2020/3/27</a:t>
            </a:fld>
            <a:endParaRPr lang="zh-TW" altLang="en-US"/>
          </a:p>
        </p:txBody>
      </p:sp>
      <p:sp>
        <p:nvSpPr>
          <p:cNvPr id="15" name="頁尾版面配置區 4">
            <a:extLst>
              <a:ext uri="{FF2B5EF4-FFF2-40B4-BE49-F238E27FC236}">
                <a16:creationId xmlns:a16="http://schemas.microsoft.com/office/drawing/2014/main" xmlns="" id="{7BF41DDC-BB5F-46F1-BA66-F0516C2F5CE1}"/>
              </a:ext>
            </a:extLst>
          </p:cNvPr>
          <p:cNvSpPr>
            <a:spLocks noGrp="1"/>
          </p:cNvSpPr>
          <p:nvPr>
            <p:ph type="ftr" sz="quarter" idx="11"/>
          </p:nvPr>
        </p:nvSpPr>
        <p:spPr/>
        <p:txBody>
          <a:bodyPr/>
          <a:lstStyle>
            <a:lvl1pPr>
              <a:defRPr/>
            </a:lvl1pPr>
          </a:lstStyle>
          <a:p>
            <a:pPr>
              <a:defRPr/>
            </a:pPr>
            <a:endParaRPr lang="zh-TW" altLang="en-US"/>
          </a:p>
        </p:txBody>
      </p:sp>
      <p:sp>
        <p:nvSpPr>
          <p:cNvPr id="16" name="投影片編號版面配置區 5">
            <a:extLst>
              <a:ext uri="{FF2B5EF4-FFF2-40B4-BE49-F238E27FC236}">
                <a16:creationId xmlns:a16="http://schemas.microsoft.com/office/drawing/2014/main" xmlns="" id="{9CE85A0B-F329-4D38-96DD-AACD23B76FF2}"/>
              </a:ext>
            </a:extLst>
          </p:cNvPr>
          <p:cNvSpPr>
            <a:spLocks noGrp="1"/>
          </p:cNvSpPr>
          <p:nvPr>
            <p:ph type="sldNum" sz="quarter" idx="12"/>
          </p:nvPr>
        </p:nvSpPr>
        <p:spPr/>
        <p:txBody>
          <a:bodyPr/>
          <a:lstStyle>
            <a:lvl1pPr>
              <a:defRPr/>
            </a:lvl1pPr>
          </a:lstStyle>
          <a:p>
            <a:pPr>
              <a:defRPr/>
            </a:pPr>
            <a:fld id="{32184851-D993-421D-8DA4-D80A32830DBA}" type="slidenum">
              <a:rPr lang="zh-TW" altLang="en-US"/>
              <a:pPr>
                <a:defRPr/>
              </a:pPr>
              <a:t>‹#›</a:t>
            </a:fld>
            <a:endParaRPr lang="zh-TW" altLang="en-US"/>
          </a:p>
        </p:txBody>
      </p:sp>
    </p:spTree>
    <p:extLst>
      <p:ext uri="{BB962C8B-B14F-4D97-AF65-F5344CB8AC3E}">
        <p14:creationId xmlns:p14="http://schemas.microsoft.com/office/powerpoint/2010/main" val="2363420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小考箱問題">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E9BCE89C-2204-42F5-A37E-14274EABFFAA}"/>
              </a:ext>
            </a:extLst>
          </p:cNvPr>
          <p:cNvSpPr/>
          <p:nvPr userDrawn="1"/>
        </p:nvSpPr>
        <p:spPr>
          <a:xfrm>
            <a:off x="2484438" y="115888"/>
            <a:ext cx="6659562" cy="433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5" name="直線接點 4">
            <a:extLst>
              <a:ext uri="{FF2B5EF4-FFF2-40B4-BE49-F238E27FC236}">
                <a16:creationId xmlns:a16="http://schemas.microsoft.com/office/drawing/2014/main" xmlns="" id="{08552D3C-BA5D-489C-A180-758DBA006708}"/>
              </a:ext>
            </a:extLst>
          </p:cNvPr>
          <p:cNvCxnSpPr>
            <a:stCxn id="11" idx="3"/>
          </p:cNvCxnSpPr>
          <p:nvPr userDrawn="1"/>
        </p:nvCxnSpPr>
        <p:spPr>
          <a:xfrm flipH="1">
            <a:off x="2411413" y="333375"/>
            <a:ext cx="67325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橢圓 5">
            <a:extLst>
              <a:ext uri="{FF2B5EF4-FFF2-40B4-BE49-F238E27FC236}">
                <a16:creationId xmlns:a16="http://schemas.microsoft.com/office/drawing/2014/main" xmlns="" id="{D3FBB465-B6B3-4B3A-B33C-36C4D83ED3DC}"/>
              </a:ext>
            </a:extLst>
          </p:cNvPr>
          <p:cNvSpPr/>
          <p:nvPr userDrawn="1"/>
        </p:nvSpPr>
        <p:spPr>
          <a:xfrm>
            <a:off x="7443788" y="0"/>
            <a:ext cx="1700212" cy="16557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8000" b="1" dirty="0">
                <a:latin typeface="微軟正黑體" pitchFamily="34" charset="-120"/>
                <a:ea typeface="微軟正黑體" pitchFamily="34" charset="-120"/>
              </a:rPr>
              <a:t>問</a:t>
            </a:r>
          </a:p>
        </p:txBody>
      </p:sp>
      <p:grpSp>
        <p:nvGrpSpPr>
          <p:cNvPr id="7" name="群組 9">
            <a:extLst>
              <a:ext uri="{FF2B5EF4-FFF2-40B4-BE49-F238E27FC236}">
                <a16:creationId xmlns:a16="http://schemas.microsoft.com/office/drawing/2014/main" xmlns="" id="{EF189426-394C-4E73-B2BA-CED674DF4B98}"/>
              </a:ext>
            </a:extLst>
          </p:cNvPr>
          <p:cNvGrpSpPr>
            <a:grpSpLocks/>
          </p:cNvGrpSpPr>
          <p:nvPr userDrawn="1"/>
        </p:nvGrpSpPr>
        <p:grpSpPr bwMode="auto">
          <a:xfrm>
            <a:off x="-180975" y="-963613"/>
            <a:ext cx="3097213" cy="2663826"/>
            <a:chOff x="-180528" y="-1035496"/>
            <a:chExt cx="3096344" cy="2664296"/>
          </a:xfrm>
        </p:grpSpPr>
        <p:sp>
          <p:nvSpPr>
            <p:cNvPr id="8" name="橢圓 7">
              <a:extLst>
                <a:ext uri="{FF2B5EF4-FFF2-40B4-BE49-F238E27FC236}">
                  <a16:creationId xmlns:a16="http://schemas.microsoft.com/office/drawing/2014/main" xmlns="" id="{C6613ED5-530C-4C45-BC9C-B4EA8DD5F2CB}"/>
                </a:ext>
              </a:extLst>
            </p:cNvPr>
            <p:cNvSpPr/>
            <p:nvPr userDrawn="1"/>
          </p:nvSpPr>
          <p:spPr>
            <a:xfrm>
              <a:off x="-180528" y="-1035496"/>
              <a:ext cx="2736082"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橢圓 8">
              <a:extLst>
                <a:ext uri="{FF2B5EF4-FFF2-40B4-BE49-F238E27FC236}">
                  <a16:creationId xmlns:a16="http://schemas.microsoft.com/office/drawing/2014/main" xmlns="" id="{EA758006-0D2E-4DEA-B90E-45158613D0EC}"/>
                </a:ext>
              </a:extLst>
            </p:cNvPr>
            <p:cNvSpPr/>
            <p:nvPr userDrawn="1"/>
          </p:nvSpPr>
          <p:spPr>
            <a:xfrm>
              <a:off x="1258931" y="-27255"/>
              <a:ext cx="1656885" cy="165605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grpSp>
        <p:nvGrpSpPr>
          <p:cNvPr id="10" name="群組 12">
            <a:extLst>
              <a:ext uri="{FF2B5EF4-FFF2-40B4-BE49-F238E27FC236}">
                <a16:creationId xmlns:a16="http://schemas.microsoft.com/office/drawing/2014/main" xmlns="" id="{586C1A94-DDF0-40F6-B418-EBEDA4CA0ECF}"/>
              </a:ext>
            </a:extLst>
          </p:cNvPr>
          <p:cNvGrpSpPr>
            <a:grpSpLocks/>
          </p:cNvGrpSpPr>
          <p:nvPr userDrawn="1"/>
        </p:nvGrpSpPr>
        <p:grpSpPr bwMode="auto">
          <a:xfrm>
            <a:off x="107950" y="0"/>
            <a:ext cx="287338" cy="6858000"/>
            <a:chOff x="107504" y="0"/>
            <a:chExt cx="288032" cy="6858000"/>
          </a:xfrm>
        </p:grpSpPr>
        <p:sp>
          <p:nvSpPr>
            <p:cNvPr id="11" name="矩形 10">
              <a:extLst>
                <a:ext uri="{FF2B5EF4-FFF2-40B4-BE49-F238E27FC236}">
                  <a16:creationId xmlns:a16="http://schemas.microsoft.com/office/drawing/2014/main" xmlns="" id="{AA0BFD3D-8244-413A-8A97-2D72DEF559A3}"/>
                </a:ext>
              </a:extLst>
            </p:cNvPr>
            <p:cNvSpPr/>
            <p:nvPr userDrawn="1"/>
          </p:nvSpPr>
          <p:spPr>
            <a:xfrm rot="5400000">
              <a:off x="-2110680" y="4351784"/>
              <a:ext cx="4724400"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12" name="直線接點 11">
              <a:extLst>
                <a:ext uri="{FF2B5EF4-FFF2-40B4-BE49-F238E27FC236}">
                  <a16:creationId xmlns:a16="http://schemas.microsoft.com/office/drawing/2014/main" xmlns="" id="{6B694ED1-F703-49E3-917A-BEAC19F28B73}"/>
                </a:ext>
              </a:extLst>
            </p:cNvPr>
            <p:cNvCxnSpPr>
              <a:stCxn id="27" idx="3"/>
            </p:cNvCxnSpPr>
            <p:nvPr userDrawn="1"/>
          </p:nvCxnSpPr>
          <p:spPr>
            <a:xfrm flipV="1">
              <a:off x="252316"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直角三角形 12">
            <a:extLst>
              <a:ext uri="{FF2B5EF4-FFF2-40B4-BE49-F238E27FC236}">
                <a16:creationId xmlns:a16="http://schemas.microsoft.com/office/drawing/2014/main" xmlns="" id="{742CC8BC-DDF7-4E84-9498-8CB625EAFEF6}"/>
              </a:ext>
            </a:extLst>
          </p:cNvPr>
          <p:cNvSpPr/>
          <p:nvPr userDrawn="1"/>
        </p:nvSpPr>
        <p:spPr>
          <a:xfrm flipH="1">
            <a:off x="6948488" y="2852738"/>
            <a:ext cx="2195512" cy="4005262"/>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4" name="直角三角形 13">
            <a:extLst>
              <a:ext uri="{FF2B5EF4-FFF2-40B4-BE49-F238E27FC236}">
                <a16:creationId xmlns:a16="http://schemas.microsoft.com/office/drawing/2014/main" xmlns="" id="{1764A5B1-7357-4248-B28B-840BF034F458}"/>
              </a:ext>
            </a:extLst>
          </p:cNvPr>
          <p:cNvSpPr/>
          <p:nvPr userDrawn="1"/>
        </p:nvSpPr>
        <p:spPr>
          <a:xfrm flipH="1">
            <a:off x="1042988" y="5732463"/>
            <a:ext cx="8101012" cy="1125537"/>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539552" y="1772816"/>
            <a:ext cx="8147248" cy="4353347"/>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sp>
        <p:nvSpPr>
          <p:cNvPr id="15" name="日期版面配置區 3">
            <a:extLst>
              <a:ext uri="{FF2B5EF4-FFF2-40B4-BE49-F238E27FC236}">
                <a16:creationId xmlns:a16="http://schemas.microsoft.com/office/drawing/2014/main" xmlns="" id="{B24C1F0C-D30E-4EF8-B433-B2FD66F5D22F}"/>
              </a:ext>
            </a:extLst>
          </p:cNvPr>
          <p:cNvSpPr>
            <a:spLocks noGrp="1"/>
          </p:cNvSpPr>
          <p:nvPr>
            <p:ph type="dt" sz="half" idx="10"/>
          </p:nvPr>
        </p:nvSpPr>
        <p:spPr/>
        <p:txBody>
          <a:bodyPr/>
          <a:lstStyle>
            <a:lvl1pPr>
              <a:defRPr/>
            </a:lvl1pPr>
          </a:lstStyle>
          <a:p>
            <a:pPr>
              <a:defRPr/>
            </a:pPr>
            <a:fld id="{CAE7AE62-C217-4509-BE14-DB719CD8ABB6}" type="datetimeFigureOut">
              <a:rPr lang="zh-TW" altLang="en-US"/>
              <a:pPr>
                <a:defRPr/>
              </a:pPr>
              <a:t>2020/3/27</a:t>
            </a:fld>
            <a:endParaRPr lang="zh-TW" altLang="en-US"/>
          </a:p>
        </p:txBody>
      </p:sp>
      <p:sp>
        <p:nvSpPr>
          <p:cNvPr id="16" name="頁尾版面配置區 4">
            <a:extLst>
              <a:ext uri="{FF2B5EF4-FFF2-40B4-BE49-F238E27FC236}">
                <a16:creationId xmlns:a16="http://schemas.microsoft.com/office/drawing/2014/main" xmlns="" id="{A976365B-5137-4065-ACE5-A9371DA4AB7F}"/>
              </a:ext>
            </a:extLst>
          </p:cNvPr>
          <p:cNvSpPr>
            <a:spLocks noGrp="1"/>
          </p:cNvSpPr>
          <p:nvPr>
            <p:ph type="ftr" sz="quarter" idx="11"/>
          </p:nvPr>
        </p:nvSpPr>
        <p:spPr/>
        <p:txBody>
          <a:bodyPr/>
          <a:lstStyle>
            <a:lvl1pPr>
              <a:defRPr/>
            </a:lvl1pPr>
          </a:lstStyle>
          <a:p>
            <a:pPr>
              <a:defRPr/>
            </a:pPr>
            <a:endParaRPr lang="zh-TW" altLang="en-US"/>
          </a:p>
        </p:txBody>
      </p:sp>
      <p:sp>
        <p:nvSpPr>
          <p:cNvPr id="17" name="投影片編號版面配置區 5">
            <a:extLst>
              <a:ext uri="{FF2B5EF4-FFF2-40B4-BE49-F238E27FC236}">
                <a16:creationId xmlns:a16="http://schemas.microsoft.com/office/drawing/2014/main" xmlns="" id="{2B7A2968-1AB0-434D-9E1D-FFEB0D7B0919}"/>
              </a:ext>
            </a:extLst>
          </p:cNvPr>
          <p:cNvSpPr>
            <a:spLocks noGrp="1"/>
          </p:cNvSpPr>
          <p:nvPr>
            <p:ph type="sldNum" sz="quarter" idx="12"/>
          </p:nvPr>
        </p:nvSpPr>
        <p:spPr/>
        <p:txBody>
          <a:bodyPr/>
          <a:lstStyle>
            <a:lvl1pPr>
              <a:defRPr/>
            </a:lvl1pPr>
          </a:lstStyle>
          <a:p>
            <a:pPr>
              <a:defRPr/>
            </a:pPr>
            <a:fld id="{B84292F1-2F52-4F3E-A61C-724707C93606}" type="slidenum">
              <a:rPr lang="zh-TW" altLang="en-US"/>
              <a:pPr>
                <a:defRPr/>
              </a:pPr>
              <a:t>‹#›</a:t>
            </a:fld>
            <a:endParaRPr lang="zh-TW" altLang="en-US"/>
          </a:p>
        </p:txBody>
      </p:sp>
    </p:spTree>
    <p:extLst>
      <p:ext uri="{BB962C8B-B14F-4D97-AF65-F5344CB8AC3E}">
        <p14:creationId xmlns:p14="http://schemas.microsoft.com/office/powerpoint/2010/main" val="98494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小考箱答案">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BD43FB50-7858-4C24-8943-89A3E59C8912}"/>
              </a:ext>
            </a:extLst>
          </p:cNvPr>
          <p:cNvSpPr/>
          <p:nvPr userDrawn="1"/>
        </p:nvSpPr>
        <p:spPr>
          <a:xfrm>
            <a:off x="2484438" y="115888"/>
            <a:ext cx="6659562" cy="4333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5" name="直線接點 4">
            <a:extLst>
              <a:ext uri="{FF2B5EF4-FFF2-40B4-BE49-F238E27FC236}">
                <a16:creationId xmlns:a16="http://schemas.microsoft.com/office/drawing/2014/main" xmlns="" id="{0BB7C1EF-418F-4DBC-84FB-6D6D26401A32}"/>
              </a:ext>
            </a:extLst>
          </p:cNvPr>
          <p:cNvCxnSpPr>
            <a:stCxn id="11" idx="3"/>
          </p:cNvCxnSpPr>
          <p:nvPr userDrawn="1"/>
        </p:nvCxnSpPr>
        <p:spPr>
          <a:xfrm flipH="1">
            <a:off x="2411413" y="333375"/>
            <a:ext cx="673258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橢圓 5">
            <a:extLst>
              <a:ext uri="{FF2B5EF4-FFF2-40B4-BE49-F238E27FC236}">
                <a16:creationId xmlns:a16="http://schemas.microsoft.com/office/drawing/2014/main" xmlns="" id="{C89273B5-A4D5-4ED7-BAF9-3B8F1BF627F4}"/>
              </a:ext>
            </a:extLst>
          </p:cNvPr>
          <p:cNvSpPr/>
          <p:nvPr userDrawn="1"/>
        </p:nvSpPr>
        <p:spPr>
          <a:xfrm>
            <a:off x="7443788" y="0"/>
            <a:ext cx="1700212" cy="165576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8000" b="1" dirty="0">
                <a:latin typeface="微軟正黑體" pitchFamily="34" charset="-120"/>
                <a:ea typeface="微軟正黑體" pitchFamily="34" charset="-120"/>
              </a:rPr>
              <a:t>答</a:t>
            </a:r>
          </a:p>
        </p:txBody>
      </p:sp>
      <p:grpSp>
        <p:nvGrpSpPr>
          <p:cNvPr id="7" name="群組 9">
            <a:extLst>
              <a:ext uri="{FF2B5EF4-FFF2-40B4-BE49-F238E27FC236}">
                <a16:creationId xmlns:a16="http://schemas.microsoft.com/office/drawing/2014/main" xmlns="" id="{F9120A0D-7507-4105-A5BA-DB03980E9EE0}"/>
              </a:ext>
            </a:extLst>
          </p:cNvPr>
          <p:cNvGrpSpPr>
            <a:grpSpLocks/>
          </p:cNvGrpSpPr>
          <p:nvPr userDrawn="1"/>
        </p:nvGrpSpPr>
        <p:grpSpPr bwMode="auto">
          <a:xfrm>
            <a:off x="-180975" y="-963613"/>
            <a:ext cx="3097213" cy="2663826"/>
            <a:chOff x="-180528" y="-1035496"/>
            <a:chExt cx="3096344" cy="2664296"/>
          </a:xfrm>
        </p:grpSpPr>
        <p:sp>
          <p:nvSpPr>
            <p:cNvPr id="8" name="橢圓 7">
              <a:extLst>
                <a:ext uri="{FF2B5EF4-FFF2-40B4-BE49-F238E27FC236}">
                  <a16:creationId xmlns:a16="http://schemas.microsoft.com/office/drawing/2014/main" xmlns="" id="{BB3CEAF1-7CA8-467F-BAE9-4A5519C2411A}"/>
                </a:ext>
              </a:extLst>
            </p:cNvPr>
            <p:cNvSpPr/>
            <p:nvPr userDrawn="1"/>
          </p:nvSpPr>
          <p:spPr>
            <a:xfrm>
              <a:off x="-180528" y="-1035496"/>
              <a:ext cx="2736082"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橢圓 8">
              <a:extLst>
                <a:ext uri="{FF2B5EF4-FFF2-40B4-BE49-F238E27FC236}">
                  <a16:creationId xmlns:a16="http://schemas.microsoft.com/office/drawing/2014/main" xmlns="" id="{BBF425C7-6612-4969-913A-32CEA67B455D}"/>
                </a:ext>
              </a:extLst>
            </p:cNvPr>
            <p:cNvSpPr/>
            <p:nvPr userDrawn="1"/>
          </p:nvSpPr>
          <p:spPr>
            <a:xfrm>
              <a:off x="1258931" y="-27255"/>
              <a:ext cx="1656885" cy="1656055"/>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10" name="直角三角形 9">
            <a:extLst>
              <a:ext uri="{FF2B5EF4-FFF2-40B4-BE49-F238E27FC236}">
                <a16:creationId xmlns:a16="http://schemas.microsoft.com/office/drawing/2014/main" xmlns="" id="{AB1E5719-7F00-4F02-B288-151C7F9376F7}"/>
              </a:ext>
            </a:extLst>
          </p:cNvPr>
          <p:cNvSpPr/>
          <p:nvPr userDrawn="1"/>
        </p:nvSpPr>
        <p:spPr>
          <a:xfrm flipH="1">
            <a:off x="6948488" y="2852738"/>
            <a:ext cx="2195512" cy="4005262"/>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 name="直角三角形 10">
            <a:extLst>
              <a:ext uri="{FF2B5EF4-FFF2-40B4-BE49-F238E27FC236}">
                <a16:creationId xmlns:a16="http://schemas.microsoft.com/office/drawing/2014/main" xmlns="" id="{975866B5-8681-4A52-9418-4FFBE164A979}"/>
              </a:ext>
            </a:extLst>
          </p:cNvPr>
          <p:cNvSpPr/>
          <p:nvPr userDrawn="1"/>
        </p:nvSpPr>
        <p:spPr>
          <a:xfrm flipH="1">
            <a:off x="1042988" y="5732463"/>
            <a:ext cx="8101012" cy="1125537"/>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12" name="群組 14">
            <a:extLst>
              <a:ext uri="{FF2B5EF4-FFF2-40B4-BE49-F238E27FC236}">
                <a16:creationId xmlns:a16="http://schemas.microsoft.com/office/drawing/2014/main" xmlns="" id="{67D6E4DD-9037-460C-AFEC-87603E783E29}"/>
              </a:ext>
            </a:extLst>
          </p:cNvPr>
          <p:cNvGrpSpPr>
            <a:grpSpLocks/>
          </p:cNvGrpSpPr>
          <p:nvPr userDrawn="1"/>
        </p:nvGrpSpPr>
        <p:grpSpPr bwMode="auto">
          <a:xfrm>
            <a:off x="107950" y="0"/>
            <a:ext cx="287338" cy="6858000"/>
            <a:chOff x="107504" y="0"/>
            <a:chExt cx="288032" cy="6858000"/>
          </a:xfrm>
        </p:grpSpPr>
        <p:sp>
          <p:nvSpPr>
            <p:cNvPr id="13" name="矩形 12">
              <a:extLst>
                <a:ext uri="{FF2B5EF4-FFF2-40B4-BE49-F238E27FC236}">
                  <a16:creationId xmlns:a16="http://schemas.microsoft.com/office/drawing/2014/main" xmlns="" id="{686A5E34-81E0-4FDF-8C88-FABE7868D66E}"/>
                </a:ext>
              </a:extLst>
            </p:cNvPr>
            <p:cNvSpPr/>
            <p:nvPr userDrawn="1"/>
          </p:nvSpPr>
          <p:spPr>
            <a:xfrm rot="5400000">
              <a:off x="-2110680" y="4351784"/>
              <a:ext cx="4724400"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14" name="直線接點 13">
              <a:extLst>
                <a:ext uri="{FF2B5EF4-FFF2-40B4-BE49-F238E27FC236}">
                  <a16:creationId xmlns:a16="http://schemas.microsoft.com/office/drawing/2014/main" xmlns="" id="{57AB3BA6-5E24-4E97-9905-1E297CABA84C}"/>
                </a:ext>
              </a:extLst>
            </p:cNvPr>
            <p:cNvCxnSpPr>
              <a:stCxn id="27" idx="3"/>
            </p:cNvCxnSpPr>
            <p:nvPr userDrawn="1"/>
          </p:nvCxnSpPr>
          <p:spPr>
            <a:xfrm flipV="1">
              <a:off x="252316"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內容版面配置區 2"/>
          <p:cNvSpPr>
            <a:spLocks noGrp="1"/>
          </p:cNvSpPr>
          <p:nvPr>
            <p:ph idx="1"/>
          </p:nvPr>
        </p:nvSpPr>
        <p:spPr>
          <a:xfrm>
            <a:off x="539552" y="1772816"/>
            <a:ext cx="8147248" cy="4353347"/>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sp>
        <p:nvSpPr>
          <p:cNvPr id="15" name="日期版面配置區 3">
            <a:extLst>
              <a:ext uri="{FF2B5EF4-FFF2-40B4-BE49-F238E27FC236}">
                <a16:creationId xmlns:a16="http://schemas.microsoft.com/office/drawing/2014/main" xmlns="" id="{1F1FB3B4-1583-45EE-A425-078850F9D02E}"/>
              </a:ext>
            </a:extLst>
          </p:cNvPr>
          <p:cNvSpPr>
            <a:spLocks noGrp="1"/>
          </p:cNvSpPr>
          <p:nvPr>
            <p:ph type="dt" sz="half" idx="10"/>
          </p:nvPr>
        </p:nvSpPr>
        <p:spPr/>
        <p:txBody>
          <a:bodyPr/>
          <a:lstStyle>
            <a:lvl1pPr>
              <a:defRPr/>
            </a:lvl1pPr>
          </a:lstStyle>
          <a:p>
            <a:pPr>
              <a:defRPr/>
            </a:pPr>
            <a:fld id="{DB17B1BE-001E-42AA-B973-316C5CA79197}" type="datetimeFigureOut">
              <a:rPr lang="zh-TW" altLang="en-US"/>
              <a:pPr>
                <a:defRPr/>
              </a:pPr>
              <a:t>2020/3/27</a:t>
            </a:fld>
            <a:endParaRPr lang="zh-TW" altLang="en-US"/>
          </a:p>
        </p:txBody>
      </p:sp>
      <p:sp>
        <p:nvSpPr>
          <p:cNvPr id="16" name="頁尾版面配置區 4">
            <a:extLst>
              <a:ext uri="{FF2B5EF4-FFF2-40B4-BE49-F238E27FC236}">
                <a16:creationId xmlns:a16="http://schemas.microsoft.com/office/drawing/2014/main" xmlns="" id="{4208FD25-0CB8-4EA3-89D9-539DA4A7E286}"/>
              </a:ext>
            </a:extLst>
          </p:cNvPr>
          <p:cNvSpPr>
            <a:spLocks noGrp="1"/>
          </p:cNvSpPr>
          <p:nvPr>
            <p:ph type="ftr" sz="quarter" idx="11"/>
          </p:nvPr>
        </p:nvSpPr>
        <p:spPr/>
        <p:txBody>
          <a:bodyPr/>
          <a:lstStyle>
            <a:lvl1pPr>
              <a:defRPr/>
            </a:lvl1pPr>
          </a:lstStyle>
          <a:p>
            <a:pPr>
              <a:defRPr/>
            </a:pPr>
            <a:endParaRPr lang="zh-TW" altLang="en-US"/>
          </a:p>
        </p:txBody>
      </p:sp>
      <p:sp>
        <p:nvSpPr>
          <p:cNvPr id="17" name="投影片編號版面配置區 5">
            <a:extLst>
              <a:ext uri="{FF2B5EF4-FFF2-40B4-BE49-F238E27FC236}">
                <a16:creationId xmlns:a16="http://schemas.microsoft.com/office/drawing/2014/main" xmlns="" id="{01D341F7-5B30-47BF-A995-6840B9A9625C}"/>
              </a:ext>
            </a:extLst>
          </p:cNvPr>
          <p:cNvSpPr>
            <a:spLocks noGrp="1"/>
          </p:cNvSpPr>
          <p:nvPr>
            <p:ph type="sldNum" sz="quarter" idx="12"/>
          </p:nvPr>
        </p:nvSpPr>
        <p:spPr/>
        <p:txBody>
          <a:bodyPr/>
          <a:lstStyle>
            <a:lvl1pPr>
              <a:defRPr/>
            </a:lvl1pPr>
          </a:lstStyle>
          <a:p>
            <a:pPr>
              <a:defRPr/>
            </a:pPr>
            <a:fld id="{6FFFD402-9031-40D1-AA50-330414700F43}" type="slidenum">
              <a:rPr lang="zh-TW" altLang="en-US"/>
              <a:pPr>
                <a:defRPr/>
              </a:pPr>
              <a:t>‹#›</a:t>
            </a:fld>
            <a:endParaRPr lang="zh-TW" altLang="en-US"/>
          </a:p>
        </p:txBody>
      </p:sp>
    </p:spTree>
    <p:extLst>
      <p:ext uri="{BB962C8B-B14F-4D97-AF65-F5344CB8AC3E}">
        <p14:creationId xmlns:p14="http://schemas.microsoft.com/office/powerpoint/2010/main" val="69140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歷屆試題1">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xmlns="" id="{56EDA5EF-0B92-4118-8394-230C6777A6DB}"/>
              </a:ext>
            </a:extLst>
          </p:cNvPr>
          <p:cNvCxnSpPr/>
          <p:nvPr userDrawn="1"/>
        </p:nvCxnSpPr>
        <p:spPr>
          <a:xfrm>
            <a:off x="2555875" y="476250"/>
            <a:ext cx="6588125"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xmlns="" id="{142EE4FD-69CE-40E2-9AD4-A93A11ADC640}"/>
              </a:ext>
            </a:extLst>
          </p:cNvPr>
          <p:cNvCxnSpPr/>
          <p:nvPr userDrawn="1"/>
        </p:nvCxnSpPr>
        <p:spPr>
          <a:xfrm>
            <a:off x="1908175" y="188913"/>
            <a:ext cx="7235825"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橢圓 4">
            <a:extLst>
              <a:ext uri="{FF2B5EF4-FFF2-40B4-BE49-F238E27FC236}">
                <a16:creationId xmlns:a16="http://schemas.microsoft.com/office/drawing/2014/main" xmlns="" id="{3F6C3FBF-2296-4784-AC87-59DA247D4461}"/>
              </a:ext>
            </a:extLst>
          </p:cNvPr>
          <p:cNvSpPr/>
          <p:nvPr userDrawn="1"/>
        </p:nvSpPr>
        <p:spPr>
          <a:xfrm>
            <a:off x="107950" y="115888"/>
            <a:ext cx="2735263" cy="15843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橢圓形圖說文字 10">
            <a:extLst>
              <a:ext uri="{FF2B5EF4-FFF2-40B4-BE49-F238E27FC236}">
                <a16:creationId xmlns:a16="http://schemas.microsoft.com/office/drawing/2014/main" xmlns="" id="{0BDB1DA1-6900-4841-B83F-02BCF905E035}"/>
              </a:ext>
            </a:extLst>
          </p:cNvPr>
          <p:cNvSpPr/>
          <p:nvPr userDrawn="1"/>
        </p:nvSpPr>
        <p:spPr>
          <a:xfrm>
            <a:off x="107950" y="115888"/>
            <a:ext cx="2735263" cy="1584325"/>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4800" b="1" dirty="0">
                <a:solidFill>
                  <a:schemeClr val="tx1"/>
                </a:solidFill>
                <a:latin typeface="微軟正黑體" pitchFamily="34" charset="-120"/>
                <a:ea typeface="微軟正黑體" pitchFamily="34" charset="-120"/>
              </a:rPr>
              <a:t>歷屆試題</a:t>
            </a:r>
          </a:p>
        </p:txBody>
      </p:sp>
      <p:sp>
        <p:nvSpPr>
          <p:cNvPr id="7" name="直角三角形 6">
            <a:extLst>
              <a:ext uri="{FF2B5EF4-FFF2-40B4-BE49-F238E27FC236}">
                <a16:creationId xmlns:a16="http://schemas.microsoft.com/office/drawing/2014/main" xmlns="" id="{3F857DE2-0DE2-4B50-89FF-1D2B135BECB8}"/>
              </a:ext>
            </a:extLst>
          </p:cNvPr>
          <p:cNvSpPr/>
          <p:nvPr userDrawn="1"/>
        </p:nvSpPr>
        <p:spPr>
          <a:xfrm flipH="1">
            <a:off x="7092950" y="3789363"/>
            <a:ext cx="2051050" cy="3068637"/>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直角三角形 7">
            <a:extLst>
              <a:ext uri="{FF2B5EF4-FFF2-40B4-BE49-F238E27FC236}">
                <a16:creationId xmlns:a16="http://schemas.microsoft.com/office/drawing/2014/main" xmlns="" id="{941F45B1-D571-4CE2-8979-F6433BCB0BAE}"/>
              </a:ext>
            </a:extLst>
          </p:cNvPr>
          <p:cNvSpPr/>
          <p:nvPr userDrawn="1"/>
        </p:nvSpPr>
        <p:spPr>
          <a:xfrm flipH="1">
            <a:off x="5580063" y="5516563"/>
            <a:ext cx="3132137" cy="1341437"/>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直角三角形 8">
            <a:extLst>
              <a:ext uri="{FF2B5EF4-FFF2-40B4-BE49-F238E27FC236}">
                <a16:creationId xmlns:a16="http://schemas.microsoft.com/office/drawing/2014/main" xmlns="" id="{76F040B3-1ED3-442F-94EC-EBAEDDD1752F}"/>
              </a:ext>
            </a:extLst>
          </p:cNvPr>
          <p:cNvSpPr/>
          <p:nvPr userDrawn="1"/>
        </p:nvSpPr>
        <p:spPr>
          <a:xfrm>
            <a:off x="0" y="6021388"/>
            <a:ext cx="6811963" cy="8366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6" name="內容版面配置區 2"/>
          <p:cNvSpPr>
            <a:spLocks noGrp="1"/>
          </p:cNvSpPr>
          <p:nvPr>
            <p:ph idx="1"/>
          </p:nvPr>
        </p:nvSpPr>
        <p:spPr>
          <a:xfrm>
            <a:off x="467544" y="1700808"/>
            <a:ext cx="8219256"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日期版面配置區 3">
            <a:extLst>
              <a:ext uri="{FF2B5EF4-FFF2-40B4-BE49-F238E27FC236}">
                <a16:creationId xmlns:a16="http://schemas.microsoft.com/office/drawing/2014/main" xmlns="" id="{58D9BEFF-2DAB-43E8-944D-6B83DD6C6899}"/>
              </a:ext>
            </a:extLst>
          </p:cNvPr>
          <p:cNvSpPr>
            <a:spLocks noGrp="1"/>
          </p:cNvSpPr>
          <p:nvPr>
            <p:ph type="dt" sz="half" idx="10"/>
          </p:nvPr>
        </p:nvSpPr>
        <p:spPr/>
        <p:txBody>
          <a:bodyPr/>
          <a:lstStyle>
            <a:lvl1pPr>
              <a:defRPr/>
            </a:lvl1pPr>
          </a:lstStyle>
          <a:p>
            <a:pPr>
              <a:defRPr/>
            </a:pPr>
            <a:fld id="{388AD53E-9F58-4ED4-B2B0-710630C6BCC0}" type="datetimeFigureOut">
              <a:rPr lang="zh-TW" altLang="en-US"/>
              <a:pPr>
                <a:defRPr/>
              </a:pPr>
              <a:t>2020/3/27</a:t>
            </a:fld>
            <a:endParaRPr lang="zh-TW" altLang="en-US"/>
          </a:p>
        </p:txBody>
      </p:sp>
      <p:sp>
        <p:nvSpPr>
          <p:cNvPr id="11" name="頁尾版面配置區 4">
            <a:extLst>
              <a:ext uri="{FF2B5EF4-FFF2-40B4-BE49-F238E27FC236}">
                <a16:creationId xmlns:a16="http://schemas.microsoft.com/office/drawing/2014/main" xmlns="" id="{30745DA3-793C-4306-A752-A38182B85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xmlns="" id="{6CA972F0-C3BD-4FDB-8B6A-7A298095428F}"/>
              </a:ext>
            </a:extLst>
          </p:cNvPr>
          <p:cNvSpPr>
            <a:spLocks noGrp="1"/>
          </p:cNvSpPr>
          <p:nvPr>
            <p:ph type="sldNum" sz="quarter" idx="12"/>
          </p:nvPr>
        </p:nvSpPr>
        <p:spPr/>
        <p:txBody>
          <a:bodyPr/>
          <a:lstStyle>
            <a:lvl1pPr>
              <a:defRPr/>
            </a:lvl1pPr>
          </a:lstStyle>
          <a:p>
            <a:pPr>
              <a:defRPr/>
            </a:pPr>
            <a:fld id="{1DF7A2BA-66E4-4E72-9193-B7CD51183252}" type="slidenum">
              <a:rPr lang="zh-TW" altLang="en-US"/>
              <a:pPr>
                <a:defRPr/>
              </a:pPr>
              <a:t>‹#›</a:t>
            </a:fld>
            <a:endParaRPr lang="zh-TW" altLang="en-US"/>
          </a:p>
        </p:txBody>
      </p:sp>
    </p:spTree>
    <p:extLst>
      <p:ext uri="{BB962C8B-B14F-4D97-AF65-F5344CB8AC3E}">
        <p14:creationId xmlns:p14="http://schemas.microsoft.com/office/powerpoint/2010/main" val="127693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歷屆試題2">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xmlns="" id="{524F4589-6A9A-41EA-B297-53F129F10CE4}"/>
              </a:ext>
            </a:extLst>
          </p:cNvPr>
          <p:cNvCxnSpPr/>
          <p:nvPr userDrawn="1"/>
        </p:nvCxnSpPr>
        <p:spPr>
          <a:xfrm>
            <a:off x="1908175" y="476250"/>
            <a:ext cx="7235825"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xmlns="" id="{0A2C0E63-A366-441F-BB9C-B6FDF04A33FF}"/>
              </a:ext>
            </a:extLst>
          </p:cNvPr>
          <p:cNvCxnSpPr/>
          <p:nvPr userDrawn="1"/>
        </p:nvCxnSpPr>
        <p:spPr>
          <a:xfrm>
            <a:off x="1476375" y="188913"/>
            <a:ext cx="7667625"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直角三角形 4">
            <a:extLst>
              <a:ext uri="{FF2B5EF4-FFF2-40B4-BE49-F238E27FC236}">
                <a16:creationId xmlns:a16="http://schemas.microsoft.com/office/drawing/2014/main" xmlns="" id="{3048CF3F-A5B7-45CA-9339-AB96CA5299B9}"/>
              </a:ext>
            </a:extLst>
          </p:cNvPr>
          <p:cNvSpPr/>
          <p:nvPr userDrawn="1"/>
        </p:nvSpPr>
        <p:spPr>
          <a:xfrm flipH="1">
            <a:off x="7092950" y="3789363"/>
            <a:ext cx="2051050" cy="3068637"/>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直角三角形 5">
            <a:extLst>
              <a:ext uri="{FF2B5EF4-FFF2-40B4-BE49-F238E27FC236}">
                <a16:creationId xmlns:a16="http://schemas.microsoft.com/office/drawing/2014/main" xmlns="" id="{8F2A7D19-0CC0-411B-B073-E605B32DB498}"/>
              </a:ext>
            </a:extLst>
          </p:cNvPr>
          <p:cNvSpPr/>
          <p:nvPr userDrawn="1"/>
        </p:nvSpPr>
        <p:spPr>
          <a:xfrm flipH="1">
            <a:off x="5580063" y="5516563"/>
            <a:ext cx="3132137" cy="1341437"/>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直角三角形 6">
            <a:extLst>
              <a:ext uri="{FF2B5EF4-FFF2-40B4-BE49-F238E27FC236}">
                <a16:creationId xmlns:a16="http://schemas.microsoft.com/office/drawing/2014/main" xmlns="" id="{5AB583FC-B691-4C63-9949-77DC7AC4287E}"/>
              </a:ext>
            </a:extLst>
          </p:cNvPr>
          <p:cNvSpPr/>
          <p:nvPr userDrawn="1"/>
        </p:nvSpPr>
        <p:spPr>
          <a:xfrm>
            <a:off x="0" y="6021388"/>
            <a:ext cx="6811963" cy="8366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橢圓形圖說文字 10">
            <a:extLst>
              <a:ext uri="{FF2B5EF4-FFF2-40B4-BE49-F238E27FC236}">
                <a16:creationId xmlns:a16="http://schemas.microsoft.com/office/drawing/2014/main" xmlns="" id="{9D73488D-EC73-4184-A98A-9BE7261D83F6}"/>
              </a:ext>
            </a:extLst>
          </p:cNvPr>
          <p:cNvSpPr/>
          <p:nvPr userDrawn="1"/>
        </p:nvSpPr>
        <p:spPr>
          <a:xfrm>
            <a:off x="107950" y="115888"/>
            <a:ext cx="1865313" cy="1081087"/>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600" b="1" dirty="0">
                <a:solidFill>
                  <a:schemeClr val="tx1"/>
                </a:solidFill>
                <a:latin typeface="微軟正黑體" pitchFamily="34" charset="-120"/>
                <a:ea typeface="微軟正黑體" pitchFamily="34" charset="-120"/>
              </a:rPr>
              <a:t>歷屆試題</a:t>
            </a:r>
          </a:p>
        </p:txBody>
      </p:sp>
      <p:sp>
        <p:nvSpPr>
          <p:cNvPr id="16"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日期版面配置區 3">
            <a:extLst>
              <a:ext uri="{FF2B5EF4-FFF2-40B4-BE49-F238E27FC236}">
                <a16:creationId xmlns:a16="http://schemas.microsoft.com/office/drawing/2014/main" xmlns="" id="{CE592797-6A0E-4E4C-B06D-E071D7AC13B1}"/>
              </a:ext>
            </a:extLst>
          </p:cNvPr>
          <p:cNvSpPr>
            <a:spLocks noGrp="1"/>
          </p:cNvSpPr>
          <p:nvPr>
            <p:ph type="dt" sz="half" idx="10"/>
          </p:nvPr>
        </p:nvSpPr>
        <p:spPr/>
        <p:txBody>
          <a:bodyPr/>
          <a:lstStyle>
            <a:lvl1pPr>
              <a:defRPr/>
            </a:lvl1pPr>
          </a:lstStyle>
          <a:p>
            <a:pPr>
              <a:defRPr/>
            </a:pPr>
            <a:fld id="{A18BED50-3271-4700-82A6-960AE886EB5E}" type="datetimeFigureOut">
              <a:rPr lang="zh-TW" altLang="en-US"/>
              <a:pPr>
                <a:defRPr/>
              </a:pPr>
              <a:t>2020/3/27</a:t>
            </a:fld>
            <a:endParaRPr lang="zh-TW" altLang="en-US"/>
          </a:p>
        </p:txBody>
      </p:sp>
      <p:sp>
        <p:nvSpPr>
          <p:cNvPr id="10" name="頁尾版面配置區 4">
            <a:extLst>
              <a:ext uri="{FF2B5EF4-FFF2-40B4-BE49-F238E27FC236}">
                <a16:creationId xmlns:a16="http://schemas.microsoft.com/office/drawing/2014/main" xmlns="" id="{2A76467F-4CF7-46E9-BDA7-384746C996E6}"/>
              </a:ext>
            </a:extLst>
          </p:cNvPr>
          <p:cNvSpPr>
            <a:spLocks noGrp="1"/>
          </p:cNvSpPr>
          <p:nvPr>
            <p:ph type="ftr" sz="quarter" idx="11"/>
          </p:nvPr>
        </p:nvSpPr>
        <p:spPr/>
        <p:txBody>
          <a:bodyPr/>
          <a:lstStyle>
            <a:lvl1pPr>
              <a:defRPr/>
            </a:lvl1pPr>
          </a:lstStyle>
          <a:p>
            <a:pPr>
              <a:defRPr/>
            </a:pPr>
            <a:endParaRPr lang="zh-TW" altLang="en-US"/>
          </a:p>
        </p:txBody>
      </p:sp>
      <p:sp>
        <p:nvSpPr>
          <p:cNvPr id="11" name="投影片編號版面配置區 5">
            <a:extLst>
              <a:ext uri="{FF2B5EF4-FFF2-40B4-BE49-F238E27FC236}">
                <a16:creationId xmlns:a16="http://schemas.microsoft.com/office/drawing/2014/main" xmlns="" id="{FD4D8063-AA3D-4561-832D-79D55D7F128A}"/>
              </a:ext>
            </a:extLst>
          </p:cNvPr>
          <p:cNvSpPr>
            <a:spLocks noGrp="1"/>
          </p:cNvSpPr>
          <p:nvPr>
            <p:ph type="sldNum" sz="quarter" idx="12"/>
          </p:nvPr>
        </p:nvSpPr>
        <p:spPr/>
        <p:txBody>
          <a:bodyPr/>
          <a:lstStyle>
            <a:lvl1pPr>
              <a:defRPr/>
            </a:lvl1pPr>
          </a:lstStyle>
          <a:p>
            <a:pPr>
              <a:defRPr/>
            </a:pPr>
            <a:fld id="{19B672FF-053B-4AB5-90F6-8D881C2EE0F0}" type="slidenum">
              <a:rPr lang="zh-TW" altLang="en-US"/>
              <a:pPr>
                <a:defRPr/>
              </a:pPr>
              <a:t>‹#›</a:t>
            </a:fld>
            <a:endParaRPr lang="zh-TW" altLang="en-US"/>
          </a:p>
        </p:txBody>
      </p:sp>
    </p:spTree>
    <p:extLst>
      <p:ext uri="{BB962C8B-B14F-4D97-AF65-F5344CB8AC3E}">
        <p14:creationId xmlns:p14="http://schemas.microsoft.com/office/powerpoint/2010/main" val="342852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課後練習1">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xmlns="" id="{43A45D2D-09FF-47C0-878D-92A303B77670}"/>
              </a:ext>
            </a:extLst>
          </p:cNvPr>
          <p:cNvCxnSpPr/>
          <p:nvPr userDrawn="1"/>
        </p:nvCxnSpPr>
        <p:spPr>
          <a:xfrm>
            <a:off x="2555875" y="476250"/>
            <a:ext cx="6588125"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xmlns="" id="{61AFF541-5FF6-485C-95F3-32741A2BF9F8}"/>
              </a:ext>
            </a:extLst>
          </p:cNvPr>
          <p:cNvCxnSpPr/>
          <p:nvPr userDrawn="1"/>
        </p:nvCxnSpPr>
        <p:spPr>
          <a:xfrm>
            <a:off x="1908175" y="188913"/>
            <a:ext cx="7235825"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橢圓 4">
            <a:extLst>
              <a:ext uri="{FF2B5EF4-FFF2-40B4-BE49-F238E27FC236}">
                <a16:creationId xmlns:a16="http://schemas.microsoft.com/office/drawing/2014/main" xmlns="" id="{F50F921C-CF12-4565-8980-9104DD979913}"/>
              </a:ext>
            </a:extLst>
          </p:cNvPr>
          <p:cNvSpPr/>
          <p:nvPr userDrawn="1"/>
        </p:nvSpPr>
        <p:spPr>
          <a:xfrm>
            <a:off x="107950" y="115888"/>
            <a:ext cx="2735263" cy="15843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橢圓形圖說文字 10">
            <a:extLst>
              <a:ext uri="{FF2B5EF4-FFF2-40B4-BE49-F238E27FC236}">
                <a16:creationId xmlns:a16="http://schemas.microsoft.com/office/drawing/2014/main" xmlns="" id="{5C6861FA-E8CB-4329-9BC4-149D55052455}"/>
              </a:ext>
            </a:extLst>
          </p:cNvPr>
          <p:cNvSpPr/>
          <p:nvPr userDrawn="1"/>
        </p:nvSpPr>
        <p:spPr>
          <a:xfrm>
            <a:off x="107950" y="115888"/>
            <a:ext cx="2735263" cy="1584325"/>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4800" b="1" dirty="0">
                <a:solidFill>
                  <a:schemeClr val="tx1"/>
                </a:solidFill>
                <a:latin typeface="微軟正黑體" pitchFamily="34" charset="-120"/>
                <a:ea typeface="微軟正黑體" pitchFamily="34" charset="-120"/>
              </a:rPr>
              <a:t>課後練習</a:t>
            </a:r>
          </a:p>
        </p:txBody>
      </p:sp>
      <p:sp>
        <p:nvSpPr>
          <p:cNvPr id="7" name="直角三角形 6">
            <a:extLst>
              <a:ext uri="{FF2B5EF4-FFF2-40B4-BE49-F238E27FC236}">
                <a16:creationId xmlns:a16="http://schemas.microsoft.com/office/drawing/2014/main" xmlns="" id="{25B3DC3A-8638-4F35-AE18-B6FC13F70CA8}"/>
              </a:ext>
            </a:extLst>
          </p:cNvPr>
          <p:cNvSpPr/>
          <p:nvPr userDrawn="1"/>
        </p:nvSpPr>
        <p:spPr>
          <a:xfrm flipH="1">
            <a:off x="7092950" y="3789363"/>
            <a:ext cx="2051050" cy="3068637"/>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直角三角形 7">
            <a:extLst>
              <a:ext uri="{FF2B5EF4-FFF2-40B4-BE49-F238E27FC236}">
                <a16:creationId xmlns:a16="http://schemas.microsoft.com/office/drawing/2014/main" xmlns="" id="{7475B804-AC3C-4203-94EB-DEE0E33363ED}"/>
              </a:ext>
            </a:extLst>
          </p:cNvPr>
          <p:cNvSpPr/>
          <p:nvPr userDrawn="1"/>
        </p:nvSpPr>
        <p:spPr>
          <a:xfrm flipH="1">
            <a:off x="5580063" y="5516563"/>
            <a:ext cx="3132137" cy="1341437"/>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9" name="直角三角形 8">
            <a:extLst>
              <a:ext uri="{FF2B5EF4-FFF2-40B4-BE49-F238E27FC236}">
                <a16:creationId xmlns:a16="http://schemas.microsoft.com/office/drawing/2014/main" xmlns="" id="{095E0D53-E6C3-40B7-A630-06F9723CCE9D}"/>
              </a:ext>
            </a:extLst>
          </p:cNvPr>
          <p:cNvSpPr/>
          <p:nvPr userDrawn="1"/>
        </p:nvSpPr>
        <p:spPr>
          <a:xfrm>
            <a:off x="0" y="6021388"/>
            <a:ext cx="6811963" cy="8366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6" name="內容版面配置區 2"/>
          <p:cNvSpPr>
            <a:spLocks noGrp="1"/>
          </p:cNvSpPr>
          <p:nvPr>
            <p:ph idx="1"/>
          </p:nvPr>
        </p:nvSpPr>
        <p:spPr>
          <a:xfrm>
            <a:off x="467544" y="1700808"/>
            <a:ext cx="8219256"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日期版面配置區 3">
            <a:extLst>
              <a:ext uri="{FF2B5EF4-FFF2-40B4-BE49-F238E27FC236}">
                <a16:creationId xmlns:a16="http://schemas.microsoft.com/office/drawing/2014/main" xmlns="" id="{93C14D63-B284-418B-BFDF-5B4019462088}"/>
              </a:ext>
            </a:extLst>
          </p:cNvPr>
          <p:cNvSpPr>
            <a:spLocks noGrp="1"/>
          </p:cNvSpPr>
          <p:nvPr>
            <p:ph type="dt" sz="half" idx="10"/>
          </p:nvPr>
        </p:nvSpPr>
        <p:spPr/>
        <p:txBody>
          <a:bodyPr/>
          <a:lstStyle>
            <a:lvl1pPr>
              <a:defRPr/>
            </a:lvl1pPr>
          </a:lstStyle>
          <a:p>
            <a:pPr>
              <a:defRPr/>
            </a:pPr>
            <a:fld id="{93D23B9B-0446-4A31-9C68-75D0FB0606E2}" type="datetimeFigureOut">
              <a:rPr lang="zh-TW" altLang="en-US"/>
              <a:pPr>
                <a:defRPr/>
              </a:pPr>
              <a:t>2020/3/27</a:t>
            </a:fld>
            <a:endParaRPr lang="zh-TW" altLang="en-US"/>
          </a:p>
        </p:txBody>
      </p:sp>
      <p:sp>
        <p:nvSpPr>
          <p:cNvPr id="11" name="頁尾版面配置區 4">
            <a:extLst>
              <a:ext uri="{FF2B5EF4-FFF2-40B4-BE49-F238E27FC236}">
                <a16:creationId xmlns:a16="http://schemas.microsoft.com/office/drawing/2014/main" xmlns="" id="{07C06484-D597-4812-BC3B-A9AAA733148D}"/>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xmlns="" id="{443AF4E5-6642-4257-A0C8-BB62231A9B55}"/>
              </a:ext>
            </a:extLst>
          </p:cNvPr>
          <p:cNvSpPr>
            <a:spLocks noGrp="1"/>
          </p:cNvSpPr>
          <p:nvPr>
            <p:ph type="sldNum" sz="quarter" idx="12"/>
          </p:nvPr>
        </p:nvSpPr>
        <p:spPr/>
        <p:txBody>
          <a:bodyPr/>
          <a:lstStyle>
            <a:lvl1pPr>
              <a:defRPr/>
            </a:lvl1pPr>
          </a:lstStyle>
          <a:p>
            <a:pPr>
              <a:defRPr/>
            </a:pPr>
            <a:fld id="{E8763010-D2B8-490D-943D-6D788007E569}" type="slidenum">
              <a:rPr lang="zh-TW" altLang="en-US"/>
              <a:pPr>
                <a:defRPr/>
              </a:pPr>
              <a:t>‹#›</a:t>
            </a:fld>
            <a:endParaRPr lang="zh-TW" altLang="en-US"/>
          </a:p>
        </p:txBody>
      </p:sp>
    </p:spTree>
    <p:extLst>
      <p:ext uri="{BB962C8B-B14F-4D97-AF65-F5344CB8AC3E}">
        <p14:creationId xmlns:p14="http://schemas.microsoft.com/office/powerpoint/2010/main" val="186422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課後練習2">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xmlns="" id="{3F67102C-6C75-4B4E-8ADD-3A11D15B6330}"/>
              </a:ext>
            </a:extLst>
          </p:cNvPr>
          <p:cNvCxnSpPr/>
          <p:nvPr userDrawn="1"/>
        </p:nvCxnSpPr>
        <p:spPr>
          <a:xfrm>
            <a:off x="1908175" y="476250"/>
            <a:ext cx="7235825"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xmlns="" id="{C8F5A26F-D3AB-4C03-A615-D53CF792C1D1}"/>
              </a:ext>
            </a:extLst>
          </p:cNvPr>
          <p:cNvCxnSpPr/>
          <p:nvPr userDrawn="1"/>
        </p:nvCxnSpPr>
        <p:spPr>
          <a:xfrm>
            <a:off x="1476375" y="188913"/>
            <a:ext cx="7667625"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直角三角形 4">
            <a:extLst>
              <a:ext uri="{FF2B5EF4-FFF2-40B4-BE49-F238E27FC236}">
                <a16:creationId xmlns:a16="http://schemas.microsoft.com/office/drawing/2014/main" xmlns="" id="{432603F8-8F22-4C40-9E7B-64893C4BD0FE}"/>
              </a:ext>
            </a:extLst>
          </p:cNvPr>
          <p:cNvSpPr/>
          <p:nvPr userDrawn="1"/>
        </p:nvSpPr>
        <p:spPr>
          <a:xfrm flipH="1">
            <a:off x="7092950" y="3789363"/>
            <a:ext cx="2051050" cy="3068637"/>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直角三角形 5">
            <a:extLst>
              <a:ext uri="{FF2B5EF4-FFF2-40B4-BE49-F238E27FC236}">
                <a16:creationId xmlns:a16="http://schemas.microsoft.com/office/drawing/2014/main" xmlns="" id="{7E2F0401-CA32-441D-AFA3-66B178AA29A9}"/>
              </a:ext>
            </a:extLst>
          </p:cNvPr>
          <p:cNvSpPr/>
          <p:nvPr userDrawn="1"/>
        </p:nvSpPr>
        <p:spPr>
          <a:xfrm flipH="1">
            <a:off x="5580063" y="5516563"/>
            <a:ext cx="3132137" cy="1341437"/>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直角三角形 6">
            <a:extLst>
              <a:ext uri="{FF2B5EF4-FFF2-40B4-BE49-F238E27FC236}">
                <a16:creationId xmlns:a16="http://schemas.microsoft.com/office/drawing/2014/main" xmlns="" id="{36511C8E-8C4F-444F-AE49-8C8AF9971D84}"/>
              </a:ext>
            </a:extLst>
          </p:cNvPr>
          <p:cNvSpPr/>
          <p:nvPr userDrawn="1"/>
        </p:nvSpPr>
        <p:spPr>
          <a:xfrm>
            <a:off x="0" y="6021388"/>
            <a:ext cx="6811963" cy="8366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 name="橢圓形圖說文字 10">
            <a:extLst>
              <a:ext uri="{FF2B5EF4-FFF2-40B4-BE49-F238E27FC236}">
                <a16:creationId xmlns:a16="http://schemas.microsoft.com/office/drawing/2014/main" xmlns="" id="{E74B2E0A-FDB8-4CCA-B718-CDCC6861D190}"/>
              </a:ext>
            </a:extLst>
          </p:cNvPr>
          <p:cNvSpPr/>
          <p:nvPr userDrawn="1"/>
        </p:nvSpPr>
        <p:spPr>
          <a:xfrm>
            <a:off x="107950" y="115888"/>
            <a:ext cx="1865313" cy="1081087"/>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600" b="1" dirty="0">
                <a:solidFill>
                  <a:schemeClr val="tx1"/>
                </a:solidFill>
                <a:latin typeface="微軟正黑體" pitchFamily="34" charset="-120"/>
                <a:ea typeface="微軟正黑體" pitchFamily="34" charset="-120"/>
              </a:rPr>
              <a:t>課後練習</a:t>
            </a:r>
          </a:p>
        </p:txBody>
      </p:sp>
      <p:sp>
        <p:nvSpPr>
          <p:cNvPr id="16"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日期版面配置區 3">
            <a:extLst>
              <a:ext uri="{FF2B5EF4-FFF2-40B4-BE49-F238E27FC236}">
                <a16:creationId xmlns:a16="http://schemas.microsoft.com/office/drawing/2014/main" xmlns="" id="{17342C64-6145-4040-8F27-B7C7AE78C1F9}"/>
              </a:ext>
            </a:extLst>
          </p:cNvPr>
          <p:cNvSpPr>
            <a:spLocks noGrp="1"/>
          </p:cNvSpPr>
          <p:nvPr>
            <p:ph type="dt" sz="half" idx="10"/>
          </p:nvPr>
        </p:nvSpPr>
        <p:spPr/>
        <p:txBody>
          <a:bodyPr/>
          <a:lstStyle>
            <a:lvl1pPr>
              <a:defRPr/>
            </a:lvl1pPr>
          </a:lstStyle>
          <a:p>
            <a:pPr>
              <a:defRPr/>
            </a:pPr>
            <a:fld id="{36D4EEEA-28F8-435E-94B4-45DB61E37660}" type="datetimeFigureOut">
              <a:rPr lang="zh-TW" altLang="en-US"/>
              <a:pPr>
                <a:defRPr/>
              </a:pPr>
              <a:t>2020/3/27</a:t>
            </a:fld>
            <a:endParaRPr lang="zh-TW" altLang="en-US"/>
          </a:p>
        </p:txBody>
      </p:sp>
      <p:sp>
        <p:nvSpPr>
          <p:cNvPr id="10" name="頁尾版面配置區 4">
            <a:extLst>
              <a:ext uri="{FF2B5EF4-FFF2-40B4-BE49-F238E27FC236}">
                <a16:creationId xmlns:a16="http://schemas.microsoft.com/office/drawing/2014/main" xmlns="" id="{E140CDBF-BC0E-4E51-94FB-B0E828014C27}"/>
              </a:ext>
            </a:extLst>
          </p:cNvPr>
          <p:cNvSpPr>
            <a:spLocks noGrp="1"/>
          </p:cNvSpPr>
          <p:nvPr>
            <p:ph type="ftr" sz="quarter" idx="11"/>
          </p:nvPr>
        </p:nvSpPr>
        <p:spPr/>
        <p:txBody>
          <a:bodyPr/>
          <a:lstStyle>
            <a:lvl1pPr>
              <a:defRPr/>
            </a:lvl1pPr>
          </a:lstStyle>
          <a:p>
            <a:pPr>
              <a:defRPr/>
            </a:pPr>
            <a:endParaRPr lang="zh-TW" altLang="en-US"/>
          </a:p>
        </p:txBody>
      </p:sp>
      <p:sp>
        <p:nvSpPr>
          <p:cNvPr id="11" name="投影片編號版面配置區 5">
            <a:extLst>
              <a:ext uri="{FF2B5EF4-FFF2-40B4-BE49-F238E27FC236}">
                <a16:creationId xmlns:a16="http://schemas.microsoft.com/office/drawing/2014/main" xmlns="" id="{397109A3-FB57-4D04-AB5D-7F3C85B375A5}"/>
              </a:ext>
            </a:extLst>
          </p:cNvPr>
          <p:cNvSpPr>
            <a:spLocks noGrp="1"/>
          </p:cNvSpPr>
          <p:nvPr>
            <p:ph type="sldNum" sz="quarter" idx="12"/>
          </p:nvPr>
        </p:nvSpPr>
        <p:spPr/>
        <p:txBody>
          <a:bodyPr/>
          <a:lstStyle>
            <a:lvl1pPr>
              <a:defRPr/>
            </a:lvl1pPr>
          </a:lstStyle>
          <a:p>
            <a:pPr>
              <a:defRPr/>
            </a:pPr>
            <a:fld id="{97DF5C08-30EC-45B2-AC38-B8F62DA83481}" type="slidenum">
              <a:rPr lang="zh-TW" altLang="en-US"/>
              <a:pPr>
                <a:defRPr/>
              </a:pPr>
              <a:t>‹#›</a:t>
            </a:fld>
            <a:endParaRPr lang="zh-TW" altLang="en-US"/>
          </a:p>
        </p:txBody>
      </p:sp>
    </p:spTree>
    <p:extLst>
      <p:ext uri="{BB962C8B-B14F-4D97-AF65-F5344CB8AC3E}">
        <p14:creationId xmlns:p14="http://schemas.microsoft.com/office/powerpoint/2010/main" val="4109386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延伸資訊">
    <p:spTree>
      <p:nvGrpSpPr>
        <p:cNvPr id="1" name=""/>
        <p:cNvGrpSpPr/>
        <p:nvPr/>
      </p:nvGrpSpPr>
      <p:grpSpPr>
        <a:xfrm>
          <a:off x="0" y="0"/>
          <a:ext cx="0" cy="0"/>
          <a:chOff x="0" y="0"/>
          <a:chExt cx="0" cy="0"/>
        </a:xfrm>
      </p:grpSpPr>
      <p:pic>
        <p:nvPicPr>
          <p:cNvPr id="3" name="圖片 2" descr="2c17936bdc995a1a5c18666b2784337f.png">
            <a:extLst>
              <a:ext uri="{FF2B5EF4-FFF2-40B4-BE49-F238E27FC236}">
                <a16:creationId xmlns:a16="http://schemas.microsoft.com/office/drawing/2014/main" xmlns="" id="{44931786-9D8C-46BF-926F-A50C7F7CF05A}"/>
              </a:ext>
            </a:extLst>
          </p:cNvPr>
          <p:cNvPicPr>
            <a:picLocks noChangeAspect="1"/>
          </p:cNvPicPr>
          <p:nvPr userDrawn="1"/>
        </p:nvPicPr>
        <p:blipFill>
          <a:blip r:embed="rId2" cstate="print">
            <a:duotone>
              <a:prstClr val="black"/>
              <a:schemeClr val="accent5">
                <a:tint val="45000"/>
                <a:satMod val="400000"/>
              </a:schemeClr>
            </a:duotone>
          </a:blip>
          <a:srcRect l="36208" t="69785" r="52751" b="16017"/>
          <a:stretch>
            <a:fillRect/>
          </a:stretch>
        </p:blipFill>
        <p:spPr bwMode="auto">
          <a:xfrm>
            <a:off x="0" y="0"/>
            <a:ext cx="9144000" cy="6858000"/>
          </a:xfrm>
          <a:prstGeom prst="rect">
            <a:avLst/>
          </a:prstGeom>
          <a:noFill/>
          <a:ln w="9525">
            <a:noFill/>
            <a:miter lim="800000"/>
            <a:headEnd/>
            <a:tailEnd/>
          </a:ln>
        </p:spPr>
      </p:pic>
      <p:sp>
        <p:nvSpPr>
          <p:cNvPr id="4" name="直角三角形 3">
            <a:extLst>
              <a:ext uri="{FF2B5EF4-FFF2-40B4-BE49-F238E27FC236}">
                <a16:creationId xmlns:a16="http://schemas.microsoft.com/office/drawing/2014/main" xmlns="" id="{AF0745F1-91DD-497D-A045-465EFEAB45DE}"/>
              </a:ext>
            </a:extLst>
          </p:cNvPr>
          <p:cNvSpPr/>
          <p:nvPr userDrawn="1"/>
        </p:nvSpPr>
        <p:spPr>
          <a:xfrm rot="10800000" flipH="1">
            <a:off x="0" y="0"/>
            <a:ext cx="5700713" cy="1628775"/>
          </a:xfrm>
          <a:prstGeom prst="rtTriangl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直角三角形 4">
            <a:extLst>
              <a:ext uri="{FF2B5EF4-FFF2-40B4-BE49-F238E27FC236}">
                <a16:creationId xmlns:a16="http://schemas.microsoft.com/office/drawing/2014/main" xmlns="" id="{6B8E7E0C-97E7-4C18-A08A-E656C8B437A4}"/>
              </a:ext>
            </a:extLst>
          </p:cNvPr>
          <p:cNvSpPr/>
          <p:nvPr userDrawn="1"/>
        </p:nvSpPr>
        <p:spPr>
          <a:xfrm rot="9356656">
            <a:off x="-1292225" y="188913"/>
            <a:ext cx="4271963" cy="1816100"/>
          </a:xfrm>
          <a:prstGeom prst="rtTriangle">
            <a:avLst/>
          </a:prstGeom>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zh-TW" altLang="en-US"/>
          </a:p>
        </p:txBody>
      </p:sp>
      <p:sp>
        <p:nvSpPr>
          <p:cNvPr id="6" name="文字方塊 5">
            <a:extLst>
              <a:ext uri="{FF2B5EF4-FFF2-40B4-BE49-F238E27FC236}">
                <a16:creationId xmlns:a16="http://schemas.microsoft.com/office/drawing/2014/main" xmlns="" id="{CF66C5F5-E89D-4B57-9699-87B122625A1C}"/>
              </a:ext>
            </a:extLst>
          </p:cNvPr>
          <p:cNvSpPr txBox="1">
            <a:spLocks noChangeArrowheads="1"/>
          </p:cNvSpPr>
          <p:nvPr userDrawn="1"/>
        </p:nvSpPr>
        <p:spPr bwMode="auto">
          <a:xfrm>
            <a:off x="884238" y="333375"/>
            <a:ext cx="2032000" cy="646113"/>
          </a:xfrm>
          <a:prstGeom prst="rect">
            <a:avLst/>
          </a:prstGeom>
          <a:noFill/>
          <a:ln>
            <a:noFill/>
          </a:ln>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r>
              <a:rPr lang="zh-TW" altLang="en-US" sz="3600" b="1">
                <a:latin typeface="微軟正黑體" panose="020B0604030504040204" pitchFamily="34" charset="-120"/>
                <a:ea typeface="微軟正黑體" panose="020B0604030504040204" pitchFamily="34" charset="-120"/>
              </a:rPr>
              <a:t>延伸資訊</a:t>
            </a:r>
          </a:p>
        </p:txBody>
      </p:sp>
      <p:sp>
        <p:nvSpPr>
          <p:cNvPr id="9"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日期版面配置區 1">
            <a:extLst>
              <a:ext uri="{FF2B5EF4-FFF2-40B4-BE49-F238E27FC236}">
                <a16:creationId xmlns:a16="http://schemas.microsoft.com/office/drawing/2014/main" xmlns="" id="{C7DB5BE3-72B0-4FC8-B976-243677C38CCA}"/>
              </a:ext>
            </a:extLst>
          </p:cNvPr>
          <p:cNvSpPr>
            <a:spLocks noGrp="1"/>
          </p:cNvSpPr>
          <p:nvPr>
            <p:ph type="dt" sz="half" idx="10"/>
          </p:nvPr>
        </p:nvSpPr>
        <p:spPr/>
        <p:txBody>
          <a:bodyPr/>
          <a:lstStyle>
            <a:lvl1pPr>
              <a:defRPr/>
            </a:lvl1pPr>
          </a:lstStyle>
          <a:p>
            <a:pPr>
              <a:defRPr/>
            </a:pPr>
            <a:fld id="{63523231-4E34-4C6C-A5C0-E92365836F92}" type="datetimeFigureOut">
              <a:rPr lang="zh-TW" altLang="en-US"/>
              <a:pPr>
                <a:defRPr/>
              </a:pPr>
              <a:t>2020/3/27</a:t>
            </a:fld>
            <a:endParaRPr lang="zh-TW" altLang="en-US"/>
          </a:p>
        </p:txBody>
      </p:sp>
      <p:sp>
        <p:nvSpPr>
          <p:cNvPr id="8" name="頁尾版面配置區 2">
            <a:extLst>
              <a:ext uri="{FF2B5EF4-FFF2-40B4-BE49-F238E27FC236}">
                <a16:creationId xmlns:a16="http://schemas.microsoft.com/office/drawing/2014/main" xmlns="" id="{3F0FE029-AB1E-4C28-A0BE-76415B3B4EE3}"/>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3">
            <a:extLst>
              <a:ext uri="{FF2B5EF4-FFF2-40B4-BE49-F238E27FC236}">
                <a16:creationId xmlns:a16="http://schemas.microsoft.com/office/drawing/2014/main" xmlns="" id="{3E7BFA12-21F8-4554-9F01-55F478C13D31}"/>
              </a:ext>
            </a:extLst>
          </p:cNvPr>
          <p:cNvSpPr>
            <a:spLocks noGrp="1"/>
          </p:cNvSpPr>
          <p:nvPr>
            <p:ph type="sldNum" sz="quarter" idx="12"/>
          </p:nvPr>
        </p:nvSpPr>
        <p:spPr/>
        <p:txBody>
          <a:bodyPr/>
          <a:lstStyle>
            <a:lvl1pPr>
              <a:defRPr/>
            </a:lvl1pPr>
          </a:lstStyle>
          <a:p>
            <a:pPr>
              <a:defRPr/>
            </a:pPr>
            <a:fld id="{014B1A4E-A04F-4E11-848F-CE6692772BEE}" type="slidenum">
              <a:rPr lang="zh-TW" altLang="en-US"/>
              <a:pPr>
                <a:defRPr/>
              </a:pPr>
              <a:t>‹#›</a:t>
            </a:fld>
            <a:endParaRPr lang="zh-TW" altLang="en-US"/>
          </a:p>
        </p:txBody>
      </p:sp>
    </p:spTree>
    <p:extLst>
      <p:ext uri="{BB962C8B-B14F-4D97-AF65-F5344CB8AC3E}">
        <p14:creationId xmlns:p14="http://schemas.microsoft.com/office/powerpoint/2010/main" val="45937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xmlns="" id="{569D3469-3232-4CF5-8B52-360F7857F595}"/>
              </a:ext>
            </a:extLst>
          </p:cNvPr>
          <p:cNvSpPr/>
          <p:nvPr userDrawn="1"/>
        </p:nvSpPr>
        <p:spPr>
          <a:xfrm flipV="1">
            <a:off x="0" y="0"/>
            <a:ext cx="6300788" cy="47244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5" name="圖片 7" descr="圖片2.png">
            <a:extLst>
              <a:ext uri="{FF2B5EF4-FFF2-40B4-BE49-F238E27FC236}">
                <a16:creationId xmlns:a16="http://schemas.microsoft.com/office/drawing/2014/main" xmlns="" id="{B20AD492-B2E1-4AF2-A380-5F662A74BB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340" t="39458" b="10805"/>
          <a:stretch>
            <a:fillRect/>
          </a:stretch>
        </p:blipFill>
        <p:spPr bwMode="auto">
          <a:xfrm>
            <a:off x="0" y="0"/>
            <a:ext cx="738028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直角三角形 5">
            <a:extLst>
              <a:ext uri="{FF2B5EF4-FFF2-40B4-BE49-F238E27FC236}">
                <a16:creationId xmlns:a16="http://schemas.microsoft.com/office/drawing/2014/main" xmlns="" id="{1A896A73-62A6-4E8B-82BB-95B9DCEAEDBA}"/>
              </a:ext>
            </a:extLst>
          </p:cNvPr>
          <p:cNvSpPr/>
          <p:nvPr userDrawn="1"/>
        </p:nvSpPr>
        <p:spPr>
          <a:xfrm flipH="1">
            <a:off x="2843213" y="2133600"/>
            <a:ext cx="6300787" cy="472440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7" name="圖片 9" descr="圖片2.png">
            <a:extLst>
              <a:ext uri="{FF2B5EF4-FFF2-40B4-BE49-F238E27FC236}">
                <a16:creationId xmlns:a16="http://schemas.microsoft.com/office/drawing/2014/main" xmlns="" id="{70018700-AEFE-4FEC-89F2-EB87616C87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t="10805" r="10477" b="44859"/>
          <a:stretch>
            <a:fillRect/>
          </a:stretch>
        </p:blipFill>
        <p:spPr bwMode="auto">
          <a:xfrm>
            <a:off x="1692275" y="5084763"/>
            <a:ext cx="74517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框架 7">
            <a:extLst>
              <a:ext uri="{FF2B5EF4-FFF2-40B4-BE49-F238E27FC236}">
                <a16:creationId xmlns:a16="http://schemas.microsoft.com/office/drawing/2014/main" xmlns="" id="{08EFEC8F-67DD-4603-A447-58A81CE1DD6D}"/>
              </a:ext>
            </a:extLst>
          </p:cNvPr>
          <p:cNvSpPr/>
          <p:nvPr userDrawn="1"/>
        </p:nvSpPr>
        <p:spPr>
          <a:xfrm>
            <a:off x="323850" y="260350"/>
            <a:ext cx="8496300" cy="6337300"/>
          </a:xfrm>
          <a:prstGeom prst="frame">
            <a:avLst>
              <a:gd name="adj1" fmla="val 1506"/>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schemeClr val="tx1"/>
              </a:solidFill>
            </a:endParaRPr>
          </a:p>
        </p:txBody>
      </p:sp>
      <p:pic>
        <p:nvPicPr>
          <p:cNvPr id="9" name="Picture 2" descr="C:\Users\d-edit20a\Desktop\PPT素材\背景\d61d4ef60cf51a7e62e1f8c481a138ba.png">
            <a:extLst>
              <a:ext uri="{FF2B5EF4-FFF2-40B4-BE49-F238E27FC236}">
                <a16:creationId xmlns:a16="http://schemas.microsoft.com/office/drawing/2014/main" xmlns="" id="{60EE0E2C-40BC-4EDB-AD2B-7CE2CDE252D2}"/>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38780" t="6235" r="38399" b="71834"/>
          <a:stretch>
            <a:fillRect/>
          </a:stretch>
        </p:blipFill>
        <p:spPr bwMode="auto">
          <a:xfrm>
            <a:off x="3492500" y="404813"/>
            <a:ext cx="15557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d-edit20a\Desktop\PPT素材\背景\d61d4ef60cf51a7e62e1f8c481a138ba.png">
            <a:extLst>
              <a:ext uri="{FF2B5EF4-FFF2-40B4-BE49-F238E27FC236}">
                <a16:creationId xmlns:a16="http://schemas.microsoft.com/office/drawing/2014/main" xmlns="" id="{6DA5CD6A-5AD3-41F2-A951-D0A8D5047A34}"/>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26482" t="27328" r="60278" b="55423"/>
          <a:stretch>
            <a:fillRect/>
          </a:stretch>
        </p:blipFill>
        <p:spPr bwMode="auto">
          <a:xfrm>
            <a:off x="1979613" y="476250"/>
            <a:ext cx="901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d-edit20a\Desktop\PPT素材\背景\d61d4ef60cf51a7e62e1f8c481a138ba.png">
            <a:extLst>
              <a:ext uri="{FF2B5EF4-FFF2-40B4-BE49-F238E27FC236}">
                <a16:creationId xmlns:a16="http://schemas.microsoft.com/office/drawing/2014/main" xmlns="" id="{A86F66CB-0826-413F-B127-9F53F57B0C29}"/>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78307" t="60490" r="3401" b="17824"/>
          <a:stretch>
            <a:fillRect/>
          </a:stretch>
        </p:blipFill>
        <p:spPr bwMode="auto">
          <a:xfrm>
            <a:off x="7897813" y="2852738"/>
            <a:ext cx="1246187"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d-edit20a\Desktop\PPT素材\物件素材\birdcage-1436117_1920.png">
            <a:extLst>
              <a:ext uri="{FF2B5EF4-FFF2-40B4-BE49-F238E27FC236}">
                <a16:creationId xmlns:a16="http://schemas.microsoft.com/office/drawing/2014/main" xmlns="" id="{4D7A0EE3-EE89-4990-B419-F89F065CB686}"/>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t="5943"/>
          <a:stretch>
            <a:fillRect/>
          </a:stretch>
        </p:blipFill>
        <p:spPr bwMode="auto">
          <a:xfrm>
            <a:off x="0" y="0"/>
            <a:ext cx="2322513"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edit20a\Desktop\PPT素材\背景\d61d4ef60cf51a7e62e1f8c481a138ba.png">
            <a:extLst>
              <a:ext uri="{FF2B5EF4-FFF2-40B4-BE49-F238E27FC236}">
                <a16:creationId xmlns:a16="http://schemas.microsoft.com/office/drawing/2014/main" xmlns="" id="{CF365E78-1AEA-4E04-98D3-649A2912451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73573" t="31619" b="51624"/>
          <a:stretch>
            <a:fillRect/>
          </a:stretch>
        </p:blipFill>
        <p:spPr bwMode="auto">
          <a:xfrm>
            <a:off x="4427538" y="5516563"/>
            <a:ext cx="1801812"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edit20a\Desktop\PPT素材\背景\d61d4ef60cf51a7e62e1f8c481a138ba.png">
            <a:extLst>
              <a:ext uri="{FF2B5EF4-FFF2-40B4-BE49-F238E27FC236}">
                <a16:creationId xmlns:a16="http://schemas.microsoft.com/office/drawing/2014/main" xmlns="" id="{F49E1925-FD97-49E9-A1BC-EB091CEBA90F}"/>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l="6181" t="68623" r="75005" b="5257"/>
          <a:stretch>
            <a:fillRect/>
          </a:stretch>
        </p:blipFill>
        <p:spPr bwMode="auto">
          <a:xfrm>
            <a:off x="7308850" y="4868863"/>
            <a:ext cx="12827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5800" y="2130425"/>
            <a:ext cx="7772400" cy="1470025"/>
          </a:xfrm>
        </p:spPr>
        <p:txBody>
          <a:bodyPr>
            <a:noAutofit/>
          </a:bodyPr>
          <a:lstStyle>
            <a:lvl1pPr>
              <a:defRPr sz="5400">
                <a:latin typeface="微軟正黑體" pitchFamily="34" charset="-120"/>
                <a:ea typeface="微軟正黑體" pitchFamily="34" charset="-120"/>
              </a:defRPr>
            </a:lvl1p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normAutofit/>
          </a:bodyPr>
          <a:lstStyle>
            <a:lvl1pPr marL="0" indent="0" algn="ctr">
              <a:buNone/>
              <a:defRPr sz="440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15" name="日期版面配置區 3">
            <a:extLst>
              <a:ext uri="{FF2B5EF4-FFF2-40B4-BE49-F238E27FC236}">
                <a16:creationId xmlns:a16="http://schemas.microsoft.com/office/drawing/2014/main" xmlns="" id="{FCBFD827-13EF-4669-A60F-D461B113CA43}"/>
              </a:ext>
            </a:extLst>
          </p:cNvPr>
          <p:cNvSpPr>
            <a:spLocks noGrp="1"/>
          </p:cNvSpPr>
          <p:nvPr>
            <p:ph type="dt" sz="half" idx="10"/>
          </p:nvPr>
        </p:nvSpPr>
        <p:spPr/>
        <p:txBody>
          <a:bodyPr/>
          <a:lstStyle>
            <a:lvl1pPr>
              <a:defRPr/>
            </a:lvl1pPr>
          </a:lstStyle>
          <a:p>
            <a:pPr>
              <a:defRPr/>
            </a:pPr>
            <a:fld id="{F2A75333-E6E6-40A0-8FB8-05FE0ABD10A5}" type="datetimeFigureOut">
              <a:rPr lang="zh-TW" altLang="en-US"/>
              <a:pPr>
                <a:defRPr/>
              </a:pPr>
              <a:t>2020/3/27</a:t>
            </a:fld>
            <a:endParaRPr lang="zh-TW" altLang="en-US"/>
          </a:p>
        </p:txBody>
      </p:sp>
      <p:sp>
        <p:nvSpPr>
          <p:cNvPr id="16" name="頁尾版面配置區 4">
            <a:extLst>
              <a:ext uri="{FF2B5EF4-FFF2-40B4-BE49-F238E27FC236}">
                <a16:creationId xmlns:a16="http://schemas.microsoft.com/office/drawing/2014/main" xmlns="" id="{B42CF62F-C72B-4FF3-B20A-A2F060434BEB}"/>
              </a:ext>
            </a:extLst>
          </p:cNvPr>
          <p:cNvSpPr>
            <a:spLocks noGrp="1"/>
          </p:cNvSpPr>
          <p:nvPr>
            <p:ph type="ftr" sz="quarter" idx="11"/>
          </p:nvPr>
        </p:nvSpPr>
        <p:spPr/>
        <p:txBody>
          <a:bodyPr/>
          <a:lstStyle>
            <a:lvl1pPr>
              <a:defRPr/>
            </a:lvl1pPr>
          </a:lstStyle>
          <a:p>
            <a:pPr>
              <a:defRPr/>
            </a:pPr>
            <a:endParaRPr lang="zh-TW" altLang="en-US"/>
          </a:p>
        </p:txBody>
      </p:sp>
      <p:sp>
        <p:nvSpPr>
          <p:cNvPr id="17" name="投影片編號版面配置區 5">
            <a:extLst>
              <a:ext uri="{FF2B5EF4-FFF2-40B4-BE49-F238E27FC236}">
                <a16:creationId xmlns:a16="http://schemas.microsoft.com/office/drawing/2014/main" xmlns="" id="{6B8BED15-D662-4435-9C42-281B2E0DA121}"/>
              </a:ext>
            </a:extLst>
          </p:cNvPr>
          <p:cNvSpPr>
            <a:spLocks noGrp="1"/>
          </p:cNvSpPr>
          <p:nvPr>
            <p:ph type="sldNum" sz="quarter" idx="12"/>
          </p:nvPr>
        </p:nvSpPr>
        <p:spPr/>
        <p:txBody>
          <a:bodyPr/>
          <a:lstStyle>
            <a:lvl1pPr>
              <a:defRPr/>
            </a:lvl1pPr>
          </a:lstStyle>
          <a:p>
            <a:pPr>
              <a:defRPr/>
            </a:pPr>
            <a:fld id="{61D9B62C-418E-4134-B1EF-E8CFB00D68A4}" type="slidenum">
              <a:rPr lang="zh-TW" altLang="en-US"/>
              <a:pPr>
                <a:defRPr/>
              </a:pPr>
              <a:t>‹#›</a:t>
            </a:fld>
            <a:endParaRPr lang="zh-TW" altLang="en-US"/>
          </a:p>
        </p:txBody>
      </p:sp>
    </p:spTree>
    <p:extLst>
      <p:ext uri="{BB962C8B-B14F-4D97-AF65-F5344CB8AC3E}">
        <p14:creationId xmlns:p14="http://schemas.microsoft.com/office/powerpoint/2010/main" val="3366695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xmlns="" id="{E4CA7516-5898-41C5-A72E-7A50B198BA0E}"/>
              </a:ext>
            </a:extLst>
          </p:cNvPr>
          <p:cNvCxnSpPr>
            <a:endCxn id="9" idx="3"/>
          </p:cNvCxnSpPr>
          <p:nvPr userDrawn="1"/>
        </p:nvCxnSpPr>
        <p:spPr>
          <a:xfrm>
            <a:off x="2268538" y="327025"/>
            <a:ext cx="687546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467544" y="1600200"/>
            <a:ext cx="8219256" cy="452596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5" name="日期版面配置區 3">
            <a:extLst>
              <a:ext uri="{FF2B5EF4-FFF2-40B4-BE49-F238E27FC236}">
                <a16:creationId xmlns:a16="http://schemas.microsoft.com/office/drawing/2014/main" xmlns="" id="{F5394193-0632-4EBD-844D-74A6BA30C2A5}"/>
              </a:ext>
            </a:extLst>
          </p:cNvPr>
          <p:cNvSpPr>
            <a:spLocks noGrp="1"/>
          </p:cNvSpPr>
          <p:nvPr>
            <p:ph type="dt" sz="half" idx="10"/>
          </p:nvPr>
        </p:nvSpPr>
        <p:spPr/>
        <p:txBody>
          <a:bodyPr/>
          <a:lstStyle>
            <a:lvl1pPr>
              <a:defRPr/>
            </a:lvl1pPr>
          </a:lstStyle>
          <a:p>
            <a:pPr>
              <a:defRPr/>
            </a:pPr>
            <a:fld id="{94B3E0FD-F669-4DCC-838D-2B0D15AA73FD}" type="datetimeFigureOut">
              <a:rPr lang="zh-TW" altLang="en-US"/>
              <a:pPr>
                <a:defRPr/>
              </a:pPr>
              <a:t>2020/3/27</a:t>
            </a:fld>
            <a:endParaRPr lang="zh-TW" altLang="en-US"/>
          </a:p>
        </p:txBody>
      </p:sp>
      <p:sp>
        <p:nvSpPr>
          <p:cNvPr id="6" name="頁尾版面配置區 4">
            <a:extLst>
              <a:ext uri="{FF2B5EF4-FFF2-40B4-BE49-F238E27FC236}">
                <a16:creationId xmlns:a16="http://schemas.microsoft.com/office/drawing/2014/main" xmlns="" id="{DAAF4797-EC4E-4A88-A925-4071438999E3}"/>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7DA8044E-7B2A-45E0-B1AC-C67E059CBB5B}"/>
              </a:ext>
            </a:extLst>
          </p:cNvPr>
          <p:cNvSpPr>
            <a:spLocks noGrp="1"/>
          </p:cNvSpPr>
          <p:nvPr>
            <p:ph type="sldNum" sz="quarter" idx="12"/>
          </p:nvPr>
        </p:nvSpPr>
        <p:spPr/>
        <p:txBody>
          <a:bodyPr/>
          <a:lstStyle>
            <a:lvl1pPr>
              <a:defRPr/>
            </a:lvl1pPr>
          </a:lstStyle>
          <a:p>
            <a:pPr>
              <a:defRPr/>
            </a:pPr>
            <a:fld id="{8B3AEE40-376B-4317-8862-4434F96EA8C4}" type="slidenum">
              <a:rPr lang="zh-TW" altLang="en-US"/>
              <a:pPr>
                <a:defRPr/>
              </a:pPr>
              <a:t>‹#›</a:t>
            </a:fld>
            <a:endParaRPr lang="zh-TW" altLang="en-US"/>
          </a:p>
        </p:txBody>
      </p:sp>
    </p:spTree>
    <p:extLst>
      <p:ext uri="{BB962C8B-B14F-4D97-AF65-F5344CB8AC3E}">
        <p14:creationId xmlns:p14="http://schemas.microsoft.com/office/powerpoint/2010/main" val="1748241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837C5BD2-CECA-449E-9D45-B0323E51ED1D}"/>
              </a:ext>
            </a:extLst>
          </p:cNvPr>
          <p:cNvSpPr>
            <a:spLocks noGrp="1"/>
          </p:cNvSpPr>
          <p:nvPr>
            <p:ph type="dt" sz="half" idx="10"/>
          </p:nvPr>
        </p:nvSpPr>
        <p:spPr/>
        <p:txBody>
          <a:bodyPr/>
          <a:lstStyle>
            <a:lvl1pPr>
              <a:defRPr/>
            </a:lvl1pPr>
          </a:lstStyle>
          <a:p>
            <a:pPr>
              <a:defRPr/>
            </a:pPr>
            <a:fld id="{75FB5DD0-2D5A-48A2-9389-B1CF2BFA0B4E}" type="datetimeFigureOut">
              <a:rPr lang="zh-TW" altLang="en-US"/>
              <a:pPr>
                <a:defRPr/>
              </a:pPr>
              <a:t>2020/3/27</a:t>
            </a:fld>
            <a:endParaRPr lang="zh-TW" altLang="en-US"/>
          </a:p>
        </p:txBody>
      </p:sp>
      <p:sp>
        <p:nvSpPr>
          <p:cNvPr id="5" name="頁尾版面配置區 4">
            <a:extLst>
              <a:ext uri="{FF2B5EF4-FFF2-40B4-BE49-F238E27FC236}">
                <a16:creationId xmlns:a16="http://schemas.microsoft.com/office/drawing/2014/main" xmlns="" id="{31C51E2A-066B-43BB-930A-C7DCAA274B28}"/>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1EAF0DD8-D175-4E91-8BF1-F85A8709500D}"/>
              </a:ext>
            </a:extLst>
          </p:cNvPr>
          <p:cNvSpPr>
            <a:spLocks noGrp="1"/>
          </p:cNvSpPr>
          <p:nvPr>
            <p:ph type="sldNum" sz="quarter" idx="12"/>
          </p:nvPr>
        </p:nvSpPr>
        <p:spPr/>
        <p:txBody>
          <a:bodyPr/>
          <a:lstStyle>
            <a:lvl1pPr>
              <a:defRPr/>
            </a:lvl1pPr>
          </a:lstStyle>
          <a:p>
            <a:pPr>
              <a:defRPr/>
            </a:pPr>
            <a:fld id="{05F2F3A0-4361-4A93-9C46-21B3200E4BCA}" type="slidenum">
              <a:rPr lang="zh-TW" altLang="en-US"/>
              <a:pPr>
                <a:defRPr/>
              </a:pPr>
              <a:t>‹#›</a:t>
            </a:fld>
            <a:endParaRPr lang="zh-TW" altLang="en-US"/>
          </a:p>
        </p:txBody>
      </p:sp>
    </p:spTree>
    <p:extLst>
      <p:ext uri="{BB962C8B-B14F-4D97-AF65-F5344CB8AC3E}">
        <p14:creationId xmlns:p14="http://schemas.microsoft.com/office/powerpoint/2010/main" val="168690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91BE9013-0E1D-4513-9695-2ECD62D27E37}"/>
              </a:ext>
            </a:extLst>
          </p:cNvPr>
          <p:cNvSpPr>
            <a:spLocks noGrp="1"/>
          </p:cNvSpPr>
          <p:nvPr>
            <p:ph type="dt" sz="half" idx="10"/>
          </p:nvPr>
        </p:nvSpPr>
        <p:spPr/>
        <p:txBody>
          <a:bodyPr/>
          <a:lstStyle>
            <a:lvl1pPr>
              <a:defRPr/>
            </a:lvl1pPr>
          </a:lstStyle>
          <a:p>
            <a:pPr>
              <a:defRPr/>
            </a:pPr>
            <a:fld id="{E3FB78B7-7646-4CA8-BC9C-72CDDAA199FD}" type="datetimeFigureOut">
              <a:rPr lang="zh-TW" altLang="en-US"/>
              <a:pPr>
                <a:defRPr/>
              </a:pPr>
              <a:t>2020/3/27</a:t>
            </a:fld>
            <a:endParaRPr lang="zh-TW" altLang="en-US"/>
          </a:p>
        </p:txBody>
      </p:sp>
      <p:sp>
        <p:nvSpPr>
          <p:cNvPr id="6" name="頁尾版面配置區 4">
            <a:extLst>
              <a:ext uri="{FF2B5EF4-FFF2-40B4-BE49-F238E27FC236}">
                <a16:creationId xmlns:a16="http://schemas.microsoft.com/office/drawing/2014/main" xmlns="" id="{61DCF4A2-2EDE-43A8-9E1C-A8A4C96502B0}"/>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13B5EB89-D6FC-42EE-AC0C-45483DE328D8}"/>
              </a:ext>
            </a:extLst>
          </p:cNvPr>
          <p:cNvSpPr>
            <a:spLocks noGrp="1"/>
          </p:cNvSpPr>
          <p:nvPr>
            <p:ph type="sldNum" sz="quarter" idx="12"/>
          </p:nvPr>
        </p:nvSpPr>
        <p:spPr/>
        <p:txBody>
          <a:bodyPr/>
          <a:lstStyle>
            <a:lvl1pPr>
              <a:defRPr/>
            </a:lvl1pPr>
          </a:lstStyle>
          <a:p>
            <a:pPr>
              <a:defRPr/>
            </a:pPr>
            <a:fld id="{D329CD3B-A98A-44B8-A7DB-3CD3108F9434}" type="slidenum">
              <a:rPr lang="zh-TW" altLang="en-US"/>
              <a:pPr>
                <a:defRPr/>
              </a:pPr>
              <a:t>‹#›</a:t>
            </a:fld>
            <a:endParaRPr lang="zh-TW" altLang="en-US"/>
          </a:p>
        </p:txBody>
      </p:sp>
    </p:spTree>
    <p:extLst>
      <p:ext uri="{BB962C8B-B14F-4D97-AF65-F5344CB8AC3E}">
        <p14:creationId xmlns:p14="http://schemas.microsoft.com/office/powerpoint/2010/main" val="108509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E2810AB7-2596-488D-A1B8-7E10DE632A07}"/>
              </a:ext>
            </a:extLst>
          </p:cNvPr>
          <p:cNvSpPr>
            <a:spLocks noGrp="1"/>
          </p:cNvSpPr>
          <p:nvPr>
            <p:ph type="dt" sz="half" idx="10"/>
          </p:nvPr>
        </p:nvSpPr>
        <p:spPr/>
        <p:txBody>
          <a:bodyPr/>
          <a:lstStyle>
            <a:lvl1pPr>
              <a:defRPr/>
            </a:lvl1pPr>
          </a:lstStyle>
          <a:p>
            <a:pPr>
              <a:defRPr/>
            </a:pPr>
            <a:fld id="{DB7A479D-57EF-4D61-8B5B-F7966AF54722}" type="datetimeFigureOut">
              <a:rPr lang="zh-TW" altLang="en-US"/>
              <a:pPr>
                <a:defRPr/>
              </a:pPr>
              <a:t>2020/3/27</a:t>
            </a:fld>
            <a:endParaRPr lang="zh-TW" altLang="en-US"/>
          </a:p>
        </p:txBody>
      </p:sp>
      <p:sp>
        <p:nvSpPr>
          <p:cNvPr id="8" name="頁尾版面配置區 4">
            <a:extLst>
              <a:ext uri="{FF2B5EF4-FFF2-40B4-BE49-F238E27FC236}">
                <a16:creationId xmlns:a16="http://schemas.microsoft.com/office/drawing/2014/main" xmlns="" id="{D3CD7FB1-0D65-433A-8E13-C599ACF6AC9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2A63CD5D-33B2-4515-93D7-0B6957F435A2}"/>
              </a:ext>
            </a:extLst>
          </p:cNvPr>
          <p:cNvSpPr>
            <a:spLocks noGrp="1"/>
          </p:cNvSpPr>
          <p:nvPr>
            <p:ph type="sldNum" sz="quarter" idx="12"/>
          </p:nvPr>
        </p:nvSpPr>
        <p:spPr/>
        <p:txBody>
          <a:bodyPr/>
          <a:lstStyle>
            <a:lvl1pPr>
              <a:defRPr/>
            </a:lvl1pPr>
          </a:lstStyle>
          <a:p>
            <a:pPr>
              <a:defRPr/>
            </a:pPr>
            <a:fld id="{90572314-855C-4A9A-8AFC-610B200B0E4A}" type="slidenum">
              <a:rPr lang="zh-TW" altLang="en-US"/>
              <a:pPr>
                <a:defRPr/>
              </a:pPr>
              <a:t>‹#›</a:t>
            </a:fld>
            <a:endParaRPr lang="zh-TW" altLang="en-US"/>
          </a:p>
        </p:txBody>
      </p:sp>
    </p:spTree>
    <p:extLst>
      <p:ext uri="{BB962C8B-B14F-4D97-AF65-F5344CB8AC3E}">
        <p14:creationId xmlns:p14="http://schemas.microsoft.com/office/powerpoint/2010/main" val="2324717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45FFC529-D469-43E6-BF61-729A82E9CA3B}"/>
              </a:ext>
            </a:extLst>
          </p:cNvPr>
          <p:cNvSpPr>
            <a:spLocks noGrp="1"/>
          </p:cNvSpPr>
          <p:nvPr>
            <p:ph type="dt" sz="half" idx="10"/>
          </p:nvPr>
        </p:nvSpPr>
        <p:spPr/>
        <p:txBody>
          <a:bodyPr/>
          <a:lstStyle>
            <a:lvl1pPr>
              <a:defRPr/>
            </a:lvl1pPr>
          </a:lstStyle>
          <a:p>
            <a:pPr>
              <a:defRPr/>
            </a:pPr>
            <a:fld id="{B037134B-97F2-4106-A190-5C41367CF7CC}" type="datetimeFigureOut">
              <a:rPr lang="zh-TW" altLang="en-US"/>
              <a:pPr>
                <a:defRPr/>
              </a:pPr>
              <a:t>2020/3/27</a:t>
            </a:fld>
            <a:endParaRPr lang="zh-TW" altLang="en-US"/>
          </a:p>
        </p:txBody>
      </p:sp>
      <p:sp>
        <p:nvSpPr>
          <p:cNvPr id="4" name="頁尾版面配置區 4">
            <a:extLst>
              <a:ext uri="{FF2B5EF4-FFF2-40B4-BE49-F238E27FC236}">
                <a16:creationId xmlns:a16="http://schemas.microsoft.com/office/drawing/2014/main" xmlns="" id="{E1697F69-1F32-4DB5-89F6-E2B8FD612765}"/>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xmlns="" id="{EAB5115B-7B16-45F8-A395-2DDEA4B179DE}"/>
              </a:ext>
            </a:extLst>
          </p:cNvPr>
          <p:cNvSpPr>
            <a:spLocks noGrp="1"/>
          </p:cNvSpPr>
          <p:nvPr>
            <p:ph type="sldNum" sz="quarter" idx="12"/>
          </p:nvPr>
        </p:nvSpPr>
        <p:spPr/>
        <p:txBody>
          <a:bodyPr/>
          <a:lstStyle>
            <a:lvl1pPr>
              <a:defRPr/>
            </a:lvl1pPr>
          </a:lstStyle>
          <a:p>
            <a:pPr>
              <a:defRPr/>
            </a:pPr>
            <a:fld id="{A5AFF8B9-4DCD-4014-98BF-2F755EA75F15}" type="slidenum">
              <a:rPr lang="zh-TW" altLang="en-US"/>
              <a:pPr>
                <a:defRPr/>
              </a:pPr>
              <a:t>‹#›</a:t>
            </a:fld>
            <a:endParaRPr lang="zh-TW" altLang="en-US"/>
          </a:p>
        </p:txBody>
      </p:sp>
    </p:spTree>
    <p:extLst>
      <p:ext uri="{BB962C8B-B14F-4D97-AF65-F5344CB8AC3E}">
        <p14:creationId xmlns:p14="http://schemas.microsoft.com/office/powerpoint/2010/main" val="2748663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F9D95112-10C8-4045-A5ED-1062477468CC}"/>
              </a:ext>
            </a:extLst>
          </p:cNvPr>
          <p:cNvSpPr>
            <a:spLocks noGrp="1"/>
          </p:cNvSpPr>
          <p:nvPr>
            <p:ph type="dt" sz="half" idx="10"/>
          </p:nvPr>
        </p:nvSpPr>
        <p:spPr/>
        <p:txBody>
          <a:bodyPr/>
          <a:lstStyle>
            <a:lvl1pPr>
              <a:defRPr/>
            </a:lvl1pPr>
          </a:lstStyle>
          <a:p>
            <a:pPr>
              <a:defRPr/>
            </a:pPr>
            <a:fld id="{6D2D9007-A194-4B95-B044-E7D037BC20BE}" type="datetimeFigureOut">
              <a:rPr lang="zh-TW" altLang="en-US"/>
              <a:pPr>
                <a:defRPr/>
              </a:pPr>
              <a:t>2020/3/27</a:t>
            </a:fld>
            <a:endParaRPr lang="zh-TW" altLang="en-US"/>
          </a:p>
        </p:txBody>
      </p:sp>
      <p:sp>
        <p:nvSpPr>
          <p:cNvPr id="3" name="頁尾版面配置區 4">
            <a:extLst>
              <a:ext uri="{FF2B5EF4-FFF2-40B4-BE49-F238E27FC236}">
                <a16:creationId xmlns:a16="http://schemas.microsoft.com/office/drawing/2014/main" xmlns="" id="{175ACF45-D6DB-43A1-BD52-7784E166E04A}"/>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xmlns="" id="{AFCA50E5-0AD9-40CF-93FA-8461A107A54F}"/>
              </a:ext>
            </a:extLst>
          </p:cNvPr>
          <p:cNvSpPr>
            <a:spLocks noGrp="1"/>
          </p:cNvSpPr>
          <p:nvPr>
            <p:ph type="sldNum" sz="quarter" idx="12"/>
          </p:nvPr>
        </p:nvSpPr>
        <p:spPr/>
        <p:txBody>
          <a:bodyPr/>
          <a:lstStyle>
            <a:lvl1pPr>
              <a:defRPr/>
            </a:lvl1pPr>
          </a:lstStyle>
          <a:p>
            <a:pPr>
              <a:defRPr/>
            </a:pPr>
            <a:fld id="{BA61CE6A-DC71-4B15-B4FF-4C5FF821580F}" type="slidenum">
              <a:rPr lang="zh-TW" altLang="en-US"/>
              <a:pPr>
                <a:defRPr/>
              </a:pPr>
              <a:t>‹#›</a:t>
            </a:fld>
            <a:endParaRPr lang="zh-TW" altLang="en-US"/>
          </a:p>
        </p:txBody>
      </p:sp>
    </p:spTree>
    <p:extLst>
      <p:ext uri="{BB962C8B-B14F-4D97-AF65-F5344CB8AC3E}">
        <p14:creationId xmlns:p14="http://schemas.microsoft.com/office/powerpoint/2010/main" val="290624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A9B83B8A-F522-4BD4-9DEA-04DE52DA591B}"/>
              </a:ext>
            </a:extLst>
          </p:cNvPr>
          <p:cNvSpPr>
            <a:spLocks noGrp="1"/>
          </p:cNvSpPr>
          <p:nvPr>
            <p:ph type="dt" sz="half" idx="10"/>
          </p:nvPr>
        </p:nvSpPr>
        <p:spPr/>
        <p:txBody>
          <a:bodyPr/>
          <a:lstStyle>
            <a:lvl1pPr>
              <a:defRPr/>
            </a:lvl1pPr>
          </a:lstStyle>
          <a:p>
            <a:pPr>
              <a:defRPr/>
            </a:pPr>
            <a:fld id="{4EDD15EB-A195-4136-931C-07CA68F7D23A}" type="datetimeFigureOut">
              <a:rPr lang="zh-TW" altLang="en-US"/>
              <a:pPr>
                <a:defRPr/>
              </a:pPr>
              <a:t>2020/3/27</a:t>
            </a:fld>
            <a:endParaRPr lang="zh-TW" altLang="en-US"/>
          </a:p>
        </p:txBody>
      </p:sp>
      <p:sp>
        <p:nvSpPr>
          <p:cNvPr id="6" name="頁尾版面配置區 4">
            <a:extLst>
              <a:ext uri="{FF2B5EF4-FFF2-40B4-BE49-F238E27FC236}">
                <a16:creationId xmlns:a16="http://schemas.microsoft.com/office/drawing/2014/main" xmlns="" id="{3917F1B1-A4B7-4DD5-8272-F5CF27AAF8A0}"/>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FF58F433-0C2B-48F5-A88E-7A9C2E91CDA0}"/>
              </a:ext>
            </a:extLst>
          </p:cNvPr>
          <p:cNvSpPr>
            <a:spLocks noGrp="1"/>
          </p:cNvSpPr>
          <p:nvPr>
            <p:ph type="sldNum" sz="quarter" idx="12"/>
          </p:nvPr>
        </p:nvSpPr>
        <p:spPr/>
        <p:txBody>
          <a:bodyPr/>
          <a:lstStyle>
            <a:lvl1pPr>
              <a:defRPr/>
            </a:lvl1pPr>
          </a:lstStyle>
          <a:p>
            <a:pPr>
              <a:defRPr/>
            </a:pPr>
            <a:fld id="{5112E01F-D795-4DFF-97E7-50BB097A9450}" type="slidenum">
              <a:rPr lang="zh-TW" altLang="en-US"/>
              <a:pPr>
                <a:defRPr/>
              </a:pPr>
              <a:t>‹#›</a:t>
            </a:fld>
            <a:endParaRPr lang="zh-TW" altLang="en-US"/>
          </a:p>
        </p:txBody>
      </p:sp>
    </p:spTree>
    <p:extLst>
      <p:ext uri="{BB962C8B-B14F-4D97-AF65-F5344CB8AC3E}">
        <p14:creationId xmlns:p14="http://schemas.microsoft.com/office/powerpoint/2010/main" val="319530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159BC8FA-A803-4CEE-86AA-66D828845845}"/>
              </a:ext>
            </a:extLst>
          </p:cNvPr>
          <p:cNvSpPr>
            <a:spLocks noGrp="1"/>
          </p:cNvSpPr>
          <p:nvPr>
            <p:ph type="dt" sz="half" idx="10"/>
          </p:nvPr>
        </p:nvSpPr>
        <p:spPr/>
        <p:txBody>
          <a:bodyPr/>
          <a:lstStyle>
            <a:lvl1pPr>
              <a:defRPr/>
            </a:lvl1pPr>
          </a:lstStyle>
          <a:p>
            <a:pPr>
              <a:defRPr/>
            </a:pPr>
            <a:fld id="{CB495B52-FECB-4DD4-909D-C819F792C3A1}" type="datetimeFigureOut">
              <a:rPr lang="zh-TW" altLang="en-US"/>
              <a:pPr>
                <a:defRPr/>
              </a:pPr>
              <a:t>2020/3/27</a:t>
            </a:fld>
            <a:endParaRPr lang="zh-TW" altLang="en-US"/>
          </a:p>
        </p:txBody>
      </p:sp>
      <p:sp>
        <p:nvSpPr>
          <p:cNvPr id="6" name="頁尾版面配置區 4">
            <a:extLst>
              <a:ext uri="{FF2B5EF4-FFF2-40B4-BE49-F238E27FC236}">
                <a16:creationId xmlns:a16="http://schemas.microsoft.com/office/drawing/2014/main" xmlns="" id="{C91D4D3F-158E-4754-AA49-C8A5BEF3679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2EB9DAAA-6FBD-4A03-A51D-E6E5F9581C73}"/>
              </a:ext>
            </a:extLst>
          </p:cNvPr>
          <p:cNvSpPr>
            <a:spLocks noGrp="1"/>
          </p:cNvSpPr>
          <p:nvPr>
            <p:ph type="sldNum" sz="quarter" idx="12"/>
          </p:nvPr>
        </p:nvSpPr>
        <p:spPr/>
        <p:txBody>
          <a:bodyPr/>
          <a:lstStyle>
            <a:lvl1pPr>
              <a:defRPr/>
            </a:lvl1pPr>
          </a:lstStyle>
          <a:p>
            <a:pPr>
              <a:defRPr/>
            </a:pPr>
            <a:fld id="{C5E06BCD-9326-4CC4-8599-370E48A2DEDB}" type="slidenum">
              <a:rPr lang="zh-TW" altLang="en-US"/>
              <a:pPr>
                <a:defRPr/>
              </a:pPr>
              <a:t>‹#›</a:t>
            </a:fld>
            <a:endParaRPr lang="zh-TW" altLang="en-US"/>
          </a:p>
        </p:txBody>
      </p:sp>
    </p:spTree>
    <p:extLst>
      <p:ext uri="{BB962C8B-B14F-4D97-AF65-F5344CB8AC3E}">
        <p14:creationId xmlns:p14="http://schemas.microsoft.com/office/powerpoint/2010/main" val="35149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04F7B26-536F-4789-9F45-99F42FFF2E8A}"/>
              </a:ext>
            </a:extLst>
          </p:cNvPr>
          <p:cNvSpPr>
            <a:spLocks noGrp="1"/>
          </p:cNvSpPr>
          <p:nvPr>
            <p:ph type="dt" sz="half" idx="10"/>
          </p:nvPr>
        </p:nvSpPr>
        <p:spPr/>
        <p:txBody>
          <a:bodyPr/>
          <a:lstStyle>
            <a:lvl1pPr>
              <a:defRPr/>
            </a:lvl1pPr>
          </a:lstStyle>
          <a:p>
            <a:pPr>
              <a:defRPr/>
            </a:pPr>
            <a:fld id="{0215439A-2F2D-48F6-97E0-B021376B2563}" type="datetimeFigureOut">
              <a:rPr lang="zh-TW" altLang="en-US"/>
              <a:pPr>
                <a:defRPr/>
              </a:pPr>
              <a:t>2020/3/27</a:t>
            </a:fld>
            <a:endParaRPr lang="zh-TW" altLang="en-US"/>
          </a:p>
        </p:txBody>
      </p:sp>
      <p:sp>
        <p:nvSpPr>
          <p:cNvPr id="5" name="頁尾版面配置區 4">
            <a:extLst>
              <a:ext uri="{FF2B5EF4-FFF2-40B4-BE49-F238E27FC236}">
                <a16:creationId xmlns:a16="http://schemas.microsoft.com/office/drawing/2014/main" xmlns="" id="{DB5D0619-733D-434C-8CCA-A3B6D9A961B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2AB68A69-8434-4F2A-B24A-E45010159198}"/>
              </a:ext>
            </a:extLst>
          </p:cNvPr>
          <p:cNvSpPr>
            <a:spLocks noGrp="1"/>
          </p:cNvSpPr>
          <p:nvPr>
            <p:ph type="sldNum" sz="quarter" idx="12"/>
          </p:nvPr>
        </p:nvSpPr>
        <p:spPr/>
        <p:txBody>
          <a:bodyPr/>
          <a:lstStyle>
            <a:lvl1pPr>
              <a:defRPr/>
            </a:lvl1pPr>
          </a:lstStyle>
          <a:p>
            <a:pPr>
              <a:defRPr/>
            </a:pPr>
            <a:fld id="{A1BEDE8F-1B1D-4770-B817-F13BA3741983}" type="slidenum">
              <a:rPr lang="zh-TW" altLang="en-US"/>
              <a:pPr>
                <a:defRPr/>
              </a:pPr>
              <a:t>‹#›</a:t>
            </a:fld>
            <a:endParaRPr lang="zh-TW" altLang="en-US"/>
          </a:p>
        </p:txBody>
      </p:sp>
    </p:spTree>
    <p:extLst>
      <p:ext uri="{BB962C8B-B14F-4D97-AF65-F5344CB8AC3E}">
        <p14:creationId xmlns:p14="http://schemas.microsoft.com/office/powerpoint/2010/main" val="3828324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DE26557D-C9CC-4CF4-99C3-39FCF81FC95E}"/>
              </a:ext>
            </a:extLst>
          </p:cNvPr>
          <p:cNvSpPr>
            <a:spLocks noGrp="1"/>
          </p:cNvSpPr>
          <p:nvPr>
            <p:ph type="dt" sz="half" idx="10"/>
          </p:nvPr>
        </p:nvSpPr>
        <p:spPr/>
        <p:txBody>
          <a:bodyPr/>
          <a:lstStyle>
            <a:lvl1pPr>
              <a:defRPr/>
            </a:lvl1pPr>
          </a:lstStyle>
          <a:p>
            <a:pPr>
              <a:defRPr/>
            </a:pPr>
            <a:fld id="{9022F3DB-36C7-46D2-957E-2E70CF930869}" type="datetimeFigureOut">
              <a:rPr lang="zh-TW" altLang="en-US"/>
              <a:pPr>
                <a:defRPr/>
              </a:pPr>
              <a:t>2020/3/27</a:t>
            </a:fld>
            <a:endParaRPr lang="zh-TW" altLang="en-US"/>
          </a:p>
        </p:txBody>
      </p:sp>
      <p:sp>
        <p:nvSpPr>
          <p:cNvPr id="5" name="頁尾版面配置區 4">
            <a:extLst>
              <a:ext uri="{FF2B5EF4-FFF2-40B4-BE49-F238E27FC236}">
                <a16:creationId xmlns:a16="http://schemas.microsoft.com/office/drawing/2014/main" xmlns="" id="{78FB3754-07DA-484F-992A-AA94211E33A4}"/>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76901F56-6A2C-40A4-8EBC-23C9A5569449}"/>
              </a:ext>
            </a:extLst>
          </p:cNvPr>
          <p:cNvSpPr>
            <a:spLocks noGrp="1"/>
          </p:cNvSpPr>
          <p:nvPr>
            <p:ph type="sldNum" sz="quarter" idx="12"/>
          </p:nvPr>
        </p:nvSpPr>
        <p:spPr/>
        <p:txBody>
          <a:bodyPr/>
          <a:lstStyle>
            <a:lvl1pPr>
              <a:defRPr/>
            </a:lvl1pPr>
          </a:lstStyle>
          <a:p>
            <a:pPr>
              <a:defRPr/>
            </a:pPr>
            <a:fld id="{79B5D041-E966-412D-B000-C4F3A845494E}" type="slidenum">
              <a:rPr lang="zh-TW" altLang="en-US"/>
              <a:pPr>
                <a:defRPr/>
              </a:pPr>
              <a:t>‹#›</a:t>
            </a:fld>
            <a:endParaRPr lang="zh-TW" altLang="en-US"/>
          </a:p>
        </p:txBody>
      </p:sp>
    </p:spTree>
    <p:extLst>
      <p:ext uri="{BB962C8B-B14F-4D97-AF65-F5344CB8AC3E}">
        <p14:creationId xmlns:p14="http://schemas.microsoft.com/office/powerpoint/2010/main" val="345924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課程大綱">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2F8AFE9F-E78B-4067-B189-E7843DF39E3B}"/>
              </a:ext>
            </a:extLst>
          </p:cNvPr>
          <p:cNvSpPr/>
          <p:nvPr userDrawn="1"/>
        </p:nvSpPr>
        <p:spPr>
          <a:xfrm flipH="1">
            <a:off x="0" y="0"/>
            <a:ext cx="9144000" cy="6858000"/>
          </a:xfrm>
          <a:prstGeom prst="rect">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矩形 2">
            <a:extLst>
              <a:ext uri="{FF2B5EF4-FFF2-40B4-BE49-F238E27FC236}">
                <a16:creationId xmlns:a16="http://schemas.microsoft.com/office/drawing/2014/main" xmlns="" id="{6B4A1420-1E6B-4FCF-BB4E-FA5C0D5AB971}"/>
              </a:ext>
            </a:extLst>
          </p:cNvPr>
          <p:cNvSpPr/>
          <p:nvPr userDrawn="1"/>
        </p:nvSpPr>
        <p:spPr>
          <a:xfrm flipH="1">
            <a:off x="179388" y="115888"/>
            <a:ext cx="8785225"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4" name="矩形 3">
            <a:extLst>
              <a:ext uri="{FF2B5EF4-FFF2-40B4-BE49-F238E27FC236}">
                <a16:creationId xmlns:a16="http://schemas.microsoft.com/office/drawing/2014/main" xmlns="" id="{B6809F9B-594A-47DB-868D-699DF54DC286}"/>
              </a:ext>
            </a:extLst>
          </p:cNvPr>
          <p:cNvSpPr/>
          <p:nvPr userDrawn="1"/>
        </p:nvSpPr>
        <p:spPr>
          <a:xfrm>
            <a:off x="323850" y="260350"/>
            <a:ext cx="8424863" cy="6264275"/>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矩形 4">
            <a:extLst>
              <a:ext uri="{FF2B5EF4-FFF2-40B4-BE49-F238E27FC236}">
                <a16:creationId xmlns:a16="http://schemas.microsoft.com/office/drawing/2014/main" xmlns="" id="{4F7E4F7B-BBEE-4243-89E3-5E1B1E184F75}"/>
              </a:ext>
            </a:extLst>
          </p:cNvPr>
          <p:cNvSpPr/>
          <p:nvPr userDrawn="1"/>
        </p:nvSpPr>
        <p:spPr>
          <a:xfrm flipH="1">
            <a:off x="468313" y="404813"/>
            <a:ext cx="8135937" cy="597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 name="梯形 5">
            <a:extLst>
              <a:ext uri="{FF2B5EF4-FFF2-40B4-BE49-F238E27FC236}">
                <a16:creationId xmlns:a16="http://schemas.microsoft.com/office/drawing/2014/main" xmlns="" id="{36CB0826-312F-4B30-A202-A5BD59C9C090}"/>
              </a:ext>
            </a:extLst>
          </p:cNvPr>
          <p:cNvSpPr/>
          <p:nvPr userDrawn="1"/>
        </p:nvSpPr>
        <p:spPr>
          <a:xfrm flipV="1">
            <a:off x="3563938" y="0"/>
            <a:ext cx="5435600" cy="836613"/>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p>
        </p:txBody>
      </p:sp>
      <p:sp>
        <p:nvSpPr>
          <p:cNvPr id="7" name="文字方塊 6">
            <a:extLst>
              <a:ext uri="{FF2B5EF4-FFF2-40B4-BE49-F238E27FC236}">
                <a16:creationId xmlns:a16="http://schemas.microsoft.com/office/drawing/2014/main" xmlns="" id="{BA56DAC1-1012-48C0-A597-014C387F535A}"/>
              </a:ext>
            </a:extLst>
          </p:cNvPr>
          <p:cNvSpPr txBox="1">
            <a:spLocks noChangeArrowheads="1"/>
          </p:cNvSpPr>
          <p:nvPr userDrawn="1"/>
        </p:nvSpPr>
        <p:spPr bwMode="auto">
          <a:xfrm>
            <a:off x="5292725" y="-34925"/>
            <a:ext cx="3262313" cy="1016000"/>
          </a:xfrm>
          <a:prstGeom prst="rect">
            <a:avLst/>
          </a:prstGeom>
          <a:noFill/>
          <a:ln>
            <a:noFill/>
          </a:ln>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defRPr/>
            </a:pPr>
            <a:r>
              <a:rPr lang="zh-TW" altLang="en-US" sz="6000" b="1">
                <a:latin typeface="微軟正黑體" panose="020B0604030504040204" pitchFamily="34" charset="-120"/>
                <a:ea typeface="微軟正黑體" panose="020B0604030504040204" pitchFamily="34" charset="-120"/>
              </a:rPr>
              <a:t>課程大綱</a:t>
            </a:r>
          </a:p>
        </p:txBody>
      </p:sp>
      <p:sp>
        <p:nvSpPr>
          <p:cNvPr id="8" name="日期版面配置區 1">
            <a:extLst>
              <a:ext uri="{FF2B5EF4-FFF2-40B4-BE49-F238E27FC236}">
                <a16:creationId xmlns:a16="http://schemas.microsoft.com/office/drawing/2014/main" xmlns="" id="{B8B71EE6-65DA-4496-B96A-80A225D990E4}"/>
              </a:ext>
            </a:extLst>
          </p:cNvPr>
          <p:cNvSpPr>
            <a:spLocks noGrp="1"/>
          </p:cNvSpPr>
          <p:nvPr>
            <p:ph type="dt" sz="half" idx="10"/>
          </p:nvPr>
        </p:nvSpPr>
        <p:spPr/>
        <p:txBody>
          <a:bodyPr/>
          <a:lstStyle>
            <a:lvl1pPr>
              <a:defRPr/>
            </a:lvl1pPr>
          </a:lstStyle>
          <a:p>
            <a:pPr>
              <a:defRPr/>
            </a:pPr>
            <a:fld id="{705BD598-8F6D-4C34-B9D0-972FA547995B}" type="datetimeFigureOut">
              <a:rPr lang="zh-TW" altLang="en-US"/>
              <a:pPr>
                <a:defRPr/>
              </a:pPr>
              <a:t>2020/3/27</a:t>
            </a:fld>
            <a:endParaRPr lang="zh-TW" altLang="en-US"/>
          </a:p>
        </p:txBody>
      </p:sp>
      <p:sp>
        <p:nvSpPr>
          <p:cNvPr id="9" name="頁尾版面配置區 2">
            <a:extLst>
              <a:ext uri="{FF2B5EF4-FFF2-40B4-BE49-F238E27FC236}">
                <a16:creationId xmlns:a16="http://schemas.microsoft.com/office/drawing/2014/main" xmlns="" id="{D4500952-2194-4CB8-91C6-AB5F01CFE3D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3">
            <a:extLst>
              <a:ext uri="{FF2B5EF4-FFF2-40B4-BE49-F238E27FC236}">
                <a16:creationId xmlns:a16="http://schemas.microsoft.com/office/drawing/2014/main" xmlns="" id="{1C1CBC53-DE5C-4AC0-86FD-213F56AFCA73}"/>
              </a:ext>
            </a:extLst>
          </p:cNvPr>
          <p:cNvSpPr>
            <a:spLocks noGrp="1"/>
          </p:cNvSpPr>
          <p:nvPr>
            <p:ph type="sldNum" sz="quarter" idx="12"/>
          </p:nvPr>
        </p:nvSpPr>
        <p:spPr/>
        <p:txBody>
          <a:bodyPr/>
          <a:lstStyle>
            <a:lvl1pPr>
              <a:defRPr/>
            </a:lvl1pPr>
          </a:lstStyle>
          <a:p>
            <a:pPr>
              <a:defRPr/>
            </a:pPr>
            <a:fld id="{DBFB986D-CFFA-46B8-AAB7-B5EFCBD2204E}" type="slidenum">
              <a:rPr lang="zh-TW" altLang="en-US"/>
              <a:pPr>
                <a:defRPr/>
              </a:pPr>
              <a:t>‹#›</a:t>
            </a:fld>
            <a:endParaRPr lang="zh-TW" altLang="en-US"/>
          </a:p>
        </p:txBody>
      </p:sp>
    </p:spTree>
    <p:extLst>
      <p:ext uri="{BB962C8B-B14F-4D97-AF65-F5344CB8AC3E}">
        <p14:creationId xmlns:p14="http://schemas.microsoft.com/office/powerpoint/2010/main" val="957739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小辭典">
    <p:spTree>
      <p:nvGrpSpPr>
        <p:cNvPr id="1" name=""/>
        <p:cNvGrpSpPr/>
        <p:nvPr/>
      </p:nvGrpSpPr>
      <p:grpSpPr>
        <a:xfrm>
          <a:off x="0" y="0"/>
          <a:ext cx="0" cy="0"/>
          <a:chOff x="0" y="0"/>
          <a:chExt cx="0" cy="0"/>
        </a:xfrm>
      </p:grpSpPr>
      <p:pic>
        <p:nvPicPr>
          <p:cNvPr id="4" name="Picture 9" descr="公民與~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Work\103下新icon\小辭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a:t>按一下以編輯母片標題樣式</a:t>
            </a:r>
            <a:endParaRPr lang="zh-TW" altLang="en-US" dirty="0"/>
          </a:p>
        </p:txBody>
      </p:sp>
      <p:sp>
        <p:nvSpPr>
          <p:cNvPr id="9"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anose="03000509000000000000" pitchFamily="65" charset="-120"/>
                <a:ea typeface="標楷體" panose="03000509000000000000" pitchFamily="65" charset="-120"/>
                <a:cs typeface="+mn-cs"/>
              </a:defRPr>
            </a:lvl1pPr>
            <a:lvl2pPr marL="742950" indent="-285750">
              <a:defRPr lang="zh-TW" altLang="en-US" sz="3200" kern="1200" dirty="0" smtClean="0">
                <a:solidFill>
                  <a:schemeClr val="tx1"/>
                </a:solidFill>
                <a:latin typeface="標楷體" pitchFamily="65" charset="-120"/>
                <a:ea typeface="標楷體" pitchFamily="65" charset="-120"/>
                <a:cs typeface="+mn-cs"/>
              </a:defRPr>
            </a:lvl2pPr>
            <a:lvl3pPr marL="1143000" indent="-228600">
              <a:defRPr lang="zh-TW" altLang="en-US" sz="3000" kern="1200" dirty="0" smtClean="0">
                <a:solidFill>
                  <a:schemeClr val="tx1"/>
                </a:solidFill>
                <a:latin typeface="標楷體" pitchFamily="65" charset="-120"/>
                <a:ea typeface="標楷體" pitchFamily="65" charset="-120"/>
                <a:cs typeface="+mn-cs"/>
              </a:defRPr>
            </a:lvl3pPr>
            <a:lvl4pPr indent="-228600" algn="l" rtl="0" eaLnBrk="0" fontAlgn="base" hangingPunct="0">
              <a:spcBef>
                <a:spcPct val="20000"/>
              </a:spcBef>
              <a:spcAft>
                <a:spcPct val="0"/>
              </a:spcAft>
              <a:buFont typeface="Arial" panose="020B0604020202020204" pitchFamily="34" charset="0"/>
              <a:defRPr lang="zh-TW" altLang="en-US" sz="2800" kern="1200" dirty="0" smtClean="0">
                <a:solidFill>
                  <a:schemeClr val="tx1"/>
                </a:solidFill>
                <a:latin typeface="標楷體" pitchFamily="65" charset="-120"/>
                <a:ea typeface="標楷體" pitchFamily="65" charset="-120"/>
                <a:cs typeface="+mn-cs"/>
              </a:defRPr>
            </a:lvl4pPr>
            <a:lvl5pPr indent="-228600" algn="l" rtl="0" eaLnBrk="0" fontAlgn="base" hangingPunct="0">
              <a:spcBef>
                <a:spcPct val="20000"/>
              </a:spcBef>
              <a:spcAft>
                <a:spcPct val="0"/>
              </a:spcAft>
              <a:buFont typeface="Arial" panose="020B0604020202020204" pitchFamily="34" charset="0"/>
              <a:defRPr lang="zh-TW" altLang="en-US" sz="2800" kern="1200" dirty="0">
                <a:solidFill>
                  <a:schemeClr val="tx1"/>
                </a:solidFill>
                <a:latin typeface="標楷體" pitchFamily="65" charset="-120"/>
                <a:ea typeface="標楷體" pitchFamily="65"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日期版面配置區 2"/>
          <p:cNvSpPr>
            <a:spLocks noGrp="1"/>
          </p:cNvSpPr>
          <p:nvPr>
            <p:ph type="dt" sz="half" idx="14"/>
          </p:nvPr>
        </p:nvSpPr>
        <p:spPr/>
        <p:txBody>
          <a:bodyPr/>
          <a:lstStyle>
            <a:lvl1pPr>
              <a:defRPr/>
            </a:lvl1pPr>
          </a:lstStyle>
          <a:p>
            <a:pPr>
              <a:defRPr/>
            </a:pPr>
            <a:fld id="{C83F5ED5-5D2C-43DD-AE17-76BBC4E0BC76}" type="datetime1">
              <a:rPr lang="zh-TW" altLang="en-US"/>
              <a:pPr>
                <a:defRPr/>
              </a:pPr>
              <a:t>2020/3/27</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en-US" altLang="zh-TW"/>
          </a:p>
        </p:txBody>
      </p:sp>
      <p:sp>
        <p:nvSpPr>
          <p:cNvPr id="8" name="投影片編號版面配置區 4"/>
          <p:cNvSpPr>
            <a:spLocks noGrp="1"/>
          </p:cNvSpPr>
          <p:nvPr>
            <p:ph type="sldNum" sz="quarter" idx="16"/>
          </p:nvPr>
        </p:nvSpPr>
        <p:spPr/>
        <p:txBody>
          <a:bodyPr/>
          <a:lstStyle>
            <a:lvl1pPr>
              <a:defRPr/>
            </a:lvl1pPr>
          </a:lstStyle>
          <a:p>
            <a:pPr>
              <a:defRPr/>
            </a:pPr>
            <a:fld id="{90AFD766-2887-4544-B206-84F7FFE840C6}" type="slidenum">
              <a:rPr lang="zh-TW" altLang="en-US"/>
              <a:pPr>
                <a:defRPr/>
              </a:pPr>
              <a:t>‹#›</a:t>
            </a:fld>
            <a:endParaRPr lang="zh-TW" altLang="en-US"/>
          </a:p>
        </p:txBody>
      </p:sp>
    </p:spTree>
    <p:extLst>
      <p:ext uri="{BB962C8B-B14F-4D97-AF65-F5344CB8AC3E}">
        <p14:creationId xmlns:p14="http://schemas.microsoft.com/office/powerpoint/2010/main" val="3653314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內文投影片">
    <p:spTree>
      <p:nvGrpSpPr>
        <p:cNvPr id="1" name=""/>
        <p:cNvGrpSpPr/>
        <p:nvPr/>
      </p:nvGrpSpPr>
      <p:grpSpPr>
        <a:xfrm>
          <a:off x="0" y="0"/>
          <a:ext cx="0" cy="0"/>
          <a:chOff x="0" y="0"/>
          <a:chExt cx="0" cy="0"/>
        </a:xfrm>
      </p:grpSpPr>
      <p:pic>
        <p:nvPicPr>
          <p:cNvPr id="4" name="Picture 9" descr="公民與~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vl2pPr>
              <a:defRPr sz="3200"/>
            </a:lvl2pPr>
            <a:lvl3pPr>
              <a:defRPr sz="3000"/>
            </a:lvl3pPr>
            <a:lvl4pPr>
              <a:defRPr sz="2800"/>
            </a:lvl4pPr>
            <a:lvl5pPr>
              <a:defRPr sz="28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p:cNvSpPr>
            <a:spLocks noGrp="1"/>
          </p:cNvSpPr>
          <p:nvPr>
            <p:ph type="dt" sz="half" idx="14"/>
          </p:nvPr>
        </p:nvSpPr>
        <p:spPr/>
        <p:txBody>
          <a:bodyPr/>
          <a:lstStyle>
            <a:lvl1pPr>
              <a:defRPr/>
            </a:lvl1pPr>
          </a:lstStyle>
          <a:p>
            <a:pPr>
              <a:defRPr/>
            </a:pPr>
            <a:fld id="{F37FEED6-0EC7-4B9A-BD94-DCD8683ABFE4}" type="datetime1">
              <a:rPr lang="zh-TW" altLang="en-US"/>
              <a:pPr>
                <a:defRPr/>
              </a:pPr>
              <a:t>2020/3/27</a:t>
            </a:fld>
            <a:endParaRPr lang="zh-TW" altLang="en-US"/>
          </a:p>
        </p:txBody>
      </p:sp>
      <p:sp>
        <p:nvSpPr>
          <p:cNvPr id="6" name="頁尾版面配置區 3"/>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p:cNvSpPr>
            <a:spLocks noGrp="1"/>
          </p:cNvSpPr>
          <p:nvPr>
            <p:ph type="sldNum" sz="quarter" idx="16"/>
          </p:nvPr>
        </p:nvSpPr>
        <p:spPr/>
        <p:txBody>
          <a:bodyPr/>
          <a:lstStyle>
            <a:lvl1pPr>
              <a:defRPr/>
            </a:lvl1pPr>
          </a:lstStyle>
          <a:p>
            <a:pPr>
              <a:defRPr/>
            </a:pPr>
            <a:fld id="{D5DB4783-281B-4DB4-B145-A62EC7ECCC68}" type="slidenum">
              <a:rPr lang="zh-TW" altLang="en-US"/>
              <a:pPr>
                <a:defRPr/>
              </a:pPr>
              <a:t>‹#›</a:t>
            </a:fld>
            <a:endParaRPr lang="zh-TW" altLang="en-US"/>
          </a:p>
        </p:txBody>
      </p:sp>
    </p:spTree>
    <p:extLst>
      <p:ext uri="{BB962C8B-B14F-4D97-AF65-F5344CB8AC3E}">
        <p14:creationId xmlns:p14="http://schemas.microsoft.com/office/powerpoint/2010/main" val="3671547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公民論壇">
    <p:spTree>
      <p:nvGrpSpPr>
        <p:cNvPr id="1" name=""/>
        <p:cNvGrpSpPr/>
        <p:nvPr/>
      </p:nvGrpSpPr>
      <p:grpSpPr>
        <a:xfrm>
          <a:off x="0" y="0"/>
          <a:ext cx="0" cy="0"/>
          <a:chOff x="0" y="0"/>
          <a:chExt cx="0" cy="0"/>
        </a:xfrm>
      </p:grpSpPr>
      <p:pic>
        <p:nvPicPr>
          <p:cNvPr id="4" name="Picture 9" descr="公民與~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Work\103下新icon\公民論壇.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a:t>按一下以編輯母片標題樣式</a:t>
            </a:r>
            <a:endParaRPr lang="en-US" altLang="zh-TW" dirty="0"/>
          </a:p>
        </p:txBody>
      </p:sp>
      <p:sp>
        <p:nvSpPr>
          <p:cNvPr id="10"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anose="03000509000000000000" pitchFamily="65" charset="-120"/>
                <a:ea typeface="標楷體" panose="03000509000000000000" pitchFamily="65" charset="-120"/>
                <a:cs typeface="+mn-cs"/>
              </a:defRPr>
            </a:lvl1pPr>
            <a:lvl2pPr marL="742950" indent="-285750">
              <a:defRPr lang="zh-TW" altLang="en-US" sz="3200" kern="1200" dirty="0" smtClean="0">
                <a:solidFill>
                  <a:schemeClr val="tx1"/>
                </a:solidFill>
                <a:latin typeface="標楷體" pitchFamily="65" charset="-120"/>
                <a:ea typeface="標楷體" pitchFamily="65" charset="-120"/>
                <a:cs typeface="+mn-cs"/>
              </a:defRPr>
            </a:lvl2pPr>
            <a:lvl3pPr marL="1143000" indent="-228600">
              <a:defRPr lang="zh-TW" altLang="en-US" sz="3000" kern="1200" dirty="0" smtClean="0">
                <a:solidFill>
                  <a:schemeClr val="tx1"/>
                </a:solidFill>
                <a:latin typeface="標楷體" pitchFamily="65" charset="-120"/>
                <a:ea typeface="標楷體" pitchFamily="65" charset="-120"/>
                <a:cs typeface="+mn-cs"/>
              </a:defRPr>
            </a:lvl3pPr>
            <a:lvl4pPr indent="-228600" algn="l" rtl="0" eaLnBrk="0" fontAlgn="base" hangingPunct="0">
              <a:spcBef>
                <a:spcPct val="20000"/>
              </a:spcBef>
              <a:spcAft>
                <a:spcPct val="0"/>
              </a:spcAft>
              <a:buFont typeface="Arial" panose="020B0604020202020204" pitchFamily="34" charset="0"/>
              <a:defRPr lang="zh-TW" altLang="en-US" sz="2800" kern="1200" dirty="0" smtClean="0">
                <a:solidFill>
                  <a:schemeClr val="tx1"/>
                </a:solidFill>
                <a:latin typeface="標楷體" pitchFamily="65" charset="-120"/>
                <a:ea typeface="標楷體" pitchFamily="65" charset="-120"/>
                <a:cs typeface="+mn-cs"/>
              </a:defRPr>
            </a:lvl4pPr>
            <a:lvl5pPr indent="-228600" algn="l" rtl="0" eaLnBrk="0" fontAlgn="base" hangingPunct="0">
              <a:spcBef>
                <a:spcPct val="20000"/>
              </a:spcBef>
              <a:spcAft>
                <a:spcPct val="0"/>
              </a:spcAft>
              <a:buFont typeface="Arial" panose="020B0604020202020204" pitchFamily="34" charset="0"/>
              <a:defRPr lang="zh-TW" altLang="en-US" sz="2800" kern="1200" dirty="0">
                <a:solidFill>
                  <a:schemeClr val="tx1"/>
                </a:solidFill>
                <a:latin typeface="標楷體" pitchFamily="65" charset="-120"/>
                <a:ea typeface="標楷體" pitchFamily="65"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日期版面配置區 2"/>
          <p:cNvSpPr>
            <a:spLocks noGrp="1"/>
          </p:cNvSpPr>
          <p:nvPr>
            <p:ph type="dt" sz="half" idx="14"/>
          </p:nvPr>
        </p:nvSpPr>
        <p:spPr/>
        <p:txBody>
          <a:bodyPr/>
          <a:lstStyle>
            <a:lvl1pPr>
              <a:defRPr/>
            </a:lvl1pPr>
          </a:lstStyle>
          <a:p>
            <a:pPr>
              <a:defRPr/>
            </a:pPr>
            <a:fld id="{2D009169-D7F2-401D-8C55-81C1CD3DA825}" type="datetime1">
              <a:rPr lang="zh-TW" altLang="en-US"/>
              <a:pPr>
                <a:defRPr/>
              </a:pPr>
              <a:t>2020/3/27</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en-US" altLang="zh-TW"/>
          </a:p>
        </p:txBody>
      </p:sp>
      <p:sp>
        <p:nvSpPr>
          <p:cNvPr id="8" name="投影片編號版面配置區 4"/>
          <p:cNvSpPr>
            <a:spLocks noGrp="1"/>
          </p:cNvSpPr>
          <p:nvPr>
            <p:ph type="sldNum" sz="quarter" idx="16"/>
          </p:nvPr>
        </p:nvSpPr>
        <p:spPr/>
        <p:txBody>
          <a:bodyPr/>
          <a:lstStyle>
            <a:lvl1pPr>
              <a:defRPr/>
            </a:lvl1pPr>
          </a:lstStyle>
          <a:p>
            <a:pPr>
              <a:defRPr/>
            </a:pPr>
            <a:fld id="{95E53A86-9A91-4041-A71B-DBBEF10606F0}" type="slidenum">
              <a:rPr lang="zh-TW" altLang="en-US"/>
              <a:pPr>
                <a:defRPr/>
              </a:pPr>
              <a:t>‹#›</a:t>
            </a:fld>
            <a:endParaRPr lang="zh-TW" altLang="en-US"/>
          </a:p>
        </p:txBody>
      </p:sp>
    </p:spTree>
    <p:extLst>
      <p:ext uri="{BB962C8B-B14F-4D97-AF65-F5344CB8AC3E}">
        <p14:creationId xmlns:p14="http://schemas.microsoft.com/office/powerpoint/2010/main" val="2029576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重點提要">
    <p:spTree>
      <p:nvGrpSpPr>
        <p:cNvPr id="1" name=""/>
        <p:cNvGrpSpPr/>
        <p:nvPr/>
      </p:nvGrpSpPr>
      <p:grpSpPr>
        <a:xfrm>
          <a:off x="0" y="0"/>
          <a:ext cx="0" cy="0"/>
          <a:chOff x="0" y="0"/>
          <a:chExt cx="0" cy="0"/>
        </a:xfrm>
      </p:grpSpPr>
      <p:pic>
        <p:nvPicPr>
          <p:cNvPr id="4" name="Picture 9" descr="公民與~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Work\103下新icon\重點提要.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anose="03000509000000000000" pitchFamily="65" charset="-120"/>
                <a:ea typeface="標楷體" panose="03000509000000000000" pitchFamily="65" charset="-120"/>
                <a:cs typeface="+mn-cs"/>
              </a:defRPr>
            </a:lvl1pPr>
            <a:lvl2pPr marL="742950" indent="-285750">
              <a:defRPr lang="zh-TW" altLang="en-US" sz="3200" kern="1200" dirty="0" smtClean="0">
                <a:solidFill>
                  <a:schemeClr val="tx1"/>
                </a:solidFill>
                <a:latin typeface="標楷體" pitchFamily="65" charset="-120"/>
                <a:ea typeface="標楷體" pitchFamily="65" charset="-120"/>
                <a:cs typeface="+mn-cs"/>
              </a:defRPr>
            </a:lvl2pPr>
            <a:lvl3pPr marL="1143000" indent="-228600">
              <a:defRPr lang="zh-TW" altLang="en-US" sz="3000" kern="1200" dirty="0" smtClean="0">
                <a:solidFill>
                  <a:schemeClr val="tx1"/>
                </a:solidFill>
                <a:latin typeface="標楷體" pitchFamily="65" charset="-120"/>
                <a:ea typeface="標楷體" pitchFamily="65" charset="-120"/>
                <a:cs typeface="+mn-cs"/>
              </a:defRPr>
            </a:lvl3pPr>
            <a:lvl4pPr indent="-228600" algn="l" rtl="0" eaLnBrk="0" fontAlgn="base" hangingPunct="0">
              <a:spcBef>
                <a:spcPct val="20000"/>
              </a:spcBef>
              <a:spcAft>
                <a:spcPct val="0"/>
              </a:spcAft>
              <a:buFont typeface="Arial" panose="020B0604020202020204" pitchFamily="34" charset="0"/>
              <a:defRPr lang="zh-TW" altLang="en-US" sz="2800" kern="1200" dirty="0" smtClean="0">
                <a:solidFill>
                  <a:schemeClr val="tx1"/>
                </a:solidFill>
                <a:latin typeface="標楷體" pitchFamily="65" charset="-120"/>
                <a:ea typeface="標楷體" pitchFamily="65" charset="-120"/>
                <a:cs typeface="+mn-cs"/>
              </a:defRPr>
            </a:lvl4pPr>
            <a:lvl5pPr indent="-228600" algn="l" rtl="0" eaLnBrk="0" fontAlgn="base" hangingPunct="0">
              <a:spcBef>
                <a:spcPct val="20000"/>
              </a:spcBef>
              <a:spcAft>
                <a:spcPct val="0"/>
              </a:spcAft>
              <a:buFont typeface="Arial" panose="020B0604020202020204" pitchFamily="34" charset="0"/>
              <a:defRPr lang="zh-TW" altLang="en-US" sz="2800" kern="1200" dirty="0">
                <a:solidFill>
                  <a:schemeClr val="tx1"/>
                </a:solidFill>
                <a:latin typeface="標楷體" pitchFamily="65" charset="-120"/>
                <a:ea typeface="標楷體" pitchFamily="65"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日期版面配置區 2"/>
          <p:cNvSpPr>
            <a:spLocks noGrp="1"/>
          </p:cNvSpPr>
          <p:nvPr>
            <p:ph type="dt" sz="half" idx="14"/>
          </p:nvPr>
        </p:nvSpPr>
        <p:spPr/>
        <p:txBody>
          <a:bodyPr/>
          <a:lstStyle>
            <a:lvl1pPr>
              <a:defRPr/>
            </a:lvl1pPr>
          </a:lstStyle>
          <a:p>
            <a:pPr>
              <a:defRPr/>
            </a:pPr>
            <a:fld id="{58AFBF10-6932-4974-995F-E34370F41AE8}" type="datetime1">
              <a:rPr lang="zh-TW" altLang="en-US"/>
              <a:pPr>
                <a:defRPr/>
              </a:pPr>
              <a:t>2020/3/27</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en-US" altLang="zh-TW"/>
          </a:p>
        </p:txBody>
      </p:sp>
      <p:sp>
        <p:nvSpPr>
          <p:cNvPr id="8" name="投影片編號版面配置區 4"/>
          <p:cNvSpPr>
            <a:spLocks noGrp="1"/>
          </p:cNvSpPr>
          <p:nvPr>
            <p:ph type="sldNum" sz="quarter" idx="16"/>
          </p:nvPr>
        </p:nvSpPr>
        <p:spPr/>
        <p:txBody>
          <a:bodyPr/>
          <a:lstStyle>
            <a:lvl1pPr>
              <a:defRPr/>
            </a:lvl1pPr>
          </a:lstStyle>
          <a:p>
            <a:pPr>
              <a:defRPr/>
            </a:pPr>
            <a:fld id="{9B2659D5-D69F-4EEF-9ABE-6255BE0F60E8}" type="slidenum">
              <a:rPr lang="zh-TW" altLang="en-US"/>
              <a:pPr>
                <a:defRPr/>
              </a:pPr>
              <a:t>‹#›</a:t>
            </a:fld>
            <a:endParaRPr lang="zh-TW" altLang="en-US"/>
          </a:p>
        </p:txBody>
      </p:sp>
    </p:spTree>
    <p:extLst>
      <p:ext uri="{BB962C8B-B14F-4D97-AF65-F5344CB8AC3E}">
        <p14:creationId xmlns:p14="http://schemas.microsoft.com/office/powerpoint/2010/main" val="3603906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學習視窗">
    <p:spTree>
      <p:nvGrpSpPr>
        <p:cNvPr id="1" name=""/>
        <p:cNvGrpSpPr/>
        <p:nvPr/>
      </p:nvGrpSpPr>
      <p:grpSpPr>
        <a:xfrm>
          <a:off x="0" y="0"/>
          <a:ext cx="0" cy="0"/>
          <a:chOff x="0" y="0"/>
          <a:chExt cx="0" cy="0"/>
        </a:xfrm>
      </p:grpSpPr>
      <p:pic>
        <p:nvPicPr>
          <p:cNvPr id="4" name="Picture 9" descr="公民與~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Work\103下新icon\學習視窗.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9"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anose="03000509000000000000" pitchFamily="65" charset="-120"/>
                <a:ea typeface="標楷體" panose="03000509000000000000" pitchFamily="65" charset="-120"/>
                <a:cs typeface="+mn-cs"/>
              </a:defRPr>
            </a:lvl1pPr>
            <a:lvl2pPr marL="742950" indent="-285750">
              <a:defRPr lang="zh-TW" altLang="en-US" sz="3200" kern="1200" dirty="0" smtClean="0">
                <a:solidFill>
                  <a:schemeClr val="tx1"/>
                </a:solidFill>
                <a:latin typeface="標楷體" pitchFamily="65" charset="-120"/>
                <a:ea typeface="標楷體" pitchFamily="65" charset="-120"/>
                <a:cs typeface="+mn-cs"/>
              </a:defRPr>
            </a:lvl2pPr>
            <a:lvl3pPr marL="1143000" indent="-228600">
              <a:defRPr lang="zh-TW" altLang="en-US" sz="3000" kern="1200" dirty="0" smtClean="0">
                <a:solidFill>
                  <a:schemeClr val="tx1"/>
                </a:solidFill>
                <a:latin typeface="標楷體" pitchFamily="65" charset="-120"/>
                <a:ea typeface="標楷體" pitchFamily="65" charset="-120"/>
                <a:cs typeface="+mn-cs"/>
              </a:defRPr>
            </a:lvl3pPr>
            <a:lvl4pPr indent="-228600" algn="l" rtl="0" eaLnBrk="0" fontAlgn="base" hangingPunct="0">
              <a:spcBef>
                <a:spcPct val="20000"/>
              </a:spcBef>
              <a:spcAft>
                <a:spcPct val="0"/>
              </a:spcAft>
              <a:buFont typeface="Arial" panose="020B0604020202020204" pitchFamily="34" charset="0"/>
              <a:defRPr lang="zh-TW" altLang="en-US" sz="3000" kern="1200" dirty="0" smtClean="0">
                <a:solidFill>
                  <a:schemeClr val="tx1"/>
                </a:solidFill>
                <a:latin typeface="標楷體" pitchFamily="65" charset="-120"/>
                <a:ea typeface="標楷體" pitchFamily="65" charset="-120"/>
                <a:cs typeface="+mn-cs"/>
              </a:defRPr>
            </a:lvl4pPr>
            <a:lvl5pPr indent="-228600" algn="l" rtl="0" eaLnBrk="0" fontAlgn="base" hangingPunct="0">
              <a:spcBef>
                <a:spcPct val="20000"/>
              </a:spcBef>
              <a:spcAft>
                <a:spcPct val="0"/>
              </a:spcAft>
              <a:buFont typeface="Arial" panose="020B0604020202020204" pitchFamily="34" charset="0"/>
              <a:defRPr lang="zh-TW" altLang="en-US" sz="3000" kern="1200" dirty="0">
                <a:solidFill>
                  <a:schemeClr val="tx1"/>
                </a:solidFill>
                <a:latin typeface="標楷體" pitchFamily="65" charset="-120"/>
                <a:ea typeface="標楷體" pitchFamily="65"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日期版面配置區 2"/>
          <p:cNvSpPr>
            <a:spLocks noGrp="1"/>
          </p:cNvSpPr>
          <p:nvPr>
            <p:ph type="dt" sz="half" idx="14"/>
          </p:nvPr>
        </p:nvSpPr>
        <p:spPr/>
        <p:txBody>
          <a:bodyPr/>
          <a:lstStyle>
            <a:lvl1pPr>
              <a:defRPr/>
            </a:lvl1pPr>
          </a:lstStyle>
          <a:p>
            <a:pPr>
              <a:defRPr/>
            </a:pPr>
            <a:fld id="{FBC500A2-423C-4E3E-9E3C-B287F6D6F57E}" type="datetime1">
              <a:rPr lang="zh-TW" altLang="en-US"/>
              <a:pPr>
                <a:defRPr/>
              </a:pPr>
              <a:t>2020/3/27</a:t>
            </a:fld>
            <a:endParaRPr lang="zh-TW" altLang="en-US"/>
          </a:p>
        </p:txBody>
      </p:sp>
      <p:sp>
        <p:nvSpPr>
          <p:cNvPr id="7" name="頁尾版面配置區 3"/>
          <p:cNvSpPr>
            <a:spLocks noGrp="1"/>
          </p:cNvSpPr>
          <p:nvPr>
            <p:ph type="ftr" sz="quarter" idx="15"/>
          </p:nvPr>
        </p:nvSpPr>
        <p:spPr/>
        <p:txBody>
          <a:bodyPr/>
          <a:lstStyle>
            <a:lvl1pPr>
              <a:defRPr/>
            </a:lvl1pPr>
          </a:lstStyle>
          <a:p>
            <a:pPr>
              <a:defRPr/>
            </a:pPr>
            <a:endParaRPr lang="en-US" altLang="zh-TW"/>
          </a:p>
        </p:txBody>
      </p:sp>
      <p:sp>
        <p:nvSpPr>
          <p:cNvPr id="8" name="投影片編號版面配置區 4"/>
          <p:cNvSpPr>
            <a:spLocks noGrp="1"/>
          </p:cNvSpPr>
          <p:nvPr>
            <p:ph type="sldNum" sz="quarter" idx="16"/>
          </p:nvPr>
        </p:nvSpPr>
        <p:spPr/>
        <p:txBody>
          <a:bodyPr/>
          <a:lstStyle>
            <a:lvl1pPr>
              <a:defRPr/>
            </a:lvl1pPr>
          </a:lstStyle>
          <a:p>
            <a:pPr>
              <a:defRPr/>
            </a:pPr>
            <a:fld id="{F6A5A2C1-34A2-4F96-96A3-3AEFE0B0C257}" type="slidenum">
              <a:rPr lang="zh-TW" altLang="en-US"/>
              <a:pPr>
                <a:defRPr/>
              </a:pPr>
              <a:t>‹#›</a:t>
            </a:fld>
            <a:endParaRPr lang="zh-TW" altLang="en-US"/>
          </a:p>
        </p:txBody>
      </p:sp>
    </p:spTree>
    <p:extLst>
      <p:ext uri="{BB962C8B-B14F-4D97-AF65-F5344CB8AC3E}">
        <p14:creationId xmlns:p14="http://schemas.microsoft.com/office/powerpoint/2010/main" val="2425132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章節名">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EF3D5F2B-05D3-4349-BCAB-43151D209063}"/>
              </a:ext>
            </a:extLst>
          </p:cNvPr>
          <p:cNvSpPr/>
          <p:nvPr userDrawn="1"/>
        </p:nvSpPr>
        <p:spPr>
          <a:xfrm rot="18886693">
            <a:off x="2176463" y="1025525"/>
            <a:ext cx="4791075" cy="4791075"/>
          </a:xfrm>
          <a:prstGeom prst="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9B1FB846-2CC5-474C-8B69-6E17D3B56396}"/>
              </a:ext>
            </a:extLst>
          </p:cNvPr>
          <p:cNvSpPr/>
          <p:nvPr userDrawn="1"/>
        </p:nvSpPr>
        <p:spPr>
          <a:xfrm rot="16200000" flipV="1">
            <a:off x="31751" y="2389187"/>
            <a:ext cx="4437062" cy="4500563"/>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4" name="直角三角形 3">
            <a:extLst>
              <a:ext uri="{FF2B5EF4-FFF2-40B4-BE49-F238E27FC236}">
                <a16:creationId xmlns:a16="http://schemas.microsoft.com/office/drawing/2014/main" xmlns="" id="{68CFE120-D850-4D14-9C3C-6E76CDDCB8DC}"/>
              </a:ext>
            </a:extLst>
          </p:cNvPr>
          <p:cNvSpPr/>
          <p:nvPr userDrawn="1"/>
        </p:nvSpPr>
        <p:spPr>
          <a:xfrm rot="10800000" flipH="1">
            <a:off x="0" y="0"/>
            <a:ext cx="4427538" cy="4437063"/>
          </a:xfrm>
          <a:prstGeom prst="rtTriangle">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日期版面配置區 1">
            <a:extLst>
              <a:ext uri="{FF2B5EF4-FFF2-40B4-BE49-F238E27FC236}">
                <a16:creationId xmlns:a16="http://schemas.microsoft.com/office/drawing/2014/main" xmlns="" id="{F5E8CE27-19C7-4A89-89B5-ED2281C7FCA9}"/>
              </a:ext>
            </a:extLst>
          </p:cNvPr>
          <p:cNvSpPr>
            <a:spLocks noGrp="1"/>
          </p:cNvSpPr>
          <p:nvPr>
            <p:ph type="dt" sz="half" idx="10"/>
          </p:nvPr>
        </p:nvSpPr>
        <p:spPr/>
        <p:txBody>
          <a:bodyPr/>
          <a:lstStyle>
            <a:lvl1pPr>
              <a:defRPr/>
            </a:lvl1pPr>
          </a:lstStyle>
          <a:p>
            <a:pPr>
              <a:defRPr/>
            </a:pPr>
            <a:fld id="{5E25B3F8-AE63-48FF-BDB8-32112F2C6EC1}" type="datetimeFigureOut">
              <a:rPr lang="zh-TW" altLang="en-US"/>
              <a:pPr>
                <a:defRPr/>
              </a:pPr>
              <a:t>2020/3/27</a:t>
            </a:fld>
            <a:endParaRPr lang="zh-TW" altLang="en-US"/>
          </a:p>
        </p:txBody>
      </p:sp>
      <p:sp>
        <p:nvSpPr>
          <p:cNvPr id="6" name="頁尾版面配置區 2">
            <a:extLst>
              <a:ext uri="{FF2B5EF4-FFF2-40B4-BE49-F238E27FC236}">
                <a16:creationId xmlns:a16="http://schemas.microsoft.com/office/drawing/2014/main" xmlns="" id="{21A0E100-9F73-491D-B825-903CB47898A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3">
            <a:extLst>
              <a:ext uri="{FF2B5EF4-FFF2-40B4-BE49-F238E27FC236}">
                <a16:creationId xmlns:a16="http://schemas.microsoft.com/office/drawing/2014/main" xmlns="" id="{352C150B-6D76-4654-996F-82A8016A7B63}"/>
              </a:ext>
            </a:extLst>
          </p:cNvPr>
          <p:cNvSpPr>
            <a:spLocks noGrp="1"/>
          </p:cNvSpPr>
          <p:nvPr>
            <p:ph type="sldNum" sz="quarter" idx="12"/>
          </p:nvPr>
        </p:nvSpPr>
        <p:spPr/>
        <p:txBody>
          <a:bodyPr/>
          <a:lstStyle>
            <a:lvl1pPr>
              <a:defRPr/>
            </a:lvl1pPr>
          </a:lstStyle>
          <a:p>
            <a:pPr>
              <a:defRPr/>
            </a:pPr>
            <a:fld id="{B8930DD1-389E-4DFB-93A9-8AF0DD0AE755}" type="slidenum">
              <a:rPr lang="zh-TW" altLang="en-US"/>
              <a:pPr>
                <a:defRPr/>
              </a:pPr>
              <a:t>‹#›</a:t>
            </a:fld>
            <a:endParaRPr lang="zh-TW" altLang="en-US"/>
          </a:p>
        </p:txBody>
      </p:sp>
    </p:spTree>
    <p:extLst>
      <p:ext uri="{BB962C8B-B14F-4D97-AF65-F5344CB8AC3E}">
        <p14:creationId xmlns:p14="http://schemas.microsoft.com/office/powerpoint/2010/main" val="110925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帶標題的主文">
    <p:spTree>
      <p:nvGrpSpPr>
        <p:cNvPr id="1" name=""/>
        <p:cNvGrpSpPr/>
        <p:nvPr/>
      </p:nvGrpSpPr>
      <p:grpSpPr>
        <a:xfrm>
          <a:off x="0" y="0"/>
          <a:ext cx="0" cy="0"/>
          <a:chOff x="0" y="0"/>
          <a:chExt cx="0" cy="0"/>
        </a:xfrm>
      </p:grpSpPr>
      <p:cxnSp>
        <p:nvCxnSpPr>
          <p:cNvPr id="4" name="直線接點 3">
            <a:extLst>
              <a:ext uri="{FF2B5EF4-FFF2-40B4-BE49-F238E27FC236}">
                <a16:creationId xmlns:a16="http://schemas.microsoft.com/office/drawing/2014/main" xmlns="" id="{32E9635B-3FDB-4B68-B39F-CC03FBB9D476}"/>
              </a:ext>
            </a:extLst>
          </p:cNvPr>
          <p:cNvCxnSpPr>
            <a:endCxn id="9" idx="3"/>
          </p:cNvCxnSpPr>
          <p:nvPr userDrawn="1"/>
        </p:nvCxnSpPr>
        <p:spPr>
          <a:xfrm>
            <a:off x="2268538" y="327025"/>
            <a:ext cx="6418262" cy="51911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矩形 4">
            <a:extLst>
              <a:ext uri="{FF2B5EF4-FFF2-40B4-BE49-F238E27FC236}">
                <a16:creationId xmlns:a16="http://schemas.microsoft.com/office/drawing/2014/main" xmlns="" id="{8AE4BB6D-6C7C-4F78-AF05-A4BB510792D4}"/>
              </a:ext>
            </a:extLst>
          </p:cNvPr>
          <p:cNvSpPr/>
          <p:nvPr userDrawn="1"/>
        </p:nvSpPr>
        <p:spPr>
          <a:xfrm>
            <a:off x="0" y="0"/>
            <a:ext cx="1403350" cy="1346200"/>
          </a:xfrm>
          <a:prstGeom prst="rect">
            <a:avLst/>
          </a:prstGeom>
          <a:solidFill>
            <a:srgbClr val="00B0F0">
              <a:alpha val="32000"/>
            </a:srgbClr>
          </a:solidFill>
          <a:ln w="57150"/>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zh-TW" altLang="en-US"/>
          </a:p>
        </p:txBody>
      </p:sp>
      <p:sp>
        <p:nvSpPr>
          <p:cNvPr id="6" name="直角三角形 5">
            <a:extLst>
              <a:ext uri="{FF2B5EF4-FFF2-40B4-BE49-F238E27FC236}">
                <a16:creationId xmlns:a16="http://schemas.microsoft.com/office/drawing/2014/main" xmlns="" id="{015E3DD9-2EBF-44A7-9F85-F7B9FC4EC99B}"/>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 name="直角三角形 6">
            <a:extLst>
              <a:ext uri="{FF2B5EF4-FFF2-40B4-BE49-F238E27FC236}">
                <a16:creationId xmlns:a16="http://schemas.microsoft.com/office/drawing/2014/main" xmlns="" id="{62E805FE-0867-4551-96D4-317EE1289E91}"/>
              </a:ext>
            </a:extLst>
          </p:cNvPr>
          <p:cNvSpPr/>
          <p:nvPr userDrawn="1"/>
        </p:nvSpPr>
        <p:spPr>
          <a:xfrm flipH="1">
            <a:off x="3492500" y="5229225"/>
            <a:ext cx="5651500" cy="1655763"/>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8" name="直線接點 7">
            <a:extLst>
              <a:ext uri="{FF2B5EF4-FFF2-40B4-BE49-F238E27FC236}">
                <a16:creationId xmlns:a16="http://schemas.microsoft.com/office/drawing/2014/main" xmlns="" id="{6E635C6A-4270-4DEF-AA4E-67F2271D2E4F}"/>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xmlns="" id="{272C48AD-4492-4CB2-B560-16A07B202FA4}"/>
              </a:ext>
            </a:extLst>
          </p:cNvPr>
          <p:cNvCxnSpPr/>
          <p:nvPr userDrawn="1"/>
        </p:nvCxnSpPr>
        <p:spPr>
          <a:xfrm>
            <a:off x="0" y="1125538"/>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1" name="Rectangle 11">
            <a:extLst>
              <a:ext uri="{FF2B5EF4-FFF2-40B4-BE49-F238E27FC236}">
                <a16:creationId xmlns:a16="http://schemas.microsoft.com/office/drawing/2014/main" xmlns="" id="{4418EAED-C109-453A-94CD-4FE7F7F9182A}"/>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467544" y="1600200"/>
            <a:ext cx="8219256" cy="4525963"/>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1403648" y="274638"/>
            <a:ext cx="7283152" cy="1143000"/>
          </a:xfrm>
        </p:spPr>
        <p:txBody>
          <a:bodyPr>
            <a:normAutofit/>
          </a:bodyPr>
          <a:lstStyle>
            <a:lvl1pPr>
              <a:defRPr sz="3600">
                <a:latin typeface="微軟正黑體" pitchFamily="34" charset="-120"/>
                <a:ea typeface="微軟正黑體" pitchFamily="34" charset="-120"/>
              </a:defRPr>
            </a:lvl1pPr>
          </a:lstStyle>
          <a:p>
            <a:r>
              <a:rPr lang="zh-TW" altLang="en-US" dirty="0"/>
              <a:t>按一下以編輯母片標題樣式</a:t>
            </a:r>
          </a:p>
        </p:txBody>
      </p:sp>
      <p:sp>
        <p:nvSpPr>
          <p:cNvPr id="12" name="日期版面配置區 3">
            <a:extLst>
              <a:ext uri="{FF2B5EF4-FFF2-40B4-BE49-F238E27FC236}">
                <a16:creationId xmlns:a16="http://schemas.microsoft.com/office/drawing/2014/main" xmlns="" id="{66CF5634-0633-4DD7-A141-FE638FD266A9}"/>
              </a:ext>
            </a:extLst>
          </p:cNvPr>
          <p:cNvSpPr>
            <a:spLocks noGrp="1"/>
          </p:cNvSpPr>
          <p:nvPr>
            <p:ph type="dt" sz="half" idx="10"/>
          </p:nvPr>
        </p:nvSpPr>
        <p:spPr/>
        <p:txBody>
          <a:bodyPr/>
          <a:lstStyle>
            <a:lvl1pPr>
              <a:defRPr/>
            </a:lvl1pPr>
          </a:lstStyle>
          <a:p>
            <a:pPr>
              <a:defRPr/>
            </a:pPr>
            <a:fld id="{E53B69CD-CF32-4371-A04C-77203206C4F8}" type="datetimeFigureOut">
              <a:rPr lang="zh-TW" altLang="en-US"/>
              <a:pPr>
                <a:defRPr/>
              </a:pPr>
              <a:t>2020/3/27</a:t>
            </a:fld>
            <a:endParaRPr lang="zh-TW" altLang="en-US"/>
          </a:p>
        </p:txBody>
      </p:sp>
      <p:sp>
        <p:nvSpPr>
          <p:cNvPr id="13" name="頁尾版面配置區 4">
            <a:extLst>
              <a:ext uri="{FF2B5EF4-FFF2-40B4-BE49-F238E27FC236}">
                <a16:creationId xmlns:a16="http://schemas.microsoft.com/office/drawing/2014/main" xmlns="" id="{7E012F0B-9D5D-4E46-85F4-059478A1A4AE}"/>
              </a:ext>
            </a:extLst>
          </p:cNvPr>
          <p:cNvSpPr>
            <a:spLocks noGrp="1"/>
          </p:cNvSpPr>
          <p:nvPr>
            <p:ph type="ftr" sz="quarter" idx="11"/>
          </p:nvPr>
        </p:nvSpPr>
        <p:spPr/>
        <p:txBody>
          <a:bodyPr/>
          <a:lstStyle>
            <a:lvl1pPr>
              <a:defRPr/>
            </a:lvl1pPr>
          </a:lstStyle>
          <a:p>
            <a:pPr>
              <a:defRPr/>
            </a:pPr>
            <a:endParaRPr lang="zh-TW" altLang="en-US"/>
          </a:p>
        </p:txBody>
      </p:sp>
      <p:sp>
        <p:nvSpPr>
          <p:cNvPr id="14" name="投影片編號版面配置區 5">
            <a:extLst>
              <a:ext uri="{FF2B5EF4-FFF2-40B4-BE49-F238E27FC236}">
                <a16:creationId xmlns:a16="http://schemas.microsoft.com/office/drawing/2014/main" xmlns="" id="{CD4847A2-5E69-48F4-B66C-CF8B9DB7FAA4}"/>
              </a:ext>
            </a:extLst>
          </p:cNvPr>
          <p:cNvSpPr>
            <a:spLocks noGrp="1"/>
          </p:cNvSpPr>
          <p:nvPr>
            <p:ph type="sldNum" sz="quarter" idx="12"/>
          </p:nvPr>
        </p:nvSpPr>
        <p:spPr/>
        <p:txBody>
          <a:bodyPr/>
          <a:lstStyle>
            <a:lvl1pPr>
              <a:defRPr/>
            </a:lvl1pPr>
          </a:lstStyle>
          <a:p>
            <a:pPr>
              <a:defRPr/>
            </a:pPr>
            <a:fld id="{44069C49-E63F-4E7F-B80C-2BC852BA9208}" type="slidenum">
              <a:rPr lang="zh-TW" altLang="en-US"/>
              <a:pPr>
                <a:defRPr/>
              </a:pPr>
              <a:t>‹#›</a:t>
            </a:fld>
            <a:endParaRPr lang="zh-TW" altLang="en-US"/>
          </a:p>
        </p:txBody>
      </p:sp>
    </p:spTree>
    <p:extLst>
      <p:ext uri="{BB962C8B-B14F-4D97-AF65-F5344CB8AC3E}">
        <p14:creationId xmlns:p14="http://schemas.microsoft.com/office/powerpoint/2010/main" val="192193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主文1">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xmlns="" id="{1070F329-3CFF-48AF-B48C-55AD9CFC5C9B}"/>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直角三角形 4">
            <a:extLst>
              <a:ext uri="{FF2B5EF4-FFF2-40B4-BE49-F238E27FC236}">
                <a16:creationId xmlns:a16="http://schemas.microsoft.com/office/drawing/2014/main" xmlns="" id="{2E84ABBC-A772-4EFA-B82D-5F14C791C231}"/>
              </a:ext>
            </a:extLst>
          </p:cNvPr>
          <p:cNvSpPr/>
          <p:nvPr userDrawn="1"/>
        </p:nvSpPr>
        <p:spPr>
          <a:xfrm flipH="1">
            <a:off x="3492500" y="5229225"/>
            <a:ext cx="5651500" cy="1655763"/>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6" name="直線接點 5">
            <a:extLst>
              <a:ext uri="{FF2B5EF4-FFF2-40B4-BE49-F238E27FC236}">
                <a16:creationId xmlns:a16="http://schemas.microsoft.com/office/drawing/2014/main" xmlns="" id="{3A7AF1E3-48BB-444F-8598-634A6FDA0939}"/>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xmlns="" id="{01B02D99-82A9-444E-9DAC-65E80B0B6E5D}"/>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8" name="Rectangle 11">
            <a:extLst>
              <a:ext uri="{FF2B5EF4-FFF2-40B4-BE49-F238E27FC236}">
                <a16:creationId xmlns:a16="http://schemas.microsoft.com/office/drawing/2014/main" xmlns="" id="{310F2F47-0BFE-4E3F-A510-4304CED328C3}"/>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dirty="0">
                <a:solidFill>
                  <a:schemeClr val="bg1"/>
                </a:solidFill>
                <a:latin typeface="微軟正黑體" panose="020B0604030504040204" pitchFamily="34" charset="-120"/>
                <a:ea typeface="微軟正黑體" panose="020B0604030504040204" pitchFamily="34" charset="-120"/>
              </a:rPr>
              <a:t>對應頁數</a:t>
            </a:r>
            <a:endParaRPr lang="en-US" altLang="zh-TW" sz="1500" b="1" dirty="0">
              <a:solidFill>
                <a:schemeClr val="bg1"/>
              </a:solidFill>
              <a:latin typeface="微軟正黑體" panose="020B0604030504040204" pitchFamily="34" charset="-120"/>
              <a:ea typeface="微軟正黑體" panose="020B0604030504040204" pitchFamily="34" charset="-120"/>
            </a:endParaRPr>
          </a:p>
        </p:txBody>
      </p:sp>
      <p:sp>
        <p:nvSpPr>
          <p:cNvPr id="14" name="標題版面配置區 1"/>
          <p:cNvSpPr>
            <a:spLocks noGrp="1"/>
          </p:cNvSpPr>
          <p:nvPr>
            <p:ph type="title"/>
          </p:nvPr>
        </p:nvSpPr>
        <p:spPr>
          <a:xfrm>
            <a:off x="457200" y="274638"/>
            <a:ext cx="8229600" cy="1143000"/>
          </a:xfrm>
          <a:prstGeom prst="rect">
            <a:avLst/>
          </a:prstGeom>
        </p:spPr>
        <p:txBody>
          <a:bodyPr rtlCol="0">
            <a:normAutofit/>
          </a:bodyPr>
          <a:lstStyle>
            <a:lvl1pPr>
              <a:defRPr sz="3200">
                <a:latin typeface="微軟正黑體" pitchFamily="34" charset="-120"/>
                <a:ea typeface="微軟正黑體" pitchFamily="34" charset="-120"/>
              </a:defRPr>
            </a:lvl1pPr>
          </a:lstStyle>
          <a:p>
            <a:r>
              <a:rPr lang="zh-TW" altLang="en-US"/>
              <a:t>按一下以編輯母片標題樣式</a:t>
            </a:r>
          </a:p>
        </p:txBody>
      </p:sp>
      <p:sp>
        <p:nvSpPr>
          <p:cNvPr id="16" name="內容版面配置區 2"/>
          <p:cNvSpPr>
            <a:spLocks noGrp="1"/>
          </p:cNvSpPr>
          <p:nvPr>
            <p:ph idx="1"/>
          </p:nvPr>
        </p:nvSpPr>
        <p:spPr>
          <a:xfrm>
            <a:off x="467544" y="1600200"/>
            <a:ext cx="8219256" cy="4525963"/>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日期版面配置區 3">
            <a:extLst>
              <a:ext uri="{FF2B5EF4-FFF2-40B4-BE49-F238E27FC236}">
                <a16:creationId xmlns:a16="http://schemas.microsoft.com/office/drawing/2014/main" xmlns="" id="{9A2BB97A-2C7C-4AF3-A865-6031CA2CA3ED}"/>
              </a:ext>
            </a:extLst>
          </p:cNvPr>
          <p:cNvSpPr>
            <a:spLocks noGrp="1"/>
          </p:cNvSpPr>
          <p:nvPr>
            <p:ph type="dt" sz="half" idx="10"/>
          </p:nvPr>
        </p:nvSpPr>
        <p:spPr/>
        <p:txBody>
          <a:bodyPr/>
          <a:lstStyle>
            <a:lvl1pPr>
              <a:defRPr/>
            </a:lvl1pPr>
          </a:lstStyle>
          <a:p>
            <a:pPr>
              <a:defRPr/>
            </a:pPr>
            <a:fld id="{7DF453E4-EE53-4F50-AA99-355C30BF1A7F}" type="datetimeFigureOut">
              <a:rPr lang="zh-TW" altLang="en-US"/>
              <a:pPr>
                <a:defRPr/>
              </a:pPr>
              <a:t>2020/3/27</a:t>
            </a:fld>
            <a:endParaRPr lang="zh-TW" altLang="en-US"/>
          </a:p>
        </p:txBody>
      </p:sp>
      <p:sp>
        <p:nvSpPr>
          <p:cNvPr id="10" name="頁尾版面配置區 4">
            <a:extLst>
              <a:ext uri="{FF2B5EF4-FFF2-40B4-BE49-F238E27FC236}">
                <a16:creationId xmlns:a16="http://schemas.microsoft.com/office/drawing/2014/main" xmlns="" id="{49A26AE9-AC81-41A0-A827-DC4BF0D19980}"/>
              </a:ext>
            </a:extLst>
          </p:cNvPr>
          <p:cNvSpPr>
            <a:spLocks noGrp="1"/>
          </p:cNvSpPr>
          <p:nvPr>
            <p:ph type="ftr" sz="quarter" idx="11"/>
          </p:nvPr>
        </p:nvSpPr>
        <p:spPr/>
        <p:txBody>
          <a:bodyPr/>
          <a:lstStyle>
            <a:lvl1pPr>
              <a:defRPr/>
            </a:lvl1pPr>
          </a:lstStyle>
          <a:p>
            <a:pPr>
              <a:defRPr/>
            </a:pPr>
            <a:endParaRPr lang="zh-TW" altLang="en-US"/>
          </a:p>
        </p:txBody>
      </p:sp>
      <p:sp>
        <p:nvSpPr>
          <p:cNvPr id="11" name="投影片編號版面配置區 5">
            <a:extLst>
              <a:ext uri="{FF2B5EF4-FFF2-40B4-BE49-F238E27FC236}">
                <a16:creationId xmlns:a16="http://schemas.microsoft.com/office/drawing/2014/main" xmlns="" id="{A29C45CD-4C34-4E69-8B71-101497B963F0}"/>
              </a:ext>
            </a:extLst>
          </p:cNvPr>
          <p:cNvSpPr>
            <a:spLocks noGrp="1"/>
          </p:cNvSpPr>
          <p:nvPr>
            <p:ph type="sldNum" sz="quarter" idx="12"/>
          </p:nvPr>
        </p:nvSpPr>
        <p:spPr/>
        <p:txBody>
          <a:bodyPr/>
          <a:lstStyle>
            <a:lvl1pPr>
              <a:defRPr/>
            </a:lvl1pPr>
          </a:lstStyle>
          <a:p>
            <a:pPr>
              <a:defRPr/>
            </a:pPr>
            <a:fld id="{2446DE5C-82B8-4AF0-847B-71E47CB47E4F}" type="slidenum">
              <a:rPr lang="zh-TW" altLang="en-US"/>
              <a:pPr>
                <a:defRPr/>
              </a:pPr>
              <a:t>‹#›</a:t>
            </a:fld>
            <a:endParaRPr lang="zh-TW" altLang="en-US"/>
          </a:p>
        </p:txBody>
      </p:sp>
    </p:spTree>
    <p:extLst>
      <p:ext uri="{BB962C8B-B14F-4D97-AF65-F5344CB8AC3E}">
        <p14:creationId xmlns:p14="http://schemas.microsoft.com/office/powerpoint/2010/main" val="327143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主文2">
    <p:spTree>
      <p:nvGrpSpPr>
        <p:cNvPr id="1" name=""/>
        <p:cNvGrpSpPr/>
        <p:nvPr/>
      </p:nvGrpSpPr>
      <p:grpSpPr>
        <a:xfrm>
          <a:off x="0" y="0"/>
          <a:ext cx="0" cy="0"/>
          <a:chOff x="0" y="0"/>
          <a:chExt cx="0" cy="0"/>
        </a:xfrm>
      </p:grpSpPr>
      <p:sp>
        <p:nvSpPr>
          <p:cNvPr id="3" name="直角三角形 2">
            <a:extLst>
              <a:ext uri="{FF2B5EF4-FFF2-40B4-BE49-F238E27FC236}">
                <a16:creationId xmlns:a16="http://schemas.microsoft.com/office/drawing/2014/main" xmlns="" id="{79E9C04A-6782-42AD-900A-8402CD3674C2}"/>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4" name="直角三角形 3">
            <a:extLst>
              <a:ext uri="{FF2B5EF4-FFF2-40B4-BE49-F238E27FC236}">
                <a16:creationId xmlns:a16="http://schemas.microsoft.com/office/drawing/2014/main" xmlns="" id="{9DC4EDA3-75E8-4627-95B3-C23B35FEC62E}"/>
              </a:ext>
            </a:extLst>
          </p:cNvPr>
          <p:cNvSpPr/>
          <p:nvPr userDrawn="1"/>
        </p:nvSpPr>
        <p:spPr>
          <a:xfrm flipH="1">
            <a:off x="3492500" y="5229225"/>
            <a:ext cx="5651500" cy="1655763"/>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5" name="直線接點 4">
            <a:extLst>
              <a:ext uri="{FF2B5EF4-FFF2-40B4-BE49-F238E27FC236}">
                <a16:creationId xmlns:a16="http://schemas.microsoft.com/office/drawing/2014/main" xmlns="" id="{1B3555FC-F6EA-4EF7-8F95-E2512D59D4A7}"/>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xmlns="" id="{4559DD79-33A6-4A63-B590-B3CB88E56D6E}"/>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7" name="Rectangle 11">
            <a:extLst>
              <a:ext uri="{FF2B5EF4-FFF2-40B4-BE49-F238E27FC236}">
                <a16:creationId xmlns:a16="http://schemas.microsoft.com/office/drawing/2014/main" xmlns="" id="{4900F2CB-B941-451E-B8E5-FBC23440A9A0}"/>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dirty="0">
                <a:solidFill>
                  <a:schemeClr val="bg1"/>
                </a:solidFill>
                <a:latin typeface="微軟正黑體" panose="020B0604030504040204" pitchFamily="34" charset="-120"/>
                <a:ea typeface="微軟正黑體" panose="020B0604030504040204" pitchFamily="34" charset="-120"/>
              </a:rPr>
              <a:t>對應頁數</a:t>
            </a:r>
            <a:endParaRPr lang="en-US" altLang="zh-TW" sz="1500" b="1" dirty="0">
              <a:solidFill>
                <a:schemeClr val="bg1"/>
              </a:solidFill>
              <a:latin typeface="微軟正黑體" panose="020B0604030504040204" pitchFamily="34" charset="-120"/>
              <a:ea typeface="微軟正黑體" panose="020B0604030504040204" pitchFamily="34" charset="-120"/>
            </a:endParaRPr>
          </a:p>
        </p:txBody>
      </p:sp>
      <p:sp>
        <p:nvSpPr>
          <p:cNvPr id="16" name="內容版面配置區 2"/>
          <p:cNvSpPr>
            <a:spLocks noGrp="1"/>
          </p:cNvSpPr>
          <p:nvPr>
            <p:ph idx="1"/>
          </p:nvPr>
        </p:nvSpPr>
        <p:spPr>
          <a:xfrm>
            <a:off x="467544" y="404664"/>
            <a:ext cx="8219256" cy="5721499"/>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日期版面配置區 3">
            <a:extLst>
              <a:ext uri="{FF2B5EF4-FFF2-40B4-BE49-F238E27FC236}">
                <a16:creationId xmlns:a16="http://schemas.microsoft.com/office/drawing/2014/main" xmlns="" id="{70CBC6D8-DFE8-42E5-AB51-D1052A649866}"/>
              </a:ext>
            </a:extLst>
          </p:cNvPr>
          <p:cNvSpPr>
            <a:spLocks noGrp="1"/>
          </p:cNvSpPr>
          <p:nvPr>
            <p:ph type="dt" sz="half" idx="10"/>
          </p:nvPr>
        </p:nvSpPr>
        <p:spPr/>
        <p:txBody>
          <a:bodyPr/>
          <a:lstStyle>
            <a:lvl1pPr>
              <a:defRPr/>
            </a:lvl1pPr>
          </a:lstStyle>
          <a:p>
            <a:pPr>
              <a:defRPr/>
            </a:pPr>
            <a:fld id="{AE669F49-1193-4AA1-8288-88B62446660F}" type="datetimeFigureOut">
              <a:rPr lang="zh-TW" altLang="en-US"/>
              <a:pPr>
                <a:defRPr/>
              </a:pPr>
              <a:t>2020/3/27</a:t>
            </a:fld>
            <a:endParaRPr lang="zh-TW" altLang="en-US"/>
          </a:p>
        </p:txBody>
      </p:sp>
      <p:sp>
        <p:nvSpPr>
          <p:cNvPr id="9" name="頁尾版面配置區 4">
            <a:extLst>
              <a:ext uri="{FF2B5EF4-FFF2-40B4-BE49-F238E27FC236}">
                <a16:creationId xmlns:a16="http://schemas.microsoft.com/office/drawing/2014/main" xmlns="" id="{DF8539E4-A62E-4B15-9CCE-707A659FFA3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xmlns="" id="{DFBD0EF1-72E1-4783-9ECE-9136C3AE1CA7}"/>
              </a:ext>
            </a:extLst>
          </p:cNvPr>
          <p:cNvSpPr>
            <a:spLocks noGrp="1"/>
          </p:cNvSpPr>
          <p:nvPr>
            <p:ph type="sldNum" sz="quarter" idx="12"/>
          </p:nvPr>
        </p:nvSpPr>
        <p:spPr/>
        <p:txBody>
          <a:bodyPr/>
          <a:lstStyle>
            <a:lvl1pPr>
              <a:defRPr/>
            </a:lvl1pPr>
          </a:lstStyle>
          <a:p>
            <a:pPr>
              <a:defRPr/>
            </a:pPr>
            <a:fld id="{98541604-5AB5-4299-98E4-6E009834CD59}" type="slidenum">
              <a:rPr lang="zh-TW" altLang="en-US"/>
              <a:pPr>
                <a:defRPr/>
              </a:pPr>
              <a:t>‹#›</a:t>
            </a:fld>
            <a:endParaRPr lang="zh-TW" altLang="en-US"/>
          </a:p>
        </p:txBody>
      </p:sp>
    </p:spTree>
    <p:extLst>
      <p:ext uri="{BB962C8B-B14F-4D97-AF65-F5344CB8AC3E}">
        <p14:creationId xmlns:p14="http://schemas.microsoft.com/office/powerpoint/2010/main" val="93839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EE989D5C-3AB5-4A37-9353-2E2C4C0FE32D}"/>
              </a:ext>
            </a:extLst>
          </p:cNvPr>
          <p:cNvSpPr/>
          <p:nvPr userDrawn="1"/>
        </p:nvSpPr>
        <p:spPr>
          <a:xfrm>
            <a:off x="-17463"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A5DEF8CD-7060-4936-8F69-1EA96D1339ED}"/>
              </a:ext>
            </a:extLst>
          </p:cNvPr>
          <p:cNvSpPr/>
          <p:nvPr userDrawn="1"/>
        </p:nvSpPr>
        <p:spPr>
          <a:xfrm flipH="1">
            <a:off x="3494088" y="5200650"/>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7509998E-2A9B-40AD-B676-4EB450FF488C}"/>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F91C99FF-A3E6-4403-AA25-72321C4DA1F9}"/>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38411F02-6002-48F9-895A-6FA56943A6F3}"/>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dirty="0">
                <a:solidFill>
                  <a:schemeClr val="bg1"/>
                </a:solidFill>
                <a:latin typeface="微軟正黑體" panose="020B0604030504040204" pitchFamily="34" charset="-120"/>
                <a:ea typeface="微軟正黑體" panose="020B0604030504040204" pitchFamily="34" charset="-120"/>
              </a:rPr>
              <a:t>對應頁數</a:t>
            </a:r>
            <a:endParaRPr lang="en-US" altLang="zh-TW" sz="1500" b="1" dirty="0">
              <a:solidFill>
                <a:schemeClr val="bg1"/>
              </a:solidFill>
              <a:latin typeface="微軟正黑體" panose="020B0604030504040204" pitchFamily="34" charset="-120"/>
              <a:ea typeface="微軟正黑體" panose="020B0604030504040204" pitchFamily="34" charset="-120"/>
            </a:endParaRPr>
          </a:p>
        </p:txBody>
      </p:sp>
      <p:pic>
        <p:nvPicPr>
          <p:cNvPr id="7" name="圖片 11">
            <a:extLst>
              <a:ext uri="{FF2B5EF4-FFF2-40B4-BE49-F238E27FC236}">
                <a16:creationId xmlns:a16="http://schemas.microsoft.com/office/drawing/2014/main" xmlns="" id="{6EB2B2D9-A5C5-4D0D-B11C-E77AE4A9F0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71" t="4597" r="1456" b="3288"/>
          <a:stretch>
            <a:fillRect/>
          </a:stretch>
        </p:blipFill>
        <p:spPr bwMode="auto">
          <a:xfrm>
            <a:off x="323850" y="333375"/>
            <a:ext cx="83629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日期版面配置區 3">
            <a:extLst>
              <a:ext uri="{FF2B5EF4-FFF2-40B4-BE49-F238E27FC236}">
                <a16:creationId xmlns:a16="http://schemas.microsoft.com/office/drawing/2014/main" xmlns="" id="{0E23D251-6079-4315-8BC2-23D8317D010F}"/>
              </a:ext>
            </a:extLst>
          </p:cNvPr>
          <p:cNvSpPr>
            <a:spLocks noGrp="1"/>
          </p:cNvSpPr>
          <p:nvPr>
            <p:ph type="dt" sz="half" idx="10"/>
          </p:nvPr>
        </p:nvSpPr>
        <p:spPr/>
        <p:txBody>
          <a:bodyPr/>
          <a:lstStyle>
            <a:lvl1pPr>
              <a:defRPr/>
            </a:lvl1pPr>
          </a:lstStyle>
          <a:p>
            <a:pPr>
              <a:defRPr/>
            </a:pPr>
            <a:fld id="{B4848C3A-DBDA-44E8-A3EC-F6C4F6A2EA20}" type="datetimeFigureOut">
              <a:rPr lang="zh-TW" altLang="en-US"/>
              <a:pPr>
                <a:defRPr/>
              </a:pPr>
              <a:t>2020/3/27</a:t>
            </a:fld>
            <a:endParaRPr lang="zh-TW" altLang="en-US"/>
          </a:p>
        </p:txBody>
      </p:sp>
      <p:sp>
        <p:nvSpPr>
          <p:cNvPr id="9" name="頁尾版面配置區 4">
            <a:extLst>
              <a:ext uri="{FF2B5EF4-FFF2-40B4-BE49-F238E27FC236}">
                <a16:creationId xmlns:a16="http://schemas.microsoft.com/office/drawing/2014/main" xmlns="" id="{C834E74B-386C-4391-A4B0-96BEF691F26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xmlns="" id="{0A7A580A-D21A-4C2C-9708-FA9E8C427438}"/>
              </a:ext>
            </a:extLst>
          </p:cNvPr>
          <p:cNvSpPr>
            <a:spLocks noGrp="1"/>
          </p:cNvSpPr>
          <p:nvPr>
            <p:ph type="sldNum" sz="quarter" idx="12"/>
          </p:nvPr>
        </p:nvSpPr>
        <p:spPr/>
        <p:txBody>
          <a:bodyPr/>
          <a:lstStyle>
            <a:lvl1pPr>
              <a:defRPr/>
            </a:lvl1pPr>
          </a:lstStyle>
          <a:p>
            <a:pPr>
              <a:defRPr/>
            </a:pPr>
            <a:fld id="{E5398073-8BD5-493D-BA73-CC19F865EF2C}" type="slidenum">
              <a:rPr lang="zh-TW" altLang="en-US"/>
              <a:pPr>
                <a:defRPr/>
              </a:pPr>
              <a:t>‹#›</a:t>
            </a:fld>
            <a:endParaRPr lang="zh-TW" altLang="en-US"/>
          </a:p>
        </p:txBody>
      </p:sp>
    </p:spTree>
    <p:extLst>
      <p:ext uri="{BB962C8B-B14F-4D97-AF65-F5344CB8AC3E}">
        <p14:creationId xmlns:p14="http://schemas.microsoft.com/office/powerpoint/2010/main" val="222224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E5D0302A-3B65-4E33-8A1E-D2C10651770B}"/>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E45CD400-8597-4454-AEF3-D3D31556BCC4}"/>
              </a:ext>
            </a:extLst>
          </p:cNvPr>
          <p:cNvSpPr/>
          <p:nvPr userDrawn="1"/>
        </p:nvSpPr>
        <p:spPr>
          <a:xfrm flipH="1">
            <a:off x="3486150" y="5200650"/>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1F569D2B-67FD-45BA-B68D-C8F3A93FDA05}"/>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CB5C38C2-9CEC-439B-A5B2-85B97C924CBB}"/>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8553F3F6-FFDE-4A8F-A99B-1EE8417F692F}"/>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grpSp>
        <p:nvGrpSpPr>
          <p:cNvPr id="7" name="群組 11">
            <a:extLst>
              <a:ext uri="{FF2B5EF4-FFF2-40B4-BE49-F238E27FC236}">
                <a16:creationId xmlns:a16="http://schemas.microsoft.com/office/drawing/2014/main" xmlns="" id="{C50DED89-AA48-471E-8657-0D1A74E3A91E}"/>
              </a:ext>
            </a:extLst>
          </p:cNvPr>
          <p:cNvGrpSpPr>
            <a:grpSpLocks/>
          </p:cNvGrpSpPr>
          <p:nvPr userDrawn="1"/>
        </p:nvGrpSpPr>
        <p:grpSpPr bwMode="auto">
          <a:xfrm>
            <a:off x="388938" y="404813"/>
            <a:ext cx="8232775" cy="874712"/>
            <a:chOff x="371145" y="1738055"/>
            <a:chExt cx="8233303" cy="875452"/>
          </a:xfrm>
        </p:grpSpPr>
        <p:pic>
          <p:nvPicPr>
            <p:cNvPr id="8" name="圖片 12">
              <a:extLst>
                <a:ext uri="{FF2B5EF4-FFF2-40B4-BE49-F238E27FC236}">
                  <a16:creationId xmlns:a16="http://schemas.microsoft.com/office/drawing/2014/main" xmlns="" id="{0316FC34-DA27-41F8-A7C2-FD17B835B8F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8194" t="11343"/>
            <a:stretch>
              <a:fillRect/>
            </a:stretch>
          </p:blipFill>
          <p:spPr bwMode="auto">
            <a:xfrm>
              <a:off x="371145" y="1738055"/>
              <a:ext cx="3118168" cy="8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xmlns="" id="{ABEF1040-1576-46D2-AF53-27A2F8D2C5CE}"/>
                </a:ext>
              </a:extLst>
            </p:cNvPr>
            <p:cNvSpPr/>
            <p:nvPr userDrawn="1"/>
          </p:nvSpPr>
          <p:spPr>
            <a:xfrm>
              <a:off x="3035141" y="1738055"/>
              <a:ext cx="5569307" cy="106452"/>
            </a:xfrm>
            <a:prstGeom prst="rect">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10" name="頁尾版面配置區 4">
            <a:extLst>
              <a:ext uri="{FF2B5EF4-FFF2-40B4-BE49-F238E27FC236}">
                <a16:creationId xmlns:a16="http://schemas.microsoft.com/office/drawing/2014/main" xmlns="" id="{0875E999-CD91-4471-8CDE-0982A9084460}"/>
              </a:ext>
            </a:extLst>
          </p:cNvPr>
          <p:cNvSpPr>
            <a:spLocks noGrp="1"/>
          </p:cNvSpPr>
          <p:nvPr>
            <p:ph type="ftr" sz="quarter" idx="10"/>
          </p:nvPr>
        </p:nvSpPr>
        <p:spPr/>
        <p:txBody>
          <a:bodyPr/>
          <a:lstStyle>
            <a:lvl1pPr>
              <a:defRPr/>
            </a:lvl1pPr>
          </a:lstStyle>
          <a:p>
            <a:pPr>
              <a:defRPr/>
            </a:pPr>
            <a:endParaRPr lang="zh-TW" altLang="en-US"/>
          </a:p>
        </p:txBody>
      </p:sp>
      <p:sp>
        <p:nvSpPr>
          <p:cNvPr id="11" name="投影片編號版面配置區 5">
            <a:extLst>
              <a:ext uri="{FF2B5EF4-FFF2-40B4-BE49-F238E27FC236}">
                <a16:creationId xmlns:a16="http://schemas.microsoft.com/office/drawing/2014/main" xmlns="" id="{2E8A266C-25F1-415B-90A7-176ECB726F33}"/>
              </a:ext>
            </a:extLst>
          </p:cNvPr>
          <p:cNvSpPr>
            <a:spLocks noGrp="1"/>
          </p:cNvSpPr>
          <p:nvPr>
            <p:ph type="sldNum" sz="quarter" idx="11"/>
          </p:nvPr>
        </p:nvSpPr>
        <p:spPr/>
        <p:txBody>
          <a:bodyPr/>
          <a:lstStyle>
            <a:lvl1pPr>
              <a:defRPr/>
            </a:lvl1pPr>
          </a:lstStyle>
          <a:p>
            <a:pPr>
              <a:defRPr/>
            </a:pPr>
            <a:fld id="{D9CBEEEF-537E-42A7-AC96-ED6A6D46999F}" type="slidenum">
              <a:rPr lang="zh-TW" altLang="en-US"/>
              <a:pPr>
                <a:defRPr/>
              </a:pPr>
              <a:t>‹#›</a:t>
            </a:fld>
            <a:endParaRPr lang="zh-TW" altLang="en-US"/>
          </a:p>
        </p:txBody>
      </p:sp>
    </p:spTree>
    <p:extLst>
      <p:ext uri="{BB962C8B-B14F-4D97-AF65-F5344CB8AC3E}">
        <p14:creationId xmlns:p14="http://schemas.microsoft.com/office/powerpoint/2010/main" val="4072707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a:extLst>
              <a:ext uri="{FF2B5EF4-FFF2-40B4-BE49-F238E27FC236}">
                <a16:creationId xmlns:a16="http://schemas.microsoft.com/office/drawing/2014/main" xmlns="" id="{E7661F77-B7F3-4C2C-8166-D9AC172AA47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a:extLst>
              <a:ext uri="{FF2B5EF4-FFF2-40B4-BE49-F238E27FC236}">
                <a16:creationId xmlns:a16="http://schemas.microsoft.com/office/drawing/2014/main" xmlns="" id="{B2102A57-DB6A-4DC7-8C63-EC2775F9256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91916EC6-3E2D-4A41-987A-BE0047F384F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D068C9A-6D1F-48FE-AC76-AB5D28B67E38}" type="datetimeFigureOut">
              <a:rPr lang="zh-TW" altLang="en-US"/>
              <a:pPr>
                <a:defRPr/>
              </a:pPr>
              <a:t>2020/3/27</a:t>
            </a:fld>
            <a:endParaRPr lang="zh-TW" altLang="en-US"/>
          </a:p>
        </p:txBody>
      </p:sp>
      <p:sp>
        <p:nvSpPr>
          <p:cNvPr id="5" name="頁尾版面配置區 4">
            <a:extLst>
              <a:ext uri="{FF2B5EF4-FFF2-40B4-BE49-F238E27FC236}">
                <a16:creationId xmlns:a16="http://schemas.microsoft.com/office/drawing/2014/main" xmlns="" id="{6B73C185-68BC-444E-9722-0FF26AFF03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4E895837-90DB-45EE-8F30-4671F4973FB6}"/>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B6682B05-0546-4E82-9BC3-42FCDC6D30F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9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24" r:id="rId30"/>
    <p:sldLayoutId id="2147483825" r:id="rId31"/>
    <p:sldLayoutId id="2147483826" r:id="rId32"/>
    <p:sldLayoutId id="2147483827" r:id="rId33"/>
    <p:sldLayoutId id="2147483828" r:id="rId3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IbmGqvGrwE0" TargetMode="External"/><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K0TcEYm3d0Y" TargetMode="Externa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39.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1oe0OUgsyeo" TargetMode="External"/><Relationship Id="rId2" Type="http://schemas.openxmlformats.org/officeDocument/2006/relationships/hyperlink" Target="https://www.youtube.com/watch?v=EA4sdSIS3IQ" TargetMode="Externa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slide" Target="slide206.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2" Type="http://schemas.openxmlformats.org/officeDocument/2006/relationships/slide" Target="slide206.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hyperlink" Target="https://www.youtube.com/watch?v=X-T4ovNgxLA" TargetMode="External"/><Relationship Id="rId1" Type="http://schemas.openxmlformats.org/officeDocument/2006/relationships/slideLayout" Target="../slideLayouts/slideLayout3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1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168.xml.rels><?xml version="1.0" encoding="UTF-8" standalone="yes"?>
<Relationships xmlns="http://schemas.openxmlformats.org/package/2006/relationships"><Relationship Id="rId3" Type="http://schemas.openxmlformats.org/officeDocument/2006/relationships/hyperlink" Target="https://www.youtube.com/watch?v=aI1tdMxZoQs"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25945;&#23416;&#24433;&#29255;/B2_07&#28961;&#36764;&#36938;&#25138;(&#21496;&#27861;&#38498;&#25480;&#27402;).mp4"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www.youtube.com/watch?v=Ofjm2gzv114" TargetMode="External"/><Relationship Id="rId4" Type="http://schemas.openxmlformats.org/officeDocument/2006/relationships/image" Target="../media/image1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hyperlink" Target="../&#25945;&#23416;&#24433;&#29255;/B2_07&#20818;&#31461;&#27402;&#21147;&#20844;&#32004;(&#34907;&#29983;&#31119;&#21033;&#37096;&#31038;&#26371;&#21450;&#23478;&#24237;&#32626;&#25480;&#27402;).wmv"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3" Type="http://schemas.openxmlformats.org/officeDocument/2006/relationships/hyperlink" Target="https://www.cylaw.org.tw/about/crc/28/141" TargetMode="External"/><Relationship Id="rId2" Type="http://schemas.openxmlformats.org/officeDocument/2006/relationships/hyperlink" Target="https://www.cylaw.org.tw/about/crc/26/108" TargetMode="External"/><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3" Type="http://schemas.openxmlformats.org/officeDocument/2006/relationships/hyperlink" Target="https://www.youtube.com/watch?v=EoABIv6M5gA"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hyperlink" Target="https://www.youtube.com/watch?v=IfrccJRRmAo"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2" Type="http://schemas.openxmlformats.org/officeDocument/2006/relationships/hyperlink" Target="https://www.youtube.com/watch?v=bc1STf6YWT4"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hyperlink" Target="https://www.youtube.com/watch?v=jyNbc6I1frE"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emf"/><Relationship Id="rId1" Type="http://schemas.openxmlformats.org/officeDocument/2006/relationships/slideLayout" Target="../slideLayouts/slideLayout9.xml"/><Relationship Id="rId4" Type="http://schemas.openxmlformats.org/officeDocument/2006/relationships/hyperlink" Target="https://www.youtube.com/watch?v=3d3134PLTfs"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syZaZq0Z_tA"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KA-LP3maU1A" TargetMode="Externa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a:extLst>
              <a:ext uri="{FF2B5EF4-FFF2-40B4-BE49-F238E27FC236}">
                <a16:creationId xmlns:a16="http://schemas.microsoft.com/office/drawing/2014/main" xmlns="" id="{7A8312A3-7451-4110-8B80-C440962E3450}"/>
              </a:ext>
            </a:extLst>
          </p:cNvPr>
          <p:cNvSpPr>
            <a:spLocks noGrp="1" noChangeArrowheads="1"/>
          </p:cNvSpPr>
          <p:nvPr>
            <p:ph type="ctrTitle"/>
          </p:nvPr>
        </p:nvSpPr>
        <p:spPr/>
        <p:txBody>
          <a:bodyPr/>
          <a:lstStyle/>
          <a:p>
            <a:pPr eaLnBrk="1" hangingPunct="1"/>
            <a:r>
              <a:rPr lang="en-US" altLang="zh-TW" b="1"/>
              <a:t>Chapter 7</a:t>
            </a:r>
            <a:endParaRPr lang="zh-TW" altLang="en-US" b="1"/>
          </a:p>
        </p:txBody>
      </p:sp>
      <p:sp>
        <p:nvSpPr>
          <p:cNvPr id="22531" name="副標題 2">
            <a:extLst>
              <a:ext uri="{FF2B5EF4-FFF2-40B4-BE49-F238E27FC236}">
                <a16:creationId xmlns:a16="http://schemas.microsoft.com/office/drawing/2014/main" xmlns="" id="{EAC5A0FC-6BA2-4319-8AE7-C9A868B621ED}"/>
              </a:ext>
            </a:extLst>
          </p:cNvPr>
          <p:cNvSpPr>
            <a:spLocks noGrp="1" noChangeArrowheads="1"/>
          </p:cNvSpPr>
          <p:nvPr>
            <p:ph type="subTitle" idx="1"/>
          </p:nvPr>
        </p:nvSpPr>
        <p:spPr/>
        <p:txBody>
          <a:bodyPr/>
          <a:lstStyle/>
          <a:p>
            <a:pPr eaLnBrk="1" hangingPunct="1"/>
            <a:r>
              <a:rPr lang="zh-TW" altLang="en-US" sz="5400" b="1"/>
              <a:t>犯罪與刑罰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68313" y="908050"/>
            <a:ext cx="8207375" cy="792163"/>
          </a:xfrm>
        </p:spPr>
        <p:txBody>
          <a:bodyPr/>
          <a:lstStyle/>
          <a:p>
            <a:pPr>
              <a:buFont typeface="Arial" pitchFamily="34" charset="0"/>
              <a:buNone/>
            </a:pPr>
            <a:r>
              <a:rPr lang="en-US" altLang="zh-TW" sz="4000" smtClean="0">
                <a:solidFill>
                  <a:srgbClr val="007EEA"/>
                </a:solidFill>
                <a:latin typeface="華康儷金黑"/>
                <a:ea typeface="華康儷金黑"/>
                <a:cs typeface="華康儷金黑"/>
              </a:rPr>
              <a:t>	</a:t>
            </a:r>
            <a:r>
              <a:rPr lang="en-US" altLang="zh-TW" sz="4000" smtClean="0">
                <a:solidFill>
                  <a:srgbClr val="7030A0"/>
                </a:solidFill>
                <a:latin typeface="華康儷金黑"/>
                <a:ea typeface="華康儷金黑"/>
                <a:cs typeface="華康儷金黑"/>
              </a:rPr>
              <a:t>3.</a:t>
            </a:r>
            <a:r>
              <a:rPr lang="zh-TW" altLang="en-US" sz="4000" smtClean="0">
                <a:solidFill>
                  <a:srgbClr val="7030A0"/>
                </a:solidFill>
                <a:latin typeface="華康儷金黑"/>
                <a:ea typeface="華康儷金黑"/>
                <a:cs typeface="華康儷金黑"/>
              </a:rPr>
              <a:t>刑罰的最後手段性</a:t>
            </a:r>
          </a:p>
        </p:txBody>
      </p:sp>
      <p:sp>
        <p:nvSpPr>
          <p:cNvPr id="11" name="圓角矩形 10"/>
          <p:cNvSpPr/>
          <p:nvPr/>
        </p:nvSpPr>
        <p:spPr>
          <a:xfrm>
            <a:off x="611188" y="2132013"/>
            <a:ext cx="3240087" cy="5762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行政法上之懲戒處分</a:t>
            </a:r>
          </a:p>
        </p:txBody>
      </p:sp>
      <p:sp>
        <p:nvSpPr>
          <p:cNvPr id="12" name="圓角矩形 11"/>
          <p:cNvSpPr/>
          <p:nvPr/>
        </p:nvSpPr>
        <p:spPr>
          <a:xfrm>
            <a:off x="611188" y="2995613"/>
            <a:ext cx="3240087" cy="5762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a:solidFill>
                  <a:schemeClr val="tx1"/>
                </a:solidFill>
                <a:latin typeface="微軟正黑體" pitchFamily="34" charset="-120"/>
                <a:ea typeface="微軟正黑體" pitchFamily="34" charset="-120"/>
              </a:rPr>
              <a:t>民事法上 賠償責任</a:t>
            </a:r>
          </a:p>
        </p:txBody>
      </p:sp>
      <p:sp>
        <p:nvSpPr>
          <p:cNvPr id="14" name="圓角矩形 13"/>
          <p:cNvSpPr/>
          <p:nvPr/>
        </p:nvSpPr>
        <p:spPr>
          <a:xfrm>
            <a:off x="611188" y="3860800"/>
            <a:ext cx="3240087" cy="5762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a:solidFill>
                  <a:schemeClr val="tx1"/>
                </a:solidFill>
                <a:latin typeface="微軟正黑體" pitchFamily="34" charset="-120"/>
                <a:ea typeface="微軟正黑體" pitchFamily="34" charset="-120"/>
              </a:rPr>
              <a:t>刑法上之刑罰制裁</a:t>
            </a:r>
          </a:p>
        </p:txBody>
      </p:sp>
      <p:sp>
        <p:nvSpPr>
          <p:cNvPr id="15" name="圓角矩形 14"/>
          <p:cNvSpPr/>
          <p:nvPr/>
        </p:nvSpPr>
        <p:spPr>
          <a:xfrm>
            <a:off x="4572000" y="3140075"/>
            <a:ext cx="4103688" cy="25209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accent3">
                    <a:lumMod val="50000"/>
                  </a:schemeClr>
                </a:solidFill>
                <a:latin typeface="微軟正黑體" pitchFamily="34" charset="-120"/>
                <a:ea typeface="微軟正黑體" pitchFamily="34" charset="-120"/>
              </a:rPr>
              <a:t>刑法的最後手段性</a:t>
            </a:r>
            <a:r>
              <a:rPr lang="zh-TW" altLang="en-US" sz="2800" dirty="0">
                <a:solidFill>
                  <a:schemeClr val="tx1"/>
                </a:solidFill>
                <a:latin typeface="微軟正黑體" pitchFamily="34" charset="-120"/>
                <a:ea typeface="微軟正黑體" pitchFamily="34" charset="-120"/>
              </a:rPr>
              <a:t>（刑法的謙抑思想）無法透過行政法或民事法維持社會秩序時，才能使用刑罰加以制裁</a:t>
            </a:r>
          </a:p>
        </p:txBody>
      </p:sp>
      <p:sp>
        <p:nvSpPr>
          <p:cNvPr id="16" name="向右箭號 15"/>
          <p:cNvSpPr/>
          <p:nvPr/>
        </p:nvSpPr>
        <p:spPr>
          <a:xfrm>
            <a:off x="3922713" y="3860800"/>
            <a:ext cx="720725" cy="576263"/>
          </a:xfrm>
          <a:prstGeom prst="rightArrow">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17898707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3">
            <a:extLst>
              <a:ext uri="{FF2B5EF4-FFF2-40B4-BE49-F238E27FC236}">
                <a16:creationId xmlns:a16="http://schemas.microsoft.com/office/drawing/2014/main" xmlns="" id="{D57C4F80-4800-4F9F-B075-94437436F40C}"/>
              </a:ext>
            </a:extLst>
          </p:cNvPr>
          <p:cNvSpPr>
            <a:spLocks noGrp="1" noChangeArrowheads="1"/>
          </p:cNvSpPr>
          <p:nvPr>
            <p:ph type="title"/>
          </p:nvPr>
        </p:nvSpPr>
        <p:spPr>
          <a:xfrm>
            <a:off x="250825" y="341313"/>
            <a:ext cx="2665413" cy="1143000"/>
          </a:xfrm>
        </p:spPr>
        <p:txBody>
          <a:bodyPr/>
          <a:lstStyle/>
          <a:p>
            <a:pPr eaLnBrk="1" hangingPunct="1"/>
            <a:r>
              <a:rPr lang="zh-TW" altLang="en-US" b="1"/>
              <a:t>時事議題</a:t>
            </a:r>
          </a:p>
        </p:txBody>
      </p:sp>
      <p:sp>
        <p:nvSpPr>
          <p:cNvPr id="71683" name="內容版面配置區 1">
            <a:extLst>
              <a:ext uri="{FF2B5EF4-FFF2-40B4-BE49-F238E27FC236}">
                <a16:creationId xmlns:a16="http://schemas.microsoft.com/office/drawing/2014/main" xmlns="" id="{EE1605D0-5DFA-42B0-9F03-948F0B0ECEDE}"/>
              </a:ext>
            </a:extLst>
          </p:cNvPr>
          <p:cNvSpPr>
            <a:spLocks noGrp="1" noChangeArrowheads="1"/>
          </p:cNvSpPr>
          <p:nvPr>
            <p:ph idx="1"/>
          </p:nvPr>
        </p:nvSpPr>
        <p:spPr>
          <a:xfrm>
            <a:off x="498475" y="1844675"/>
            <a:ext cx="8147050" cy="4425950"/>
          </a:xfrm>
        </p:spPr>
        <p:txBody>
          <a:bodyPr/>
          <a:lstStyle/>
          <a:p>
            <a:pPr marL="0" indent="0" eaLnBrk="1" hangingPunct="1">
              <a:buFont typeface="Arial" panose="020B0604020202020204" pitchFamily="34" charset="0"/>
              <a:buNone/>
            </a:pPr>
            <a:r>
              <a:rPr lang="en-US" altLang="zh-TW" b="1">
                <a:solidFill>
                  <a:srgbClr val="FF0000"/>
                </a:solidFill>
                <a:latin typeface="微軟正黑體" panose="020B0604030504040204" pitchFamily="34" charset="-120"/>
                <a:ea typeface="微軟正黑體" panose="020B0604030504040204" pitchFamily="34" charset="-120"/>
              </a:rPr>
              <a:t>2010</a:t>
            </a:r>
            <a:r>
              <a:rPr lang="zh-TW" altLang="en-US" b="1">
                <a:solidFill>
                  <a:srgbClr val="FF0000"/>
                </a:solidFill>
                <a:latin typeface="微軟正黑體" panose="020B0604030504040204" pitchFamily="34" charset="-120"/>
                <a:ea typeface="微軟正黑體" panose="020B0604030504040204" pitchFamily="34" charset="-120"/>
              </a:rPr>
              <a:t>年</a:t>
            </a:r>
            <a:r>
              <a:rPr lang="en-US" altLang="zh-TW" b="1">
                <a:solidFill>
                  <a:srgbClr val="FF0000"/>
                </a:solidFill>
                <a:latin typeface="微軟正黑體" panose="020B0604030504040204" pitchFamily="34" charset="-120"/>
                <a:ea typeface="微軟正黑體" panose="020B0604030504040204" pitchFamily="34" charset="-120"/>
              </a:rPr>
              <a:t>3</a:t>
            </a:r>
            <a:r>
              <a:rPr lang="zh-TW" altLang="en-US" b="1">
                <a:solidFill>
                  <a:srgbClr val="FF0000"/>
                </a:solidFill>
                <a:latin typeface="微軟正黑體" panose="020B0604030504040204" pitchFamily="34" charset="-120"/>
                <a:ea typeface="微軟正黑體" panose="020B0604030504040204" pitchFamily="34" charset="-120"/>
              </a:rPr>
              <a:t>月</a:t>
            </a:r>
            <a:r>
              <a:rPr lang="zh-TW" altLang="en-US">
                <a:latin typeface="微軟正黑體" panose="020B0604030504040204" pitchFamily="34" charset="-120"/>
                <a:ea typeface="微軟正黑體" panose="020B0604030504040204" pitchFamily="34" charset="-120"/>
              </a:rPr>
              <a:t>的新聞報導：男子楊何堯竊取他人的手機，並拿到台中市一家通訊行變賣，檢方偵辦時發現，楊某是在火車站行竊，依據刑法第</a:t>
            </a:r>
            <a:r>
              <a:rPr lang="en-US" altLang="zh-TW">
                <a:latin typeface="微軟正黑體" panose="020B0604030504040204" pitchFamily="34" charset="-120"/>
                <a:ea typeface="微軟正黑體" panose="020B0604030504040204" pitchFamily="34" charset="-120"/>
              </a:rPr>
              <a:t>321</a:t>
            </a:r>
            <a:r>
              <a:rPr lang="zh-TW" altLang="en-US">
                <a:latin typeface="微軟正黑體" panose="020B0604030504040204" pitchFamily="34" charset="-120"/>
                <a:ea typeface="微軟正黑體" panose="020B0604030504040204" pitchFamily="34" charset="-120"/>
              </a:rPr>
              <a:t>條規定必須加重刑責，不能視為一般的竊盜案件，將他依加重竊盜罪嫌起訴，而法官審理後也判處他有期徒刑</a:t>
            </a:r>
            <a:r>
              <a:rPr lang="en-US" altLang="zh-TW">
                <a:latin typeface="微軟正黑體" panose="020B0604030504040204" pitchFamily="34" charset="-120"/>
                <a:ea typeface="微軟正黑體" panose="020B0604030504040204" pitchFamily="34" charset="-120"/>
              </a:rPr>
              <a:t>8</a:t>
            </a:r>
            <a:r>
              <a:rPr lang="zh-TW" altLang="en-US">
                <a:latin typeface="微軟正黑體" panose="020B0604030504040204" pitchFamily="34" charset="-120"/>
                <a:ea typeface="微軟正黑體" panose="020B0604030504040204" pitchFamily="34" charset="-120"/>
              </a:rPr>
              <a:t>月。</a:t>
            </a:r>
          </a:p>
          <a:p>
            <a:pPr marL="0" indent="0" eaLnBrk="1" hangingPunct="1">
              <a:buFont typeface="Arial" panose="020B0604020202020204" pitchFamily="34" charset="0"/>
              <a:buNone/>
            </a:pPr>
            <a:endParaRPr lang="zh-TW" altLang="en-US">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內容版面配置區 1">
            <a:extLst>
              <a:ext uri="{FF2B5EF4-FFF2-40B4-BE49-F238E27FC236}">
                <a16:creationId xmlns:a16="http://schemas.microsoft.com/office/drawing/2014/main" xmlns="" id="{2795BB74-1C5B-4FF9-A414-F31BCA504227}"/>
              </a:ext>
            </a:extLst>
          </p:cNvPr>
          <p:cNvSpPr>
            <a:spLocks noGrp="1" noChangeArrowheads="1"/>
          </p:cNvSpPr>
          <p:nvPr>
            <p:ph idx="1"/>
          </p:nvPr>
        </p:nvSpPr>
        <p:spPr>
          <a:xfrm>
            <a:off x="539750" y="1700213"/>
            <a:ext cx="8353425" cy="4425950"/>
          </a:xfrm>
        </p:spPr>
        <p:txBody>
          <a:bodyPr/>
          <a:lstStyle/>
          <a:p>
            <a:pPr marL="0" indent="0" algn="just"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由於我國刑法在民國</a:t>
            </a:r>
            <a:r>
              <a:rPr lang="en-US" altLang="zh-TW">
                <a:latin typeface="微軟正黑體" panose="020B0604030504040204" pitchFamily="34" charset="-120"/>
                <a:ea typeface="微軟正黑體" panose="020B0604030504040204" pitchFamily="34" charset="-120"/>
              </a:rPr>
              <a:t>24</a:t>
            </a:r>
            <a:r>
              <a:rPr lang="zh-TW" altLang="en-US">
                <a:latin typeface="微軟正黑體" panose="020B0604030504040204" pitchFamily="34" charset="-120"/>
                <a:ea typeface="微軟正黑體" panose="020B0604030504040204" pitchFamily="34" charset="-120"/>
              </a:rPr>
              <a:t>年制定時，只將在車站或埠頭等重要交通場所竊盜的行為列為「加重竊盜」，後來在時代變遷下，飛機也成為重要的交通工具，但刑法為「罪刑法定」主義，不能任意擴張解釋或類推適用，因此造成在火車站行竊的刑責比在機場行竊來得重。</a:t>
            </a:r>
          </a:p>
        </p:txBody>
      </p:sp>
      <p:sp>
        <p:nvSpPr>
          <p:cNvPr id="73731" name="標題 2">
            <a:extLst>
              <a:ext uri="{FF2B5EF4-FFF2-40B4-BE49-F238E27FC236}">
                <a16:creationId xmlns:a16="http://schemas.microsoft.com/office/drawing/2014/main" xmlns="" id="{8A5526F8-8818-48C5-983B-823BADB94F54}"/>
              </a:ext>
            </a:extLst>
          </p:cNvPr>
          <p:cNvSpPr>
            <a:spLocks noGrp="1" noChangeArrowheads="1"/>
          </p:cNvSpPr>
          <p:nvPr>
            <p:ph type="title"/>
          </p:nvPr>
        </p:nvSpPr>
        <p:spPr>
          <a:xfrm>
            <a:off x="250825" y="341313"/>
            <a:ext cx="2665413" cy="1143000"/>
          </a:xfrm>
        </p:spPr>
        <p:txBody>
          <a:bodyPr/>
          <a:lstStyle/>
          <a:p>
            <a:pPr eaLnBrk="1" hangingPunct="1"/>
            <a:r>
              <a:rPr lang="zh-TW" altLang="en-US" b="1"/>
              <a:t>時事議題</a:t>
            </a:r>
            <a:endParaRPr lang="zh-TW" alt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標題 1"/>
          <p:cNvSpPr>
            <a:spLocks noGrp="1"/>
          </p:cNvSpPr>
          <p:nvPr>
            <p:ph type="title"/>
          </p:nvPr>
        </p:nvSpPr>
        <p:spPr>
          <a:xfrm>
            <a:off x="251520" y="341784"/>
            <a:ext cx="3888432" cy="1143000"/>
          </a:xfrm>
        </p:spPr>
        <p:txBody>
          <a:bodyPr/>
          <a:lstStyle/>
          <a:p>
            <a:r>
              <a:rPr lang="zh-TW" altLang="en-US" dirty="0" smtClean="0"/>
              <a:t>刑法</a:t>
            </a:r>
            <a:r>
              <a:rPr lang="en-US" altLang="zh-TW" dirty="0" smtClean="0"/>
              <a:t>321</a:t>
            </a:r>
            <a:r>
              <a:rPr lang="zh-TW" altLang="en-US" dirty="0" smtClean="0"/>
              <a:t>條</a:t>
            </a:r>
          </a:p>
        </p:txBody>
      </p:sp>
      <p:sp>
        <p:nvSpPr>
          <p:cNvPr id="92163" name="內容版面配置區 2"/>
          <p:cNvSpPr>
            <a:spLocks noGrp="1"/>
          </p:cNvSpPr>
          <p:nvPr>
            <p:ph idx="1"/>
          </p:nvPr>
        </p:nvSpPr>
        <p:spPr>
          <a:xfrm>
            <a:off x="457200" y="1214438"/>
            <a:ext cx="8229600" cy="4911725"/>
          </a:xfrm>
        </p:spPr>
        <p:txBody>
          <a:bodyPr/>
          <a:lstStyle/>
          <a:p>
            <a:r>
              <a:rPr lang="zh-TW" altLang="en-US" sz="2800" dirty="0" smtClean="0">
                <a:latin typeface="微軟正黑體" pitchFamily="34" charset="-120"/>
                <a:ea typeface="微軟正黑體" pitchFamily="34" charset="-120"/>
              </a:rPr>
              <a:t>犯竊盜罪而有下列情形之一者，處六月以上、五年以下有期徒刑，得併科新臺幣十萬元以下罰金：</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一、侵入住宅或有人居住之建築物、船艦或隱匿其內而犯之者。</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二、毀越門扇、牆垣或其他安全設備而犯之者。</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三、攜帶兇器而犯之者。</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四、結夥三人以上而犯之者。</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五、乘火災、水災或其他災害之際而犯之者。</a:t>
            </a:r>
            <a:br>
              <a:rPr lang="zh-TW" altLang="en-US" sz="2800" dirty="0" smtClean="0">
                <a:latin typeface="微軟正黑體" pitchFamily="34" charset="-120"/>
                <a:ea typeface="微軟正黑體" pitchFamily="34" charset="-120"/>
              </a:rPr>
            </a:br>
            <a:r>
              <a:rPr lang="zh-TW" altLang="en-US" sz="2800" dirty="0" smtClean="0">
                <a:latin typeface="微軟正黑體" pitchFamily="34" charset="-120"/>
                <a:ea typeface="微軟正黑體" pitchFamily="34" charset="-120"/>
              </a:rPr>
              <a:t>六、在車站、埠頭、</a:t>
            </a:r>
            <a:r>
              <a:rPr lang="zh-TW" altLang="en-US" sz="2800" dirty="0" smtClean="0">
                <a:solidFill>
                  <a:srgbClr val="FF0000"/>
                </a:solidFill>
                <a:latin typeface="微軟正黑體" pitchFamily="34" charset="-120"/>
                <a:ea typeface="微軟正黑體" pitchFamily="34" charset="-120"/>
              </a:rPr>
              <a:t>航空站或其他供水、陸、空公眾運輸之舟、車、航空機內</a:t>
            </a:r>
            <a:r>
              <a:rPr lang="zh-TW" altLang="en-US" sz="2800" dirty="0" smtClean="0">
                <a:latin typeface="微軟正黑體" pitchFamily="34" charset="-120"/>
                <a:ea typeface="微軟正黑體" pitchFamily="34" charset="-120"/>
              </a:rPr>
              <a:t>而犯之者。</a:t>
            </a:r>
          </a:p>
        </p:txBody>
      </p:sp>
    </p:spTree>
    <p:extLst>
      <p:ext uri="{BB962C8B-B14F-4D97-AF65-F5344CB8AC3E}">
        <p14:creationId xmlns:p14="http://schemas.microsoft.com/office/powerpoint/2010/main" val="180322905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3">
            <a:extLst>
              <a:ext uri="{FF2B5EF4-FFF2-40B4-BE49-F238E27FC236}">
                <a16:creationId xmlns:a16="http://schemas.microsoft.com/office/drawing/2014/main" xmlns="" id="{E45D9E76-54EB-41E6-844D-209F0B6C6587}"/>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p>
        </p:txBody>
      </p:sp>
      <p:graphicFrame>
        <p:nvGraphicFramePr>
          <p:cNvPr id="3" name="表格 2">
            <a:extLst>
              <a:ext uri="{FF2B5EF4-FFF2-40B4-BE49-F238E27FC236}">
                <a16:creationId xmlns:a16="http://schemas.microsoft.com/office/drawing/2014/main" xmlns="" id="{58C6BFDF-4C5F-4CFA-9F1E-0EA59DC81F65}"/>
              </a:ext>
            </a:extLst>
          </p:cNvPr>
          <p:cNvGraphicFramePr>
            <a:graphicFrameLocks noGrp="1"/>
          </p:cNvGraphicFramePr>
          <p:nvPr>
            <p:extLst>
              <p:ext uri="{D42A27DB-BD31-4B8C-83A1-F6EECF244321}">
                <p14:modId xmlns:p14="http://schemas.microsoft.com/office/powerpoint/2010/main" val="1194860636"/>
              </p:ext>
            </p:extLst>
          </p:nvPr>
        </p:nvGraphicFramePr>
        <p:xfrm>
          <a:off x="647700" y="1773238"/>
          <a:ext cx="8172450" cy="4541837"/>
        </p:xfrm>
        <a:graphic>
          <a:graphicData uri="http://schemas.openxmlformats.org/drawingml/2006/table">
            <a:tbl>
              <a:tblPr firstRow="1" bandRow="1">
                <a:tableStyleId>{F2DE63D5-997A-4646-A377-4702673A728D}</a:tableStyleId>
              </a:tblPr>
              <a:tblGrid>
                <a:gridCol w="3924300">
                  <a:extLst>
                    <a:ext uri="{9D8B030D-6E8A-4147-A177-3AD203B41FA5}">
                      <a16:colId xmlns:a16="http://schemas.microsoft.com/office/drawing/2014/main" xmlns="" val="20000"/>
                    </a:ext>
                  </a:extLst>
                </a:gridCol>
                <a:gridCol w="4248150">
                  <a:extLst>
                    <a:ext uri="{9D8B030D-6E8A-4147-A177-3AD203B41FA5}">
                      <a16:colId xmlns:a16="http://schemas.microsoft.com/office/drawing/2014/main" xmlns="" val="20001"/>
                    </a:ext>
                  </a:extLst>
                </a:gridCol>
              </a:tblGrid>
              <a:tr h="518196">
                <a:tc gridSpan="2">
                  <a:txBody>
                    <a:bodyPr/>
                    <a:lstStyle/>
                    <a:p>
                      <a:pPr algn="ctr"/>
                      <a:r>
                        <a:rPr lang="zh-TW" altLang="en-US" sz="2800" dirty="0">
                          <a:latin typeface="微軟正黑體" panose="020B0604030504040204" pitchFamily="34" charset="-120"/>
                          <a:ea typeface="微軟正黑體" panose="020B0604030504040204" pitchFamily="34" charset="-120"/>
                        </a:rPr>
                        <a:t>刑法竊盜罪</a:t>
                      </a:r>
                    </a:p>
                  </a:txBody>
                  <a:tcPr marL="91435" marR="91435" marT="45723" marB="45723">
                    <a:lnL w="9525" cap="flat" cmpd="sng" algn="ctr">
                      <a:noFill/>
                      <a:prstDash val="soli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ltLang="en-US" sz="2800" dirty="0"/>
                    </a:p>
                  </a:txBody>
                  <a:tcPr/>
                </a:tc>
                <a:extLst>
                  <a:ext uri="{0D108BD9-81ED-4DB2-BD59-A6C34878D82A}">
                    <a16:rowId xmlns:a16="http://schemas.microsoft.com/office/drawing/2014/main" xmlns="" val="10000"/>
                  </a:ext>
                </a:extLst>
              </a:tr>
              <a:tr h="944946">
                <a:tc>
                  <a:txBody>
                    <a:bodyPr/>
                    <a:lstStyle/>
                    <a:p>
                      <a:pPr algn="just"/>
                      <a:r>
                        <a:rPr lang="zh-TW" altLang="en-US" sz="2800" b="1" dirty="0">
                          <a:latin typeface="微軟正黑體" panose="020B0604030504040204" pitchFamily="34" charset="-120"/>
                          <a:ea typeface="微軟正黑體" panose="020B0604030504040204" pitchFamily="34" charset="-120"/>
                        </a:rPr>
                        <a:t>「普通竊盜」</a:t>
                      </a:r>
                      <a:endParaRPr lang="en-US" altLang="zh-TW" sz="2800" b="1" dirty="0">
                        <a:latin typeface="微軟正黑體" panose="020B0604030504040204" pitchFamily="34" charset="-120"/>
                        <a:ea typeface="微軟正黑體" panose="020B0604030504040204" pitchFamily="34" charset="-120"/>
                      </a:endParaRPr>
                    </a:p>
                    <a:p>
                      <a:pPr algn="just"/>
                      <a:r>
                        <a:rPr lang="zh-TW" altLang="en-US" sz="2800" dirty="0">
                          <a:latin typeface="微軟正黑體" panose="020B0604030504040204" pitchFamily="34" charset="-120"/>
                          <a:ea typeface="微軟正黑體" panose="020B0604030504040204" pitchFamily="34" charset="-120"/>
                        </a:rPr>
                        <a:t>刑法第</a:t>
                      </a:r>
                      <a:r>
                        <a:rPr lang="en-US" altLang="zh-TW" sz="2800" dirty="0">
                          <a:latin typeface="微軟正黑體" panose="020B0604030504040204" pitchFamily="34" charset="-120"/>
                          <a:ea typeface="微軟正黑體" panose="020B0604030504040204" pitchFamily="34" charset="-120"/>
                        </a:rPr>
                        <a:t>320</a:t>
                      </a:r>
                      <a:r>
                        <a:rPr lang="zh-TW" altLang="en-US" sz="2800" dirty="0">
                          <a:latin typeface="微軟正黑體" panose="020B0604030504040204" pitchFamily="34" charset="-120"/>
                          <a:ea typeface="微軟正黑體" panose="020B0604030504040204" pitchFamily="34" charset="-120"/>
                        </a:rPr>
                        <a:t>條</a:t>
                      </a:r>
                    </a:p>
                  </a:txBody>
                  <a:tcPr marL="91435" marR="91435" marT="45723" marB="45723">
                    <a:lnL w="9525"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b="1" dirty="0">
                          <a:latin typeface="微軟正黑體" panose="020B0604030504040204" pitchFamily="34" charset="-120"/>
                          <a:ea typeface="微軟正黑體" panose="020B0604030504040204" pitchFamily="34" charset="-120"/>
                        </a:rPr>
                        <a:t>「加重竊盜」</a:t>
                      </a:r>
                      <a:endParaRPr lang="en-US" altLang="zh-TW" sz="2800" b="1" dirty="0">
                        <a:latin typeface="微軟正黑體" panose="020B0604030504040204" pitchFamily="34" charset="-120"/>
                        <a:ea typeface="微軟正黑體" panose="020B0604030504040204" pitchFamily="34" charset="-12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刑法第</a:t>
                      </a:r>
                      <a:r>
                        <a:rPr lang="en-US" altLang="zh-TW" sz="2800" dirty="0">
                          <a:latin typeface="微軟正黑體" panose="020B0604030504040204" pitchFamily="34" charset="-120"/>
                          <a:ea typeface="微軟正黑體" panose="020B0604030504040204" pitchFamily="34" charset="-120"/>
                        </a:rPr>
                        <a:t>321</a:t>
                      </a:r>
                      <a:r>
                        <a:rPr lang="zh-TW" altLang="en-US" sz="2800" dirty="0">
                          <a:latin typeface="微軟正黑體" panose="020B0604030504040204" pitchFamily="34" charset="-120"/>
                          <a:ea typeface="微軟正黑體" panose="020B0604030504040204" pitchFamily="34" charset="-120"/>
                        </a:rPr>
                        <a:t>條</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修法後</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a:txBody>
                  <a:tcPr marL="91435" marR="91435" marT="45723" marB="45723">
                    <a:lnL w="12700" cap="flat" cmpd="sng" algn="ctr">
                      <a:solidFill>
                        <a:schemeClr val="tx1"/>
                      </a:solid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1"/>
                  </a:ext>
                </a:extLst>
              </a:tr>
              <a:tr h="3078695">
                <a:tc>
                  <a:txBody>
                    <a:bodyPr/>
                    <a:lstStyle/>
                    <a:p>
                      <a:pPr algn="just"/>
                      <a:r>
                        <a:rPr lang="zh-TW" altLang="en-US" sz="2800" b="0" i="0" kern="1200" dirty="0">
                          <a:solidFill>
                            <a:schemeClr val="tx1"/>
                          </a:solidFill>
                          <a:effectLst/>
                          <a:latin typeface="微軟正黑體" panose="020B0604030504040204" pitchFamily="34" charset="-120"/>
                          <a:ea typeface="微軟正黑體" panose="020B0604030504040204" pitchFamily="34" charset="-120"/>
                          <a:cs typeface="+mn-cs"/>
                        </a:rPr>
                        <a:t>意圖為自己或第三人不法之所有，而竊取他人之動產者，為竊盜罪，處年以下有期徒刑、拘役或五十萬元以下罰金</a:t>
                      </a:r>
                      <a:endParaRPr lang="zh-TW" altLang="en-US" sz="2800" dirty="0">
                        <a:latin typeface="微軟正黑體" panose="020B0604030504040204" pitchFamily="34" charset="-120"/>
                        <a:ea typeface="微軟正黑體" panose="020B0604030504040204" pitchFamily="34" charset="-120"/>
                      </a:endParaRPr>
                    </a:p>
                  </a:txBody>
                  <a:tcPr marL="91435" marR="91435" marT="45723" marB="45723">
                    <a:lnL w="9525" cap="flat" cmpd="sng" algn="ctr">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just"/>
                      <a:r>
                        <a:rPr lang="zh-TW" altLang="en-US" sz="2800" b="0" i="0" kern="1200" dirty="0">
                          <a:solidFill>
                            <a:schemeClr val="tx1"/>
                          </a:solidFill>
                          <a:effectLst/>
                          <a:latin typeface="微軟正黑體" panose="020B0604030504040204" pitchFamily="34" charset="-120"/>
                          <a:ea typeface="微軟正黑體" panose="020B0604030504040204" pitchFamily="34" charset="-120"/>
                          <a:cs typeface="+mn-cs"/>
                        </a:rPr>
                        <a:t>六、在車站、港埠、航空站或其他供水、陸、空公眾運輸之舟、車、航空機內而犯之。</a:t>
                      </a:r>
                      <a:r>
                        <a:rPr lang="en-US" altLang="zh-TW" sz="2800" dirty="0">
                          <a:latin typeface="微軟正黑體" panose="020B0604030504040204" pitchFamily="34" charset="-120"/>
                          <a:ea typeface="微軟正黑體" panose="020B0604030504040204" pitchFamily="34" charset="-120"/>
                        </a:rPr>
                        <a:t>…</a:t>
                      </a:r>
                      <a:r>
                        <a:rPr lang="zh-TW" altLang="en-US" sz="2800" b="0" i="0" kern="1200" dirty="0">
                          <a:solidFill>
                            <a:schemeClr val="tx1"/>
                          </a:solidFill>
                          <a:effectLst/>
                          <a:latin typeface="微軟正黑體" panose="020B0604030504040204" pitchFamily="34" charset="-120"/>
                          <a:ea typeface="微軟正黑體" panose="020B0604030504040204" pitchFamily="34" charset="-120"/>
                          <a:cs typeface="+mn-cs"/>
                        </a:rPr>
                        <a:t>處六月以上五年以下有期徒刑，得併科五十萬元以下罰金</a:t>
                      </a:r>
                      <a:endParaRPr lang="en-US" altLang="zh-TW" sz="2800" b="0" i="0" kern="1200" dirty="0">
                        <a:solidFill>
                          <a:schemeClr val="tx1"/>
                        </a:solidFill>
                        <a:effectLst/>
                        <a:latin typeface="微軟正黑體" panose="020B0604030504040204" pitchFamily="34" charset="-120"/>
                        <a:ea typeface="微軟正黑體" panose="020B0604030504040204" pitchFamily="34" charset="-120"/>
                        <a:cs typeface="+mn-cs"/>
                      </a:endParaRPr>
                    </a:p>
                  </a:txBody>
                  <a:tcPr marL="91435" marR="91435" marT="45723" marB="45723">
                    <a:lnL w="12700" cap="flat" cmpd="sng" algn="ctr">
                      <a:solidFill>
                        <a:schemeClr val="tx1"/>
                      </a:solid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bl>
          </a:graphicData>
        </a:graphic>
      </p:graphicFrame>
      <p:sp>
        <p:nvSpPr>
          <p:cNvPr id="74764" name="矩形 5">
            <a:extLst>
              <a:ext uri="{FF2B5EF4-FFF2-40B4-BE49-F238E27FC236}">
                <a16:creationId xmlns:a16="http://schemas.microsoft.com/office/drawing/2014/main" xmlns="" id="{7707E675-5928-4C26-8B81-BD7268E6D8EE}"/>
              </a:ext>
            </a:extLst>
          </p:cNvPr>
          <p:cNvSpPr>
            <a:spLocks noChangeArrowheads="1"/>
          </p:cNvSpPr>
          <p:nvPr/>
        </p:nvSpPr>
        <p:spPr bwMode="auto">
          <a:xfrm>
            <a:off x="3479800" y="836613"/>
            <a:ext cx="534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400" b="1">
                <a:solidFill>
                  <a:srgbClr val="FF0000"/>
                </a:solidFill>
                <a:latin typeface="微軟正黑體" panose="020B0604030504040204" pitchFamily="34" charset="-120"/>
                <a:ea typeface="微軟正黑體" panose="020B0604030504040204" pitchFamily="34" charset="-120"/>
              </a:rPr>
              <a:t>加重竊盜罪於</a:t>
            </a:r>
            <a:r>
              <a:rPr lang="en-US" altLang="zh-TW" sz="2400" b="1">
                <a:solidFill>
                  <a:srgbClr val="FF0000"/>
                </a:solidFill>
                <a:latin typeface="微軟正黑體" panose="020B0604030504040204" pitchFamily="34" charset="-120"/>
                <a:ea typeface="微軟正黑體" panose="020B0604030504040204" pitchFamily="34" charset="-120"/>
              </a:rPr>
              <a:t>2011</a:t>
            </a:r>
            <a:r>
              <a:rPr lang="zh-TW" altLang="en-US" sz="2400" b="1">
                <a:solidFill>
                  <a:srgbClr val="FF0000"/>
                </a:solidFill>
                <a:latin typeface="微軟正黑體" panose="020B0604030504040204" pitchFamily="34" charset="-120"/>
                <a:ea typeface="微軟正黑體" panose="020B0604030504040204" pitchFamily="34" charset="-120"/>
              </a:rPr>
              <a:t>年</a:t>
            </a:r>
            <a:r>
              <a:rPr lang="en-US" altLang="zh-TW" sz="2400" b="1">
                <a:solidFill>
                  <a:srgbClr val="FF0000"/>
                </a:solidFill>
                <a:latin typeface="微軟正黑體" panose="020B0604030504040204" pitchFamily="34" charset="-120"/>
                <a:ea typeface="微軟正黑體" panose="020B0604030504040204" pitchFamily="34" charset="-120"/>
              </a:rPr>
              <a:t>01</a:t>
            </a:r>
            <a:r>
              <a:rPr lang="zh-TW" altLang="en-US" sz="2400" b="1">
                <a:solidFill>
                  <a:srgbClr val="FF0000"/>
                </a:solidFill>
                <a:latin typeface="微軟正黑體" panose="020B0604030504040204" pitchFamily="34" charset="-120"/>
                <a:ea typeface="微軟正黑體" panose="020B0604030504040204" pitchFamily="34" charset="-120"/>
              </a:rPr>
              <a:t>月</a:t>
            </a:r>
            <a:r>
              <a:rPr lang="en-US" altLang="zh-TW" sz="2400" b="1">
                <a:solidFill>
                  <a:srgbClr val="FF0000"/>
                </a:solidFill>
                <a:latin typeface="微軟正黑體" panose="020B0604030504040204" pitchFamily="34" charset="-120"/>
                <a:ea typeface="微軟正黑體" panose="020B0604030504040204" pitchFamily="34" charset="-120"/>
              </a:rPr>
              <a:t>26</a:t>
            </a:r>
            <a:r>
              <a:rPr lang="zh-TW" altLang="en-US" sz="2400" b="1">
                <a:solidFill>
                  <a:srgbClr val="FF0000"/>
                </a:solidFill>
                <a:latin typeface="微軟正黑體" panose="020B0604030504040204" pitchFamily="34" charset="-120"/>
                <a:ea typeface="微軟正黑體" panose="020B0604030504040204" pitchFamily="34" charset="-120"/>
              </a:rPr>
              <a:t>日已修法</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標題 2">
            <a:extLst>
              <a:ext uri="{FF2B5EF4-FFF2-40B4-BE49-F238E27FC236}">
                <a16:creationId xmlns:a16="http://schemas.microsoft.com/office/drawing/2014/main" xmlns="" id="{EE1EFC13-736E-408F-9271-C916A47409E4}"/>
              </a:ext>
            </a:extLst>
          </p:cNvPr>
          <p:cNvSpPr>
            <a:spLocks noGrp="1" noChangeArrowheads="1"/>
          </p:cNvSpPr>
          <p:nvPr>
            <p:ph type="title"/>
          </p:nvPr>
        </p:nvSpPr>
        <p:spPr>
          <a:xfrm>
            <a:off x="250825" y="341313"/>
            <a:ext cx="3168650" cy="1143000"/>
          </a:xfrm>
        </p:spPr>
        <p:txBody>
          <a:bodyPr/>
          <a:lstStyle/>
          <a:p>
            <a:pPr eaLnBrk="1" hangingPunct="1"/>
            <a:r>
              <a:rPr lang="zh-TW" altLang="en-US" b="1"/>
              <a:t>議題小考箱</a:t>
            </a:r>
          </a:p>
        </p:txBody>
      </p:sp>
      <p:sp>
        <p:nvSpPr>
          <p:cNvPr id="4" name="內容版面配置區 3">
            <a:extLst>
              <a:ext uri="{FF2B5EF4-FFF2-40B4-BE49-F238E27FC236}">
                <a16:creationId xmlns:a16="http://schemas.microsoft.com/office/drawing/2014/main" xmlns="" id="{EDCB813B-B8F2-47ED-B2D5-AAE206B8FAA1}"/>
              </a:ext>
            </a:extLst>
          </p:cNvPr>
          <p:cNvSpPr>
            <a:spLocks noGrp="1"/>
          </p:cNvSpPr>
          <p:nvPr>
            <p:ph idx="1"/>
          </p:nvPr>
        </p:nvSpPr>
        <p:spPr>
          <a:xfrm>
            <a:off x="539750" y="1773238"/>
            <a:ext cx="8147050" cy="4352925"/>
          </a:xfrm>
        </p:spPr>
        <p:txBody>
          <a:bodyPr rtlCol="0">
            <a:normAutofit/>
          </a:bodyPr>
          <a:lstStyle/>
          <a:p>
            <a:pPr marL="0" indent="0" eaLnBrk="1" fontAlgn="auto" hangingPunct="1">
              <a:spcAft>
                <a:spcPts val="0"/>
              </a:spcAft>
              <a:buFont typeface="Arial" panose="020B0604020202020204" pitchFamily="34" charset="0"/>
              <a:buNone/>
              <a:defRPr/>
            </a:pPr>
            <a:r>
              <a:rPr lang="zh-TW" altLang="en-US" dirty="0">
                <a:latin typeface="微軟正黑體" panose="020B0604030504040204" pitchFamily="34" charset="-120"/>
                <a:ea typeface="微軟正黑體" panose="020B0604030504040204" pitchFamily="34" charset="-120"/>
              </a:rPr>
              <a:t>新聞報導中提到，若當時</a:t>
            </a:r>
            <a:r>
              <a:rPr lang="en-US" altLang="zh-TW" dirty="0">
                <a:latin typeface="微軟正黑體" panose="020B0604030504040204" pitchFamily="34" charset="-120"/>
                <a:ea typeface="微軟正黑體" panose="020B0604030504040204" pitchFamily="34" charset="-120"/>
              </a:rPr>
              <a:t>(2010</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楊男竊盜地點在機場，不能適用加重竊盜罪，符合罪刑法定主義中的哪一項內涵？</a:t>
            </a:r>
          </a:p>
          <a:p>
            <a:pPr eaLnBrk="1" fontAlgn="auto" hangingPunct="1">
              <a:spcAft>
                <a:spcPts val="0"/>
              </a:spcAft>
              <a:defRPr/>
            </a:pPr>
            <a:endParaRPr lang="zh-TW" altLang="en-US" dirty="0">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xmlns="" id="{8DFBD7B6-2CEE-45AB-A2AB-DC0A16B07735}"/>
              </a:ext>
            </a:extLst>
          </p:cNvPr>
          <p:cNvGrpSpPr>
            <a:grpSpLocks/>
          </p:cNvGrpSpPr>
          <p:nvPr/>
        </p:nvGrpSpPr>
        <p:grpSpPr bwMode="auto">
          <a:xfrm>
            <a:off x="2916238" y="3573463"/>
            <a:ext cx="3600450" cy="1270000"/>
            <a:chOff x="2267744" y="3140970"/>
            <a:chExt cx="3503091" cy="1269720"/>
          </a:xfrm>
        </p:grpSpPr>
        <p:sp>
          <p:nvSpPr>
            <p:cNvPr id="75781" name="文字方塊 5">
              <a:extLst>
                <a:ext uri="{FF2B5EF4-FFF2-40B4-BE49-F238E27FC236}">
                  <a16:creationId xmlns:a16="http://schemas.microsoft.com/office/drawing/2014/main" xmlns="" id="{E1F1D32A-6B60-4C4F-B527-97F2B3F820C7}"/>
                </a:ext>
              </a:extLst>
            </p:cNvPr>
            <p:cNvSpPr txBox="1">
              <a:spLocks noChangeArrowheads="1"/>
            </p:cNvSpPr>
            <p:nvPr/>
          </p:nvSpPr>
          <p:spPr bwMode="auto">
            <a:xfrm>
              <a:off x="2987824" y="3887470"/>
              <a:ext cx="2783011"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禁止類推適用。</a:t>
              </a:r>
            </a:p>
          </p:txBody>
        </p:sp>
        <p:sp>
          <p:nvSpPr>
            <p:cNvPr id="7" name="橢圓 6">
              <a:extLst>
                <a:ext uri="{FF2B5EF4-FFF2-40B4-BE49-F238E27FC236}">
                  <a16:creationId xmlns:a16="http://schemas.microsoft.com/office/drawing/2014/main" xmlns="" id="{39460E24-46D6-4EAB-A635-73DE7D8CEFBE}"/>
                </a:ext>
              </a:extLst>
            </p:cNvPr>
            <p:cNvSpPr/>
            <p:nvPr/>
          </p:nvSpPr>
          <p:spPr bwMode="auto">
            <a:xfrm>
              <a:off x="2267744" y="3140970"/>
              <a:ext cx="1008606" cy="9792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a:extLst>
              <a:ext uri="{FF2B5EF4-FFF2-40B4-BE49-F238E27FC236}">
                <a16:creationId xmlns:a16="http://schemas.microsoft.com/office/drawing/2014/main" xmlns="" id="{A326B0AE-9411-4124-AD22-4624B4686890}"/>
              </a:ext>
            </a:extLst>
          </p:cNvPr>
          <p:cNvSpPr/>
          <p:nvPr/>
        </p:nvSpPr>
        <p:spPr bwMode="auto">
          <a:xfrm>
            <a:off x="3995738" y="1341438"/>
            <a:ext cx="1152525" cy="115411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5400" b="1" dirty="0">
                <a:solidFill>
                  <a:srgbClr val="002060"/>
                </a:solidFill>
                <a:latin typeface="Microsoft JhengHei" pitchFamily="34" charset="-120"/>
                <a:ea typeface="Microsoft JhengHei" pitchFamily="34" charset="-120"/>
              </a:rPr>
              <a:t>參</a:t>
            </a:r>
          </a:p>
        </p:txBody>
      </p:sp>
      <p:sp>
        <p:nvSpPr>
          <p:cNvPr id="76803" name="矩形 2">
            <a:extLst>
              <a:ext uri="{FF2B5EF4-FFF2-40B4-BE49-F238E27FC236}">
                <a16:creationId xmlns:a16="http://schemas.microsoft.com/office/drawing/2014/main" xmlns="" id="{7285A4EF-4344-4AC9-A44C-EBB76F6F2E69}"/>
              </a:ext>
            </a:extLst>
          </p:cNvPr>
          <p:cNvSpPr>
            <a:spLocks noChangeArrowheads="1"/>
          </p:cNvSpPr>
          <p:nvPr/>
        </p:nvSpPr>
        <p:spPr bwMode="auto">
          <a:xfrm>
            <a:off x="1709738" y="2708275"/>
            <a:ext cx="57245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法治國家如何追訴</a:t>
            </a:r>
            <a:endParaRPr lang="en-US" altLang="zh-TW" sz="5400" b="1">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、處罰犯罪行為？</a:t>
            </a:r>
            <a:endParaRPr lang="zh-TW" altLang="en-US" sz="5400" b="1">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字方塊 5">
            <a:extLst>
              <a:ext uri="{FF2B5EF4-FFF2-40B4-BE49-F238E27FC236}">
                <a16:creationId xmlns:a16="http://schemas.microsoft.com/office/drawing/2014/main" xmlns="" id="{715F977B-B2F9-4579-B6E8-B7A37FF965CE}"/>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一、</a:t>
            </a:r>
          </a:p>
        </p:txBody>
      </p:sp>
      <p:graphicFrame>
        <p:nvGraphicFramePr>
          <p:cNvPr id="4" name="內容版面配置區 3">
            <a:extLst>
              <a:ext uri="{FF2B5EF4-FFF2-40B4-BE49-F238E27FC236}">
                <a16:creationId xmlns:a16="http://schemas.microsoft.com/office/drawing/2014/main" xmlns="" id="{36B050B5-6FB3-46D7-ACAF-B70A3BB61CE5}"/>
              </a:ext>
            </a:extLst>
          </p:cNvPr>
          <p:cNvGraphicFramePr>
            <a:graphicFrameLocks noGrp="1"/>
          </p:cNvGraphicFramePr>
          <p:nvPr>
            <p:ph idx="1"/>
          </p:nvPr>
        </p:nvGraphicFramePr>
        <p:xfrm>
          <a:off x="611188" y="2349500"/>
          <a:ext cx="8218487" cy="2316412"/>
        </p:xfrm>
        <a:graphic>
          <a:graphicData uri="http://schemas.openxmlformats.org/drawingml/2006/table">
            <a:tbl>
              <a:tblPr firstRow="1" bandRow="1">
                <a:tableStyleId>{ED083AE6-46FA-4A59-8FB0-9F97EB10719F}</a:tableStyleId>
              </a:tblPr>
              <a:tblGrid>
                <a:gridCol w="8218487">
                  <a:extLst>
                    <a:ext uri="{9D8B030D-6E8A-4147-A177-3AD203B41FA5}">
                      <a16:colId xmlns:a16="http://schemas.microsoft.com/office/drawing/2014/main" xmlns="" val="20000"/>
                    </a:ext>
                  </a:extLst>
                </a:gridCol>
              </a:tblGrid>
              <a:tr h="944746">
                <a:tc>
                  <a:txBody>
                    <a:bodyPr/>
                    <a:lstStyle/>
                    <a:p>
                      <a:r>
                        <a:rPr lang="zh-TW" altLang="en-US" sz="2800" dirty="0">
                          <a:latin typeface="微軟正黑體" panose="020B0604030504040204" pitchFamily="34" charset="-120"/>
                          <a:ea typeface="微軟正黑體" panose="020B0604030504040204" pitchFamily="34" charset="-120"/>
                        </a:rPr>
                        <a:t>犯罪的追訴與處罰程序必須遵行正當程序，以避免人民受到不當的干擾與侵害。</a:t>
                      </a:r>
                    </a:p>
                  </a:txBody>
                  <a:tcPr marT="45703" marB="45703"/>
                </a:tc>
                <a:extLst>
                  <a:ext uri="{0D108BD9-81ED-4DB2-BD59-A6C34878D82A}">
                    <a16:rowId xmlns:a16="http://schemas.microsoft.com/office/drawing/2014/main" xmlns="" val="10000"/>
                  </a:ext>
                </a:extLst>
              </a:tr>
              <a:tr h="1371417">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國家追訴犯罪的主要訴訟程序，包括偵查、起訴、審判和執行，而這些過程中對於原告與被告的各項權利都必須予以維護。</a:t>
                      </a:r>
                    </a:p>
                  </a:txBody>
                  <a:tcPr marT="45703" marB="45703"/>
                </a:tc>
                <a:extLst>
                  <a:ext uri="{0D108BD9-81ED-4DB2-BD59-A6C34878D82A}">
                    <a16:rowId xmlns:a16="http://schemas.microsoft.com/office/drawing/2014/main" xmlns="" val="10001"/>
                  </a:ext>
                </a:extLst>
              </a:tr>
            </a:tbl>
          </a:graphicData>
        </a:graphic>
      </p:graphicFrame>
      <p:sp>
        <p:nvSpPr>
          <p:cNvPr id="77835" name="標題 2">
            <a:extLst>
              <a:ext uri="{FF2B5EF4-FFF2-40B4-BE49-F238E27FC236}">
                <a16:creationId xmlns:a16="http://schemas.microsoft.com/office/drawing/2014/main" xmlns="" id="{A0514EB4-00D6-4719-BD0F-47B6FF557F90}"/>
              </a:ext>
            </a:extLst>
          </p:cNvPr>
          <p:cNvSpPr>
            <a:spLocks noGrp="1" noChangeArrowheads="1"/>
          </p:cNvSpPr>
          <p:nvPr>
            <p:ph type="title"/>
          </p:nvPr>
        </p:nvSpPr>
        <p:spPr>
          <a:xfrm>
            <a:off x="1403350" y="133350"/>
            <a:ext cx="7561263" cy="1143000"/>
          </a:xfrm>
        </p:spPr>
        <p:txBody>
          <a:bodyPr/>
          <a:lstStyle/>
          <a:p>
            <a:pPr algn="l" eaLnBrk="1" hangingPunct="1"/>
            <a:r>
              <a:rPr lang="zh-TW" altLang="en-US" sz="3200" b="1"/>
              <a:t>如何透過犯罪的追訴與處罰程序保障人權</a:t>
            </a:r>
          </a:p>
        </p:txBody>
      </p:sp>
      <p:sp>
        <p:nvSpPr>
          <p:cNvPr id="77836" name="Text Box 17">
            <a:extLst>
              <a:ext uri="{FF2B5EF4-FFF2-40B4-BE49-F238E27FC236}">
                <a16:creationId xmlns:a16="http://schemas.microsoft.com/office/drawing/2014/main" xmlns="" id="{8508AE3A-F4DE-402A-BFF9-180F122841A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155</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9144000" cy="5048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rgbClr val="FFFF00"/>
                </a:solidFill>
                <a:latin typeface="華康華綜體W5" pitchFamily="49" charset="-120"/>
                <a:ea typeface="華康華綜體W5" pitchFamily="49" charset="-120"/>
              </a:rPr>
              <a:t>偵  查</a:t>
            </a:r>
          </a:p>
        </p:txBody>
      </p:sp>
      <p:sp>
        <p:nvSpPr>
          <p:cNvPr id="4" name="矩形 3"/>
          <p:cNvSpPr/>
          <p:nvPr/>
        </p:nvSpPr>
        <p:spPr>
          <a:xfrm>
            <a:off x="0" y="765175"/>
            <a:ext cx="9144000" cy="57594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橢圓 4"/>
          <p:cNvSpPr/>
          <p:nvPr/>
        </p:nvSpPr>
        <p:spPr>
          <a:xfrm>
            <a:off x="323850" y="1412875"/>
            <a:ext cx="1295400" cy="1295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323850" y="3284538"/>
            <a:ext cx="1295400" cy="129698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323850" y="4941888"/>
            <a:ext cx="1295400" cy="1295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5435600" y="1196975"/>
            <a:ext cx="1944688" cy="50323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華康華綜體W5" pitchFamily="49" charset="-120"/>
                <a:ea typeface="華康華綜體W5" pitchFamily="49" charset="-120"/>
              </a:rPr>
              <a:t>檢警機關</a:t>
            </a:r>
          </a:p>
        </p:txBody>
      </p:sp>
      <p:sp>
        <p:nvSpPr>
          <p:cNvPr id="9" name="矩形 8"/>
          <p:cNvSpPr/>
          <p:nvPr/>
        </p:nvSpPr>
        <p:spPr>
          <a:xfrm>
            <a:off x="5435600" y="1700213"/>
            <a:ext cx="1944688" cy="43926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圓角矩形圖說文字 9"/>
          <p:cNvSpPr/>
          <p:nvPr/>
        </p:nvSpPr>
        <p:spPr>
          <a:xfrm>
            <a:off x="7451725" y="2492375"/>
            <a:ext cx="1512888" cy="3529013"/>
          </a:xfrm>
          <a:prstGeom prst="wedgeRoundRectCallout">
            <a:avLst>
              <a:gd name="adj1" fmla="val -71939"/>
              <a:gd name="adj2" fmla="val -7793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0">
              <a:defRPr/>
            </a:pPr>
            <a:r>
              <a:rPr lang="zh-TW" altLang="zh-TW" dirty="0">
                <a:solidFill>
                  <a:schemeClr val="tx1"/>
                </a:solidFill>
                <a:latin typeface="華康中圓體" pitchFamily="49" charset="-120"/>
                <a:ea typeface="華康中圓體" pitchFamily="49" charset="-120"/>
              </a:rPr>
              <a:t>因告訴、告發、自首或其他情事知有犯罪嫌疑者，應即 開始偵查。</a:t>
            </a:r>
            <a:r>
              <a:rPr lang="zh-TW" altLang="en-US" dirty="0">
                <a:solidFill>
                  <a:schemeClr val="tx1"/>
                </a:solidFill>
                <a:latin typeface="華康中圓體" pitchFamily="49" charset="-120"/>
                <a:ea typeface="華康中圓體" pitchFamily="49" charset="-120"/>
              </a:rPr>
              <a:t>若偵察機關自行發現犯罪，也可以開啟偵察。</a:t>
            </a:r>
          </a:p>
        </p:txBody>
      </p:sp>
      <p:pic>
        <p:nvPicPr>
          <p:cNvPr id="25610" name="Picture 2" descr="C:\Users\user\Deskto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73238"/>
            <a:ext cx="9715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1" name="文字方塊 12"/>
          <p:cNvSpPr txBox="1">
            <a:spLocks noChangeArrowheads="1"/>
          </p:cNvSpPr>
          <p:nvPr/>
        </p:nvSpPr>
        <p:spPr bwMode="auto">
          <a:xfrm>
            <a:off x="6011863" y="292417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警察</a:t>
            </a:r>
          </a:p>
        </p:txBody>
      </p:sp>
      <p:sp>
        <p:nvSpPr>
          <p:cNvPr id="14" name="向下箭號 13"/>
          <p:cNvSpPr/>
          <p:nvPr/>
        </p:nvSpPr>
        <p:spPr>
          <a:xfrm>
            <a:off x="6300788" y="3500438"/>
            <a:ext cx="287337" cy="86518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5613" name="Picture 3" descr="C:\Users\user\Desktop\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365625"/>
            <a:ext cx="812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文字方塊 15"/>
          <p:cNvSpPr txBox="1">
            <a:spLocks noChangeArrowheads="1"/>
          </p:cNvSpPr>
          <p:nvPr/>
        </p:nvSpPr>
        <p:spPr bwMode="auto">
          <a:xfrm>
            <a:off x="5840413" y="5589588"/>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檢察官</a:t>
            </a:r>
          </a:p>
        </p:txBody>
      </p:sp>
      <p:sp>
        <p:nvSpPr>
          <p:cNvPr id="25615" name="文字方塊 16"/>
          <p:cNvSpPr txBox="1">
            <a:spLocks noChangeArrowheads="1"/>
          </p:cNvSpPr>
          <p:nvPr/>
        </p:nvSpPr>
        <p:spPr bwMode="auto">
          <a:xfrm>
            <a:off x="5580063" y="361473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solidFill>
                  <a:schemeClr val="accent2"/>
                </a:solidFill>
                <a:latin typeface="華康華綜體W5"/>
                <a:ea typeface="華康華綜體W5"/>
                <a:cs typeface="華康華綜體W5"/>
              </a:rPr>
              <a:t>案件</a:t>
            </a:r>
          </a:p>
        </p:txBody>
      </p:sp>
      <p:sp>
        <p:nvSpPr>
          <p:cNvPr id="25616" name="文字方塊 17"/>
          <p:cNvSpPr txBox="1">
            <a:spLocks noChangeArrowheads="1"/>
          </p:cNvSpPr>
          <p:nvPr/>
        </p:nvSpPr>
        <p:spPr bwMode="auto">
          <a:xfrm>
            <a:off x="6508750" y="361473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solidFill>
                  <a:schemeClr val="accent2"/>
                </a:solidFill>
                <a:latin typeface="華康華綜體W5"/>
                <a:ea typeface="華康華綜體W5"/>
                <a:cs typeface="華康華綜體W5"/>
              </a:rPr>
              <a:t>移送</a:t>
            </a:r>
          </a:p>
        </p:txBody>
      </p:sp>
      <p:sp>
        <p:nvSpPr>
          <p:cNvPr id="25617" name="文字方塊 18"/>
          <p:cNvSpPr txBox="1">
            <a:spLocks noChangeArrowheads="1"/>
          </p:cNvSpPr>
          <p:nvPr/>
        </p:nvSpPr>
        <p:spPr bwMode="auto">
          <a:xfrm>
            <a:off x="107950" y="22764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犯罪行為人</a:t>
            </a:r>
          </a:p>
        </p:txBody>
      </p:sp>
      <p:sp>
        <p:nvSpPr>
          <p:cNvPr id="25618" name="文字方塊 19"/>
          <p:cNvSpPr txBox="1">
            <a:spLocks noChangeArrowheads="1"/>
          </p:cNvSpPr>
          <p:nvPr/>
        </p:nvSpPr>
        <p:spPr bwMode="auto">
          <a:xfrm>
            <a:off x="276225" y="4119563"/>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一般人民</a:t>
            </a:r>
          </a:p>
        </p:txBody>
      </p:sp>
      <p:sp>
        <p:nvSpPr>
          <p:cNvPr id="25619" name="文字方塊 20"/>
          <p:cNvSpPr txBox="1">
            <a:spLocks noChangeArrowheads="1"/>
          </p:cNvSpPr>
          <p:nvPr/>
        </p:nvSpPr>
        <p:spPr bwMode="auto">
          <a:xfrm>
            <a:off x="439738" y="577532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被害人</a:t>
            </a:r>
          </a:p>
        </p:txBody>
      </p:sp>
      <p:pic>
        <p:nvPicPr>
          <p:cNvPr id="25620" name="Picture 4" descr="C:\Users\user\Desktop\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997200"/>
            <a:ext cx="1593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5" descr="C:\Users\user\Desktop\1.png"/>
          <p:cNvPicPr>
            <a:picLocks noChangeAspect="1" noChangeArrowheads="1"/>
          </p:cNvPicPr>
          <p:nvPr/>
        </p:nvPicPr>
        <p:blipFill>
          <a:blip r:embed="rId6">
            <a:extLst>
              <a:ext uri="{28A0092B-C50C-407E-A947-70E740481C1C}">
                <a14:useLocalDpi xmlns:a14="http://schemas.microsoft.com/office/drawing/2010/main" val="0"/>
              </a:ext>
            </a:extLst>
          </a:blip>
          <a:srcRect r="4546"/>
          <a:stretch>
            <a:fillRect/>
          </a:stretch>
        </p:blipFill>
        <p:spPr bwMode="auto">
          <a:xfrm>
            <a:off x="179388" y="1125538"/>
            <a:ext cx="15128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6" descr="C:\Users\user\Desktop\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4676775"/>
            <a:ext cx="11525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2051050" y="1887538"/>
            <a:ext cx="2449513" cy="360362"/>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p:cNvSpPr/>
          <p:nvPr/>
        </p:nvSpPr>
        <p:spPr>
          <a:xfrm>
            <a:off x="2051050" y="5703888"/>
            <a:ext cx="2520950" cy="360362"/>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矩形 26"/>
          <p:cNvSpPr/>
          <p:nvPr/>
        </p:nvSpPr>
        <p:spPr>
          <a:xfrm rot="16200000" flipH="1" flipV="1">
            <a:off x="2411413" y="3687763"/>
            <a:ext cx="3960812" cy="360362"/>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向右箭號 27"/>
          <p:cNvSpPr/>
          <p:nvPr/>
        </p:nvSpPr>
        <p:spPr>
          <a:xfrm>
            <a:off x="2051050" y="3543300"/>
            <a:ext cx="3313113" cy="720725"/>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627" name="文字方塊 28"/>
          <p:cNvSpPr txBox="1">
            <a:spLocks noChangeArrowheads="1"/>
          </p:cNvSpPr>
          <p:nvPr/>
        </p:nvSpPr>
        <p:spPr bwMode="auto">
          <a:xfrm>
            <a:off x="2051050" y="181451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solidFill>
                  <a:schemeClr val="bg1"/>
                </a:solidFill>
                <a:latin typeface="華康華綜體W5"/>
                <a:ea typeface="華康華綜體W5"/>
                <a:cs typeface="華康華綜體W5"/>
              </a:rPr>
              <a:t>自首</a:t>
            </a:r>
          </a:p>
        </p:txBody>
      </p:sp>
      <p:sp>
        <p:nvSpPr>
          <p:cNvPr id="25628" name="文字方塊 29"/>
          <p:cNvSpPr txBox="1">
            <a:spLocks noChangeArrowheads="1"/>
          </p:cNvSpPr>
          <p:nvPr/>
        </p:nvSpPr>
        <p:spPr bwMode="auto">
          <a:xfrm>
            <a:off x="2051050" y="36576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solidFill>
                  <a:schemeClr val="bg1"/>
                </a:solidFill>
                <a:latin typeface="華康華綜體W5"/>
                <a:ea typeface="華康華綜體W5"/>
                <a:cs typeface="華康華綜體W5"/>
              </a:rPr>
              <a:t>告發</a:t>
            </a:r>
          </a:p>
        </p:txBody>
      </p:sp>
      <p:sp>
        <p:nvSpPr>
          <p:cNvPr id="25629" name="文字方塊 30"/>
          <p:cNvSpPr txBox="1">
            <a:spLocks noChangeArrowheads="1"/>
          </p:cNvSpPr>
          <p:nvPr/>
        </p:nvSpPr>
        <p:spPr bwMode="auto">
          <a:xfrm>
            <a:off x="2051050" y="5630863"/>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solidFill>
                  <a:schemeClr val="bg1"/>
                </a:solidFill>
                <a:latin typeface="華康華綜體W5"/>
                <a:ea typeface="華康華綜體W5"/>
                <a:cs typeface="華康華綜體W5"/>
              </a:rPr>
              <a:t>告訴</a:t>
            </a:r>
          </a:p>
        </p:txBody>
      </p:sp>
      <p:sp>
        <p:nvSpPr>
          <p:cNvPr id="32" name="圓角矩形圖說文字 31"/>
          <p:cNvSpPr/>
          <p:nvPr/>
        </p:nvSpPr>
        <p:spPr>
          <a:xfrm>
            <a:off x="2051050" y="836613"/>
            <a:ext cx="2233613" cy="835025"/>
          </a:xfrm>
          <a:prstGeom prst="wedgeRoundRectCallout">
            <a:avLst>
              <a:gd name="adj1" fmla="val -33119"/>
              <a:gd name="adj2" fmla="val 7485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華康中圓體" pitchFamily="49" charset="-120"/>
                <a:ea typeface="華康中圓體" pitchFamily="49" charset="-120"/>
              </a:rPr>
              <a:t>在犯罪未被發現前，自行申告犯罪事實而接受審判</a:t>
            </a:r>
          </a:p>
        </p:txBody>
      </p:sp>
      <p:sp>
        <p:nvSpPr>
          <p:cNvPr id="33" name="圓角矩形圖說文字 32"/>
          <p:cNvSpPr/>
          <p:nvPr/>
        </p:nvSpPr>
        <p:spPr>
          <a:xfrm>
            <a:off x="2051050" y="3040063"/>
            <a:ext cx="1584325" cy="287337"/>
          </a:xfrm>
          <a:prstGeom prst="wedgeRoundRectCallout">
            <a:avLst>
              <a:gd name="adj1" fmla="val -30912"/>
              <a:gd name="adj2" fmla="val 16886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華康中圓體" pitchFamily="49" charset="-120"/>
                <a:ea typeface="華康中圓體" pitchFamily="49" charset="-120"/>
              </a:rPr>
              <a:t>舉發犯罪事實</a:t>
            </a:r>
          </a:p>
        </p:txBody>
      </p:sp>
      <p:sp>
        <p:nvSpPr>
          <p:cNvPr id="34" name="圓角矩形圖說文字 33"/>
          <p:cNvSpPr/>
          <p:nvPr/>
        </p:nvSpPr>
        <p:spPr>
          <a:xfrm>
            <a:off x="2051050" y="4119563"/>
            <a:ext cx="2089150" cy="1439862"/>
          </a:xfrm>
          <a:prstGeom prst="wedgeRoundRectCallout">
            <a:avLst>
              <a:gd name="adj1" fmla="val -30461"/>
              <a:gd name="adj2" fmla="val 5898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華康中圓體" pitchFamily="49" charset="-120"/>
                <a:ea typeface="華康中圓體" pitchFamily="49" charset="-120"/>
              </a:rPr>
              <a:t>被害人（或其親屬、法定代理人）提出犯罪事實，請求追訴犯罪行為人罪刑的行為</a:t>
            </a:r>
          </a:p>
        </p:txBody>
      </p:sp>
    </p:spTree>
    <p:extLst>
      <p:ext uri="{BB962C8B-B14F-4D97-AF65-F5344CB8AC3E}">
        <p14:creationId xmlns:p14="http://schemas.microsoft.com/office/powerpoint/2010/main" val="30839042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713788" cy="2663825"/>
          </a:xfrm>
        </p:spPr>
        <p:txBody>
          <a:bodyPr/>
          <a:lstStyle/>
          <a:p>
            <a:pPr marL="357188" indent="-357188">
              <a:buFont typeface="Arial" charset="0"/>
              <a:buNone/>
              <a:defRPr/>
            </a:pPr>
            <a:r>
              <a:rPr lang="zh-TW" altLang="en-US" dirty="0" smtClean="0"/>
              <a:t>（一）發現犯罪事實</a:t>
            </a:r>
            <a:endParaRPr lang="en-US" altLang="zh-TW" dirty="0" smtClean="0"/>
          </a:p>
          <a:p>
            <a:pPr marL="757238" lvl="1" indent="-357188">
              <a:buFont typeface="Calibri" pitchFamily="34" charset="0"/>
              <a:buAutoNum type="arabicPeriod"/>
              <a:defRPr/>
            </a:pPr>
            <a:r>
              <a:rPr lang="zh-TW" altLang="en-US" dirty="0" smtClean="0"/>
              <a:t>告發：不論任何人，如果知道別人的犯罪事實都有告發的資格。這是</a:t>
            </a:r>
            <a:r>
              <a:rPr lang="zh-TW" altLang="en-US" b="1" dirty="0" smtClean="0">
                <a:solidFill>
                  <a:srgbClr val="FF3C00"/>
                </a:solidFill>
              </a:rPr>
              <a:t>非被害人</a:t>
            </a:r>
            <a:r>
              <a:rPr lang="zh-TW" altLang="en-US" dirty="0" smtClean="0"/>
              <a:t>可以行使的權利。</a:t>
            </a:r>
            <a:endParaRPr lang="en-US" altLang="zh-TW" dirty="0" smtClean="0"/>
          </a:p>
          <a:p>
            <a:pPr marL="822325" lvl="1">
              <a:buFont typeface="Arial" charset="0"/>
              <a:buChar char="–"/>
              <a:defRPr/>
            </a:pPr>
            <a:r>
              <a:rPr lang="zh-TW" altLang="en-US" sz="3000" dirty="0" smtClean="0"/>
              <a:t>例如：寫檢舉信、打電話報案或是在網路向警察機關報案，都是告發的一種。</a:t>
            </a:r>
            <a:endParaRPr lang="en-US" altLang="zh-TW" sz="3000" dirty="0" smtClean="0"/>
          </a:p>
        </p:txBody>
      </p:sp>
      <p:sp>
        <p:nvSpPr>
          <p:cNvPr id="1843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894F7E97-E7A0-4693-B2F9-31F3F02D5066}" type="slidenum">
              <a:rPr kumimoji="0" lang="zh-TW" altLang="en-US" smtClean="0">
                <a:solidFill>
                  <a:srgbClr val="898989"/>
                </a:solidFill>
                <a:latin typeface="標楷體" pitchFamily="65" charset="-120"/>
                <a:ea typeface="標楷體" pitchFamily="65" charset="-120"/>
              </a:rPr>
              <a:pPr eaLnBrk="1" hangingPunct="1"/>
              <a:t>108</a:t>
            </a:fld>
            <a:endParaRPr kumimoji="0" lang="zh-TW" altLang="en-US" smtClean="0">
              <a:solidFill>
                <a:srgbClr val="898989"/>
              </a:solidFill>
              <a:latin typeface="標楷體" pitchFamily="65" charset="-120"/>
              <a:ea typeface="標楷體" pitchFamily="65" charset="-120"/>
            </a:endParaRPr>
          </a:p>
        </p:txBody>
      </p:sp>
      <p:sp>
        <p:nvSpPr>
          <p:cNvPr id="18437" name="文字方塊 1"/>
          <p:cNvSpPr txBox="1">
            <a:spLocks noChangeArrowheads="1"/>
          </p:cNvSpPr>
          <p:nvPr/>
        </p:nvSpPr>
        <p:spPr bwMode="auto">
          <a:xfrm>
            <a:off x="1908175" y="5059363"/>
            <a:ext cx="5762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20000"/>
              </a:spcBef>
            </a:pPr>
            <a:r>
              <a:rPr kumimoji="0" lang="zh-TW" altLang="en-US" sz="3000">
                <a:solidFill>
                  <a:srgbClr val="000000"/>
                </a:solidFill>
                <a:latin typeface="標楷體" pitchFamily="65" charset="-120"/>
                <a:ea typeface="標楷體" pitchFamily="65" charset="-120"/>
                <a:hlinkClick r:id="rId2"/>
              </a:rPr>
              <a:t>松菸古蹟受損 北市府將告發遠雄</a:t>
            </a:r>
            <a:endParaRPr kumimoji="0" lang="zh-TW" altLang="en-US" sz="3000">
              <a:solidFill>
                <a:srgbClr val="000000"/>
              </a:solidFill>
              <a:latin typeface="標楷體" pitchFamily="65" charset="-120"/>
              <a:ea typeface="標楷體" pitchFamily="65" charset="-120"/>
            </a:endParaRPr>
          </a:p>
        </p:txBody>
      </p:sp>
      <p:pic>
        <p:nvPicPr>
          <p:cNvPr id="18438" name="Picture 4" descr="F:\Work\PPT新icon\icon-影片.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475163"/>
            <a:ext cx="11525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638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9459" name="內容版面配置區 2"/>
          <p:cNvSpPr>
            <a:spLocks noGrp="1"/>
          </p:cNvSpPr>
          <p:nvPr>
            <p:ph sz="quarter" idx="13"/>
          </p:nvPr>
        </p:nvSpPr>
        <p:spPr>
          <a:xfrm>
            <a:off x="250825" y="981075"/>
            <a:ext cx="8424863" cy="2519363"/>
          </a:xfrm>
        </p:spPr>
        <p:txBody>
          <a:bodyPr/>
          <a:lstStyle/>
          <a:p>
            <a:pPr marL="357188" indent="-357188">
              <a:buFont typeface="Arial" pitchFamily="34" charset="0"/>
              <a:buNone/>
            </a:pPr>
            <a:r>
              <a:rPr lang="zh-TW" altLang="en-US" smtClean="0"/>
              <a:t>（一）發現犯罪事實</a:t>
            </a:r>
            <a:endParaRPr lang="en-US" altLang="zh-TW" smtClean="0"/>
          </a:p>
          <a:p>
            <a:pPr marL="757238" lvl="1" indent="-357188">
              <a:buFont typeface="Calibri" pitchFamily="34" charset="0"/>
              <a:buAutoNum type="arabicPeriod" startAt="2"/>
            </a:pPr>
            <a:r>
              <a:rPr lang="zh-TW" altLang="en-US" smtClean="0"/>
              <a:t>告訴：是犯罪被害人或是其他有告訴權的人，通常是被害人的法定代理人、家屬或配偶，才有資格可以提出，也就是</a:t>
            </a:r>
            <a:r>
              <a:rPr lang="zh-TW" altLang="en-US" b="1" smtClean="0">
                <a:solidFill>
                  <a:srgbClr val="FF3C00"/>
                </a:solidFill>
              </a:rPr>
              <a:t>具有特定身分的人請求追訴</a:t>
            </a:r>
            <a:r>
              <a:rPr lang="zh-TW" altLang="en-US" smtClean="0"/>
              <a:t>犯罪行為。</a:t>
            </a:r>
            <a:endParaRPr lang="en-US" altLang="zh-TW" smtClean="0"/>
          </a:p>
        </p:txBody>
      </p:sp>
      <p:sp>
        <p:nvSpPr>
          <p:cNvPr id="1946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BCBA9FA-FBA5-43F7-9B55-BAA1E7F6623B}" type="slidenum">
              <a:rPr kumimoji="0" lang="zh-TW" altLang="en-US" smtClean="0">
                <a:solidFill>
                  <a:srgbClr val="898989"/>
                </a:solidFill>
                <a:latin typeface="標楷體" pitchFamily="65" charset="-120"/>
                <a:ea typeface="標楷體" pitchFamily="65" charset="-120"/>
              </a:rPr>
              <a:pPr eaLnBrk="1" hangingPunct="1"/>
              <a:t>109</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3221578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1">
            <a:extLst>
              <a:ext uri="{FF2B5EF4-FFF2-40B4-BE49-F238E27FC236}">
                <a16:creationId xmlns:a16="http://schemas.microsoft.com/office/drawing/2014/main" xmlns="" id="{C1E89C81-D00B-49D5-BFFC-E79CF88948CE}"/>
              </a:ext>
            </a:extLst>
          </p:cNvPr>
          <p:cNvSpPr>
            <a:spLocks noChangeArrowheads="1"/>
          </p:cNvSpPr>
          <p:nvPr/>
        </p:nvSpPr>
        <p:spPr bwMode="auto">
          <a:xfrm>
            <a:off x="468313" y="1597025"/>
            <a:ext cx="82073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dirty="0">
                <a:solidFill>
                  <a:srgbClr val="000000"/>
                </a:solidFill>
                <a:latin typeface="微軟正黑體" panose="020B0604030504040204" pitchFamily="34" charset="-120"/>
                <a:ea typeface="微軟正黑體" panose="020B0604030504040204" pitchFamily="34" charset="-120"/>
              </a:rPr>
              <a:t>道路交通管理處罰條例規定， 駕駛人遭警方攔檢時， 若「拒絕酒測」，屬違反行政法上的義務，將開罰</a:t>
            </a:r>
            <a:r>
              <a:rPr lang="en-US" altLang="zh-TW" sz="2800" dirty="0">
                <a:solidFill>
                  <a:srgbClr val="000000"/>
                </a:solidFill>
                <a:latin typeface="微軟正黑體" panose="020B0604030504040204" pitchFamily="34" charset="-120"/>
                <a:ea typeface="微軟正黑體" panose="020B0604030504040204" pitchFamily="34" charset="-120"/>
              </a:rPr>
              <a:t>18 </a:t>
            </a:r>
            <a:r>
              <a:rPr lang="zh-TW" altLang="en-US" sz="2800" dirty="0">
                <a:solidFill>
                  <a:srgbClr val="000000"/>
                </a:solidFill>
                <a:latin typeface="微軟正黑體" panose="020B0604030504040204" pitchFamily="34" charset="-120"/>
                <a:ea typeface="微軟正黑體" panose="020B0604030504040204" pitchFamily="34" charset="-120"/>
              </a:rPr>
              <a:t>萬元，但並無刑責。因此， 民眾若不確定自己是否會因酒測值過高而觸犯刑法公共危險罪時，可能選擇拒絕酒測，形成防止酒駕的漏洞。對此，有立委主張應修改刑法，將「拒絕酒測」增訂為犯罪。</a:t>
            </a:r>
          </a:p>
        </p:txBody>
      </p:sp>
      <p:sp>
        <p:nvSpPr>
          <p:cNvPr id="31747" name="Text Box 17">
            <a:extLst>
              <a:ext uri="{FF2B5EF4-FFF2-40B4-BE49-F238E27FC236}">
                <a16:creationId xmlns:a16="http://schemas.microsoft.com/office/drawing/2014/main" xmlns="" id="{20D3EB8B-B86C-4AAF-A8E7-9C52867E72B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147</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713788" cy="3455988"/>
          </a:xfrm>
        </p:spPr>
        <p:txBody>
          <a:bodyPr/>
          <a:lstStyle/>
          <a:p>
            <a:pPr marL="357188" indent="-357188">
              <a:buFont typeface="Arial" charset="0"/>
              <a:buNone/>
              <a:defRPr/>
            </a:pPr>
            <a:r>
              <a:rPr lang="zh-TW" altLang="en-US" dirty="0" smtClean="0"/>
              <a:t>（一）發現犯罪事實</a:t>
            </a:r>
            <a:endParaRPr lang="en-US" altLang="zh-TW" dirty="0" smtClean="0"/>
          </a:p>
          <a:p>
            <a:pPr marL="757238" lvl="1" indent="-357188">
              <a:buFont typeface="Calibri" pitchFamily="34" charset="0"/>
              <a:buAutoNum type="arabicPeriod" startAt="3"/>
              <a:defRPr/>
            </a:pPr>
            <a:r>
              <a:rPr lang="zh-TW" altLang="en-US" dirty="0" smtClean="0"/>
              <a:t>自首：指犯罪人於犯罪未被發覺前，向有偵查權的機關或公務人員（如警察局、檢察官等）陳述其犯罪事實，而接受裁判者。</a:t>
            </a:r>
            <a:endParaRPr lang="en-US" altLang="zh-TW" dirty="0" smtClean="0"/>
          </a:p>
          <a:p>
            <a:pPr marL="1050925" lvl="1" indent="-514350">
              <a:buFont typeface="Arial" charset="0"/>
              <a:buChar char="–"/>
              <a:defRPr/>
            </a:pPr>
            <a:r>
              <a:rPr lang="zh-TW" altLang="en-US" sz="3000" dirty="0" smtClean="0"/>
              <a:t>用意在獎勵犯人悔過自新，並使偵查機關容易明瞭犯罪的真相，不致牽連無辜，而且可以省掉為了偵查犯人所花費的人力、物力、時間等。</a:t>
            </a:r>
            <a:endParaRPr lang="en-US" altLang="zh-TW" sz="3000" dirty="0" smtClean="0"/>
          </a:p>
        </p:txBody>
      </p:sp>
      <p:sp>
        <p:nvSpPr>
          <p:cNvPr id="2253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E798A98-026A-413C-AF84-F6DB07467F99}" type="slidenum">
              <a:rPr kumimoji="0" lang="zh-TW" altLang="en-US" smtClean="0">
                <a:solidFill>
                  <a:srgbClr val="898989"/>
                </a:solidFill>
                <a:latin typeface="標楷體" pitchFamily="65" charset="-120"/>
                <a:ea typeface="標楷體" pitchFamily="65" charset="-120"/>
              </a:rPr>
              <a:pPr eaLnBrk="1" hangingPunct="1"/>
              <a:t>110</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157179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23555" name="內容版面配置區 2"/>
          <p:cNvSpPr>
            <a:spLocks noGrp="1"/>
          </p:cNvSpPr>
          <p:nvPr>
            <p:ph sz="quarter" idx="13"/>
          </p:nvPr>
        </p:nvSpPr>
        <p:spPr>
          <a:xfrm>
            <a:off x="250825" y="981075"/>
            <a:ext cx="8713788" cy="5111750"/>
          </a:xfrm>
        </p:spPr>
        <p:txBody>
          <a:bodyPr/>
          <a:lstStyle/>
          <a:p>
            <a:pPr marL="357188" indent="-357188">
              <a:buFont typeface="Arial" pitchFamily="34" charset="0"/>
              <a:buNone/>
            </a:pPr>
            <a:r>
              <a:rPr lang="zh-TW" altLang="en-US" smtClean="0"/>
              <a:t>（二）偵查</a:t>
            </a:r>
            <a:endParaRPr lang="en-US" altLang="zh-TW" smtClean="0"/>
          </a:p>
          <a:p>
            <a:pPr marL="357188" indent="-357188"/>
            <a:r>
              <a:rPr lang="zh-TW" altLang="en-US" smtClean="0"/>
              <a:t>檢察官因</a:t>
            </a:r>
            <a:r>
              <a:rPr lang="zh-TW" altLang="en-US" b="1" smtClean="0">
                <a:solidFill>
                  <a:srgbClr val="FF3C00"/>
                </a:solidFill>
              </a:rPr>
              <a:t>告訴</a:t>
            </a:r>
            <a:r>
              <a:rPr lang="zh-TW" altLang="en-US" smtClean="0"/>
              <a:t>、</a:t>
            </a:r>
            <a:r>
              <a:rPr lang="zh-TW" altLang="en-US" b="1" smtClean="0">
                <a:solidFill>
                  <a:srgbClr val="FF3C00"/>
                </a:solidFill>
              </a:rPr>
              <a:t>告發</a:t>
            </a:r>
            <a:r>
              <a:rPr lang="zh-TW" altLang="en-US" smtClean="0"/>
              <a:t>、</a:t>
            </a:r>
            <a:r>
              <a:rPr lang="zh-TW" altLang="en-US" b="1" smtClean="0">
                <a:solidFill>
                  <a:srgbClr val="FF3C00"/>
                </a:solidFill>
              </a:rPr>
              <a:t>自首</a:t>
            </a:r>
            <a:r>
              <a:rPr lang="zh-TW" altLang="en-US" smtClean="0"/>
              <a:t>或</a:t>
            </a:r>
            <a:r>
              <a:rPr lang="zh-TW" altLang="en-US" b="1" smtClean="0">
                <a:solidFill>
                  <a:srgbClr val="FF3C00"/>
                </a:solidFill>
              </a:rPr>
              <a:t>發現有犯罪嫌疑者</a:t>
            </a:r>
            <a:r>
              <a:rPr lang="zh-TW" altLang="en-US" smtClean="0"/>
              <a:t>，應即開始偵查。</a:t>
            </a:r>
            <a:endParaRPr lang="en-US" altLang="zh-TW" smtClean="0"/>
          </a:p>
        </p:txBody>
      </p:sp>
      <p:sp>
        <p:nvSpPr>
          <p:cNvPr id="2355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8590C28-DA43-422F-B189-6E4A9BBE33B9}" type="slidenum">
              <a:rPr kumimoji="0" lang="zh-TW" altLang="en-US" smtClean="0">
                <a:solidFill>
                  <a:srgbClr val="898989"/>
                </a:solidFill>
                <a:latin typeface="標楷體" pitchFamily="65" charset="-120"/>
                <a:ea typeface="標楷體" pitchFamily="65" charset="-120"/>
              </a:rPr>
              <a:pPr eaLnBrk="1" hangingPunct="1"/>
              <a:t>111</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3398196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24579" name="內容版面配置區 2"/>
          <p:cNvSpPr>
            <a:spLocks noGrp="1"/>
          </p:cNvSpPr>
          <p:nvPr>
            <p:ph sz="quarter" idx="13"/>
          </p:nvPr>
        </p:nvSpPr>
        <p:spPr>
          <a:xfrm>
            <a:off x="250825" y="981075"/>
            <a:ext cx="8713788" cy="719138"/>
          </a:xfrm>
        </p:spPr>
        <p:txBody>
          <a:bodyPr/>
          <a:lstStyle/>
          <a:p>
            <a:pPr marL="357188" indent="-357188">
              <a:buFont typeface="Arial" pitchFamily="34" charset="0"/>
              <a:buNone/>
            </a:pPr>
            <a:r>
              <a:rPr lang="zh-TW" altLang="en-US" smtClean="0"/>
              <a:t>（二）偵查</a:t>
            </a:r>
            <a:endParaRPr lang="en-US" altLang="zh-TW" smtClean="0"/>
          </a:p>
        </p:txBody>
      </p:sp>
      <p:sp>
        <p:nvSpPr>
          <p:cNvPr id="2458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A90444E-121A-4BA2-BC0A-2D4DC5A43735}" type="slidenum">
              <a:rPr kumimoji="0" lang="zh-TW" altLang="en-US" smtClean="0">
                <a:solidFill>
                  <a:srgbClr val="898989"/>
                </a:solidFill>
                <a:latin typeface="標楷體" pitchFamily="65" charset="-120"/>
                <a:ea typeface="標楷體" pitchFamily="65" charset="-120"/>
              </a:rPr>
              <a:pPr eaLnBrk="1" hangingPunct="1"/>
              <a:t>112</a:t>
            </a:fld>
            <a:endParaRPr kumimoji="0" lang="zh-TW" altLang="en-US" smtClean="0">
              <a:solidFill>
                <a:srgbClr val="898989"/>
              </a:solidFill>
              <a:latin typeface="標楷體" pitchFamily="65" charset="-120"/>
              <a:ea typeface="標楷體" pitchFamily="65" charset="-120"/>
            </a:endParaRPr>
          </a:p>
        </p:txBody>
      </p:sp>
      <p:graphicFrame>
        <p:nvGraphicFramePr>
          <p:cNvPr id="6" name="表格 5"/>
          <p:cNvGraphicFramePr>
            <a:graphicFrameLocks noGrp="1"/>
          </p:cNvGraphicFramePr>
          <p:nvPr/>
        </p:nvGraphicFramePr>
        <p:xfrm>
          <a:off x="611560" y="1844824"/>
          <a:ext cx="7920880" cy="3530601"/>
        </p:xfrm>
        <a:graphic>
          <a:graphicData uri="http://schemas.openxmlformats.org/drawingml/2006/table">
            <a:tbl>
              <a:tblPr firstRow="1">
                <a:tableStyleId>{3C2FFA5D-87B4-456A-9821-1D502468CF0F}</a:tableStyleId>
              </a:tblPr>
              <a:tblGrid>
                <a:gridCol w="1803402"/>
                <a:gridCol w="6117478"/>
              </a:tblGrid>
              <a:tr h="461963">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3000" b="1" kern="1200" dirty="0" smtClean="0">
                          <a:solidFill>
                            <a:schemeClr val="lt1"/>
                          </a:solidFill>
                          <a:latin typeface="標楷體" pitchFamily="65" charset="-120"/>
                          <a:ea typeface="標楷體" pitchFamily="65" charset="-120"/>
                          <a:cs typeface="+mn-cs"/>
                        </a:rPr>
                        <a:t>因素</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3000" b="1" kern="1200" dirty="0" smtClean="0">
                          <a:solidFill>
                            <a:schemeClr val="lt1"/>
                          </a:solidFill>
                          <a:latin typeface="標楷體" pitchFamily="65" charset="-120"/>
                          <a:ea typeface="標楷體" pitchFamily="65" charset="-120"/>
                          <a:cs typeface="+mn-cs"/>
                        </a:rPr>
                        <a:t>說明</a:t>
                      </a:r>
                    </a:p>
                  </a:txBody>
                  <a:tcPr marL="68580" marR="68580" marT="0" marB="0" horzOverflow="overflow"/>
                </a:tc>
              </a:tr>
              <a:tr h="593725">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告訴</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被害人向檢察機關提出告訴。</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r>
              <a:tr h="731838">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告發</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第三人知悉犯罪行為而向檢察機關告發。</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r>
              <a:tr h="623888">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自首</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犯罪人主動向檢察機關自首。</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r>
              <a:tr h="936625">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發現有犯罪嫌疑者</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檢察官經由媒體報導等方式發現有犯罪嫌疑者，得主動偵查。</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r>
            </a:tbl>
          </a:graphicData>
        </a:graphic>
      </p:graphicFrame>
    </p:spTree>
    <p:extLst>
      <p:ext uri="{BB962C8B-B14F-4D97-AF65-F5344CB8AC3E}">
        <p14:creationId xmlns:p14="http://schemas.microsoft.com/office/powerpoint/2010/main" val="32543574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9144000" cy="5048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rgbClr val="FFFF00"/>
                </a:solidFill>
                <a:latin typeface="華康華綜體W5" pitchFamily="49" charset="-120"/>
                <a:ea typeface="華康華綜體W5" pitchFamily="49" charset="-120"/>
              </a:rPr>
              <a:t>起  訴</a:t>
            </a:r>
          </a:p>
        </p:txBody>
      </p:sp>
      <p:sp>
        <p:nvSpPr>
          <p:cNvPr id="3" name="矩形 2"/>
          <p:cNvSpPr/>
          <p:nvPr/>
        </p:nvSpPr>
        <p:spPr>
          <a:xfrm>
            <a:off x="0" y="765175"/>
            <a:ext cx="9144000" cy="57594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179388" y="908050"/>
            <a:ext cx="1944687" cy="50323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華康華綜體W5" pitchFamily="49" charset="-120"/>
                <a:ea typeface="華康華綜體W5" pitchFamily="49" charset="-120"/>
              </a:rPr>
              <a:t>檢警機關</a:t>
            </a:r>
          </a:p>
        </p:txBody>
      </p:sp>
      <p:sp>
        <p:nvSpPr>
          <p:cNvPr id="5" name="矩形 4"/>
          <p:cNvSpPr/>
          <p:nvPr/>
        </p:nvSpPr>
        <p:spPr>
          <a:xfrm>
            <a:off x="179388" y="1411288"/>
            <a:ext cx="1944687" cy="439261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圓角矩形圖說文字 5"/>
          <p:cNvSpPr/>
          <p:nvPr/>
        </p:nvSpPr>
        <p:spPr>
          <a:xfrm>
            <a:off x="2268538" y="836613"/>
            <a:ext cx="792162" cy="360362"/>
          </a:xfrm>
          <a:prstGeom prst="wedgeRoundRectCallout">
            <a:avLst>
              <a:gd name="adj1" fmla="val -75678"/>
              <a:gd name="adj2" fmla="val 10243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0">
              <a:defRPr/>
            </a:pPr>
            <a:r>
              <a:rPr lang="zh-TW" altLang="en-US" dirty="0">
                <a:solidFill>
                  <a:schemeClr val="tx1"/>
                </a:solidFill>
                <a:latin typeface="華康中圓體" pitchFamily="49" charset="-120"/>
                <a:ea typeface="華康中圓體" pitchFamily="49" charset="-120"/>
              </a:rPr>
              <a:t>調查</a:t>
            </a:r>
          </a:p>
        </p:txBody>
      </p:sp>
      <p:pic>
        <p:nvPicPr>
          <p:cNvPr id="30727" name="Picture 2" descr="C:\Users\user\Desktop\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9715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文字方塊 12"/>
          <p:cNvSpPr txBox="1">
            <a:spLocks noChangeArrowheads="1"/>
          </p:cNvSpPr>
          <p:nvPr/>
        </p:nvSpPr>
        <p:spPr bwMode="auto">
          <a:xfrm>
            <a:off x="755650" y="26352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警察</a:t>
            </a:r>
          </a:p>
        </p:txBody>
      </p:sp>
      <p:sp>
        <p:nvSpPr>
          <p:cNvPr id="9" name="向下箭號 8"/>
          <p:cNvSpPr/>
          <p:nvPr/>
        </p:nvSpPr>
        <p:spPr>
          <a:xfrm>
            <a:off x="1044575" y="3211513"/>
            <a:ext cx="287338" cy="865187"/>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0730" name="Picture 3" descr="C:\Users\user\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76700"/>
            <a:ext cx="812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文字方塊 15"/>
          <p:cNvSpPr txBox="1">
            <a:spLocks noChangeArrowheads="1"/>
          </p:cNvSpPr>
          <p:nvPr/>
        </p:nvSpPr>
        <p:spPr bwMode="auto">
          <a:xfrm>
            <a:off x="584200" y="530066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檢察官</a:t>
            </a:r>
          </a:p>
        </p:txBody>
      </p:sp>
      <p:sp>
        <p:nvSpPr>
          <p:cNvPr id="81932" name="文字方塊 16"/>
          <p:cNvSpPr txBox="1">
            <a:spLocks noChangeArrowheads="1"/>
          </p:cNvSpPr>
          <p:nvPr/>
        </p:nvSpPr>
        <p:spPr bwMode="auto">
          <a:xfrm>
            <a:off x="323850" y="3325813"/>
            <a:ext cx="800100" cy="461962"/>
          </a:xfrm>
          <a:prstGeom prst="rect">
            <a:avLst/>
          </a:prstGeom>
          <a:noFill/>
          <a:ln w="9525">
            <a:noFill/>
            <a:miter lim="800000"/>
            <a:headEnd/>
            <a:tailEnd/>
          </a:ln>
        </p:spPr>
        <p:txBody>
          <a:bodyPr wrap="none">
            <a:spAutoFit/>
          </a:bodyPr>
          <a:lstStyle/>
          <a:p>
            <a:pPr>
              <a:defRPr/>
            </a:pPr>
            <a:r>
              <a:rPr lang="zh-TW" altLang="en-US" sz="2400" dirty="0">
                <a:solidFill>
                  <a:schemeClr val="accent2">
                    <a:lumMod val="75000"/>
                  </a:schemeClr>
                </a:solidFill>
                <a:latin typeface="華康華綜體W5" pitchFamily="49" charset="-120"/>
                <a:ea typeface="華康華綜體W5" pitchFamily="49" charset="-120"/>
              </a:rPr>
              <a:t>案件</a:t>
            </a:r>
          </a:p>
        </p:txBody>
      </p:sp>
      <p:sp>
        <p:nvSpPr>
          <p:cNvPr id="81933" name="文字方塊 17"/>
          <p:cNvSpPr txBox="1">
            <a:spLocks noChangeArrowheads="1"/>
          </p:cNvSpPr>
          <p:nvPr/>
        </p:nvSpPr>
        <p:spPr bwMode="auto">
          <a:xfrm>
            <a:off x="1252538" y="3325813"/>
            <a:ext cx="800100" cy="461962"/>
          </a:xfrm>
          <a:prstGeom prst="rect">
            <a:avLst/>
          </a:prstGeom>
          <a:noFill/>
          <a:ln w="9525">
            <a:noFill/>
            <a:miter lim="800000"/>
            <a:headEnd/>
            <a:tailEnd/>
          </a:ln>
        </p:spPr>
        <p:txBody>
          <a:bodyPr wrap="none">
            <a:spAutoFit/>
          </a:bodyPr>
          <a:lstStyle/>
          <a:p>
            <a:pPr>
              <a:defRPr/>
            </a:pPr>
            <a:r>
              <a:rPr lang="zh-TW" altLang="en-US" sz="2400">
                <a:solidFill>
                  <a:schemeClr val="accent2">
                    <a:lumMod val="75000"/>
                  </a:schemeClr>
                </a:solidFill>
                <a:latin typeface="華康華綜體W5" pitchFamily="49" charset="-120"/>
                <a:ea typeface="華康華綜體W5" pitchFamily="49" charset="-120"/>
              </a:rPr>
              <a:t>移送</a:t>
            </a:r>
          </a:p>
        </p:txBody>
      </p:sp>
      <p:sp>
        <p:nvSpPr>
          <p:cNvPr id="14" name="向右箭號 13"/>
          <p:cNvSpPr/>
          <p:nvPr/>
        </p:nvSpPr>
        <p:spPr>
          <a:xfrm>
            <a:off x="1979613" y="4292600"/>
            <a:ext cx="2160587" cy="649288"/>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矩形 14"/>
          <p:cNvSpPr/>
          <p:nvPr/>
        </p:nvSpPr>
        <p:spPr>
          <a:xfrm>
            <a:off x="2700338" y="1341438"/>
            <a:ext cx="360362" cy="3240087"/>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2700338" y="1125538"/>
            <a:ext cx="1439862" cy="647700"/>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右箭號 16"/>
          <p:cNvSpPr/>
          <p:nvPr/>
        </p:nvSpPr>
        <p:spPr>
          <a:xfrm>
            <a:off x="2700338" y="2636838"/>
            <a:ext cx="1439862" cy="647700"/>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矩形 17"/>
          <p:cNvSpPr/>
          <p:nvPr/>
        </p:nvSpPr>
        <p:spPr>
          <a:xfrm>
            <a:off x="4140200" y="908050"/>
            <a:ext cx="3384550" cy="1225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accent2">
                    <a:lumMod val="75000"/>
                  </a:schemeClr>
                </a:solidFill>
                <a:latin typeface="華康華綜體W5" pitchFamily="49" charset="-120"/>
                <a:ea typeface="華康華綜體W5" pitchFamily="49" charset="-120"/>
              </a:rPr>
              <a:t>起訴</a:t>
            </a:r>
            <a:endParaRPr lang="en-US" altLang="zh-TW" sz="2400" dirty="0">
              <a:solidFill>
                <a:schemeClr val="accent2">
                  <a:lumMod val="75000"/>
                </a:schemeClr>
              </a:solidFill>
              <a:latin typeface="華康華綜體W5" pitchFamily="49" charset="-120"/>
              <a:ea typeface="華康華綜體W5" pitchFamily="49" charset="-120"/>
            </a:endParaRPr>
          </a:p>
          <a:p>
            <a:pPr>
              <a:defRPr/>
            </a:pPr>
            <a:r>
              <a:rPr lang="zh-TW" altLang="en-US" dirty="0">
                <a:solidFill>
                  <a:schemeClr val="tx1"/>
                </a:solidFill>
                <a:latin typeface="華康中圓體" pitchFamily="49" charset="-120"/>
                <a:ea typeface="華康中圓體" pitchFamily="49" charset="-120"/>
              </a:rPr>
              <a:t>有犯罪嫌疑</a:t>
            </a:r>
            <a:endParaRPr lang="en-US" altLang="zh-TW" dirty="0">
              <a:solidFill>
                <a:schemeClr val="tx1"/>
              </a:solidFill>
              <a:latin typeface="華康中圓體" pitchFamily="49" charset="-120"/>
              <a:ea typeface="華康中圓體" pitchFamily="49" charset="-120"/>
            </a:endParaRPr>
          </a:p>
          <a:p>
            <a:pPr>
              <a:defRPr/>
            </a:pPr>
            <a:r>
              <a:rPr lang="zh-TW" altLang="en-US" dirty="0">
                <a:solidFill>
                  <a:schemeClr val="tx1"/>
                </a:solidFill>
                <a:latin typeface="華康中圓體" pitchFamily="49" charset="-120"/>
                <a:ea typeface="華康中圓體" pitchFamily="49" charset="-120"/>
              </a:rPr>
              <a:t>檢察官代表國家和被害人，為原告角色</a:t>
            </a:r>
          </a:p>
        </p:txBody>
      </p:sp>
      <p:sp>
        <p:nvSpPr>
          <p:cNvPr id="19" name="矩形 18"/>
          <p:cNvSpPr/>
          <p:nvPr/>
        </p:nvSpPr>
        <p:spPr>
          <a:xfrm>
            <a:off x="4140200" y="2349500"/>
            <a:ext cx="3384550" cy="12239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accent2">
                    <a:lumMod val="75000"/>
                  </a:schemeClr>
                </a:solidFill>
                <a:latin typeface="華康華綜體W5" pitchFamily="49" charset="-120"/>
                <a:ea typeface="華康華綜體W5" pitchFamily="49" charset="-120"/>
              </a:rPr>
              <a:t>緩起訴</a:t>
            </a:r>
            <a:endParaRPr lang="en-US" altLang="zh-TW" sz="2400" dirty="0">
              <a:solidFill>
                <a:schemeClr val="accent2">
                  <a:lumMod val="75000"/>
                </a:schemeClr>
              </a:solidFill>
              <a:latin typeface="華康華綜體W5" pitchFamily="49" charset="-120"/>
              <a:ea typeface="華康華綜體W5" pitchFamily="49" charset="-120"/>
            </a:endParaRPr>
          </a:p>
          <a:p>
            <a:pPr>
              <a:defRPr/>
            </a:pPr>
            <a:r>
              <a:rPr lang="zh-TW" altLang="en-US" dirty="0">
                <a:solidFill>
                  <a:schemeClr val="tx1"/>
                </a:solidFill>
                <a:latin typeface="華康中圓體" pitchFamily="49" charset="-120"/>
                <a:ea typeface="華康中圓體" pitchFamily="49" charset="-120"/>
              </a:rPr>
              <a:t>犯罪情節輕微</a:t>
            </a:r>
            <a:endParaRPr lang="en-US" altLang="zh-TW" dirty="0">
              <a:solidFill>
                <a:schemeClr val="tx1"/>
              </a:solidFill>
              <a:latin typeface="華康中圓體" pitchFamily="49" charset="-120"/>
              <a:ea typeface="華康中圓體" pitchFamily="49" charset="-120"/>
            </a:endParaRPr>
          </a:p>
          <a:p>
            <a:pPr>
              <a:defRPr/>
            </a:pPr>
            <a:r>
              <a:rPr lang="zh-TW" altLang="en-US" dirty="0">
                <a:solidFill>
                  <a:schemeClr val="tx1"/>
                </a:solidFill>
                <a:latin typeface="華康中圓體" pitchFamily="49" charset="-120"/>
                <a:ea typeface="華康中圓體" pitchFamily="49" charset="-120"/>
              </a:rPr>
              <a:t>一段期間內不再犯，就不會起訴</a:t>
            </a:r>
          </a:p>
        </p:txBody>
      </p:sp>
      <p:sp>
        <p:nvSpPr>
          <p:cNvPr id="20" name="矩形 19"/>
          <p:cNvSpPr/>
          <p:nvPr/>
        </p:nvSpPr>
        <p:spPr>
          <a:xfrm>
            <a:off x="4140200" y="3860800"/>
            <a:ext cx="3384550" cy="10810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accent2">
                    <a:lumMod val="75000"/>
                  </a:schemeClr>
                </a:solidFill>
                <a:latin typeface="華康華綜體W5" pitchFamily="49" charset="-120"/>
                <a:ea typeface="華康華綜體W5" pitchFamily="49" charset="-120"/>
              </a:rPr>
              <a:t>不起訴</a:t>
            </a:r>
            <a:endParaRPr lang="en-US" altLang="zh-TW" sz="2400" dirty="0">
              <a:solidFill>
                <a:schemeClr val="accent2">
                  <a:lumMod val="75000"/>
                </a:schemeClr>
              </a:solidFill>
              <a:latin typeface="華康華綜體W5" pitchFamily="49" charset="-120"/>
              <a:ea typeface="華康華綜體W5" pitchFamily="49" charset="-120"/>
            </a:endParaRPr>
          </a:p>
          <a:p>
            <a:pPr>
              <a:defRPr/>
            </a:pPr>
            <a:r>
              <a:rPr lang="zh-TW" altLang="en-US" dirty="0">
                <a:solidFill>
                  <a:schemeClr val="tx1"/>
                </a:solidFill>
                <a:latin typeface="華康中圓體" pitchFamily="49" charset="-120"/>
                <a:ea typeface="華康中圓體" pitchFamily="49" charset="-120"/>
              </a:rPr>
              <a:t>犯罪嫌疑不足、微罪且情有可原</a:t>
            </a:r>
            <a:endParaRPr lang="en-US" altLang="zh-TW" dirty="0">
              <a:solidFill>
                <a:schemeClr val="tx1"/>
              </a:solidFill>
              <a:latin typeface="華康中圓體" pitchFamily="49" charset="-120"/>
              <a:ea typeface="華康中圓體" pitchFamily="49" charset="-120"/>
            </a:endParaRPr>
          </a:p>
        </p:txBody>
      </p:sp>
      <p:sp>
        <p:nvSpPr>
          <p:cNvPr id="21" name="向右箭號 20"/>
          <p:cNvSpPr/>
          <p:nvPr/>
        </p:nvSpPr>
        <p:spPr>
          <a:xfrm>
            <a:off x="7524750" y="1125538"/>
            <a:ext cx="1439863" cy="647700"/>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latin typeface="華康華綜體W5" pitchFamily="49" charset="-120"/>
                <a:ea typeface="華康華綜體W5" pitchFamily="49" charset="-120"/>
              </a:rPr>
              <a:t>公訴</a:t>
            </a:r>
          </a:p>
        </p:txBody>
      </p:sp>
      <p:sp>
        <p:nvSpPr>
          <p:cNvPr id="25" name="向右箭號 24"/>
          <p:cNvSpPr/>
          <p:nvPr/>
        </p:nvSpPr>
        <p:spPr>
          <a:xfrm>
            <a:off x="3348038" y="5516563"/>
            <a:ext cx="5653087" cy="649287"/>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latin typeface="華康華綜體W5" pitchFamily="49" charset="-120"/>
                <a:ea typeface="華康華綜體W5" pitchFamily="49" charset="-120"/>
              </a:rPr>
              <a:t> 自訴           被害人委託律師提告</a:t>
            </a:r>
          </a:p>
        </p:txBody>
      </p:sp>
      <p:sp>
        <p:nvSpPr>
          <p:cNvPr id="22" name="橢圓 21"/>
          <p:cNvSpPr/>
          <p:nvPr/>
        </p:nvSpPr>
        <p:spPr>
          <a:xfrm>
            <a:off x="2197100" y="5157788"/>
            <a:ext cx="1295400" cy="1295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44" name="文字方塊 20"/>
          <p:cNvSpPr txBox="1">
            <a:spLocks noChangeArrowheads="1"/>
          </p:cNvSpPr>
          <p:nvPr/>
        </p:nvSpPr>
        <p:spPr bwMode="auto">
          <a:xfrm>
            <a:off x="2312988" y="599122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被害人</a:t>
            </a:r>
          </a:p>
        </p:txBody>
      </p:sp>
      <p:pic>
        <p:nvPicPr>
          <p:cNvPr id="30745" name="Picture 6" descr="C:\Users\user\Deskto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4892675"/>
            <a:ext cx="11525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橢圓 25"/>
          <p:cNvSpPr/>
          <p:nvPr/>
        </p:nvSpPr>
        <p:spPr>
          <a:xfrm>
            <a:off x="4500563" y="5157788"/>
            <a:ext cx="1295400" cy="12954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747" name="文字方塊 20"/>
          <p:cNvSpPr txBox="1">
            <a:spLocks noChangeArrowheads="1"/>
          </p:cNvSpPr>
          <p:nvPr/>
        </p:nvSpPr>
        <p:spPr bwMode="auto">
          <a:xfrm>
            <a:off x="4716463" y="5991225"/>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中圓體"/>
                <a:ea typeface="華康中圓體"/>
                <a:cs typeface="華康中圓體"/>
              </a:rPr>
              <a:t>律師</a:t>
            </a:r>
          </a:p>
        </p:txBody>
      </p:sp>
      <p:pic>
        <p:nvPicPr>
          <p:cNvPr id="30748" name="Picture 2" descr="C:\Users\user\Desktop\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4941888"/>
            <a:ext cx="137477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5697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353425" cy="1223963"/>
          </a:xfrm>
        </p:spPr>
        <p:txBody>
          <a:bodyPr/>
          <a:lstStyle/>
          <a:p>
            <a:pPr marL="0" indent="0">
              <a:buFont typeface="Arial" pitchFamily="34" charset="0"/>
              <a:buNone/>
              <a:defRPr/>
            </a:pPr>
            <a:r>
              <a:rPr lang="zh-TW" altLang="en-US" dirty="0" smtClean="0"/>
              <a:t>（三）起訴</a:t>
            </a:r>
            <a:endParaRPr lang="en-US" altLang="zh-TW" dirty="0" smtClean="0"/>
          </a:p>
          <a:p>
            <a:pPr marL="914400" lvl="1" indent="-514350">
              <a:buFont typeface="+mj-lt"/>
              <a:buAutoNum type="arabicPeriod"/>
              <a:defRPr/>
            </a:pPr>
            <a:r>
              <a:rPr lang="zh-TW" altLang="en-US" dirty="0"/>
              <a:t>公訴與</a:t>
            </a:r>
            <a:r>
              <a:rPr lang="zh-TW" altLang="en-US" dirty="0" smtClean="0"/>
              <a:t>自訴</a:t>
            </a:r>
          </a:p>
          <a:p>
            <a:pPr>
              <a:defRPr/>
            </a:pPr>
            <a:endParaRPr lang="en-US" altLang="zh-TW" dirty="0" smtClean="0"/>
          </a:p>
        </p:txBody>
      </p:sp>
      <p:sp>
        <p:nvSpPr>
          <p:cNvPr id="3174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C62D494-3BD1-4D25-82EF-F00FC0E9AE15}" type="slidenum">
              <a:rPr kumimoji="0" lang="zh-TW" altLang="en-US" smtClean="0">
                <a:solidFill>
                  <a:srgbClr val="898989"/>
                </a:solidFill>
                <a:latin typeface="標楷體" pitchFamily="65" charset="-120"/>
                <a:ea typeface="標楷體" pitchFamily="65" charset="-120"/>
              </a:rPr>
              <a:pPr eaLnBrk="1" hangingPunct="1"/>
              <a:t>114</a:t>
            </a:fld>
            <a:endParaRPr kumimoji="0" lang="zh-TW" altLang="en-US" smtClean="0">
              <a:solidFill>
                <a:srgbClr val="898989"/>
              </a:solidFill>
              <a:latin typeface="標楷體" pitchFamily="65" charset="-120"/>
              <a:ea typeface="標楷體" pitchFamily="65" charset="-120"/>
            </a:endParaRPr>
          </a:p>
        </p:txBody>
      </p:sp>
      <p:graphicFrame>
        <p:nvGraphicFramePr>
          <p:cNvPr id="4" name="Group 27"/>
          <p:cNvGraphicFramePr>
            <a:graphicFrameLocks noGrp="1"/>
          </p:cNvGraphicFramePr>
          <p:nvPr/>
        </p:nvGraphicFramePr>
        <p:xfrm>
          <a:off x="414586" y="2432248"/>
          <a:ext cx="8496944" cy="2743200"/>
        </p:xfrm>
        <a:graphic>
          <a:graphicData uri="http://schemas.openxmlformats.org/drawingml/2006/table">
            <a:tbl>
              <a:tblPr firstRow="1" firstCol="1">
                <a:tableStyleId>{3C2FFA5D-87B4-456A-9821-1D502468CF0F}</a:tableStyleId>
              </a:tblPr>
              <a:tblGrid>
                <a:gridCol w="1065307"/>
                <a:gridCol w="3532017"/>
                <a:gridCol w="3899620"/>
              </a:tblGrid>
              <a:tr h="412429">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方式</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說明</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舉例</a:t>
                      </a:r>
                    </a:p>
                  </a:txBody>
                  <a:tcPr marL="68580" marR="68580" marT="0" marB="0" horzOverflow="overflow"/>
                </a:tc>
              </a:tr>
              <a:tr h="1355968">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smtClean="0">
                          <a:ln>
                            <a:noFill/>
                          </a:ln>
                          <a:effectLst/>
                          <a:latin typeface="標楷體" pitchFamily="65" charset="-120"/>
                          <a:ea typeface="標楷體" pitchFamily="65" charset="-120"/>
                        </a:rPr>
                        <a:t>公訴</a:t>
                      </a:r>
                      <a:endParaRPr kumimoji="1" lang="zh-TW" altLang="en-US" sz="3000" b="0" i="0" u="none" strike="noStrike" cap="none" normalizeH="0" baseline="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由</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檢察官</a:t>
                      </a:r>
                      <a:r>
                        <a:rPr kumimoji="1" lang="zh-TW" altLang="en-US" sz="3000" u="none" strike="noStrike" cap="none" normalizeH="0" baseline="0" dirty="0" smtClean="0">
                          <a:ln>
                            <a:noFill/>
                          </a:ln>
                          <a:effectLst/>
                          <a:latin typeface="標楷體" pitchFamily="65" charset="-120"/>
                          <a:ea typeface="標楷體" pitchFamily="65" charset="-120"/>
                        </a:rPr>
                        <a:t>代表國家，向法院起訴被告的程序，此即為</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國家追訴主義</a:t>
                      </a:r>
                      <a:r>
                        <a:rPr kumimoji="1" lang="zh-TW" altLang="en-US" sz="3000" u="none" strike="noStrike" cap="none" normalizeH="0" baseline="0" dirty="0" smtClean="0">
                          <a:ln>
                            <a:noFill/>
                          </a:ln>
                          <a:effectLst/>
                          <a:latin typeface="標楷體" pitchFamily="65" charset="-120"/>
                          <a:ea typeface="標楷體" pitchFamily="65" charset="-120"/>
                        </a:rPr>
                        <a:t>。</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甲因口角爭執打傷乙，乙可向檢察官提起告訴，檢察官經過偵查後向法院起訴，即稱為「</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公訴</a:t>
                      </a:r>
                      <a:r>
                        <a:rPr kumimoji="1" lang="zh-TW" altLang="en-US" sz="3000" u="none" strike="noStrike" cap="none" normalizeH="0" baseline="0" dirty="0" smtClean="0">
                          <a:ln>
                            <a:noFill/>
                          </a:ln>
                          <a:effectLst/>
                          <a:latin typeface="標楷體" pitchFamily="65" charset="-120"/>
                          <a:ea typeface="標楷體" pitchFamily="65" charset="-120"/>
                        </a:rPr>
                        <a:t>」。</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tc>
              </a:tr>
            </a:tbl>
          </a:graphicData>
        </a:graphic>
      </p:graphicFrame>
    </p:spTree>
    <p:extLst>
      <p:ext uri="{BB962C8B-B14F-4D97-AF65-F5344CB8AC3E}">
        <p14:creationId xmlns:p14="http://schemas.microsoft.com/office/powerpoint/2010/main" val="33861157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353425" cy="1152525"/>
          </a:xfrm>
        </p:spPr>
        <p:txBody>
          <a:bodyPr/>
          <a:lstStyle/>
          <a:p>
            <a:pPr marL="0" indent="0">
              <a:buFont typeface="Arial" pitchFamily="34" charset="0"/>
              <a:buNone/>
              <a:defRPr/>
            </a:pPr>
            <a:r>
              <a:rPr lang="zh-TW" altLang="en-US" dirty="0" smtClean="0"/>
              <a:t>（三）起訴</a:t>
            </a:r>
            <a:endParaRPr lang="en-US" altLang="zh-TW" dirty="0" smtClean="0"/>
          </a:p>
          <a:p>
            <a:pPr marL="914400" lvl="1" indent="-514350">
              <a:buFont typeface="+mj-lt"/>
              <a:buAutoNum type="arabicPeriod"/>
              <a:defRPr/>
            </a:pPr>
            <a:r>
              <a:rPr lang="zh-TW" altLang="en-US" dirty="0"/>
              <a:t>公訴與</a:t>
            </a:r>
            <a:r>
              <a:rPr lang="zh-TW" altLang="en-US" dirty="0" smtClean="0"/>
              <a:t>自訴</a:t>
            </a:r>
            <a:r>
              <a:rPr lang="en-US" altLang="zh-TW" dirty="0" smtClean="0"/>
              <a:t>(P158)</a:t>
            </a:r>
            <a:endParaRPr lang="zh-TW" altLang="en-US" dirty="0" smtClean="0"/>
          </a:p>
          <a:p>
            <a:pPr>
              <a:defRPr/>
            </a:pPr>
            <a:endParaRPr lang="en-US" altLang="zh-TW" dirty="0" smtClean="0"/>
          </a:p>
        </p:txBody>
      </p:sp>
      <p:sp>
        <p:nvSpPr>
          <p:cNvPr id="3277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5910326-DEA1-4A53-B16E-A8FEE9E9A640}" type="slidenum">
              <a:rPr kumimoji="0" lang="zh-TW" altLang="en-US" smtClean="0">
                <a:solidFill>
                  <a:srgbClr val="898989"/>
                </a:solidFill>
                <a:latin typeface="標楷體" pitchFamily="65" charset="-120"/>
                <a:ea typeface="標楷體" pitchFamily="65" charset="-120"/>
              </a:rPr>
              <a:pPr eaLnBrk="1" hangingPunct="1"/>
              <a:t>115</a:t>
            </a:fld>
            <a:endParaRPr kumimoji="0" lang="zh-TW" altLang="en-US" smtClean="0">
              <a:solidFill>
                <a:srgbClr val="898989"/>
              </a:solidFill>
              <a:latin typeface="標楷體" pitchFamily="65" charset="-120"/>
              <a:ea typeface="標楷體" pitchFamily="65" charset="-120"/>
            </a:endParaRPr>
          </a:p>
        </p:txBody>
      </p:sp>
      <p:graphicFrame>
        <p:nvGraphicFramePr>
          <p:cNvPr id="4" name="Group 27"/>
          <p:cNvGraphicFramePr>
            <a:graphicFrameLocks noGrp="1"/>
          </p:cNvGraphicFramePr>
          <p:nvPr/>
        </p:nvGraphicFramePr>
        <p:xfrm>
          <a:off x="414586" y="2432248"/>
          <a:ext cx="8496944" cy="2743200"/>
        </p:xfrm>
        <a:graphic>
          <a:graphicData uri="http://schemas.openxmlformats.org/drawingml/2006/table">
            <a:tbl>
              <a:tblPr firstRow="1" firstCol="1">
                <a:tableStyleId>{3C2FFA5D-87B4-456A-9821-1D502468CF0F}</a:tableStyleId>
              </a:tblPr>
              <a:tblGrid>
                <a:gridCol w="1065307"/>
                <a:gridCol w="3532017"/>
                <a:gridCol w="3899620"/>
              </a:tblGrid>
              <a:tr h="412429">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方式</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說明</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舉例</a:t>
                      </a:r>
                    </a:p>
                  </a:txBody>
                  <a:tcPr marL="68580" marR="68580" marT="0" marB="0" horzOverflow="overflow"/>
                </a:tc>
              </a:tr>
              <a:tr h="1704135">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自訴</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由</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被害人或其親屬</a:t>
                      </a:r>
                      <a:r>
                        <a:rPr kumimoji="1" lang="zh-TW" altLang="en-US" sz="3000" u="none" strike="noStrike" cap="none" normalizeH="0" baseline="0" dirty="0" smtClean="0">
                          <a:ln>
                            <a:noFill/>
                          </a:ln>
                          <a:effectLst/>
                          <a:latin typeface="標楷體" pitchFamily="65" charset="-120"/>
                          <a:ea typeface="標楷體" pitchFamily="65" charset="-120"/>
                        </a:rPr>
                        <a:t>自行向法院對被告提起訴訟的程序，此即為</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被害人追訴主義</a:t>
                      </a:r>
                      <a:r>
                        <a:rPr kumimoji="1" lang="zh-TW" altLang="en-US" sz="3000" u="none" strike="noStrike" cap="none" normalizeH="0" baseline="0" dirty="0" smtClean="0">
                          <a:ln>
                            <a:noFill/>
                          </a:ln>
                          <a:effectLst/>
                          <a:latin typeface="標楷體" pitchFamily="65" charset="-120"/>
                          <a:ea typeface="標楷體" pitchFamily="65" charset="-120"/>
                        </a:rPr>
                        <a:t>。</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乙如果自己向法院起訴即為「自訴」，但乙必須請律師為其訴訟代理人，此即為</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律師強制主義</a:t>
                      </a:r>
                      <a:r>
                        <a:rPr kumimoji="1" lang="zh-TW" altLang="en-US" sz="3000" u="none" strike="noStrike" cap="none" normalizeH="0" baseline="0" dirty="0" smtClean="0">
                          <a:ln>
                            <a:noFill/>
                          </a:ln>
                          <a:effectLst/>
                          <a:latin typeface="標楷體" pitchFamily="65" charset="-120"/>
                          <a:ea typeface="標楷體" pitchFamily="65" charset="-120"/>
                        </a:rPr>
                        <a:t>。</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tc>
              </a:tr>
            </a:tbl>
          </a:graphicData>
        </a:graphic>
      </p:graphicFrame>
    </p:spTree>
    <p:extLst>
      <p:ext uri="{BB962C8B-B14F-4D97-AF65-F5344CB8AC3E}">
        <p14:creationId xmlns:p14="http://schemas.microsoft.com/office/powerpoint/2010/main" val="362347325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353425" cy="1152525"/>
          </a:xfrm>
        </p:spPr>
        <p:txBody>
          <a:bodyPr/>
          <a:lstStyle/>
          <a:p>
            <a:pPr marL="0" indent="0">
              <a:buFont typeface="Arial" pitchFamily="34" charset="0"/>
              <a:buNone/>
              <a:defRPr/>
            </a:pPr>
            <a:r>
              <a:rPr lang="zh-TW" altLang="en-US" dirty="0" smtClean="0"/>
              <a:t>（三）起訴</a:t>
            </a:r>
            <a:endParaRPr lang="en-US" altLang="zh-TW" dirty="0" smtClean="0"/>
          </a:p>
          <a:p>
            <a:pPr marL="914400" lvl="1" indent="-514350">
              <a:buFont typeface="+mj-lt"/>
              <a:buAutoNum type="arabicPeriod" startAt="2"/>
              <a:defRPr/>
            </a:pPr>
            <a:r>
              <a:rPr lang="zh-TW" altLang="en-US" dirty="0" smtClean="0"/>
              <a:t>不起訴與緩起訴</a:t>
            </a:r>
          </a:p>
          <a:p>
            <a:pPr>
              <a:defRPr/>
            </a:pPr>
            <a:endParaRPr lang="en-US" altLang="zh-TW" dirty="0" smtClean="0"/>
          </a:p>
        </p:txBody>
      </p:sp>
      <p:sp>
        <p:nvSpPr>
          <p:cNvPr id="3379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EC9BA0B-575C-44D8-8AAF-9D97F1A9FDE7}" type="slidenum">
              <a:rPr kumimoji="0" lang="zh-TW" altLang="en-US" smtClean="0">
                <a:solidFill>
                  <a:srgbClr val="898989"/>
                </a:solidFill>
                <a:latin typeface="標楷體" pitchFamily="65" charset="-120"/>
                <a:ea typeface="標楷體" pitchFamily="65" charset="-120"/>
              </a:rPr>
              <a:pPr eaLnBrk="1" hangingPunct="1"/>
              <a:t>116</a:t>
            </a:fld>
            <a:endParaRPr kumimoji="0" lang="zh-TW" altLang="en-US" smtClean="0">
              <a:solidFill>
                <a:srgbClr val="898989"/>
              </a:solidFill>
              <a:latin typeface="標楷體" pitchFamily="65" charset="-120"/>
              <a:ea typeface="標楷體" pitchFamily="65" charset="-120"/>
            </a:endParaRPr>
          </a:p>
        </p:txBody>
      </p:sp>
      <p:graphicFrame>
        <p:nvGraphicFramePr>
          <p:cNvPr id="4" name="Group 27"/>
          <p:cNvGraphicFramePr>
            <a:graphicFrameLocks noGrp="1"/>
          </p:cNvGraphicFramePr>
          <p:nvPr/>
        </p:nvGraphicFramePr>
        <p:xfrm>
          <a:off x="360611" y="2185205"/>
          <a:ext cx="8424936" cy="2286000"/>
        </p:xfrm>
        <a:graphic>
          <a:graphicData uri="http://schemas.openxmlformats.org/drawingml/2006/table">
            <a:tbl>
              <a:tblPr firstRow="1" firstCol="1">
                <a:tableStyleId>{3C2FFA5D-87B4-456A-9821-1D502468CF0F}</a:tableStyleId>
              </a:tblPr>
              <a:tblGrid>
                <a:gridCol w="1296144"/>
                <a:gridCol w="7128792"/>
              </a:tblGrid>
              <a:tr h="412429">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方式</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說明</a:t>
                      </a:r>
                    </a:p>
                  </a:txBody>
                  <a:tcPr marL="68580" marR="68580" marT="0" marB="0" horzOverflow="overflow"/>
                </a:tc>
              </a:tr>
              <a:tr h="1355968">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不起訴</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pPr>
                      <a:r>
                        <a:rPr kumimoji="1" lang="zh-TW" altLang="en-US" sz="3000" u="none" strike="noStrike" cap="none" normalizeH="0" baseline="0" dirty="0" smtClean="0">
                          <a:ln>
                            <a:noFill/>
                          </a:ln>
                          <a:effectLst/>
                          <a:latin typeface="標楷體" pitchFamily="65" charset="-120"/>
                          <a:ea typeface="標楷體" pitchFamily="65" charset="-120"/>
                        </a:rPr>
                        <a:t>罪證不足。</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pPr>
                      <a:r>
                        <a:rPr kumimoji="1" lang="zh-TW" altLang="en-US" sz="3000" u="none" strike="noStrike" cap="none" normalizeH="0" baseline="0" dirty="0" smtClean="0">
                          <a:ln>
                            <a:noFill/>
                          </a:ln>
                          <a:effectLst/>
                          <a:latin typeface="標楷體" pitchFamily="65" charset="-120"/>
                          <a:ea typeface="標楷體" pitchFamily="65" charset="-120"/>
                        </a:rPr>
                        <a:t>微罪不舉：雖有足夠事證證明犯罪行為人觸犯刑法，但因</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情節輕微</a:t>
                      </a:r>
                      <a:r>
                        <a:rPr kumimoji="1" lang="zh-TW" altLang="en-US" sz="3000" u="none" strike="noStrike" cap="none" normalizeH="0" baseline="0" dirty="0" smtClean="0">
                          <a:ln>
                            <a:noFill/>
                          </a:ln>
                          <a:effectLst/>
                          <a:latin typeface="標楷體" pitchFamily="65" charset="-120"/>
                          <a:ea typeface="標楷體" pitchFamily="65" charset="-120"/>
                        </a:rPr>
                        <a:t>，參酌刑法所列法定事項，認為不起訴較為適當者。</a:t>
                      </a:r>
                    </a:p>
                  </a:txBody>
                  <a:tcPr marL="68580" marR="68580" marT="0" marB="0" horzOverflow="overflow"/>
                </a:tc>
              </a:tr>
            </a:tbl>
          </a:graphicData>
        </a:graphic>
      </p:graphicFrame>
    </p:spTree>
    <p:extLst>
      <p:ext uri="{BB962C8B-B14F-4D97-AF65-F5344CB8AC3E}">
        <p14:creationId xmlns:p14="http://schemas.microsoft.com/office/powerpoint/2010/main" val="41563089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8353425" cy="1152525"/>
          </a:xfrm>
        </p:spPr>
        <p:txBody>
          <a:bodyPr/>
          <a:lstStyle/>
          <a:p>
            <a:pPr marL="0" indent="0">
              <a:buFont typeface="Arial" pitchFamily="34" charset="0"/>
              <a:buNone/>
              <a:defRPr/>
            </a:pPr>
            <a:r>
              <a:rPr lang="zh-TW" altLang="en-US" dirty="0" smtClean="0"/>
              <a:t>（三）起訴</a:t>
            </a:r>
            <a:endParaRPr lang="en-US" altLang="zh-TW" dirty="0" smtClean="0"/>
          </a:p>
          <a:p>
            <a:pPr marL="914400" lvl="1" indent="-514350">
              <a:buFont typeface="+mj-lt"/>
              <a:buAutoNum type="arabicPeriod" startAt="2"/>
              <a:defRPr/>
            </a:pPr>
            <a:r>
              <a:rPr lang="zh-TW" altLang="en-US" dirty="0" smtClean="0"/>
              <a:t>不起訴與緩起訴</a:t>
            </a:r>
          </a:p>
          <a:p>
            <a:pPr>
              <a:defRPr/>
            </a:pPr>
            <a:endParaRPr lang="en-US" altLang="zh-TW" dirty="0" smtClean="0"/>
          </a:p>
        </p:txBody>
      </p:sp>
      <p:sp>
        <p:nvSpPr>
          <p:cNvPr id="3482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04DADAB-1123-4C10-9CFB-72C64963BA1D}" type="slidenum">
              <a:rPr kumimoji="0" lang="zh-TW" altLang="en-US" smtClean="0">
                <a:solidFill>
                  <a:srgbClr val="898989"/>
                </a:solidFill>
                <a:latin typeface="標楷體" pitchFamily="65" charset="-120"/>
                <a:ea typeface="標楷體" pitchFamily="65" charset="-120"/>
              </a:rPr>
              <a:pPr eaLnBrk="1" hangingPunct="1"/>
              <a:t>117</a:t>
            </a:fld>
            <a:endParaRPr kumimoji="0" lang="zh-TW" altLang="en-US" smtClean="0">
              <a:solidFill>
                <a:srgbClr val="898989"/>
              </a:solidFill>
              <a:latin typeface="標楷體" pitchFamily="65" charset="-120"/>
              <a:ea typeface="標楷體" pitchFamily="65" charset="-120"/>
            </a:endParaRPr>
          </a:p>
        </p:txBody>
      </p:sp>
      <p:graphicFrame>
        <p:nvGraphicFramePr>
          <p:cNvPr id="4" name="Group 27"/>
          <p:cNvGraphicFramePr>
            <a:graphicFrameLocks noGrp="1"/>
          </p:cNvGraphicFramePr>
          <p:nvPr/>
        </p:nvGraphicFramePr>
        <p:xfrm>
          <a:off x="360611" y="2185205"/>
          <a:ext cx="8424936" cy="3200400"/>
        </p:xfrm>
        <a:graphic>
          <a:graphicData uri="http://schemas.openxmlformats.org/drawingml/2006/table">
            <a:tbl>
              <a:tblPr firstRow="1" firstCol="1">
                <a:tableStyleId>{3C2FFA5D-87B4-456A-9821-1D502468CF0F}</a:tableStyleId>
              </a:tblPr>
              <a:tblGrid>
                <a:gridCol w="1296144"/>
                <a:gridCol w="7128792"/>
              </a:tblGrid>
              <a:tr h="412429">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方式</a:t>
                      </a:r>
                    </a:p>
                  </a:txBody>
                  <a:tcPr marL="68580" marR="68580" marT="0" marB="0"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kern="1200" dirty="0" smtClean="0">
                          <a:solidFill>
                            <a:schemeClr val="lt1"/>
                          </a:solidFill>
                          <a:latin typeface="標楷體" pitchFamily="65" charset="-120"/>
                          <a:ea typeface="標楷體" pitchFamily="65" charset="-120"/>
                          <a:cs typeface="+mn-cs"/>
                        </a:rPr>
                        <a:t>說明</a:t>
                      </a:r>
                    </a:p>
                  </a:txBody>
                  <a:tcPr marL="68580" marR="68580" marT="0" marB="0" horzOverflow="overflow"/>
                </a:tc>
              </a:tr>
              <a:tr h="1704135">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緩起訴</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pPr>
                      <a:r>
                        <a:rPr kumimoji="1" lang="zh-TW" altLang="en-US" sz="3000" u="none" strike="noStrike" cap="none" normalizeH="0" baseline="0" dirty="0" smtClean="0">
                          <a:ln>
                            <a:noFill/>
                          </a:ln>
                          <a:effectLst/>
                          <a:latin typeface="標楷體" pitchFamily="65" charset="-120"/>
                          <a:ea typeface="標楷體" pitchFamily="65" charset="-120"/>
                        </a:rPr>
                        <a:t>檢察官若認為緩起訴為適當者，可以訂一年以上三年以下的期間，為緩起訴處分。</a:t>
                      </a:r>
                    </a:p>
                    <a:p>
                      <a:pPr marL="457200" marR="0" lvl="0" indent="-457200" algn="l" defTabSz="914400" rtl="0" eaLnBrk="1" fontAlgn="base" latinLnBrk="0" hangingPunct="1">
                        <a:lnSpc>
                          <a:spcPct val="100000"/>
                        </a:lnSpc>
                        <a:spcBef>
                          <a:spcPct val="0"/>
                        </a:spcBef>
                        <a:spcAft>
                          <a:spcPct val="0"/>
                        </a:spcAft>
                        <a:buClrTx/>
                        <a:buSzTx/>
                        <a:buFont typeface="+mj-lt"/>
                        <a:buAutoNum type="arabicParenR"/>
                        <a:tabLst/>
                      </a:pPr>
                      <a:r>
                        <a:rPr kumimoji="1" lang="zh-TW" altLang="en-US" sz="3000" u="none" strike="noStrike" cap="none" normalizeH="0" baseline="0" dirty="0" smtClean="0">
                          <a:ln>
                            <a:noFill/>
                          </a:ln>
                          <a:effectLst/>
                          <a:latin typeface="標楷體" pitchFamily="65" charset="-120"/>
                          <a:ea typeface="標楷體" pitchFamily="65" charset="-120"/>
                        </a:rPr>
                        <a:t>倘若檢察官已向法院起訴，但在第一審辯論終結前，發現有應不起訴或以不起訴為適當的情形，也得撤回起訴。</a:t>
                      </a:r>
                    </a:p>
                  </a:txBody>
                  <a:tcPr marL="68580" marR="68580" marT="0" marB="0" horzOverflow="overflow"/>
                </a:tc>
              </a:tr>
            </a:tbl>
          </a:graphicData>
        </a:graphic>
      </p:graphicFrame>
    </p:spTree>
    <p:extLst>
      <p:ext uri="{BB962C8B-B14F-4D97-AF65-F5344CB8AC3E}">
        <p14:creationId xmlns:p14="http://schemas.microsoft.com/office/powerpoint/2010/main" val="27444075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2555875" y="0"/>
            <a:ext cx="2087563" cy="765175"/>
          </a:xfrm>
        </p:spPr>
        <p:txBody>
          <a:bodyPr/>
          <a:lstStyle/>
          <a:p>
            <a:r>
              <a:rPr lang="zh-TW" altLang="en-US" smtClean="0"/>
              <a:t>緩起訴</a:t>
            </a:r>
          </a:p>
        </p:txBody>
      </p:sp>
      <p:sp>
        <p:nvSpPr>
          <p:cNvPr id="35843" name="內容版面配置區 2"/>
          <p:cNvSpPr>
            <a:spLocks noGrp="1"/>
          </p:cNvSpPr>
          <p:nvPr>
            <p:ph type="body" sz="quarter" idx="13"/>
          </p:nvPr>
        </p:nvSpPr>
        <p:spPr>
          <a:xfrm>
            <a:off x="323850" y="1052513"/>
            <a:ext cx="8496300" cy="2232025"/>
          </a:xfrm>
        </p:spPr>
        <p:txBody>
          <a:bodyPr/>
          <a:lstStyle/>
          <a:p>
            <a:pPr>
              <a:lnSpc>
                <a:spcPts val="4000"/>
              </a:lnSpc>
            </a:pPr>
            <a:r>
              <a:rPr sz="3200"/>
              <a:t>檢察官對已具備追訴要件的犯罪，在一定條件下，命被告遵守或履行一定事項代替提起公訴，若被告信守承諾，檢察官即不再對其進行追訴。</a:t>
            </a:r>
            <a:endParaRPr lang="en-US" altLang="zh-TW" sz="3200"/>
          </a:p>
        </p:txBody>
      </p:sp>
      <p:sp>
        <p:nvSpPr>
          <p:cNvPr id="35844"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974BFE5-B3AD-4EBB-8E9A-B8A70268963B}" type="slidenum">
              <a:rPr kumimoji="0" lang="zh-TW" altLang="en-US" smtClean="0">
                <a:solidFill>
                  <a:srgbClr val="898989"/>
                </a:solidFill>
                <a:latin typeface="標楷體" pitchFamily="65" charset="-120"/>
                <a:ea typeface="標楷體" pitchFamily="65" charset="-120"/>
              </a:rPr>
              <a:pPr eaLnBrk="1" hangingPunct="1"/>
              <a:t>118</a:t>
            </a:fld>
            <a:endParaRPr kumimoji="0" lang="zh-TW" altLang="en-US" smtClean="0">
              <a:solidFill>
                <a:srgbClr val="898989"/>
              </a:solidFill>
              <a:latin typeface="標楷體" pitchFamily="65" charset="-120"/>
              <a:ea typeface="標楷體" pitchFamily="65" charset="-120"/>
            </a:endParaRPr>
          </a:p>
        </p:txBody>
      </p:sp>
      <p:sp>
        <p:nvSpPr>
          <p:cNvPr id="35845" name="矩形 4"/>
          <p:cNvSpPr>
            <a:spLocks noChangeArrowheads="1"/>
          </p:cNvSpPr>
          <p:nvPr/>
        </p:nvSpPr>
        <p:spPr bwMode="auto">
          <a:xfrm>
            <a:off x="1763713" y="4021138"/>
            <a:ext cx="63404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zh-TW" altLang="en-US" sz="3000">
                <a:solidFill>
                  <a:srgbClr val="000000"/>
                </a:solidFill>
                <a:latin typeface="標楷體" pitchFamily="65" charset="-120"/>
                <a:ea typeface="標楷體" pitchFamily="65" charset="-120"/>
                <a:hlinkClick r:id="rId2"/>
              </a:rPr>
              <a:t>柯震東吸大麻案 緩起訴</a:t>
            </a:r>
            <a:r>
              <a:rPr kumimoji="0" lang="en-US" altLang="zh-TW" sz="3000">
                <a:solidFill>
                  <a:srgbClr val="000000"/>
                </a:solidFill>
                <a:latin typeface="標楷體" pitchFamily="65" charset="-120"/>
                <a:ea typeface="標楷體" pitchFamily="65" charset="-120"/>
                <a:hlinkClick r:id="rId2"/>
              </a:rPr>
              <a:t>2</a:t>
            </a:r>
            <a:r>
              <a:rPr kumimoji="0" lang="zh-TW" altLang="en-US" sz="3000">
                <a:solidFill>
                  <a:srgbClr val="000000"/>
                </a:solidFill>
                <a:latin typeface="標楷體" pitchFamily="65" charset="-120"/>
                <a:ea typeface="標楷體" pitchFamily="65" charset="-120"/>
                <a:hlinkClick r:id="rId2"/>
              </a:rPr>
              <a:t>年自費戒癮</a:t>
            </a:r>
            <a:endParaRPr kumimoji="0" lang="zh-TW" altLang="en-US" sz="3000">
              <a:solidFill>
                <a:srgbClr val="000000"/>
              </a:solidFill>
              <a:latin typeface="標楷體" pitchFamily="65" charset="-120"/>
              <a:ea typeface="標楷體" pitchFamily="65" charset="-120"/>
            </a:endParaRPr>
          </a:p>
        </p:txBody>
      </p:sp>
      <p:pic>
        <p:nvPicPr>
          <p:cNvPr id="35846" name="Picture 4" descr="F:\Work\PPT新icon\icon-影片.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06788"/>
            <a:ext cx="11525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8046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矩形 3">
            <a:extLst>
              <a:ext uri="{FF2B5EF4-FFF2-40B4-BE49-F238E27FC236}">
                <a16:creationId xmlns:a16="http://schemas.microsoft.com/office/drawing/2014/main" xmlns="" id="{DBCF673A-FFE8-4BED-ADD1-0189762B8325}"/>
              </a:ext>
            </a:extLst>
          </p:cNvPr>
          <p:cNvSpPr>
            <a:spLocks noChangeArrowheads="1"/>
          </p:cNvSpPr>
          <p:nvPr/>
        </p:nvSpPr>
        <p:spPr bwMode="auto">
          <a:xfrm>
            <a:off x="468313" y="1628775"/>
            <a:ext cx="82073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b="1">
                <a:solidFill>
                  <a:srgbClr val="00B0F0"/>
                </a:solidFill>
                <a:latin typeface="微軟正黑體" panose="020B0604030504040204" pitchFamily="34" charset="-120"/>
                <a:ea typeface="微軟正黑體" panose="020B0604030504040204" pitchFamily="34" charset="-120"/>
              </a:rPr>
              <a:t>緩起訴、不起訴</a:t>
            </a:r>
            <a:r>
              <a:rPr lang="zh-TW" altLang="en-US" sz="2800">
                <a:solidFill>
                  <a:srgbClr val="000000"/>
                </a:solidFill>
                <a:latin typeface="微軟正黑體" panose="020B0604030504040204" pitchFamily="34" charset="-120"/>
                <a:ea typeface="微軟正黑體" panose="020B0604030504040204" pitchFamily="34" charset="-120"/>
              </a:rPr>
              <a:t>：檢察官調查後如認為罪證不足，或案件情節輕微者，則予以「不起訴處分」。另外，對於犯罪嫌疑充足，但是罪責很輕或是認為採用緩起訴仍可達到警示和預防犯罪的目的時，檢察官可以在一定條件下諭知緩起訴（如立悔過書、支付損害賠償等）。</a:t>
            </a:r>
          </a:p>
        </p:txBody>
      </p:sp>
      <p:sp>
        <p:nvSpPr>
          <p:cNvPr id="79875" name="Text Box 17">
            <a:extLst>
              <a:ext uri="{FF2B5EF4-FFF2-40B4-BE49-F238E27FC236}">
                <a16:creationId xmlns:a16="http://schemas.microsoft.com/office/drawing/2014/main" xmlns="" id="{2A8B1CA3-331A-4907-93DB-67D385BEEFDD}"/>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群組 2">
            <a:extLst>
              <a:ext uri="{FF2B5EF4-FFF2-40B4-BE49-F238E27FC236}">
                <a16:creationId xmlns:a16="http://schemas.microsoft.com/office/drawing/2014/main" xmlns="" id="{198FA529-BE98-47F5-87E5-D6D185B7AFFF}"/>
              </a:ext>
            </a:extLst>
          </p:cNvPr>
          <p:cNvGrpSpPr>
            <a:grpSpLocks/>
          </p:cNvGrpSpPr>
          <p:nvPr/>
        </p:nvGrpSpPr>
        <p:grpSpPr bwMode="auto">
          <a:xfrm>
            <a:off x="611188" y="1552575"/>
            <a:ext cx="7377112" cy="1182688"/>
            <a:chOff x="647564" y="1822429"/>
            <a:chExt cx="6962800" cy="983999"/>
          </a:xfrm>
        </p:grpSpPr>
        <p:sp>
          <p:nvSpPr>
            <p:cNvPr id="4" name="矩形 3">
              <a:extLst>
                <a:ext uri="{FF2B5EF4-FFF2-40B4-BE49-F238E27FC236}">
                  <a16:creationId xmlns:a16="http://schemas.microsoft.com/office/drawing/2014/main" xmlns="" id="{A819E44F-343F-4721-A8DE-696A893888A4}"/>
                </a:ext>
              </a:extLst>
            </p:cNvPr>
            <p:cNvSpPr/>
            <p:nvPr/>
          </p:nvSpPr>
          <p:spPr>
            <a:xfrm>
              <a:off x="647564" y="1844883"/>
              <a:ext cx="6962800" cy="961545"/>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32775" name="圖片 4">
              <a:extLst>
                <a:ext uri="{FF2B5EF4-FFF2-40B4-BE49-F238E27FC236}">
                  <a16:creationId xmlns:a16="http://schemas.microsoft.com/office/drawing/2014/main" xmlns="" id="{7202A8FD-923F-4F7E-BE8F-AC9F8C307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2372" b="37192"/>
            <a:stretch>
              <a:fillRect/>
            </a:stretch>
          </p:blipFill>
          <p:spPr bwMode="auto">
            <a:xfrm>
              <a:off x="746141" y="1822429"/>
              <a:ext cx="648072" cy="71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文字方塊 5">
              <a:extLst>
                <a:ext uri="{FF2B5EF4-FFF2-40B4-BE49-F238E27FC236}">
                  <a16:creationId xmlns:a16="http://schemas.microsoft.com/office/drawing/2014/main" xmlns="" id="{45C8B75F-0453-4376-BEA5-16CA3CBF4096}"/>
                </a:ext>
              </a:extLst>
            </p:cNvPr>
            <p:cNvSpPr txBox="1">
              <a:spLocks noChangeArrowheads="1"/>
            </p:cNvSpPr>
            <p:nvPr/>
          </p:nvSpPr>
          <p:spPr bwMode="auto">
            <a:xfrm>
              <a:off x="1492790" y="1926267"/>
              <a:ext cx="6117574" cy="79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若由「刑法謙抑思想」的觀點， 你是否贊成立委的主張，嘗試說明你的理由？</a:t>
              </a:r>
            </a:p>
          </p:txBody>
        </p:sp>
      </p:grpSp>
      <p:sp>
        <p:nvSpPr>
          <p:cNvPr id="32771" name="Text Box 17">
            <a:extLst>
              <a:ext uri="{FF2B5EF4-FFF2-40B4-BE49-F238E27FC236}">
                <a16:creationId xmlns:a16="http://schemas.microsoft.com/office/drawing/2014/main" xmlns="" id="{9E72EF42-5889-41CE-AE1E-B302D032373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147</a:t>
            </a:r>
          </a:p>
        </p:txBody>
      </p:sp>
      <p:sp>
        <p:nvSpPr>
          <p:cNvPr id="8" name="矩形 7">
            <a:extLst>
              <a:ext uri="{FF2B5EF4-FFF2-40B4-BE49-F238E27FC236}">
                <a16:creationId xmlns:a16="http://schemas.microsoft.com/office/drawing/2014/main" xmlns="" id="{12F03E7C-3E98-49C5-A6E5-C8B915DAE3DB}"/>
              </a:ext>
            </a:extLst>
          </p:cNvPr>
          <p:cNvSpPr>
            <a:spLocks noChangeArrowheads="1"/>
          </p:cNvSpPr>
          <p:nvPr/>
        </p:nvSpPr>
        <p:spPr bwMode="auto">
          <a:xfrm>
            <a:off x="503238" y="2898775"/>
            <a:ext cx="8137525"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依據「刑法謙抑」思想，只有在以民法、行政法的處理尚不足以維持社會公平正義時，才需動用到刑事制裁，因此我主張應優先提高道路交通管理處罰條例對於「拒絕酒測」的罰鍰金額，換言之，若民眾考量巨額罰鍰與前科紀錄之間的權衡，若金額非常高，高過其可能承擔的刑事責任，就可能配合酒測，應該能逐漸減少「拒絕酒測」的現象。</a:t>
            </a:r>
            <a:endParaRPr lang="zh-TW" altLang="en-US" sz="280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橢圓 8">
            <a:extLst>
              <a:ext uri="{FF2B5EF4-FFF2-40B4-BE49-F238E27FC236}">
                <a16:creationId xmlns:a16="http://schemas.microsoft.com/office/drawing/2014/main" xmlns="" id="{80B08E34-7413-42B4-AE54-E90E6D5BBAD6}"/>
              </a:ext>
            </a:extLst>
          </p:cNvPr>
          <p:cNvSpPr/>
          <p:nvPr/>
        </p:nvSpPr>
        <p:spPr bwMode="auto">
          <a:xfrm>
            <a:off x="7740650" y="403225"/>
            <a:ext cx="1258888" cy="1190625"/>
          </a:xfrm>
          <a:prstGeom prst="ellipse">
            <a:avLst/>
          </a:prstGeom>
          <a:solidFill>
            <a:srgbClr val="9A2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800" dirty="0">
                <a:solidFill>
                  <a:srgbClr val="FFFFFF"/>
                </a:solidFill>
                <a:latin typeface="微軟正黑體" panose="020B0604030504040204" pitchFamily="34" charset="-120"/>
                <a:ea typeface="微軟正黑體" panose="020B0604030504040204" pitchFamily="34" charset="-120"/>
              </a:rPr>
              <a:t>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15363" name="內容版面配置區 2"/>
          <p:cNvSpPr>
            <a:spLocks noGrp="1"/>
          </p:cNvSpPr>
          <p:nvPr>
            <p:ph sz="quarter" idx="13"/>
          </p:nvPr>
        </p:nvSpPr>
        <p:spPr>
          <a:xfrm>
            <a:off x="250825" y="981075"/>
            <a:ext cx="5472113" cy="1152525"/>
          </a:xfrm>
        </p:spPr>
        <p:txBody>
          <a:bodyPr/>
          <a:lstStyle/>
          <a:p>
            <a:pPr marL="0" indent="0">
              <a:buFont typeface="Arial" pitchFamily="34" charset="0"/>
              <a:buNone/>
              <a:defRPr/>
            </a:pPr>
            <a:r>
              <a:rPr lang="zh-TW" altLang="en-US" dirty="0" smtClean="0"/>
              <a:t>（三）起訴</a:t>
            </a:r>
            <a:endParaRPr lang="en-US" altLang="zh-TW" dirty="0" smtClean="0"/>
          </a:p>
          <a:p>
            <a:pPr>
              <a:defRPr/>
            </a:pPr>
            <a:r>
              <a:rPr lang="zh-TW" altLang="en-US" dirty="0" smtClean="0"/>
              <a:t>起訴示意圖：</a:t>
            </a:r>
          </a:p>
          <a:p>
            <a:pPr>
              <a:defRPr/>
            </a:pPr>
            <a:endParaRPr lang="en-US" altLang="zh-TW" dirty="0" smtClean="0"/>
          </a:p>
        </p:txBody>
      </p:sp>
      <p:sp>
        <p:nvSpPr>
          <p:cNvPr id="3686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1EE91CB-4FCC-428F-8E58-6D4FAF4151E7}" type="slidenum">
              <a:rPr kumimoji="0" lang="zh-TW" altLang="en-US" smtClean="0">
                <a:solidFill>
                  <a:srgbClr val="898989"/>
                </a:solidFill>
                <a:latin typeface="標楷體" pitchFamily="65" charset="-120"/>
                <a:ea typeface="標楷體" pitchFamily="65" charset="-120"/>
              </a:rPr>
              <a:pPr eaLnBrk="1" hangingPunct="1"/>
              <a:t>120</a:t>
            </a:fld>
            <a:endParaRPr kumimoji="0" lang="zh-TW" altLang="en-US" smtClean="0">
              <a:solidFill>
                <a:srgbClr val="898989"/>
              </a:solidFill>
              <a:latin typeface="標楷體" pitchFamily="65" charset="-120"/>
              <a:ea typeface="標楷體" pitchFamily="65" charset="-120"/>
            </a:endParaRPr>
          </a:p>
        </p:txBody>
      </p:sp>
      <p:grpSp>
        <p:nvGrpSpPr>
          <p:cNvPr id="36869" name="群組 2"/>
          <p:cNvGrpSpPr>
            <a:grpSpLocks/>
          </p:cNvGrpSpPr>
          <p:nvPr/>
        </p:nvGrpSpPr>
        <p:grpSpPr bwMode="auto">
          <a:xfrm>
            <a:off x="234950" y="3770313"/>
            <a:ext cx="1223963" cy="944562"/>
            <a:chOff x="234873" y="3280599"/>
            <a:chExt cx="1224136" cy="942975"/>
          </a:xfrm>
        </p:grpSpPr>
        <p:pic>
          <p:nvPicPr>
            <p:cNvPr id="36902" name="Picture 2" descr="F:\Work\PPT新icon\png\01-輔色流程圖\images\01-輔色流程圖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73" y="3280599"/>
              <a:ext cx="1224136"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3" name="文字方塊 1"/>
            <p:cNvSpPr txBox="1">
              <a:spLocks noChangeArrowheads="1"/>
            </p:cNvSpPr>
            <p:nvPr/>
          </p:nvSpPr>
          <p:spPr bwMode="auto">
            <a:xfrm>
              <a:off x="369027" y="3440687"/>
              <a:ext cx="954242" cy="55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起訴</a:t>
              </a:r>
            </a:p>
          </p:txBody>
        </p:sp>
      </p:grpSp>
      <p:grpSp>
        <p:nvGrpSpPr>
          <p:cNvPr id="36870" name="群組 14"/>
          <p:cNvGrpSpPr>
            <a:grpSpLocks/>
          </p:cNvGrpSpPr>
          <p:nvPr/>
        </p:nvGrpSpPr>
        <p:grpSpPr bwMode="auto">
          <a:xfrm>
            <a:off x="1692275" y="2922588"/>
            <a:ext cx="2016125" cy="793750"/>
            <a:chOff x="1691680" y="2535189"/>
            <a:chExt cx="2016224" cy="794575"/>
          </a:xfrm>
        </p:grpSpPr>
        <p:pic>
          <p:nvPicPr>
            <p:cNvPr id="36900" name="Picture 3" descr="F:\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535189"/>
              <a:ext cx="2016224" cy="7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01" name="文字方塊 5"/>
            <p:cNvSpPr txBox="1">
              <a:spLocks noChangeArrowheads="1"/>
            </p:cNvSpPr>
            <p:nvPr/>
          </p:nvSpPr>
          <p:spPr bwMode="auto">
            <a:xfrm>
              <a:off x="1837975" y="2654395"/>
              <a:ext cx="1723634" cy="55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公訴程序</a:t>
              </a:r>
            </a:p>
          </p:txBody>
        </p:sp>
      </p:grpSp>
      <p:grpSp>
        <p:nvGrpSpPr>
          <p:cNvPr id="36871" name="群組 4"/>
          <p:cNvGrpSpPr>
            <a:grpSpLocks/>
          </p:cNvGrpSpPr>
          <p:nvPr/>
        </p:nvGrpSpPr>
        <p:grpSpPr bwMode="auto">
          <a:xfrm>
            <a:off x="1692275" y="4794250"/>
            <a:ext cx="2016125" cy="795338"/>
            <a:chOff x="1691990" y="4087896"/>
            <a:chExt cx="2016224" cy="794575"/>
          </a:xfrm>
        </p:grpSpPr>
        <p:pic>
          <p:nvPicPr>
            <p:cNvPr id="36898" name="Picture 3" descr="F:\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990" y="4087896"/>
              <a:ext cx="2016224" cy="79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9" name="文字方塊 6"/>
            <p:cNvSpPr txBox="1">
              <a:spLocks noChangeArrowheads="1"/>
            </p:cNvSpPr>
            <p:nvPr/>
          </p:nvSpPr>
          <p:spPr bwMode="auto">
            <a:xfrm>
              <a:off x="1838285" y="4208450"/>
              <a:ext cx="1723634" cy="55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自訴程序</a:t>
              </a:r>
            </a:p>
          </p:txBody>
        </p:sp>
      </p:grpSp>
      <p:grpSp>
        <p:nvGrpSpPr>
          <p:cNvPr id="36872" name="群組 56326"/>
          <p:cNvGrpSpPr>
            <a:grpSpLocks/>
          </p:cNvGrpSpPr>
          <p:nvPr/>
        </p:nvGrpSpPr>
        <p:grpSpPr bwMode="auto">
          <a:xfrm>
            <a:off x="3924300" y="2251075"/>
            <a:ext cx="1976438" cy="806450"/>
            <a:chOff x="3923928" y="1875323"/>
            <a:chExt cx="1975936" cy="806260"/>
          </a:xfrm>
        </p:grpSpPr>
        <p:pic>
          <p:nvPicPr>
            <p:cNvPr id="36896" name="Picture 4" descr="F:\Work\PPT新icon\png\01-輔色流程圖\images\01-輔色流程圖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875323"/>
              <a:ext cx="1975936" cy="80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7" name="文字方塊 7"/>
            <p:cNvSpPr txBox="1">
              <a:spLocks noChangeArrowheads="1"/>
            </p:cNvSpPr>
            <p:nvPr/>
          </p:nvSpPr>
          <p:spPr bwMode="auto">
            <a:xfrm>
              <a:off x="4049547" y="2000726"/>
              <a:ext cx="1723111" cy="55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起訴程序</a:t>
              </a:r>
            </a:p>
          </p:txBody>
        </p:sp>
      </p:grpSp>
      <p:grpSp>
        <p:nvGrpSpPr>
          <p:cNvPr id="36873" name="群組 56327"/>
          <p:cNvGrpSpPr>
            <a:grpSpLocks/>
          </p:cNvGrpSpPr>
          <p:nvPr/>
        </p:nvGrpSpPr>
        <p:grpSpPr bwMode="auto">
          <a:xfrm>
            <a:off x="3924300" y="3716338"/>
            <a:ext cx="1976438" cy="806450"/>
            <a:chOff x="3923928" y="3839749"/>
            <a:chExt cx="1975936" cy="806260"/>
          </a:xfrm>
        </p:grpSpPr>
        <p:pic>
          <p:nvPicPr>
            <p:cNvPr id="36894" name="Picture 4" descr="F:\Work\PPT新icon\png\01-輔色流程圖\images\01-輔色流程圖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839749"/>
              <a:ext cx="1975936" cy="80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5" name="文字方塊 8"/>
            <p:cNvSpPr txBox="1">
              <a:spLocks noChangeArrowheads="1"/>
            </p:cNvSpPr>
            <p:nvPr/>
          </p:nvSpPr>
          <p:spPr bwMode="auto">
            <a:xfrm>
              <a:off x="4049547" y="3965152"/>
              <a:ext cx="1723111" cy="55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微罪不舉</a:t>
              </a:r>
            </a:p>
          </p:txBody>
        </p:sp>
      </p:grpSp>
      <p:grpSp>
        <p:nvGrpSpPr>
          <p:cNvPr id="36874" name="群組 56332"/>
          <p:cNvGrpSpPr>
            <a:grpSpLocks/>
          </p:cNvGrpSpPr>
          <p:nvPr/>
        </p:nvGrpSpPr>
        <p:grpSpPr bwMode="auto">
          <a:xfrm>
            <a:off x="4351338" y="4810125"/>
            <a:ext cx="3317875" cy="763588"/>
            <a:chOff x="3913569" y="4809815"/>
            <a:chExt cx="3315897" cy="764273"/>
          </a:xfrm>
        </p:grpSpPr>
        <p:pic>
          <p:nvPicPr>
            <p:cNvPr id="36892"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659" y="4809815"/>
              <a:ext cx="3246807" cy="7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3" name="文字方塊 9"/>
            <p:cNvSpPr txBox="1">
              <a:spLocks noChangeArrowheads="1"/>
            </p:cNvSpPr>
            <p:nvPr/>
          </p:nvSpPr>
          <p:spPr bwMode="auto">
            <a:xfrm>
              <a:off x="3913569" y="4914704"/>
              <a:ext cx="3261209"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由犯罪被害人自訴</a:t>
              </a:r>
            </a:p>
          </p:txBody>
        </p:sp>
      </p:grpSp>
      <p:grpSp>
        <p:nvGrpSpPr>
          <p:cNvPr id="36875" name="群組 56329"/>
          <p:cNvGrpSpPr>
            <a:grpSpLocks/>
          </p:cNvGrpSpPr>
          <p:nvPr/>
        </p:nvGrpSpPr>
        <p:grpSpPr bwMode="auto">
          <a:xfrm>
            <a:off x="6691313" y="1920875"/>
            <a:ext cx="2108200" cy="765175"/>
            <a:chOff x="6026886" y="1373647"/>
            <a:chExt cx="2109196" cy="764273"/>
          </a:xfrm>
        </p:grpSpPr>
        <p:pic>
          <p:nvPicPr>
            <p:cNvPr id="36890"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449" y="1373647"/>
              <a:ext cx="2090069" cy="7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1" name="文字方塊 10"/>
            <p:cNvSpPr txBox="1">
              <a:spLocks noChangeArrowheads="1"/>
            </p:cNvSpPr>
            <p:nvPr/>
          </p:nvSpPr>
          <p:spPr bwMode="auto">
            <a:xfrm>
              <a:off x="6026886" y="1478318"/>
              <a:ext cx="2109196" cy="5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偵查之進行</a:t>
              </a:r>
            </a:p>
          </p:txBody>
        </p:sp>
      </p:grpSp>
      <p:grpSp>
        <p:nvGrpSpPr>
          <p:cNvPr id="36876" name="群組 56330"/>
          <p:cNvGrpSpPr>
            <a:grpSpLocks/>
          </p:cNvGrpSpPr>
          <p:nvPr/>
        </p:nvGrpSpPr>
        <p:grpSpPr bwMode="auto">
          <a:xfrm>
            <a:off x="6691313" y="2565400"/>
            <a:ext cx="2108200" cy="763588"/>
            <a:chOff x="6026891" y="2157926"/>
            <a:chExt cx="2107595" cy="764273"/>
          </a:xfrm>
        </p:grpSpPr>
        <p:pic>
          <p:nvPicPr>
            <p:cNvPr id="36888"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448" y="2157926"/>
              <a:ext cx="2090069" cy="7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9" name="文字方塊 11"/>
            <p:cNvSpPr txBox="1">
              <a:spLocks noChangeArrowheads="1"/>
            </p:cNvSpPr>
            <p:nvPr/>
          </p:nvSpPr>
          <p:spPr bwMode="auto">
            <a:xfrm>
              <a:off x="6026891" y="2262815"/>
              <a:ext cx="2107595" cy="55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偵查之終結</a:t>
              </a:r>
            </a:p>
          </p:txBody>
        </p:sp>
      </p:grpSp>
      <p:grpSp>
        <p:nvGrpSpPr>
          <p:cNvPr id="36877" name="群組 56331"/>
          <p:cNvGrpSpPr>
            <a:grpSpLocks/>
          </p:cNvGrpSpPr>
          <p:nvPr/>
        </p:nvGrpSpPr>
        <p:grpSpPr bwMode="auto">
          <a:xfrm>
            <a:off x="6219825" y="3716338"/>
            <a:ext cx="2924175" cy="765175"/>
            <a:chOff x="6002015" y="3860742"/>
            <a:chExt cx="2923938" cy="764273"/>
          </a:xfrm>
        </p:grpSpPr>
        <p:pic>
          <p:nvPicPr>
            <p:cNvPr id="36886"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470" y="3860742"/>
              <a:ext cx="2834483" cy="7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7" name="文字方塊 12"/>
            <p:cNvSpPr txBox="1">
              <a:spLocks noChangeArrowheads="1"/>
            </p:cNvSpPr>
            <p:nvPr/>
          </p:nvSpPr>
          <p:spPr bwMode="auto">
            <a:xfrm>
              <a:off x="6002015" y="3965413"/>
              <a:ext cx="2876907" cy="55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3000">
                  <a:latin typeface="標楷體" pitchFamily="65" charset="-120"/>
                  <a:ea typeface="標楷體" pitchFamily="65" charset="-120"/>
                </a:rPr>
                <a:t>輕微案件不起訴</a:t>
              </a:r>
            </a:p>
          </p:txBody>
        </p:sp>
      </p:grpSp>
      <p:cxnSp>
        <p:nvCxnSpPr>
          <p:cNvPr id="17" name="肘形接點 16"/>
          <p:cNvCxnSpPr/>
          <p:nvPr/>
        </p:nvCxnSpPr>
        <p:spPr>
          <a:xfrm flipV="1">
            <a:off x="1458913" y="3319463"/>
            <a:ext cx="233362" cy="923925"/>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0" name="肘形接點 19"/>
          <p:cNvCxnSpPr/>
          <p:nvPr/>
        </p:nvCxnSpPr>
        <p:spPr>
          <a:xfrm>
            <a:off x="1458913" y="4243388"/>
            <a:ext cx="233362" cy="949325"/>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36880" name="肘形接點 29"/>
          <p:cNvCxnSpPr>
            <a:cxnSpLocks noChangeShapeType="1"/>
            <a:endCxn id="36891" idx="1"/>
          </p:cNvCxnSpPr>
          <p:nvPr/>
        </p:nvCxnSpPr>
        <p:spPr bwMode="auto">
          <a:xfrm flipV="1">
            <a:off x="5900738" y="2303463"/>
            <a:ext cx="790575" cy="350837"/>
          </a:xfrm>
          <a:prstGeom prst="bentConnector3">
            <a:avLst>
              <a:gd name="adj1" fmla="val 50000"/>
            </a:avLst>
          </a:prstGeom>
          <a:noFill/>
          <a:ln w="38100" algn="ctr">
            <a:solidFill>
              <a:srgbClr val="4A7EBB"/>
            </a:solidFill>
            <a:miter lim="800000"/>
            <a:headEnd/>
            <a:tailEnd/>
          </a:ln>
          <a:extLst>
            <a:ext uri="{909E8E84-426E-40DD-AFC4-6F175D3DCCD1}">
              <a14:hiddenFill xmlns:a14="http://schemas.microsoft.com/office/drawing/2010/main">
                <a:noFill/>
              </a14:hiddenFill>
            </a:ext>
          </a:extLst>
        </p:spPr>
      </p:cxnSp>
      <p:cxnSp>
        <p:nvCxnSpPr>
          <p:cNvPr id="36881" name="肘形接點 56336"/>
          <p:cNvCxnSpPr>
            <a:cxnSpLocks noChangeShapeType="1"/>
            <a:endCxn id="36889" idx="1"/>
          </p:cNvCxnSpPr>
          <p:nvPr/>
        </p:nvCxnSpPr>
        <p:spPr bwMode="auto">
          <a:xfrm>
            <a:off x="5900738" y="2654300"/>
            <a:ext cx="790575" cy="293688"/>
          </a:xfrm>
          <a:prstGeom prst="bentConnector3">
            <a:avLst>
              <a:gd name="adj1" fmla="val 50000"/>
            </a:avLst>
          </a:prstGeom>
          <a:noFill/>
          <a:ln w="38100" algn="ctr">
            <a:solidFill>
              <a:srgbClr val="4A7EBB"/>
            </a:solidFill>
            <a:miter lim="800000"/>
            <a:headEnd/>
            <a:tailEnd/>
          </a:ln>
          <a:extLst>
            <a:ext uri="{909E8E84-426E-40DD-AFC4-6F175D3DCCD1}">
              <a14:hiddenFill xmlns:a14="http://schemas.microsoft.com/office/drawing/2010/main">
                <a:noFill/>
              </a14:hiddenFill>
            </a:ext>
          </a:extLst>
        </p:spPr>
      </p:cxnSp>
      <p:cxnSp>
        <p:nvCxnSpPr>
          <p:cNvPr id="56343" name="直線接點 56342"/>
          <p:cNvCxnSpPr>
            <a:endCxn id="36887" idx="1"/>
          </p:cNvCxnSpPr>
          <p:nvPr/>
        </p:nvCxnSpPr>
        <p:spPr>
          <a:xfrm flipV="1">
            <a:off x="5900738" y="4098925"/>
            <a:ext cx="319087" cy="206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345" name="直線接點 56344"/>
          <p:cNvCxnSpPr/>
          <p:nvPr/>
        </p:nvCxnSpPr>
        <p:spPr>
          <a:xfrm flipV="1">
            <a:off x="3708400" y="5192713"/>
            <a:ext cx="7127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肘形接點 16"/>
          <p:cNvCxnSpPr/>
          <p:nvPr/>
        </p:nvCxnSpPr>
        <p:spPr>
          <a:xfrm flipV="1">
            <a:off x="3708400" y="2420938"/>
            <a:ext cx="233363" cy="923925"/>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3" name="肘形接點 19"/>
          <p:cNvCxnSpPr/>
          <p:nvPr/>
        </p:nvCxnSpPr>
        <p:spPr>
          <a:xfrm>
            <a:off x="3708400" y="3344863"/>
            <a:ext cx="233363" cy="949325"/>
          </a:xfrm>
          <a:prstGeom prst="bentConnector3">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7292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F4F57DE6-AE0B-4D77-B750-8453DFB55F35}"/>
              </a:ext>
            </a:extLst>
          </p:cNvPr>
          <p:cNvGraphicFramePr>
            <a:graphicFrameLocks noGrp="1"/>
          </p:cNvGraphicFramePr>
          <p:nvPr>
            <p:ph idx="1"/>
          </p:nvPr>
        </p:nvGraphicFramePr>
        <p:xfrm>
          <a:off x="755650" y="1484313"/>
          <a:ext cx="7632700" cy="3871911"/>
        </p:xfrm>
        <a:graphic>
          <a:graphicData uri="http://schemas.openxmlformats.org/drawingml/2006/table">
            <a:tbl>
              <a:tblPr firstRow="1" bandRow="1">
                <a:tableStyleId>{17292A2E-F333-43FB-9621-5CBBE7FDCDCB}</a:tableStyleId>
              </a:tblPr>
              <a:tblGrid>
                <a:gridCol w="7632700">
                  <a:extLst>
                    <a:ext uri="{9D8B030D-6E8A-4147-A177-3AD203B41FA5}">
                      <a16:colId xmlns:a16="http://schemas.microsoft.com/office/drawing/2014/main" xmlns="" val="20000"/>
                    </a:ext>
                  </a:extLst>
                </a:gridCol>
              </a:tblGrid>
              <a:tr h="1554863">
                <a:tc>
                  <a:txBody>
                    <a:bodyPr/>
                    <a:lstStyle/>
                    <a:p>
                      <a:pPr algn="l"/>
                      <a:r>
                        <a:rPr lang="zh-TW" altLang="en-US" sz="3200" dirty="0">
                          <a:latin typeface="微軟正黑體" panose="020B0604030504040204" pitchFamily="34" charset="-120"/>
                          <a:ea typeface="微軟正黑體" panose="020B0604030504040204" pitchFamily="34" charset="-120"/>
                        </a:rPr>
                        <a:t>公訴：公訴制度是由檢察官代表國家行使公權力，進行犯罪 的追訴及負責訴訟程序中的辯論工作。應遵守：</a:t>
                      </a:r>
                    </a:p>
                  </a:txBody>
                  <a:tcPr marL="91438" marR="91438" marT="45731" marB="45731"/>
                </a:tc>
                <a:extLst>
                  <a:ext uri="{0D108BD9-81ED-4DB2-BD59-A6C34878D82A}">
                    <a16:rowId xmlns:a16="http://schemas.microsoft.com/office/drawing/2014/main" xmlns="" val="10000"/>
                  </a:ext>
                </a:extLst>
              </a:tr>
              <a:tr h="579262">
                <a:tc>
                  <a:txBody>
                    <a:bodyPr/>
                    <a:lstStyle/>
                    <a:p>
                      <a:pPr algn="l"/>
                      <a:r>
                        <a:rPr lang="en-US" altLang="zh-TW" sz="3200" dirty="0">
                          <a:latin typeface="微軟正黑體" panose="020B0604030504040204" pitchFamily="34" charset="-120"/>
                          <a:ea typeface="微軟正黑體" panose="020B0604030504040204" pitchFamily="34" charset="-120"/>
                        </a:rPr>
                        <a:t>1. </a:t>
                      </a:r>
                      <a:r>
                        <a:rPr lang="zh-TW" altLang="en-US" sz="3200" dirty="0">
                          <a:latin typeface="微軟正黑體" panose="020B0604030504040204" pitchFamily="34" charset="-120"/>
                          <a:ea typeface="微軟正黑體" panose="020B0604030504040204" pitchFamily="34" charset="-120"/>
                        </a:rPr>
                        <a:t>偵查不公開原則</a:t>
                      </a:r>
                    </a:p>
                  </a:txBody>
                  <a:tcPr marL="91438" marR="91438" marT="45731" marB="45731"/>
                </a:tc>
                <a:extLst>
                  <a:ext uri="{0D108BD9-81ED-4DB2-BD59-A6C34878D82A}">
                    <a16:rowId xmlns:a16="http://schemas.microsoft.com/office/drawing/2014/main" xmlns="" val="10001"/>
                  </a:ext>
                </a:extLst>
              </a:tr>
              <a:tr h="579262">
                <a:tc>
                  <a:txBody>
                    <a:bodyPr/>
                    <a:lstStyle/>
                    <a:p>
                      <a:pPr algn="l"/>
                      <a:r>
                        <a:rPr lang="en-US" altLang="zh-TW" sz="3200" dirty="0">
                          <a:latin typeface="微軟正黑體" panose="020B0604030504040204" pitchFamily="34" charset="-120"/>
                          <a:ea typeface="微軟正黑體" panose="020B0604030504040204" pitchFamily="34" charset="-120"/>
                        </a:rPr>
                        <a:t>2. </a:t>
                      </a:r>
                      <a:r>
                        <a:rPr lang="zh-TW" altLang="en-US" sz="3200" dirty="0">
                          <a:latin typeface="微軟正黑體" panose="020B0604030504040204" pitchFamily="34" charset="-120"/>
                          <a:ea typeface="微軟正黑體" panose="020B0604030504040204" pitchFamily="34" charset="-120"/>
                        </a:rPr>
                        <a:t>偵查過程的正當程序</a:t>
                      </a:r>
                    </a:p>
                  </a:txBody>
                  <a:tcPr marL="91438" marR="91438" marT="45731" marB="45731"/>
                </a:tc>
                <a:extLst>
                  <a:ext uri="{0D108BD9-81ED-4DB2-BD59-A6C34878D82A}">
                    <a16:rowId xmlns:a16="http://schemas.microsoft.com/office/drawing/2014/main" xmlns="" val="10002"/>
                  </a:ext>
                </a:extLst>
              </a:tr>
              <a:tr h="579262">
                <a:tc>
                  <a:txBody>
                    <a:bodyPr/>
                    <a:lstStyle/>
                    <a:p>
                      <a:pPr algn="l"/>
                      <a:r>
                        <a:rPr lang="en-US" altLang="zh-TW" sz="3200" dirty="0">
                          <a:latin typeface="微軟正黑體" panose="020B0604030504040204" pitchFamily="34" charset="-120"/>
                          <a:ea typeface="微軟正黑體" panose="020B0604030504040204" pitchFamily="34" charset="-120"/>
                        </a:rPr>
                        <a:t>3. </a:t>
                      </a:r>
                      <a:r>
                        <a:rPr lang="zh-TW" altLang="en-US" sz="3200" dirty="0">
                          <a:latin typeface="微軟正黑體" panose="020B0604030504040204" pitchFamily="34" charset="-120"/>
                          <a:ea typeface="微軟正黑體" panose="020B0604030504040204" pitchFamily="34" charset="-120"/>
                        </a:rPr>
                        <a:t>保持緘默與為自己辯護的權利</a:t>
                      </a:r>
                    </a:p>
                  </a:txBody>
                  <a:tcPr marL="91438" marR="91438" marT="45731" marB="45731"/>
                </a:tc>
                <a:extLst>
                  <a:ext uri="{0D108BD9-81ED-4DB2-BD59-A6C34878D82A}">
                    <a16:rowId xmlns:a16="http://schemas.microsoft.com/office/drawing/2014/main" xmlns="" val="10003"/>
                  </a:ext>
                </a:extLst>
              </a:tr>
              <a:tr h="579262">
                <a:tc>
                  <a:txBody>
                    <a:bodyPr/>
                    <a:lstStyle/>
                    <a:p>
                      <a:pPr algn="l"/>
                      <a:r>
                        <a:rPr lang="en-US" altLang="zh-TW" sz="3200" dirty="0">
                          <a:latin typeface="微軟正黑體" panose="020B0604030504040204" pitchFamily="34" charset="-120"/>
                          <a:ea typeface="微軟正黑體" panose="020B0604030504040204" pitchFamily="34" charset="-120"/>
                        </a:rPr>
                        <a:t>4. </a:t>
                      </a:r>
                      <a:r>
                        <a:rPr lang="zh-TW" altLang="en-US" sz="3200" dirty="0">
                          <a:latin typeface="微軟正黑體" panose="020B0604030504040204" pitchFamily="34" charset="-120"/>
                          <a:ea typeface="微軟正黑體" panose="020B0604030504040204" pitchFamily="34" charset="-120"/>
                        </a:rPr>
                        <a:t>證據排除法則</a:t>
                      </a:r>
                    </a:p>
                  </a:txBody>
                  <a:tcPr marL="91438" marR="91438" marT="45731" marB="45731"/>
                </a:tc>
                <a:extLst>
                  <a:ext uri="{0D108BD9-81ED-4DB2-BD59-A6C34878D82A}">
                    <a16:rowId xmlns:a16="http://schemas.microsoft.com/office/drawing/2014/main" xmlns="" val="10004"/>
                  </a:ext>
                </a:extLst>
              </a:tr>
            </a:tbl>
          </a:graphicData>
        </a:graphic>
      </p:graphicFrame>
      <p:sp>
        <p:nvSpPr>
          <p:cNvPr id="78864" name="標題 2">
            <a:extLst>
              <a:ext uri="{FF2B5EF4-FFF2-40B4-BE49-F238E27FC236}">
                <a16:creationId xmlns:a16="http://schemas.microsoft.com/office/drawing/2014/main" xmlns="" id="{A7657EBE-6B82-4F1E-B8A2-9A5C66C122F0}"/>
              </a:ext>
            </a:extLst>
          </p:cNvPr>
          <p:cNvSpPr>
            <a:spLocks noGrp="1" noChangeArrowheads="1"/>
          </p:cNvSpPr>
          <p:nvPr>
            <p:ph type="title"/>
          </p:nvPr>
        </p:nvSpPr>
        <p:spPr>
          <a:xfrm>
            <a:off x="468313" y="404813"/>
            <a:ext cx="8229600" cy="1143000"/>
          </a:xfrm>
        </p:spPr>
        <p:txBody>
          <a:bodyPr/>
          <a:lstStyle/>
          <a:p>
            <a:pPr eaLnBrk="1" hangingPunct="1"/>
            <a:r>
              <a:rPr lang="zh-TW" altLang="en-US"/>
              <a:t>犯罪的追訴與處罰程序中應如何保障人權</a:t>
            </a:r>
          </a:p>
        </p:txBody>
      </p:sp>
      <p:sp>
        <p:nvSpPr>
          <p:cNvPr id="78865" name="Text Box 17">
            <a:extLst>
              <a:ext uri="{FF2B5EF4-FFF2-40B4-BE49-F238E27FC236}">
                <a16:creationId xmlns:a16="http://schemas.microsoft.com/office/drawing/2014/main" xmlns="" id="{EC17738E-97AC-4D56-A647-6C1E1A28F8B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155</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3">
            <a:extLst>
              <a:ext uri="{FF2B5EF4-FFF2-40B4-BE49-F238E27FC236}">
                <a16:creationId xmlns:a16="http://schemas.microsoft.com/office/drawing/2014/main" xmlns="" id="{9A3D7679-6EFF-4FAF-841F-E2E2F81638CD}"/>
              </a:ext>
            </a:extLst>
          </p:cNvPr>
          <p:cNvSpPr>
            <a:spLocks noGrp="1" noChangeArrowheads="1"/>
          </p:cNvSpPr>
          <p:nvPr>
            <p:ph type="title"/>
          </p:nvPr>
        </p:nvSpPr>
        <p:spPr>
          <a:xfrm>
            <a:off x="250825" y="341313"/>
            <a:ext cx="2665413" cy="1143000"/>
          </a:xfrm>
        </p:spPr>
        <p:txBody>
          <a:bodyPr/>
          <a:lstStyle/>
          <a:p>
            <a:pPr eaLnBrk="1" hangingPunct="1"/>
            <a:r>
              <a:rPr lang="zh-TW" altLang="en-US" b="1"/>
              <a:t>時事議題</a:t>
            </a:r>
          </a:p>
        </p:txBody>
      </p:sp>
      <p:sp>
        <p:nvSpPr>
          <p:cNvPr id="80899" name="內容版面配置區 1">
            <a:extLst>
              <a:ext uri="{FF2B5EF4-FFF2-40B4-BE49-F238E27FC236}">
                <a16:creationId xmlns:a16="http://schemas.microsoft.com/office/drawing/2014/main" xmlns="" id="{DEE98FD5-451A-47E6-B55E-67E59224C83F}"/>
              </a:ext>
            </a:extLst>
          </p:cNvPr>
          <p:cNvSpPr>
            <a:spLocks noGrp="1" noChangeArrowheads="1"/>
          </p:cNvSpPr>
          <p:nvPr>
            <p:ph idx="1"/>
          </p:nvPr>
        </p:nvSpPr>
        <p:spPr>
          <a:xfrm>
            <a:off x="539750" y="1700213"/>
            <a:ext cx="8147050" cy="4425950"/>
          </a:xfrm>
        </p:spPr>
        <p:txBody>
          <a:bodyPr/>
          <a:lstStyle/>
          <a:p>
            <a:pPr marL="0" indent="0" algn="just" eaLnBrk="1" hangingPunct="1">
              <a:buFont typeface="Arial" panose="020B0604020202020204" pitchFamily="34" charset="0"/>
              <a:buNone/>
            </a:pPr>
            <a:r>
              <a:rPr lang="en-US" altLang="zh-TW" sz="2800">
                <a:latin typeface="微軟正黑體" panose="020B0604030504040204" pitchFamily="34" charset="-120"/>
                <a:ea typeface="微軟正黑體" panose="020B0604030504040204" pitchFamily="34" charset="-120"/>
              </a:rPr>
              <a:t>22</a:t>
            </a:r>
            <a:r>
              <a:rPr lang="zh-TW" altLang="en-US" sz="2800">
                <a:latin typeface="微軟正黑體" panose="020B0604030504040204" pitchFamily="34" charset="-120"/>
                <a:ea typeface="微軟正黑體" panose="020B0604030504040204" pitchFamily="34" charset="-120"/>
              </a:rPr>
              <a:t>劉姓男子與</a:t>
            </a:r>
            <a:r>
              <a:rPr lang="en-US" altLang="zh-TW" sz="2800">
                <a:latin typeface="微軟正黑體" panose="020B0604030504040204" pitchFamily="34" charset="-120"/>
                <a:ea typeface="微軟正黑體" panose="020B0604030504040204" pitchFamily="34" charset="-120"/>
              </a:rPr>
              <a:t>15</a:t>
            </a:r>
            <a:r>
              <a:rPr lang="zh-TW" altLang="en-US" sz="2800">
                <a:latin typeface="微軟正黑體" panose="020B0604030504040204" pitchFamily="34" charset="-120"/>
                <a:ea typeface="微軟正黑體" panose="020B0604030504040204" pitchFamily="34" charset="-120"/>
              </a:rPr>
              <a:t>歲小女友小艾（化名）初嚐禁果，沒想到小艾的肚子卻一天天大了起來，劉願意負起責任，雙方家長也祝福</a:t>
            </a:r>
            <a:r>
              <a:rPr lang="en-US" altLang="zh-TW" sz="2800">
                <a:latin typeface="微軟正黑體" panose="020B0604030504040204" pitchFamily="34" charset="-120"/>
                <a:ea typeface="微軟正黑體" panose="020B0604030504040204" pitchFamily="34" charset="-120"/>
              </a:rPr>
              <a:t>2</a:t>
            </a:r>
            <a:r>
              <a:rPr lang="zh-TW" altLang="en-US" sz="2800">
                <a:latin typeface="微軟正黑體" panose="020B0604030504040204" pitchFamily="34" charset="-120"/>
                <a:ea typeface="微軟正黑體" panose="020B0604030504040204" pitchFamily="34" charset="-120"/>
              </a:rPr>
              <a:t>人戀情，為不讓劉男偷吃幼齒的犯行曝光，拖到小孩快生了，已滿</a:t>
            </a:r>
            <a:r>
              <a:rPr lang="en-US" altLang="zh-TW" sz="2800">
                <a:latin typeface="微軟正黑體" panose="020B0604030504040204" pitchFamily="34" charset="-120"/>
                <a:ea typeface="微軟正黑體" panose="020B0604030504040204" pitchFamily="34" charset="-120"/>
              </a:rPr>
              <a:t>38</a:t>
            </a:r>
            <a:r>
              <a:rPr lang="zh-TW" altLang="en-US" sz="2800">
                <a:latin typeface="微軟正黑體" panose="020B0604030504040204" pitchFamily="34" charset="-120"/>
                <a:ea typeface="微軟正黑體" panose="020B0604030504040204" pitchFamily="34" charset="-120"/>
              </a:rPr>
              <a:t>週才到醫院產檢，終究紙包不住火，診所看到小艾年紀後依法通報。檢方調查後，將劉男依違反妨害性自主「對於</a:t>
            </a:r>
            <a:r>
              <a:rPr lang="en-US" altLang="zh-TW" sz="2800">
                <a:latin typeface="微軟正黑體" panose="020B0604030504040204" pitchFamily="34" charset="-120"/>
                <a:ea typeface="微軟正黑體" panose="020B0604030504040204" pitchFamily="34" charset="-120"/>
              </a:rPr>
              <a:t>14</a:t>
            </a:r>
            <a:r>
              <a:rPr lang="zh-TW" altLang="en-US" sz="2800">
                <a:latin typeface="微軟正黑體" panose="020B0604030504040204" pitchFamily="34" charset="-120"/>
                <a:ea typeface="微軟正黑體" panose="020B0604030504040204" pitchFamily="34" charset="-120"/>
              </a:rPr>
              <a:t>歲以上未滿</a:t>
            </a:r>
            <a:r>
              <a:rPr lang="en-US" altLang="zh-TW" sz="2800">
                <a:latin typeface="微軟正黑體" panose="020B0604030504040204" pitchFamily="34" charset="-120"/>
                <a:ea typeface="微軟正黑體" panose="020B0604030504040204" pitchFamily="34" charset="-120"/>
              </a:rPr>
              <a:t>16</a:t>
            </a:r>
            <a:r>
              <a:rPr lang="zh-TW" altLang="en-US" sz="2800">
                <a:latin typeface="微軟正黑體" panose="020B0604030504040204" pitchFamily="34" charset="-120"/>
                <a:ea typeface="微軟正黑體" panose="020B0604030504040204" pitchFamily="34" charset="-120"/>
              </a:rPr>
              <a:t>歲女子性交罪」罪名起訴。</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3">
            <a:extLst>
              <a:ext uri="{FF2B5EF4-FFF2-40B4-BE49-F238E27FC236}">
                <a16:creationId xmlns:a16="http://schemas.microsoft.com/office/drawing/2014/main" xmlns="" id="{D2E7BFE0-CCF6-475C-A36B-ACCD08618B07}"/>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p>
        </p:txBody>
      </p:sp>
      <p:graphicFrame>
        <p:nvGraphicFramePr>
          <p:cNvPr id="3" name="表格 2">
            <a:extLst>
              <a:ext uri="{FF2B5EF4-FFF2-40B4-BE49-F238E27FC236}">
                <a16:creationId xmlns:a16="http://schemas.microsoft.com/office/drawing/2014/main" xmlns="" id="{91AD08C3-1758-41E3-9FC6-E33656F04AFB}"/>
              </a:ext>
            </a:extLst>
          </p:cNvPr>
          <p:cNvGraphicFramePr>
            <a:graphicFrameLocks noGrp="1"/>
          </p:cNvGraphicFramePr>
          <p:nvPr/>
        </p:nvGraphicFramePr>
        <p:xfrm>
          <a:off x="1258888" y="1628775"/>
          <a:ext cx="7153275" cy="4450044"/>
        </p:xfrm>
        <a:graphic>
          <a:graphicData uri="http://schemas.openxmlformats.org/drawingml/2006/table">
            <a:tbl>
              <a:tblPr firstRow="1" bandRow="1">
                <a:tableStyleId>{D27102A9-8310-4765-A935-A1911B00CA55}</a:tableStyleId>
              </a:tblPr>
              <a:tblGrid>
                <a:gridCol w="7153275">
                  <a:extLst>
                    <a:ext uri="{9D8B030D-6E8A-4147-A177-3AD203B41FA5}">
                      <a16:colId xmlns:a16="http://schemas.microsoft.com/office/drawing/2014/main" xmlns="" val="20000"/>
                    </a:ext>
                  </a:extLst>
                </a:gridCol>
              </a:tblGrid>
              <a:tr h="518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刑法第</a:t>
                      </a:r>
                      <a:r>
                        <a:rPr lang="en-US" altLang="zh-TW" sz="2800" dirty="0">
                          <a:latin typeface="微軟正黑體" panose="020B0604030504040204" pitchFamily="34" charset="-120"/>
                          <a:ea typeface="微軟正黑體" panose="020B0604030504040204" pitchFamily="34" charset="-120"/>
                        </a:rPr>
                        <a:t>227</a:t>
                      </a:r>
                      <a:r>
                        <a:rPr lang="zh-TW" altLang="en-US" sz="2800" dirty="0">
                          <a:latin typeface="微軟正黑體" panose="020B0604030504040204" pitchFamily="34" charset="-120"/>
                          <a:ea typeface="微軟正黑體" panose="020B0604030504040204" pitchFamily="34" charset="-120"/>
                        </a:rPr>
                        <a:t>條：</a:t>
                      </a:r>
                      <a:endParaRPr lang="en-US" altLang="zh-TW" sz="2800" dirty="0">
                        <a:latin typeface="微軟正黑體" panose="020B0604030504040204" pitchFamily="34" charset="-120"/>
                        <a:ea typeface="微軟正黑體" panose="020B0604030504040204" pitchFamily="34" charset="-120"/>
                      </a:endParaRPr>
                    </a:p>
                  </a:txBody>
                  <a:tcPr marL="91450" marR="91450" marT="45711" marB="45711"/>
                </a:tc>
                <a:extLst>
                  <a:ext uri="{0D108BD9-81ED-4DB2-BD59-A6C34878D82A}">
                    <a16:rowId xmlns:a16="http://schemas.microsoft.com/office/drawing/2014/main" xmlns="" val="10000"/>
                  </a:ext>
                </a:extLst>
              </a:tr>
              <a:tr h="39316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對於未滿十四歲之男女為性交者，處三年以上十年以下有期徒刑。</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對於未滿十四歲之男女為猥褻之行為者，處六月以上五年以下有期徒刑。</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對於十四歲以上未滿十六歲之男女為性交者，處七年以下有期徒刑。</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對於十四歲以上未滿十六歲之男女為猥褻之行為者，處三年以下有期徒刑。</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第一項、第三項之未遂犯罰之。</a:t>
                      </a:r>
                      <a:endParaRPr lang="en-US" altLang="zh-TW" sz="2800" dirty="0">
                        <a:latin typeface="微軟正黑體" panose="020B0604030504040204" pitchFamily="34" charset="-120"/>
                        <a:ea typeface="微軟正黑體" panose="020B0604030504040204" pitchFamily="34" charset="-120"/>
                      </a:endParaRPr>
                    </a:p>
                  </a:txBody>
                  <a:tcPr marL="91450" marR="91450" marT="45711" marB="45711"/>
                </a:tc>
                <a:extLst>
                  <a:ext uri="{0D108BD9-81ED-4DB2-BD59-A6C34878D82A}">
                    <a16:rowId xmlns:a16="http://schemas.microsoft.com/office/drawing/2014/main" xmlns="" val="10001"/>
                  </a:ext>
                </a:extLst>
              </a:tr>
            </a:tbl>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2">
            <a:extLst>
              <a:ext uri="{FF2B5EF4-FFF2-40B4-BE49-F238E27FC236}">
                <a16:creationId xmlns:a16="http://schemas.microsoft.com/office/drawing/2014/main" xmlns="" id="{9DA169E6-58E3-4791-B78D-28ADD456686A}"/>
              </a:ext>
            </a:extLst>
          </p:cNvPr>
          <p:cNvSpPr>
            <a:spLocks noGrp="1" noChangeArrowheads="1"/>
          </p:cNvSpPr>
          <p:nvPr>
            <p:ph type="title"/>
          </p:nvPr>
        </p:nvSpPr>
        <p:spPr>
          <a:xfrm>
            <a:off x="250825" y="341313"/>
            <a:ext cx="3168650" cy="1143000"/>
          </a:xfrm>
        </p:spPr>
        <p:txBody>
          <a:bodyPr/>
          <a:lstStyle/>
          <a:p>
            <a:pPr eaLnBrk="1" hangingPunct="1"/>
            <a:r>
              <a:rPr lang="zh-TW" altLang="en-US" b="1"/>
              <a:t>議題小考箱</a:t>
            </a:r>
          </a:p>
        </p:txBody>
      </p:sp>
      <p:sp>
        <p:nvSpPr>
          <p:cNvPr id="83971" name="內容版面配置區 3">
            <a:extLst>
              <a:ext uri="{FF2B5EF4-FFF2-40B4-BE49-F238E27FC236}">
                <a16:creationId xmlns:a16="http://schemas.microsoft.com/office/drawing/2014/main" xmlns="" id="{C29CC0FD-2967-443F-B557-88680EAA10E6}"/>
              </a:ext>
            </a:extLst>
          </p:cNvPr>
          <p:cNvSpPr>
            <a:spLocks noGrp="1" noChangeArrowheads="1"/>
          </p:cNvSpPr>
          <p:nvPr>
            <p:ph idx="1"/>
          </p:nvPr>
        </p:nvSpPr>
        <p:spPr>
          <a:xfrm>
            <a:off x="539750" y="1773238"/>
            <a:ext cx="8147050" cy="4352925"/>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檢方調查後，將劉男依違反妨害性自主「對於</a:t>
            </a:r>
            <a:r>
              <a:rPr lang="en-US" altLang="zh-TW" sz="2800">
                <a:latin typeface="微軟正黑體" panose="020B0604030504040204" pitchFamily="34" charset="-120"/>
                <a:ea typeface="微軟正黑體" panose="020B0604030504040204" pitchFamily="34" charset="-120"/>
              </a:rPr>
              <a:t>14</a:t>
            </a:r>
            <a:r>
              <a:rPr lang="zh-TW" altLang="en-US" sz="2800">
                <a:latin typeface="微軟正黑體" panose="020B0604030504040204" pitchFamily="34" charset="-120"/>
                <a:ea typeface="微軟正黑體" panose="020B0604030504040204" pitchFamily="34" charset="-120"/>
              </a:rPr>
              <a:t>歲以上未滿</a:t>
            </a:r>
            <a:r>
              <a:rPr lang="en-US" altLang="zh-TW" sz="2800">
                <a:latin typeface="微軟正黑體" panose="020B0604030504040204" pitchFamily="34" charset="-120"/>
                <a:ea typeface="微軟正黑體" panose="020B0604030504040204" pitchFamily="34" charset="-120"/>
              </a:rPr>
              <a:t>16</a:t>
            </a:r>
            <a:r>
              <a:rPr lang="zh-TW" altLang="en-US" sz="2800">
                <a:latin typeface="微軟正黑體" panose="020B0604030504040204" pitchFamily="34" charset="-120"/>
                <a:ea typeface="微軟正黑體" panose="020B0604030504040204" pitchFamily="34" charset="-120"/>
              </a:rPr>
              <a:t>歲女子性交罪」罪名起訴。請問這裡指的起訴是犯罪追訴程序中的哪一項程序？</a:t>
            </a:r>
          </a:p>
          <a:p>
            <a:pPr marL="0" indent="0" eaLnBrk="1" hangingPunct="1">
              <a:buFont typeface="Arial" panose="020B0604020202020204" pitchFamily="34" charset="0"/>
              <a:buNone/>
            </a:pPr>
            <a:endParaRPr lang="zh-TW" altLang="en-US" sz="2800">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xmlns="" id="{BD44176A-F548-45C9-B51B-1AB13DB39CA7}"/>
              </a:ext>
            </a:extLst>
          </p:cNvPr>
          <p:cNvGrpSpPr>
            <a:grpSpLocks/>
          </p:cNvGrpSpPr>
          <p:nvPr/>
        </p:nvGrpSpPr>
        <p:grpSpPr bwMode="auto">
          <a:xfrm>
            <a:off x="3475038" y="3429000"/>
            <a:ext cx="2276475" cy="1270000"/>
            <a:chOff x="2267744" y="3140970"/>
            <a:chExt cx="2214784" cy="1269720"/>
          </a:xfrm>
        </p:grpSpPr>
        <p:sp>
          <p:nvSpPr>
            <p:cNvPr id="83973" name="文字方塊 5">
              <a:extLst>
                <a:ext uri="{FF2B5EF4-FFF2-40B4-BE49-F238E27FC236}">
                  <a16:creationId xmlns:a16="http://schemas.microsoft.com/office/drawing/2014/main" xmlns="" id="{CF930657-8F1A-4353-A516-CB01FB8E4AB5}"/>
                </a:ext>
              </a:extLst>
            </p:cNvPr>
            <p:cNvSpPr txBox="1">
              <a:spLocks noChangeArrowheads="1"/>
            </p:cNvSpPr>
            <p:nvPr/>
          </p:nvSpPr>
          <p:spPr bwMode="auto">
            <a:xfrm>
              <a:off x="2987824" y="3887470"/>
              <a:ext cx="1494704"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公訴。</a:t>
              </a:r>
            </a:p>
          </p:txBody>
        </p:sp>
        <p:sp>
          <p:nvSpPr>
            <p:cNvPr id="7" name="橢圓 6">
              <a:extLst>
                <a:ext uri="{FF2B5EF4-FFF2-40B4-BE49-F238E27FC236}">
                  <a16:creationId xmlns:a16="http://schemas.microsoft.com/office/drawing/2014/main" xmlns="" id="{2E1D5D01-5018-4ABF-9AFB-18A5BD302573}"/>
                </a:ext>
              </a:extLst>
            </p:cNvPr>
            <p:cNvSpPr/>
            <p:nvPr/>
          </p:nvSpPr>
          <p:spPr bwMode="auto">
            <a:xfrm>
              <a:off x="2267744" y="3140970"/>
              <a:ext cx="1008545" cy="97927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a:extLst>
              <a:ext uri="{FF2B5EF4-FFF2-40B4-BE49-F238E27FC236}">
                <a16:creationId xmlns:a16="http://schemas.microsoft.com/office/drawing/2014/main" xmlns="" id="{1893400F-A21F-4C2D-BFEF-7B14601792D2}"/>
              </a:ext>
            </a:extLst>
          </p:cNvPr>
          <p:cNvSpPr>
            <a:spLocks noGrp="1" noChangeArrowheads="1"/>
          </p:cNvSpPr>
          <p:nvPr>
            <p:ph type="title"/>
          </p:nvPr>
        </p:nvSpPr>
        <p:spPr/>
        <p:txBody>
          <a:bodyPr/>
          <a:lstStyle/>
          <a:p>
            <a:pPr eaLnBrk="1" hangingPunct="1"/>
            <a:r>
              <a:rPr lang="en-US" altLang="zh-TW" sz="4400"/>
              <a:t>1. </a:t>
            </a:r>
            <a:r>
              <a:rPr lang="zh-TW" altLang="en-US" sz="4400"/>
              <a:t>偵查不公開原則</a:t>
            </a:r>
          </a:p>
        </p:txBody>
      </p:sp>
      <p:graphicFrame>
        <p:nvGraphicFramePr>
          <p:cNvPr id="4" name="內容版面配置區 3">
            <a:extLst>
              <a:ext uri="{FF2B5EF4-FFF2-40B4-BE49-F238E27FC236}">
                <a16:creationId xmlns:a16="http://schemas.microsoft.com/office/drawing/2014/main" xmlns="" id="{EBA071F1-7860-4BC6-B2A9-D4607B5E8792}"/>
              </a:ext>
            </a:extLst>
          </p:cNvPr>
          <p:cNvGraphicFramePr>
            <a:graphicFrameLocks noGrp="1"/>
          </p:cNvGraphicFramePr>
          <p:nvPr>
            <p:ph idx="1"/>
          </p:nvPr>
        </p:nvGraphicFramePr>
        <p:xfrm>
          <a:off x="468313" y="1600200"/>
          <a:ext cx="8496300" cy="1463675"/>
        </p:xfrm>
        <a:graphic>
          <a:graphicData uri="http://schemas.openxmlformats.org/drawingml/2006/table">
            <a:tbl>
              <a:tblPr firstRow="1" bandRow="1">
                <a:tableStyleId>{D27102A9-8310-4765-A935-A1911B00CA55}</a:tableStyleId>
              </a:tblPr>
              <a:tblGrid>
                <a:gridCol w="8496300">
                  <a:extLst>
                    <a:ext uri="{9D8B030D-6E8A-4147-A177-3AD203B41FA5}">
                      <a16:colId xmlns:a16="http://schemas.microsoft.com/office/drawing/2014/main" xmlns="" val="20000"/>
                    </a:ext>
                  </a:extLst>
                </a:gridCol>
              </a:tblGrid>
              <a:tr h="518385">
                <a:tc>
                  <a:txBody>
                    <a:bodyPr/>
                    <a:lstStyle/>
                    <a:p>
                      <a:r>
                        <a:rPr lang="zh-TW" altLang="en-US" sz="2800" dirty="0">
                          <a:latin typeface="微軟正黑體" panose="020B0604030504040204" pitchFamily="34" charset="-120"/>
                          <a:ea typeface="微軟正黑體" panose="020B0604030504040204" pitchFamily="34" charset="-120"/>
                        </a:rPr>
                        <a:t>「偵查不公開原則」為貫徹「無罪推定」之重要制度。</a:t>
                      </a:r>
                    </a:p>
                  </a:txBody>
                  <a:tcPr marL="91441" marR="91441" marT="45740" marB="45740"/>
                </a:tc>
                <a:extLst>
                  <a:ext uri="{0D108BD9-81ED-4DB2-BD59-A6C34878D82A}">
                    <a16:rowId xmlns:a16="http://schemas.microsoft.com/office/drawing/2014/main" xmlns="" val="10000"/>
                  </a:ext>
                </a:extLst>
              </a:tr>
              <a:tr h="945290">
                <a:tc>
                  <a:txBody>
                    <a:bodyPr/>
                    <a:lstStyle/>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偵查中的犯罪嫌疑人，是否真的犯罪尚不可知</a:t>
                      </a:r>
                      <a:endParaRPr lang="en-US" altLang="zh-TW" sz="2800" dirty="0">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公開偵查過程將使犯罪嫌疑人的名譽信用受到影響。</a:t>
                      </a:r>
                    </a:p>
                  </a:txBody>
                  <a:tcPr marL="91441" marR="91441" marT="45740" marB="45740"/>
                </a:tc>
                <a:extLst>
                  <a:ext uri="{0D108BD9-81ED-4DB2-BD59-A6C34878D82A}">
                    <a16:rowId xmlns:a16="http://schemas.microsoft.com/office/drawing/2014/main" xmlns="" val="10001"/>
                  </a:ext>
                </a:extLst>
              </a:tr>
            </a:tbl>
          </a:graphicData>
        </a:graphic>
      </p:graphicFrame>
      <p:sp>
        <p:nvSpPr>
          <p:cNvPr id="85001" name="Text Box 17">
            <a:extLst>
              <a:ext uri="{FF2B5EF4-FFF2-40B4-BE49-F238E27FC236}">
                <a16:creationId xmlns:a16="http://schemas.microsoft.com/office/drawing/2014/main" xmlns="" id="{E423CBEB-17A8-472D-876F-657D0C79FDC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156</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hlinkClick r:id="rId2"/>
              </a:rPr>
              <a:t>偵查不公開</a:t>
            </a:r>
            <a:r>
              <a:rPr lang="zh-TW" altLang="en-US" dirty="0" smtClean="0"/>
              <a:t>將上路 呂炳宏分享心路歷程－民視新聞</a:t>
            </a:r>
          </a:p>
          <a:p>
            <a:endParaRPr lang="en-US" altLang="zh-TW" dirty="0" smtClean="0">
              <a:hlinkClick r:id="rId3"/>
            </a:endParaRPr>
          </a:p>
          <a:p>
            <a:r>
              <a:rPr lang="zh-TW" altLang="en-US" dirty="0" smtClean="0">
                <a:hlinkClick r:id="rId3"/>
              </a:rPr>
              <a:t>落實偵查不公開</a:t>
            </a:r>
            <a:endParaRPr lang="zh-TW" altLang="en-US" dirty="0" smtClean="0"/>
          </a:p>
          <a:p>
            <a:endParaRPr lang="zh-TW" alt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8313" y="1782763"/>
            <a:ext cx="8229600" cy="4525962"/>
          </a:xfrm>
        </p:spPr>
        <p:txBody>
          <a:bodyPr/>
          <a:lstStyle/>
          <a:p>
            <a:pPr>
              <a:buFont typeface="Arial" pitchFamily="34" charset="0"/>
              <a:buNone/>
              <a:defRPr/>
            </a:pPr>
            <a:r>
              <a:rPr lang="zh-TW" altLang="en-US" sz="4000" b="1" dirty="0" smtClean="0">
                <a:solidFill>
                  <a:schemeClr val="accent2">
                    <a:lumMod val="75000"/>
                  </a:schemeClr>
                </a:solidFill>
                <a:latin typeface="微軟正黑體" pitchFamily="34" charset="-120"/>
                <a:ea typeface="微軟正黑體" pitchFamily="34" charset="-120"/>
              </a:rPr>
              <a:t>三、被告與被害人的權利保障</a:t>
            </a:r>
            <a:endParaRPr lang="en-US" altLang="zh-TW" sz="4000" b="1" dirty="0" smtClean="0">
              <a:solidFill>
                <a:schemeClr val="accent2">
                  <a:lumMod val="75000"/>
                </a:schemeClr>
              </a:solidFill>
              <a:latin typeface="微軟正黑體" pitchFamily="34" charset="-120"/>
              <a:ea typeface="微軟正黑體" pitchFamily="34" charset="-120"/>
            </a:endParaRPr>
          </a:p>
          <a:p>
            <a:pPr>
              <a:buFont typeface="Arial" pitchFamily="34" charset="0"/>
              <a:buNone/>
              <a:defRPr/>
            </a:pPr>
            <a:r>
              <a:rPr lang="en-US" altLang="zh-TW" b="1" dirty="0" smtClean="0">
                <a:solidFill>
                  <a:schemeClr val="accent5">
                    <a:lumMod val="50000"/>
                  </a:schemeClr>
                </a:solidFill>
                <a:latin typeface="微軟正黑體" pitchFamily="34" charset="-120"/>
                <a:ea typeface="微軟正黑體" pitchFamily="34" charset="-120"/>
              </a:rPr>
              <a:t>	(</a:t>
            </a:r>
            <a:r>
              <a:rPr lang="zh-TW" altLang="en-US" b="1" dirty="0" smtClean="0">
                <a:solidFill>
                  <a:schemeClr val="accent5">
                    <a:lumMod val="50000"/>
                  </a:schemeClr>
                </a:solidFill>
                <a:latin typeface="微軟正黑體" pitchFamily="34" charset="-120"/>
                <a:ea typeface="微軟正黑體" pitchFamily="34" charset="-120"/>
              </a:rPr>
              <a:t>一</a:t>
            </a:r>
            <a:r>
              <a:rPr lang="en-US" altLang="zh-TW" b="1" dirty="0" smtClean="0">
                <a:solidFill>
                  <a:schemeClr val="accent5">
                    <a:lumMod val="50000"/>
                  </a:schemeClr>
                </a:solidFill>
                <a:latin typeface="微軟正黑體" pitchFamily="34" charset="-120"/>
                <a:ea typeface="微軟正黑體" pitchFamily="34" charset="-120"/>
              </a:rPr>
              <a:t>)</a:t>
            </a:r>
            <a:r>
              <a:rPr lang="zh-TW" altLang="en-US" b="1" dirty="0" smtClean="0">
                <a:solidFill>
                  <a:schemeClr val="accent5">
                    <a:lumMod val="50000"/>
                  </a:schemeClr>
                </a:solidFill>
                <a:latin typeface="微軟正黑體" pitchFamily="34" charset="-120"/>
                <a:ea typeface="微軟正黑體" pitchFamily="34" charset="-120"/>
              </a:rPr>
              <a:t>被告的權利保障</a:t>
            </a:r>
            <a:endParaRPr lang="en-US" altLang="zh-TW" b="1" dirty="0" smtClean="0">
              <a:solidFill>
                <a:schemeClr val="accent5">
                  <a:lumMod val="50000"/>
                </a:schemeClr>
              </a:solidFill>
              <a:latin typeface="微軟正黑體" pitchFamily="34" charset="-120"/>
              <a:ea typeface="微軟正黑體" pitchFamily="34" charset="-120"/>
            </a:endParaRPr>
          </a:p>
          <a:p>
            <a:pPr>
              <a:buFont typeface="Arial" pitchFamily="34" charset="0"/>
              <a:buNone/>
              <a:defRPr/>
            </a:pPr>
            <a:r>
              <a:rPr lang="en-US" altLang="zh-TW" dirty="0" smtClean="0">
                <a:latin typeface="華康儷金黑" pitchFamily="49" charset="-120"/>
                <a:ea typeface="華康儷金黑" pitchFamily="49" charset="-120"/>
              </a:rPr>
              <a:t>		</a:t>
            </a:r>
            <a:r>
              <a:rPr lang="en-US" altLang="zh-TW" dirty="0" smtClean="0">
                <a:solidFill>
                  <a:srgbClr val="7030A0"/>
                </a:solidFill>
                <a:latin typeface="華康儷金黑" pitchFamily="49" charset="-120"/>
                <a:ea typeface="華康儷金黑" pitchFamily="49" charset="-120"/>
              </a:rPr>
              <a:t>1.</a:t>
            </a:r>
            <a:r>
              <a:rPr lang="zh-TW" altLang="en-US" dirty="0" smtClean="0">
                <a:solidFill>
                  <a:srgbClr val="7030A0"/>
                </a:solidFill>
                <a:latin typeface="華康儷金黑" pitchFamily="49" charset="-120"/>
                <a:ea typeface="華康儷金黑" pitchFamily="49" charset="-120"/>
              </a:rPr>
              <a:t>偵查不公開原則</a:t>
            </a:r>
            <a:endParaRPr lang="en-US" altLang="zh-TW" dirty="0" smtClean="0">
              <a:solidFill>
                <a:srgbClr val="7030A0"/>
              </a:solidFill>
              <a:latin typeface="華康儷金黑" pitchFamily="49" charset="-120"/>
              <a:ea typeface="華康儷金黑" pitchFamily="49" charset="-120"/>
            </a:endParaRPr>
          </a:p>
          <a:p>
            <a:pPr>
              <a:buFont typeface="Arial" pitchFamily="34" charset="0"/>
              <a:buNone/>
              <a:defRPr/>
            </a:pPr>
            <a:endParaRPr lang="zh-TW" altLang="en-US" sz="4000" b="1" dirty="0" smtClean="0">
              <a:latin typeface="微軟正黑體" pitchFamily="34" charset="-120"/>
              <a:ea typeface="微軟正黑體" pitchFamily="34" charset="-120"/>
            </a:endParaRPr>
          </a:p>
        </p:txBody>
      </p:sp>
      <p:sp>
        <p:nvSpPr>
          <p:cNvPr id="6" name="矩形 5"/>
          <p:cNvSpPr/>
          <p:nvPr/>
        </p:nvSpPr>
        <p:spPr>
          <a:xfrm>
            <a:off x="539750" y="3932238"/>
            <a:ext cx="2087563" cy="230505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000" b="1" dirty="0">
                <a:solidFill>
                  <a:schemeClr val="accent2">
                    <a:lumMod val="50000"/>
                  </a:schemeClr>
                </a:solidFill>
                <a:ea typeface="微軟正黑體" pitchFamily="34" charset="-120"/>
              </a:rPr>
              <a:t>偵查不公開</a:t>
            </a:r>
          </a:p>
        </p:txBody>
      </p:sp>
      <p:sp>
        <p:nvSpPr>
          <p:cNvPr id="7" name="矩形 6"/>
          <p:cNvSpPr/>
          <p:nvPr/>
        </p:nvSpPr>
        <p:spPr>
          <a:xfrm>
            <a:off x="2700338" y="3932238"/>
            <a:ext cx="5832475" cy="230505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a:solidFill>
                  <a:schemeClr val="tx1"/>
                </a:solidFill>
                <a:ea typeface="微軟正黑體" pitchFamily="34" charset="-120"/>
              </a:rPr>
              <a:t>因被告受無罪推定，為保障被告名譽，在偵查的階段，任何人都不應任意公開偵查內容</a:t>
            </a:r>
            <a:endParaRPr lang="en-US" altLang="zh-TW" sz="2800">
              <a:solidFill>
                <a:schemeClr val="tx1"/>
              </a:solidFill>
              <a:ea typeface="微軟正黑體" pitchFamily="34" charset="-120"/>
            </a:endParaRPr>
          </a:p>
          <a:p>
            <a:pPr>
              <a:defRPr/>
            </a:pPr>
            <a:r>
              <a:rPr lang="zh-TW" altLang="en-US" sz="2800">
                <a:solidFill>
                  <a:schemeClr val="tx1"/>
                </a:solidFill>
                <a:ea typeface="微軟正黑體" pitchFamily="34" charset="-120"/>
              </a:rPr>
              <a:t>　　　可避免媒體渲染、打草驚蛇</a:t>
            </a:r>
          </a:p>
        </p:txBody>
      </p:sp>
      <p:sp>
        <p:nvSpPr>
          <p:cNvPr id="8" name="向右箭號 7"/>
          <p:cNvSpPr/>
          <p:nvPr/>
        </p:nvSpPr>
        <p:spPr>
          <a:xfrm>
            <a:off x="2771775" y="5516563"/>
            <a:ext cx="1079500" cy="50482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a typeface="微軟正黑體" pitchFamily="34" charset="-120"/>
            </a:endParaRPr>
          </a:p>
        </p:txBody>
      </p:sp>
      <p:sp>
        <p:nvSpPr>
          <p:cNvPr id="9" name="矩形 8">
            <a:hlinkClick r:id="rId2" action="ppaction://hlinksldjump"/>
          </p:cNvPr>
          <p:cNvSpPr/>
          <p:nvPr/>
        </p:nvSpPr>
        <p:spPr>
          <a:xfrm>
            <a:off x="900113" y="620713"/>
            <a:ext cx="7272337" cy="115252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dirty="0">
                <a:latin typeface="華康儷金黑" pitchFamily="49" charset="-120"/>
                <a:ea typeface="華康儷金黑" pitchFamily="49" charset="-120"/>
              </a:rPr>
              <a:t>雙方當事人的權利如何保護？</a:t>
            </a:r>
          </a:p>
        </p:txBody>
      </p:sp>
    </p:spTree>
    <p:extLst>
      <p:ext uri="{BB962C8B-B14F-4D97-AF65-F5344CB8AC3E}">
        <p14:creationId xmlns:p14="http://schemas.microsoft.com/office/powerpoint/2010/main" val="19349809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標題 3">
            <a:extLst>
              <a:ext uri="{FF2B5EF4-FFF2-40B4-BE49-F238E27FC236}">
                <a16:creationId xmlns:a16="http://schemas.microsoft.com/office/drawing/2014/main" xmlns="" id="{5CAA0077-FAEA-4082-9F63-7CCF61C35EE3}"/>
              </a:ext>
            </a:extLst>
          </p:cNvPr>
          <p:cNvSpPr>
            <a:spLocks noGrp="1" noChangeArrowheads="1"/>
          </p:cNvSpPr>
          <p:nvPr>
            <p:ph type="title"/>
          </p:nvPr>
        </p:nvSpPr>
        <p:spPr>
          <a:xfrm>
            <a:off x="250825" y="341313"/>
            <a:ext cx="2665413" cy="1143000"/>
          </a:xfrm>
        </p:spPr>
        <p:txBody>
          <a:bodyPr/>
          <a:lstStyle/>
          <a:p>
            <a:pPr eaLnBrk="1" hangingPunct="1"/>
            <a:r>
              <a:rPr lang="zh-TW" altLang="en-US" b="1"/>
              <a:t>生活實例</a:t>
            </a:r>
          </a:p>
        </p:txBody>
      </p:sp>
      <p:sp>
        <p:nvSpPr>
          <p:cNvPr id="86019" name="內容版面配置區 1">
            <a:extLst>
              <a:ext uri="{FF2B5EF4-FFF2-40B4-BE49-F238E27FC236}">
                <a16:creationId xmlns:a16="http://schemas.microsoft.com/office/drawing/2014/main" xmlns="" id="{A83C5209-E2BE-454B-9BBA-A9F3998A9905}"/>
              </a:ext>
            </a:extLst>
          </p:cNvPr>
          <p:cNvSpPr>
            <a:spLocks noGrp="1" noChangeArrowheads="1"/>
          </p:cNvSpPr>
          <p:nvPr>
            <p:ph idx="1"/>
          </p:nvPr>
        </p:nvSpPr>
        <p:spPr>
          <a:xfrm>
            <a:off x="539750" y="1700213"/>
            <a:ext cx="8147050" cy="4425950"/>
          </a:xfrm>
        </p:spPr>
        <p:txBody>
          <a:bodyPr/>
          <a:lstStyle/>
          <a:p>
            <a:pPr marL="0" indent="0" algn="just"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國民黨立委陳宜民，今天早上</a:t>
            </a:r>
            <a:r>
              <a:rPr lang="en-US" altLang="zh-TW" sz="2800">
                <a:latin typeface="微軟正黑體" panose="020B0604030504040204" pitchFamily="34" charset="-120"/>
                <a:ea typeface="微軟正黑體" panose="020B0604030504040204" pitchFamily="34" charset="-120"/>
              </a:rPr>
              <a:t>11</a:t>
            </a:r>
            <a:r>
              <a:rPr lang="zh-TW" altLang="en-US" sz="2800">
                <a:latin typeface="微軟正黑體" panose="020B0604030504040204" pitchFamily="34" charset="-120"/>
                <a:ea typeface="微軟正黑體" panose="020B0604030504040204" pitchFamily="34" charset="-120"/>
              </a:rPr>
              <a:t>點到台北市警局中正分局製作筆錄，他方才</a:t>
            </a:r>
            <a:r>
              <a:rPr lang="en-US" altLang="zh-TW" sz="2800">
                <a:latin typeface="微軟正黑體" panose="020B0604030504040204" pitchFamily="34" charset="-120"/>
                <a:ea typeface="微軟正黑體" panose="020B0604030504040204" pitchFamily="34" charset="-120"/>
              </a:rPr>
              <a:t>12</a:t>
            </a:r>
            <a:r>
              <a:rPr lang="zh-TW" altLang="en-US" sz="2800">
                <a:latin typeface="微軟正黑體" panose="020B0604030504040204" pitchFamily="34" charset="-120"/>
                <a:ea typeface="微軟正黑體" panose="020B0604030504040204" pitchFamily="34" charset="-120"/>
              </a:rPr>
              <a:t>點</a:t>
            </a:r>
            <a:r>
              <a:rPr lang="en-US" altLang="zh-TW" sz="2800">
                <a:latin typeface="微軟正黑體" panose="020B0604030504040204" pitchFamily="34" charset="-120"/>
                <a:ea typeface="微軟正黑體" panose="020B0604030504040204" pitchFamily="34" charset="-120"/>
              </a:rPr>
              <a:t>50</a:t>
            </a:r>
            <a:r>
              <a:rPr lang="zh-TW" altLang="en-US" sz="2800">
                <a:latin typeface="微軟正黑體" panose="020B0604030504040204" pitchFamily="34" charset="-120"/>
                <a:ea typeface="微軟正黑體" panose="020B0604030504040204" pitchFamily="34" charset="-120"/>
              </a:rPr>
              <a:t>分左右製作完筆錄離開。他離開時不願接受訪問，面對媒體追問，他只說案件已進入司法程序，遵守「</a:t>
            </a:r>
            <a:r>
              <a:rPr lang="en-US" altLang="zh-TW" sz="2800">
                <a:latin typeface="微軟正黑體" panose="020B0604030504040204" pitchFamily="34" charset="-120"/>
                <a:ea typeface="微軟正黑體" panose="020B0604030504040204" pitchFamily="34" charset="-120"/>
              </a:rPr>
              <a:t>ooooooo</a:t>
            </a:r>
            <a:r>
              <a:rPr lang="zh-TW" altLang="en-US" sz="2800">
                <a:latin typeface="微軟正黑體" panose="020B0604030504040204" pitchFamily="34" charset="-120"/>
                <a:ea typeface="微軟正黑體" panose="020B0604030504040204" pitchFamily="34" charset="-120"/>
              </a:rPr>
              <a:t>」原則，感謝各位關心。</a:t>
            </a:r>
          </a:p>
          <a:p>
            <a:pPr marL="0" indent="0" algn="just" eaLnBrk="1" hangingPunct="1">
              <a:buFont typeface="Arial" panose="020B0604020202020204" pitchFamily="34" charset="0"/>
              <a:buNone/>
            </a:pPr>
            <a:endParaRPr lang="zh-TW" altLang="en-US" sz="2800">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標題 2">
            <a:extLst>
              <a:ext uri="{FF2B5EF4-FFF2-40B4-BE49-F238E27FC236}">
                <a16:creationId xmlns:a16="http://schemas.microsoft.com/office/drawing/2014/main" xmlns="" id="{53528EC2-BAA7-4214-8E37-3D6181E863DC}"/>
              </a:ext>
            </a:extLst>
          </p:cNvPr>
          <p:cNvSpPr>
            <a:spLocks noGrp="1" noChangeArrowheads="1"/>
          </p:cNvSpPr>
          <p:nvPr>
            <p:ph type="title"/>
          </p:nvPr>
        </p:nvSpPr>
        <p:spPr>
          <a:xfrm>
            <a:off x="250825" y="341313"/>
            <a:ext cx="3168650" cy="1143000"/>
          </a:xfrm>
        </p:spPr>
        <p:txBody>
          <a:bodyPr/>
          <a:lstStyle/>
          <a:p>
            <a:pPr eaLnBrk="1" hangingPunct="1"/>
            <a:r>
              <a:rPr lang="zh-TW" altLang="en-US" b="1"/>
              <a:t>生活小考箱</a:t>
            </a:r>
            <a:endParaRPr lang="zh-TW" altLang="en-US"/>
          </a:p>
        </p:txBody>
      </p:sp>
      <p:sp>
        <p:nvSpPr>
          <p:cNvPr id="88067" name="內容版面配置區 3">
            <a:extLst>
              <a:ext uri="{FF2B5EF4-FFF2-40B4-BE49-F238E27FC236}">
                <a16:creationId xmlns:a16="http://schemas.microsoft.com/office/drawing/2014/main" xmlns="" id="{8DB5FBD6-162D-45AF-935C-A0B3D8E6826E}"/>
              </a:ext>
            </a:extLst>
          </p:cNvPr>
          <p:cNvSpPr>
            <a:spLocks noGrp="1" noChangeArrowheads="1"/>
          </p:cNvSpPr>
          <p:nvPr>
            <p:ph idx="1"/>
          </p:nvPr>
        </p:nvSpPr>
        <p:spPr>
          <a:xfrm>
            <a:off x="611188" y="1916113"/>
            <a:ext cx="8147050" cy="4354512"/>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請問中提到的原則，最有可能為何者？</a:t>
            </a:r>
          </a:p>
        </p:txBody>
      </p:sp>
      <p:grpSp>
        <p:nvGrpSpPr>
          <p:cNvPr id="5" name="群組 4">
            <a:extLst>
              <a:ext uri="{FF2B5EF4-FFF2-40B4-BE49-F238E27FC236}">
                <a16:creationId xmlns:a16="http://schemas.microsoft.com/office/drawing/2014/main" xmlns="" id="{861DC8A5-A816-4E34-A522-FA7541F22639}"/>
              </a:ext>
            </a:extLst>
          </p:cNvPr>
          <p:cNvGrpSpPr>
            <a:grpSpLocks/>
          </p:cNvGrpSpPr>
          <p:nvPr/>
        </p:nvGrpSpPr>
        <p:grpSpPr bwMode="auto">
          <a:xfrm>
            <a:off x="2987675" y="2679700"/>
            <a:ext cx="3960813" cy="1270000"/>
            <a:chOff x="2267744" y="3140970"/>
            <a:chExt cx="3853401" cy="1269720"/>
          </a:xfrm>
        </p:grpSpPr>
        <p:sp>
          <p:nvSpPr>
            <p:cNvPr id="88069" name="文字方塊 5">
              <a:extLst>
                <a:ext uri="{FF2B5EF4-FFF2-40B4-BE49-F238E27FC236}">
                  <a16:creationId xmlns:a16="http://schemas.microsoft.com/office/drawing/2014/main" xmlns="" id="{0D015469-4F09-4AD5-BDC3-64F29013D260}"/>
                </a:ext>
              </a:extLst>
            </p:cNvPr>
            <p:cNvSpPr txBox="1">
              <a:spLocks noChangeArrowheads="1"/>
            </p:cNvSpPr>
            <p:nvPr/>
          </p:nvSpPr>
          <p:spPr bwMode="auto">
            <a:xfrm>
              <a:off x="2987824" y="3887470"/>
              <a:ext cx="3133321"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偵查不公開原則。</a:t>
              </a:r>
            </a:p>
          </p:txBody>
        </p:sp>
        <p:sp>
          <p:nvSpPr>
            <p:cNvPr id="7" name="橢圓 6">
              <a:extLst>
                <a:ext uri="{FF2B5EF4-FFF2-40B4-BE49-F238E27FC236}">
                  <a16:creationId xmlns:a16="http://schemas.microsoft.com/office/drawing/2014/main" xmlns="" id="{58B697A3-5BE4-43DE-A93B-21AAE27EB0EF}"/>
                </a:ext>
              </a:extLst>
            </p:cNvPr>
            <p:cNvSpPr/>
            <p:nvPr/>
          </p:nvSpPr>
          <p:spPr bwMode="auto">
            <a:xfrm>
              <a:off x="2267744" y="3140970"/>
              <a:ext cx="1008526" cy="97927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標題 1"/>
          <p:cNvSpPr>
            <a:spLocks noGrp="1"/>
          </p:cNvSpPr>
          <p:nvPr>
            <p:ph type="title"/>
          </p:nvPr>
        </p:nvSpPr>
        <p:spPr>
          <a:xfrm>
            <a:off x="2555875" y="0"/>
            <a:ext cx="5256213" cy="765175"/>
          </a:xfrm>
        </p:spPr>
        <p:txBody>
          <a:bodyPr/>
          <a:lstStyle/>
          <a:p>
            <a:endParaRPr lang="zh-TW" altLang="en-US" smtClean="0"/>
          </a:p>
        </p:txBody>
      </p:sp>
      <p:sp>
        <p:nvSpPr>
          <p:cNvPr id="31747" name="文字版面配置區 2"/>
          <p:cNvSpPr>
            <a:spLocks noGrp="1"/>
          </p:cNvSpPr>
          <p:nvPr>
            <p:ph type="body" sz="quarter" idx="13"/>
          </p:nvPr>
        </p:nvSpPr>
        <p:spPr/>
        <p:txBody>
          <a:bodyPr/>
          <a:lstStyle/>
          <a:p>
            <a:r>
              <a:rPr dirty="0"/>
              <a:t>刑罰的目的</a:t>
            </a:r>
            <a:r>
              <a:rPr lang="en-US" altLang="zh-TW" dirty="0"/>
              <a:t>?</a:t>
            </a:r>
          </a:p>
          <a:p>
            <a:r>
              <a:rPr dirty="0"/>
              <a:t>給壞人教訓</a:t>
            </a:r>
            <a:r>
              <a:rPr lang="en-US" altLang="zh-TW" dirty="0"/>
              <a:t>?</a:t>
            </a:r>
          </a:p>
          <a:p>
            <a:r>
              <a:rPr dirty="0"/>
              <a:t>還是希望大家不要犯錯</a:t>
            </a:r>
            <a:r>
              <a:rPr lang="en-US" altLang="zh-TW" dirty="0" smtClean="0"/>
              <a:t>?</a:t>
            </a:r>
            <a:endParaRPr lang="en-US" altLang="zh-TW" dirty="0"/>
          </a:p>
          <a:p>
            <a:endParaRPr dirty="0"/>
          </a:p>
        </p:txBody>
      </p:sp>
      <p:sp>
        <p:nvSpPr>
          <p:cNvPr id="31748"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62C9FE9-28F9-4885-B9A5-A0F630CCDCD0}" type="slidenum">
              <a:rPr kumimoji="0" lang="zh-TW" altLang="en-US" smtClean="0">
                <a:solidFill>
                  <a:srgbClr val="898989"/>
                </a:solidFill>
                <a:latin typeface="標楷體" pitchFamily="65" charset="-120"/>
                <a:ea typeface="標楷體" pitchFamily="65" charset="-120"/>
              </a:rPr>
              <a:pPr eaLnBrk="1" hangingPunct="1"/>
              <a:t>13</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42315123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標題 1">
            <a:extLst>
              <a:ext uri="{FF2B5EF4-FFF2-40B4-BE49-F238E27FC236}">
                <a16:creationId xmlns:a16="http://schemas.microsoft.com/office/drawing/2014/main" xmlns="" id="{C2422ECB-BF65-4756-8C61-0A59BC673872}"/>
              </a:ext>
            </a:extLst>
          </p:cNvPr>
          <p:cNvSpPr>
            <a:spLocks noGrp="1" noChangeArrowheads="1"/>
          </p:cNvSpPr>
          <p:nvPr>
            <p:ph type="title"/>
          </p:nvPr>
        </p:nvSpPr>
        <p:spPr/>
        <p:txBody>
          <a:bodyPr/>
          <a:lstStyle/>
          <a:p>
            <a:pPr eaLnBrk="1" hangingPunct="1"/>
            <a:r>
              <a:rPr lang="en-US" altLang="zh-TW" sz="4400"/>
              <a:t>2. </a:t>
            </a:r>
            <a:r>
              <a:rPr lang="zh-TW" altLang="en-US" sz="4400"/>
              <a:t>偵查過程的正當程序</a:t>
            </a:r>
          </a:p>
        </p:txBody>
      </p:sp>
      <p:graphicFrame>
        <p:nvGraphicFramePr>
          <p:cNvPr id="4" name="內容版面配置區 3">
            <a:extLst>
              <a:ext uri="{FF2B5EF4-FFF2-40B4-BE49-F238E27FC236}">
                <a16:creationId xmlns:a16="http://schemas.microsoft.com/office/drawing/2014/main" xmlns="" id="{72B051CF-B082-42E6-9947-AB9ACC3C62B7}"/>
              </a:ext>
            </a:extLst>
          </p:cNvPr>
          <p:cNvGraphicFramePr>
            <a:graphicFrameLocks/>
          </p:cNvGraphicFramePr>
          <p:nvPr/>
        </p:nvGraphicFramePr>
        <p:xfrm>
          <a:off x="468313" y="1600200"/>
          <a:ext cx="8218487" cy="3261216"/>
        </p:xfrm>
        <a:graphic>
          <a:graphicData uri="http://schemas.openxmlformats.org/drawingml/2006/table">
            <a:tbl>
              <a:tblPr firstRow="1" bandRow="1">
                <a:tableStyleId>{D27102A9-8310-4765-A935-A1911B00CA55}</a:tableStyleId>
              </a:tblPr>
              <a:tblGrid>
                <a:gridCol w="8218487">
                  <a:extLst>
                    <a:ext uri="{9D8B030D-6E8A-4147-A177-3AD203B41FA5}">
                      <a16:colId xmlns:a16="http://schemas.microsoft.com/office/drawing/2014/main" xmlns="" val="20000"/>
                    </a:ext>
                  </a:extLst>
                </a:gridCol>
              </a:tblGrid>
              <a:tr h="1371342">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在犯罪偵查的過程中，禁止夜間訊問、偵訊時應錄音或錄影，以及偵查機關必須依法定程序進行搜索、扣押與羈押，不可任意為之。</a:t>
                      </a:r>
                      <a:endParaRPr lang="zh-TW" altLang="en-US" sz="2800" b="0" dirty="0">
                        <a:latin typeface="微軟正黑體" panose="020B0604030504040204" pitchFamily="34" charset="-120"/>
                        <a:ea typeface="微軟正黑體" panose="020B0604030504040204" pitchFamily="34" charset="-120"/>
                      </a:endParaRPr>
                    </a:p>
                  </a:txBody>
                  <a:tcPr marT="45696" marB="45696"/>
                </a:tc>
                <a:extLst>
                  <a:ext uri="{0D108BD9-81ED-4DB2-BD59-A6C34878D82A}">
                    <a16:rowId xmlns:a16="http://schemas.microsoft.com/office/drawing/2014/main" xmlns="" val="10000"/>
                  </a:ext>
                </a:extLst>
              </a:tr>
              <a:tr h="518041">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2800" dirty="0">
                          <a:latin typeface="微軟正黑體" panose="020B0604030504040204" pitchFamily="34" charset="-120"/>
                          <a:ea typeface="微軟正黑體" panose="020B0604030504040204" pitchFamily="34" charset="-120"/>
                        </a:rPr>
                        <a:t>至於為何要禁止夜間訊問呢 </a:t>
                      </a:r>
                      <a:r>
                        <a:rPr lang="en-US" altLang="zh-TW" sz="2800" dirty="0">
                          <a:latin typeface="微軟正黑體" panose="020B0604030504040204" pitchFamily="34" charset="-120"/>
                          <a:ea typeface="微軟正黑體" panose="020B0604030504040204" pitchFamily="34" charset="-120"/>
                        </a:rPr>
                        <a:t>? </a:t>
                      </a:r>
                      <a:endParaRPr lang="zh-TW" altLang="en-US" sz="2800" b="1" dirty="0">
                        <a:latin typeface="微軟正黑體" panose="020B0604030504040204" pitchFamily="34" charset="-120"/>
                        <a:ea typeface="微軟正黑體" panose="020B0604030504040204" pitchFamily="34" charset="-120"/>
                      </a:endParaRPr>
                    </a:p>
                  </a:txBody>
                  <a:tcPr marT="45696" marB="45696"/>
                </a:tc>
                <a:extLst>
                  <a:ext uri="{0D108BD9-81ED-4DB2-BD59-A6C34878D82A}">
                    <a16:rowId xmlns:a16="http://schemas.microsoft.com/office/drawing/2014/main" xmlns="" val="10001"/>
                  </a:ext>
                </a:extLst>
              </a:tr>
              <a:tr h="137134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2800" dirty="0">
                          <a:latin typeface="微軟正黑體" panose="020B0604030504040204" pitchFamily="34" charset="-120"/>
                          <a:ea typeface="微軟正黑體" panose="020B0604030504040204" pitchFamily="34" charset="-120"/>
                        </a:rPr>
                        <a:t>入夜後阿勇可能因身體疲累、精神狀態不佳，為避免當事人因此做出不正確的陳述，所以阿勇可向警方主張拒絕夜間訊問。</a:t>
                      </a:r>
                      <a:endParaRPr lang="zh-TW" altLang="en-US" sz="2800" b="0" dirty="0">
                        <a:latin typeface="微軟正黑體" panose="020B0604030504040204" pitchFamily="34" charset="-120"/>
                        <a:ea typeface="微軟正黑體" panose="020B0604030504040204" pitchFamily="34" charset="-120"/>
                      </a:endParaRPr>
                    </a:p>
                  </a:txBody>
                  <a:tcPr marT="45696" marB="45696"/>
                </a:tc>
                <a:extLst>
                  <a:ext uri="{0D108BD9-81ED-4DB2-BD59-A6C34878D82A}">
                    <a16:rowId xmlns:a16="http://schemas.microsoft.com/office/drawing/2014/main" xmlns="" val="10002"/>
                  </a:ext>
                </a:extLst>
              </a:tr>
            </a:tbl>
          </a:graphicData>
        </a:graphic>
      </p:graphicFrame>
      <p:sp>
        <p:nvSpPr>
          <p:cNvPr id="89098" name="Text Box 17">
            <a:extLst>
              <a:ext uri="{FF2B5EF4-FFF2-40B4-BE49-F238E27FC236}">
                <a16:creationId xmlns:a16="http://schemas.microsoft.com/office/drawing/2014/main" xmlns="" id="{6282619D-5F82-4F5E-A83C-6F7797A5825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157</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a:extLst>
              <a:ext uri="{FF2B5EF4-FFF2-40B4-BE49-F238E27FC236}">
                <a16:creationId xmlns:a16="http://schemas.microsoft.com/office/drawing/2014/main" xmlns="" id="{51CCCACE-E736-47F2-A721-BFB7E3310665}"/>
              </a:ext>
            </a:extLst>
          </p:cNvPr>
          <p:cNvSpPr>
            <a:spLocks noGrp="1" noChangeArrowheads="1"/>
          </p:cNvSpPr>
          <p:nvPr>
            <p:ph type="title"/>
          </p:nvPr>
        </p:nvSpPr>
        <p:spPr>
          <a:xfrm>
            <a:off x="457200" y="414338"/>
            <a:ext cx="8229600" cy="1143000"/>
          </a:xfrm>
        </p:spPr>
        <p:txBody>
          <a:bodyPr/>
          <a:lstStyle/>
          <a:p>
            <a:pPr eaLnBrk="1" hangingPunct="1"/>
            <a:r>
              <a:rPr lang="en-US" altLang="zh-TW" sz="4400"/>
              <a:t>2. </a:t>
            </a:r>
            <a:r>
              <a:rPr lang="zh-TW" altLang="en-US" sz="4400"/>
              <a:t>偵查過程的正當程序</a:t>
            </a:r>
          </a:p>
        </p:txBody>
      </p:sp>
      <p:graphicFrame>
        <p:nvGraphicFramePr>
          <p:cNvPr id="4" name="內容版面配置區 3">
            <a:extLst>
              <a:ext uri="{FF2B5EF4-FFF2-40B4-BE49-F238E27FC236}">
                <a16:creationId xmlns:a16="http://schemas.microsoft.com/office/drawing/2014/main" xmlns="" id="{D702E4F3-94FA-4495-8986-F91176D005EF}"/>
              </a:ext>
            </a:extLst>
          </p:cNvPr>
          <p:cNvGraphicFramePr>
            <a:graphicFrameLocks/>
          </p:cNvGraphicFramePr>
          <p:nvPr/>
        </p:nvGraphicFramePr>
        <p:xfrm>
          <a:off x="971550" y="1600200"/>
          <a:ext cx="7715250" cy="2316412"/>
        </p:xfrm>
        <a:graphic>
          <a:graphicData uri="http://schemas.openxmlformats.org/drawingml/2006/table">
            <a:tbl>
              <a:tblPr firstRow="1" bandRow="1">
                <a:tableStyleId>{D27102A9-8310-4765-A935-A1911B00CA55}</a:tableStyleId>
              </a:tblPr>
              <a:tblGrid>
                <a:gridCol w="7715250">
                  <a:extLst>
                    <a:ext uri="{9D8B030D-6E8A-4147-A177-3AD203B41FA5}">
                      <a16:colId xmlns:a16="http://schemas.microsoft.com/office/drawing/2014/main" xmlns="" val="20000"/>
                    </a:ext>
                  </a:extLst>
                </a:gridCol>
              </a:tblGrid>
              <a:tr h="944746">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偵查期間，若檢察官認為阿勇涉嫌重大，為避免其逃亡，可以向法院聲請羈押。</a:t>
                      </a:r>
                      <a:endParaRPr lang="zh-TW" altLang="en-US" sz="2800" b="0" dirty="0">
                        <a:latin typeface="微軟正黑體" panose="020B0604030504040204" pitchFamily="34" charset="-120"/>
                        <a:ea typeface="微軟正黑體" panose="020B0604030504040204" pitchFamily="34" charset="-120"/>
                      </a:endParaRPr>
                    </a:p>
                  </a:txBody>
                  <a:tcPr marL="91441" marR="91441" marT="45703" marB="45703"/>
                </a:tc>
                <a:extLst>
                  <a:ext uri="{0D108BD9-81ED-4DB2-BD59-A6C34878D82A}">
                    <a16:rowId xmlns:a16="http://schemas.microsoft.com/office/drawing/2014/main" xmlns="" val="10000"/>
                  </a:ext>
                </a:extLst>
              </a:tr>
              <a:tr h="137141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2800" dirty="0">
                          <a:latin typeface="微軟正黑體" panose="020B0604030504040204" pitchFamily="34" charset="-120"/>
                          <a:ea typeface="微軟正黑體" panose="020B0604030504040204" pitchFamily="34" charset="-120"/>
                        </a:rPr>
                        <a:t>法官可能會裁定將阿勇收押於看守所，但須注意的是未經判決確定之前，暫時的羈押並不表示阿勇有罪。</a:t>
                      </a:r>
                      <a:endParaRPr lang="zh-TW" altLang="en-US" sz="2800" b="0" dirty="0">
                        <a:latin typeface="微軟正黑體" panose="020B0604030504040204" pitchFamily="34" charset="-120"/>
                        <a:ea typeface="微軟正黑體" panose="020B0604030504040204" pitchFamily="34" charset="-120"/>
                      </a:endParaRPr>
                    </a:p>
                  </a:txBody>
                  <a:tcPr marL="91441" marR="91441" marT="45703" marB="45703"/>
                </a:tc>
                <a:extLst>
                  <a:ext uri="{0D108BD9-81ED-4DB2-BD59-A6C34878D82A}">
                    <a16:rowId xmlns:a16="http://schemas.microsoft.com/office/drawing/2014/main" xmlns="" val="10001"/>
                  </a:ext>
                </a:extLst>
              </a:tr>
            </a:tbl>
          </a:graphicData>
        </a:graphic>
      </p:graphicFrame>
      <p:sp>
        <p:nvSpPr>
          <p:cNvPr id="90121" name="Text Box 17">
            <a:extLst>
              <a:ext uri="{FF2B5EF4-FFF2-40B4-BE49-F238E27FC236}">
                <a16:creationId xmlns:a16="http://schemas.microsoft.com/office/drawing/2014/main" xmlns="" id="{A9B0765A-3D15-40EC-955F-8C9DEC6DDCD1}"/>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157</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2555875" y="0"/>
            <a:ext cx="3024188" cy="765175"/>
          </a:xfrm>
        </p:spPr>
        <p:txBody>
          <a:bodyPr/>
          <a:lstStyle/>
          <a:p>
            <a:r>
              <a:rPr lang="zh-TW" altLang="en-US" smtClean="0"/>
              <a:t>扣押與羈押</a:t>
            </a:r>
          </a:p>
        </p:txBody>
      </p:sp>
      <p:sp>
        <p:nvSpPr>
          <p:cNvPr id="19459" name="內容版面配置區 2"/>
          <p:cNvSpPr>
            <a:spLocks noGrp="1"/>
          </p:cNvSpPr>
          <p:nvPr>
            <p:ph type="body" sz="quarter" idx="13"/>
          </p:nvPr>
        </p:nvSpPr>
        <p:spPr/>
        <p:txBody>
          <a:bodyPr/>
          <a:lstStyle/>
          <a:p>
            <a:pPr marL="796925" indent="-457200">
              <a:lnSpc>
                <a:spcPts val="4000"/>
              </a:lnSpc>
              <a:buFont typeface="Arial" pitchFamily="34" charset="0"/>
              <a:buChar char="•"/>
              <a:defRPr/>
            </a:pPr>
            <a:r>
              <a:rPr sz="3200"/>
              <a:t>扣押：將犯罪所用的物品或工具依法將其沒收，以做為呈堂證據之用。扣押之事由應在搜索票內載明。</a:t>
            </a:r>
            <a:endParaRPr lang="en-US" altLang="zh-TW" sz="3200"/>
          </a:p>
          <a:p>
            <a:pPr>
              <a:lnSpc>
                <a:spcPts val="4000"/>
              </a:lnSpc>
              <a:buFont typeface="Arial" charset="0"/>
              <a:buNone/>
              <a:defRPr/>
            </a:pPr>
            <a:endParaRPr lang="en-US" altLang="zh-TW" sz="3200"/>
          </a:p>
          <a:p>
            <a:pPr marL="796925" indent="-457200">
              <a:lnSpc>
                <a:spcPts val="4000"/>
              </a:lnSpc>
              <a:buFont typeface="Arial" pitchFamily="34" charset="0"/>
              <a:buChar char="•"/>
              <a:defRPr/>
            </a:pPr>
            <a:r>
              <a:rPr sz="3200"/>
              <a:t>羈押：指被告經法官訊問後，認為犯罪嫌疑重大，且符合法定要件，如犯放火罪者，為便於進行追訴、審判或執行者，而羈押之。</a:t>
            </a:r>
          </a:p>
        </p:txBody>
      </p:sp>
      <p:sp>
        <p:nvSpPr>
          <p:cNvPr id="28676"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79F9784-1600-4E19-8E14-85359875987F}" type="slidenum">
              <a:rPr kumimoji="0" lang="zh-TW" altLang="en-US" smtClean="0">
                <a:solidFill>
                  <a:srgbClr val="898989"/>
                </a:solidFill>
                <a:latin typeface="標楷體" pitchFamily="65" charset="-120"/>
                <a:ea typeface="標楷體" pitchFamily="65" charset="-120"/>
              </a:rPr>
              <a:pPr eaLnBrk="1" hangingPunct="1"/>
              <a:t>132</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564099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2916238" y="0"/>
            <a:ext cx="5313362" cy="765175"/>
          </a:xfrm>
        </p:spPr>
        <p:txBody>
          <a:bodyPr/>
          <a:lstStyle/>
          <a:p>
            <a:r>
              <a:t>令狀主義的實行</a:t>
            </a:r>
          </a:p>
        </p:txBody>
      </p:sp>
      <p:sp>
        <p:nvSpPr>
          <p:cNvPr id="29699" name="內容版面配置區 1"/>
          <p:cNvSpPr>
            <a:spLocks noGrp="1"/>
          </p:cNvSpPr>
          <p:nvPr>
            <p:ph type="body" sz="quarter" idx="13"/>
          </p:nvPr>
        </p:nvSpPr>
        <p:spPr/>
        <p:txBody>
          <a:bodyPr/>
          <a:lstStyle/>
          <a:p>
            <a:r>
              <a:rPr sz="3000"/>
              <a:t>要求國家在對人民實施某些特定行為之前，必須經過審查，</a:t>
            </a:r>
            <a:r>
              <a:rPr sz="3000" b="1">
                <a:solidFill>
                  <a:srgbClr val="FF3C00"/>
                </a:solidFill>
              </a:rPr>
              <a:t>由法院以書面准許</a:t>
            </a:r>
            <a:r>
              <a:rPr sz="3000"/>
              <a:t>，始得據以執行，以落實人權保障。</a:t>
            </a:r>
            <a:endParaRPr lang="en-US" altLang="zh-TW" sz="3000"/>
          </a:p>
          <a:p>
            <a:r>
              <a:rPr sz="3000"/>
              <a:t>刑事訴訟法規定強制處分規定要有書面文件的有：搜索時要有「</a:t>
            </a:r>
            <a:r>
              <a:rPr sz="3000">
                <a:solidFill>
                  <a:srgbClr val="FF0000"/>
                </a:solidFill>
              </a:rPr>
              <a:t>搜索票</a:t>
            </a:r>
            <a:r>
              <a:rPr sz="3000"/>
              <a:t>」、拘提人犯要有「</a:t>
            </a:r>
            <a:r>
              <a:rPr sz="3000">
                <a:solidFill>
                  <a:srgbClr val="FF0000"/>
                </a:solidFill>
              </a:rPr>
              <a:t>拘票</a:t>
            </a:r>
            <a:r>
              <a:rPr sz="3000"/>
              <a:t>」、羈押被告要有「</a:t>
            </a:r>
            <a:r>
              <a:rPr sz="3000">
                <a:solidFill>
                  <a:srgbClr val="FF0000"/>
                </a:solidFill>
              </a:rPr>
              <a:t>押票</a:t>
            </a:r>
            <a:r>
              <a:rPr sz="3000"/>
              <a:t>」、通緝被告要有「</a:t>
            </a:r>
            <a:r>
              <a:rPr sz="3000">
                <a:solidFill>
                  <a:srgbClr val="FF0000"/>
                </a:solidFill>
              </a:rPr>
              <a:t>通緝書</a:t>
            </a:r>
            <a:r>
              <a:rPr sz="3000"/>
              <a:t>」、調取電話通聯紀錄時要有「</a:t>
            </a:r>
            <a:r>
              <a:rPr sz="3000">
                <a:solidFill>
                  <a:srgbClr val="FF0000"/>
                </a:solidFill>
              </a:rPr>
              <a:t>調取票</a:t>
            </a:r>
            <a:r>
              <a:rPr sz="3000"/>
              <a:t>」、監聽電話要有「通訊監察書」與檢查被告身體時要有「</a:t>
            </a:r>
            <a:r>
              <a:rPr sz="3000">
                <a:solidFill>
                  <a:srgbClr val="FF0000"/>
                </a:solidFill>
              </a:rPr>
              <a:t>鑑定許可書</a:t>
            </a:r>
            <a:r>
              <a:rPr sz="3000"/>
              <a:t>」等。</a:t>
            </a:r>
          </a:p>
        </p:txBody>
      </p:sp>
      <p:sp>
        <p:nvSpPr>
          <p:cNvPr id="29700"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9F4F075-6E14-488A-8BA2-59DA464A172C}" type="slidenum">
              <a:rPr kumimoji="0" lang="zh-TW" altLang="en-US" smtClean="0">
                <a:solidFill>
                  <a:srgbClr val="898989"/>
                </a:solidFill>
                <a:latin typeface="標楷體" pitchFamily="65" charset="-120"/>
                <a:ea typeface="標楷體" pitchFamily="65" charset="-120"/>
              </a:rPr>
              <a:pPr eaLnBrk="1" hangingPunct="1"/>
              <a:t>133</a:t>
            </a:fld>
            <a:endParaRPr kumimoji="0" lang="zh-TW" altLang="en-US" smtClean="0">
              <a:solidFill>
                <a:srgbClr val="898989"/>
              </a:solidFill>
              <a:latin typeface="標楷體" pitchFamily="65" charset="-120"/>
              <a:ea typeface="標楷體" pitchFamily="65" charset="-120"/>
            </a:endParaRPr>
          </a:p>
        </p:txBody>
      </p:sp>
      <p:pic>
        <p:nvPicPr>
          <p:cNvPr id="29701" name="Picture 8" descr="404811_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6931">
            <a:off x="6623050" y="5359400"/>
            <a:ext cx="22510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09045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內容版面配置區 2"/>
          <p:cNvSpPr>
            <a:spLocks noGrp="1"/>
          </p:cNvSpPr>
          <p:nvPr>
            <p:ph idx="1"/>
          </p:nvPr>
        </p:nvSpPr>
        <p:spPr>
          <a:xfrm>
            <a:off x="395288" y="1989138"/>
            <a:ext cx="8229600" cy="3960812"/>
          </a:xfrm>
        </p:spPr>
        <p:txBody>
          <a:bodyPr/>
          <a:lstStyle/>
          <a:p>
            <a:pPr>
              <a:buFont typeface="Arial" pitchFamily="34" charset="0"/>
              <a:buNone/>
              <a:defRPr/>
            </a:pPr>
            <a:r>
              <a:rPr lang="zh-TW" altLang="en-US" sz="4000" b="1" dirty="0" smtClean="0">
                <a:solidFill>
                  <a:schemeClr val="accent2">
                    <a:lumMod val="75000"/>
                  </a:schemeClr>
                </a:solidFill>
                <a:ea typeface="微軟正黑體" pitchFamily="34" charset="-120"/>
              </a:rPr>
              <a:t>二、無罪推定原則</a:t>
            </a:r>
            <a:endParaRPr lang="en-US" altLang="zh-TW" sz="4000" b="1" dirty="0" smtClean="0">
              <a:solidFill>
                <a:schemeClr val="accent2">
                  <a:lumMod val="75000"/>
                </a:schemeClr>
              </a:solidFill>
              <a:ea typeface="微軟正黑體" pitchFamily="34" charset="-120"/>
            </a:endParaRPr>
          </a:p>
          <a:p>
            <a:pPr lvl="1">
              <a:buFont typeface="Arial" charset="0"/>
              <a:buChar char="–"/>
              <a:defRPr/>
            </a:pPr>
            <a:r>
              <a:rPr lang="zh-TW" altLang="en-US" dirty="0" smtClean="0">
                <a:ea typeface="微軟正黑體" pitchFamily="34" charset="-120"/>
              </a:rPr>
              <a:t>在國家追訴犯罪的過程中，基於保障被告的人權，在未經法院透過公正的訴訟程序證明其為有罪定讞之前，該被告皆應被推定為無罪，稱為無罪推定原則。</a:t>
            </a:r>
            <a:endParaRPr lang="en-US" altLang="zh-TW" dirty="0" smtClean="0">
              <a:ea typeface="微軟正黑體" pitchFamily="34" charset="-120"/>
            </a:endParaRPr>
          </a:p>
          <a:p>
            <a:pPr lvl="1">
              <a:buFont typeface="Arial" charset="0"/>
              <a:buChar char="–"/>
              <a:defRPr/>
            </a:pPr>
            <a:endParaRPr lang="en-US" altLang="zh-TW" sz="1600" dirty="0" smtClean="0">
              <a:ea typeface="微軟正黑體" pitchFamily="34" charset="-120"/>
            </a:endParaRPr>
          </a:p>
          <a:p>
            <a:pPr lvl="1">
              <a:buFont typeface="Arial" charset="0"/>
              <a:buChar char="–"/>
              <a:defRPr/>
            </a:pPr>
            <a:r>
              <a:rPr lang="zh-TW" altLang="en-US" dirty="0" smtClean="0">
                <a:ea typeface="微軟正黑體" pitchFamily="34" charset="-120"/>
              </a:rPr>
              <a:t>避免報章媒體未審先判損傷當事人名譽</a:t>
            </a:r>
          </a:p>
        </p:txBody>
      </p:sp>
      <p:sp>
        <p:nvSpPr>
          <p:cNvPr id="3" name="矩形 2">
            <a:hlinkClick r:id="rId2" action="ppaction://hlinksldjump"/>
          </p:cNvPr>
          <p:cNvSpPr/>
          <p:nvPr/>
        </p:nvSpPr>
        <p:spPr>
          <a:xfrm>
            <a:off x="900113" y="620713"/>
            <a:ext cx="7272337" cy="115252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dirty="0">
                <a:latin typeface="華康儷金黑" pitchFamily="49" charset="-120"/>
                <a:ea typeface="華康儷金黑" pitchFamily="49" charset="-120"/>
              </a:rPr>
              <a:t>在訴訟過程中的重要原則？</a:t>
            </a:r>
          </a:p>
        </p:txBody>
      </p:sp>
    </p:spTree>
    <p:extLst>
      <p:ext uri="{BB962C8B-B14F-4D97-AF65-F5344CB8AC3E}">
        <p14:creationId xmlns:p14="http://schemas.microsoft.com/office/powerpoint/2010/main" val="42698624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書卷 (水平) 3"/>
          <p:cNvSpPr/>
          <p:nvPr/>
        </p:nvSpPr>
        <p:spPr>
          <a:xfrm>
            <a:off x="250825" y="765175"/>
            <a:ext cx="2881313" cy="1008063"/>
          </a:xfrm>
          <a:prstGeom prst="horizontalScroll">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zh-TW" altLang="en-US" sz="4000" dirty="0">
                <a:solidFill>
                  <a:srgbClr val="FFFFFF"/>
                </a:solidFill>
                <a:latin typeface="華康儷金黑" pitchFamily="49" charset="-120"/>
                <a:ea typeface="華康儷金黑" pitchFamily="49" charset="-120"/>
              </a:rPr>
              <a:t>案例探討</a:t>
            </a:r>
          </a:p>
        </p:txBody>
      </p:sp>
      <p:sp>
        <p:nvSpPr>
          <p:cNvPr id="5" name="圓角矩形 4"/>
          <p:cNvSpPr>
            <a:spLocks noChangeArrowheads="1"/>
          </p:cNvSpPr>
          <p:nvPr/>
        </p:nvSpPr>
        <p:spPr bwMode="auto">
          <a:xfrm>
            <a:off x="539750" y="1989138"/>
            <a:ext cx="7993063" cy="3744912"/>
          </a:xfrm>
          <a:prstGeom prst="roundRect">
            <a:avLst>
              <a:gd name="adj" fmla="val 16667"/>
            </a:avLst>
          </a:prstGeom>
          <a:solidFill>
            <a:schemeClr val="bg2"/>
          </a:solidFill>
          <a:ln w="9525" algn="ctr">
            <a:noFill/>
            <a:round/>
            <a:headEnd/>
            <a:tailEnd/>
          </a:ln>
          <a:effectLst>
            <a:outerShdw dist="20000" dir="5400000" rotWithShape="0">
              <a:srgbClr val="000000">
                <a:alpha val="37999"/>
              </a:srgbClr>
            </a:outerShdw>
          </a:effectLst>
        </p:spPr>
        <p:txBody>
          <a:bodyPr anchor="ctr"/>
          <a:lstStyle/>
          <a:p>
            <a:pPr>
              <a:defRPr/>
            </a:pPr>
            <a:r>
              <a:rPr lang="zh-TW" altLang="en-US" sz="3200" b="1" dirty="0">
                <a:solidFill>
                  <a:schemeClr val="bg2">
                    <a:lumMod val="25000"/>
                  </a:schemeClr>
                </a:solidFill>
                <a:latin typeface="微軟正黑體" pitchFamily="34" charset="-120"/>
                <a:ea typeface="微軟正黑體" pitchFamily="34" charset="-120"/>
              </a:rPr>
              <a:t>報導太聳動，學者批違無罪推定原則</a:t>
            </a:r>
          </a:p>
          <a:p>
            <a:pPr>
              <a:defRPr/>
            </a:pPr>
            <a:r>
              <a:rPr lang="zh-TW" altLang="en-US" sz="2800" dirty="0">
                <a:latin typeface="微軟正黑體" pitchFamily="34" charset="-120"/>
                <a:ea typeface="微軟正黑體" pitchFamily="34" charset="-120"/>
              </a:rPr>
              <a:t>    </a:t>
            </a:r>
            <a:r>
              <a:rPr lang="en-US" altLang="zh-TW" sz="2800" dirty="0">
                <a:latin typeface="微軟正黑體" pitchFamily="34" charset="-120"/>
                <a:ea typeface="微軟正黑體" pitchFamily="34" charset="-120"/>
              </a:rPr>
              <a:t>2013</a:t>
            </a:r>
            <a:r>
              <a:rPr lang="zh-TW" altLang="en-US" sz="2800" dirty="0">
                <a:latin typeface="微軟正黑體" pitchFamily="34" charset="-120"/>
                <a:ea typeface="微軟正黑體" pitchFamily="34" charset="-120"/>
              </a:rPr>
              <a:t>年</a:t>
            </a:r>
            <a:r>
              <a:rPr lang="en-US" altLang="zh-TW" sz="2800" dirty="0">
                <a:latin typeface="微軟正黑體" pitchFamily="34" charset="-120"/>
                <a:ea typeface="微軟正黑體" pitchFamily="34" charset="-120"/>
              </a:rPr>
              <a:t>2</a:t>
            </a:r>
            <a:r>
              <a:rPr lang="zh-TW" altLang="en-US" sz="2800" dirty="0">
                <a:latin typeface="微軟正黑體" pitchFamily="34" charset="-120"/>
                <a:ea typeface="微軟正黑體" pitchFamily="34" charset="-120"/>
              </a:rPr>
              <a:t>月發生於淡水八里的「媽媽嘴」雙屍命案，由於報導聳動，甚至有談話性節目進行新聞分析、模擬命案現場等，造成未審先判，引發學者批評，認為「犯罪嫌疑人」並非罪犯，新聞節目卻將其主觀地斷定為「罪犯」，有違「無罪推定原則」的精神。</a:t>
            </a:r>
            <a:endParaRPr lang="en-US" altLang="zh-TW" sz="2800" dirty="0">
              <a:latin typeface="微軟正黑體" pitchFamily="34" charset="-120"/>
              <a:ea typeface="微軟正黑體" pitchFamily="34" charset="-120"/>
            </a:endParaRPr>
          </a:p>
        </p:txBody>
      </p:sp>
      <p:sp>
        <p:nvSpPr>
          <p:cNvPr id="6" name="圓角矩形圖說文字 5"/>
          <p:cNvSpPr/>
          <p:nvPr/>
        </p:nvSpPr>
        <p:spPr>
          <a:xfrm>
            <a:off x="7380288" y="188913"/>
            <a:ext cx="1584325" cy="504825"/>
          </a:xfrm>
          <a:prstGeom prst="wedgeRoundRectCallout">
            <a:avLst>
              <a:gd name="adj1" fmla="val -41339"/>
              <a:gd name="adj2" fmla="val 71528"/>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華康POP1體W5(P)" pitchFamily="82" charset="-120"/>
                <a:ea typeface="華康POP1體W5(P)" pitchFamily="82" charset="-120"/>
              </a:rPr>
              <a:t>教師補充</a:t>
            </a:r>
          </a:p>
        </p:txBody>
      </p:sp>
    </p:spTree>
    <p:extLst>
      <p:ext uri="{BB962C8B-B14F-4D97-AF65-F5344CB8AC3E}">
        <p14:creationId xmlns:p14="http://schemas.microsoft.com/office/powerpoint/2010/main" val="3798161958"/>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標題 1">
            <a:extLst>
              <a:ext uri="{FF2B5EF4-FFF2-40B4-BE49-F238E27FC236}">
                <a16:creationId xmlns:a16="http://schemas.microsoft.com/office/drawing/2014/main" xmlns="" id="{0152723A-AD9A-4630-A481-7C5FB0F60A1D}"/>
              </a:ext>
            </a:extLst>
          </p:cNvPr>
          <p:cNvSpPr>
            <a:spLocks noGrp="1" noChangeArrowheads="1"/>
          </p:cNvSpPr>
          <p:nvPr>
            <p:ph type="title"/>
          </p:nvPr>
        </p:nvSpPr>
        <p:spPr/>
        <p:txBody>
          <a:bodyPr/>
          <a:lstStyle/>
          <a:p>
            <a:pPr eaLnBrk="1" hangingPunct="1"/>
            <a:r>
              <a:rPr lang="en-US" altLang="zh-TW" sz="4400"/>
              <a:t>3. </a:t>
            </a:r>
            <a:r>
              <a:rPr lang="zh-TW" altLang="en-US" sz="4400"/>
              <a:t>保持緘默與為自己辯護的權利</a:t>
            </a:r>
          </a:p>
        </p:txBody>
      </p:sp>
      <p:graphicFrame>
        <p:nvGraphicFramePr>
          <p:cNvPr id="4" name="內容版面配置區 3">
            <a:extLst>
              <a:ext uri="{FF2B5EF4-FFF2-40B4-BE49-F238E27FC236}">
                <a16:creationId xmlns:a16="http://schemas.microsoft.com/office/drawing/2014/main" xmlns="" id="{D7EF9589-D6F5-4367-BD7C-7ADB98FC9CC5}"/>
              </a:ext>
            </a:extLst>
          </p:cNvPr>
          <p:cNvGraphicFramePr>
            <a:graphicFrameLocks noGrp="1"/>
          </p:cNvGraphicFramePr>
          <p:nvPr>
            <p:ph idx="1"/>
          </p:nvPr>
        </p:nvGraphicFramePr>
        <p:xfrm>
          <a:off x="468313" y="1600200"/>
          <a:ext cx="8218487" cy="1798638"/>
        </p:xfrm>
        <a:graphic>
          <a:graphicData uri="http://schemas.openxmlformats.org/drawingml/2006/table">
            <a:tbl>
              <a:tblPr firstRow="1" bandRow="1">
                <a:tableStyleId>{D27102A9-8310-4765-A935-A1911B00CA55}</a:tableStyleId>
              </a:tblPr>
              <a:tblGrid>
                <a:gridCol w="8218487">
                  <a:extLst>
                    <a:ext uri="{9D8B030D-6E8A-4147-A177-3AD203B41FA5}">
                      <a16:colId xmlns:a16="http://schemas.microsoft.com/office/drawing/2014/main" xmlns="" val="20000"/>
                    </a:ext>
                  </a:extLst>
                </a:gridCol>
              </a:tblGrid>
              <a:tr h="1798638">
                <a:tc>
                  <a:txBody>
                    <a:bodyPr/>
                    <a:lstStyle/>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由於一般人並不具有足夠的法律知識，因此，面對檢警機關的訊問時，有權保持緘默，也有聘請律師來為自己辯護的權利。</a:t>
                      </a:r>
                      <a:endParaRPr lang="en-US" altLang="zh-TW" sz="2800" b="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法律還有強制辯護的規定，以保障被告的人權。</a:t>
                      </a:r>
                    </a:p>
                  </a:txBody>
                  <a:tcPr marT="45728" marB="45728"/>
                </a:tc>
                <a:extLst>
                  <a:ext uri="{0D108BD9-81ED-4DB2-BD59-A6C34878D82A}">
                    <a16:rowId xmlns:a16="http://schemas.microsoft.com/office/drawing/2014/main" xmlns="" val="10000"/>
                  </a:ext>
                </a:extLst>
              </a:tr>
            </a:tbl>
          </a:graphicData>
        </a:graphic>
      </p:graphicFrame>
      <p:pic>
        <p:nvPicPr>
          <p:cNvPr id="91143" name="圖片 2">
            <a:extLst>
              <a:ext uri="{FF2B5EF4-FFF2-40B4-BE49-F238E27FC236}">
                <a16:creationId xmlns:a16="http://schemas.microsoft.com/office/drawing/2014/main" xmlns="" id="{D9FEA783-B732-40E0-915C-AFFBC8277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6338"/>
            <a:ext cx="9144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Text Box 17">
            <a:extLst>
              <a:ext uri="{FF2B5EF4-FFF2-40B4-BE49-F238E27FC236}">
                <a16:creationId xmlns:a16="http://schemas.microsoft.com/office/drawing/2014/main" xmlns="" id="{DA09E572-5704-4DA4-BA9B-16195296642D}"/>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157</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68611" name="內容版面配置區 2"/>
          <p:cNvSpPr>
            <a:spLocks noGrp="1"/>
          </p:cNvSpPr>
          <p:nvPr>
            <p:ph sz="quarter" idx="13"/>
          </p:nvPr>
        </p:nvSpPr>
        <p:spPr>
          <a:xfrm>
            <a:off x="250825" y="981075"/>
            <a:ext cx="7993063" cy="5040313"/>
          </a:xfrm>
        </p:spPr>
        <p:txBody>
          <a:bodyPr/>
          <a:lstStyle/>
          <a:p>
            <a:pPr marL="0" indent="0">
              <a:lnSpc>
                <a:spcPts val="4000"/>
              </a:lnSpc>
              <a:buFont typeface="Arial" pitchFamily="34" charset="0"/>
              <a:buNone/>
            </a:pPr>
            <a:r>
              <a:rPr lang="zh-TW" altLang="en-US" dirty="0" smtClean="0"/>
              <a:t>（一）被告的權利保障</a:t>
            </a:r>
            <a:endParaRPr lang="en-US" altLang="zh-TW" dirty="0" smtClean="0"/>
          </a:p>
          <a:p>
            <a:pPr marL="400050" lvl="1" indent="0">
              <a:lnSpc>
                <a:spcPts val="4000"/>
              </a:lnSpc>
              <a:buFont typeface="Calibri" pitchFamily="34" charset="0"/>
              <a:buAutoNum type="arabicPeriod" startAt="5"/>
            </a:pPr>
            <a:r>
              <a:rPr lang="zh-TW" altLang="en-US" dirty="0" smtClean="0"/>
              <a:t>緘默權：</a:t>
            </a:r>
            <a:endParaRPr lang="en-US" altLang="zh-TW" dirty="0" smtClean="0"/>
          </a:p>
          <a:p>
            <a:pPr lvl="2">
              <a:lnSpc>
                <a:spcPts val="4000"/>
              </a:lnSpc>
            </a:pPr>
            <a:r>
              <a:rPr lang="zh-TW" altLang="en-US" dirty="0" smtClean="0"/>
              <a:t>緘默權的行使：被告可以就對自己不利的事情行使</a:t>
            </a:r>
            <a:r>
              <a:rPr lang="zh-TW" altLang="en-US" b="1" dirty="0" smtClean="0">
                <a:solidFill>
                  <a:srgbClr val="FF3C00"/>
                </a:solidFill>
              </a:rPr>
              <a:t>緘默權</a:t>
            </a:r>
            <a:r>
              <a:rPr lang="zh-TW" altLang="en-US" dirty="0" smtClean="0"/>
              <a:t>，以保障其人權。被告於訊問前，檢察官應告知被告得行使緘默權。</a:t>
            </a:r>
            <a:endParaRPr lang="en-US" altLang="zh-TW" dirty="0" smtClean="0"/>
          </a:p>
        </p:txBody>
      </p:sp>
      <p:sp>
        <p:nvSpPr>
          <p:cNvPr id="6861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10650E6-0238-47FB-A9BB-B3020EF323AF}" type="slidenum">
              <a:rPr kumimoji="0" lang="zh-TW" altLang="en-US" smtClean="0">
                <a:solidFill>
                  <a:srgbClr val="898989"/>
                </a:solidFill>
                <a:latin typeface="標楷體" pitchFamily="65" charset="-120"/>
                <a:ea typeface="標楷體" pitchFamily="65" charset="-120"/>
              </a:rPr>
              <a:pPr eaLnBrk="1" hangingPunct="1"/>
              <a:t>137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0429777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標題 1"/>
          <p:cNvSpPr>
            <a:spLocks noGrp="1"/>
          </p:cNvSpPr>
          <p:nvPr>
            <p:ph type="title"/>
          </p:nvPr>
        </p:nvSpPr>
        <p:spPr>
          <a:xfrm>
            <a:off x="500063" y="428625"/>
            <a:ext cx="8229600" cy="1143000"/>
          </a:xfrm>
        </p:spPr>
        <p:txBody>
          <a:bodyPr/>
          <a:lstStyle/>
          <a:p>
            <a:r>
              <a:rPr lang="zh-TW" altLang="en-US" smtClean="0"/>
              <a:t>緘默權</a:t>
            </a:r>
          </a:p>
        </p:txBody>
      </p:sp>
      <p:sp>
        <p:nvSpPr>
          <p:cNvPr id="71683" name="內容版面配置區 2"/>
          <p:cNvSpPr>
            <a:spLocks noGrp="1"/>
          </p:cNvSpPr>
          <p:nvPr>
            <p:ph idx="1"/>
          </p:nvPr>
        </p:nvSpPr>
        <p:spPr/>
        <p:txBody>
          <a:bodyPr/>
          <a:lstStyle/>
          <a:p>
            <a:r>
              <a:rPr lang="zh-TW" altLang="en-US" smtClean="0"/>
              <a:t>是犯罪嫌疑人或被告可以保持緘默，對檢察官或法官訊問得以不說不答的合法防禦權利。白話點來說，就是可以在應訊時不回答問題。緘默權源自「不自證己罪原則」，亦即</a:t>
            </a:r>
            <a:r>
              <a:rPr lang="zh-TW" altLang="en-US" smtClean="0">
                <a:solidFill>
                  <a:srgbClr val="FF0000"/>
                </a:solidFill>
              </a:rPr>
              <a:t>犯罪嫌疑人或被告沒有自己證明自己有罪的義務</a:t>
            </a:r>
            <a:r>
              <a:rPr lang="zh-TW" altLang="en-US" smtClean="0"/>
              <a:t>，此亦為無罪推定原則的展現，這不僅是身為法治國家應有的正當法律程序原則，更屬於憲法保障的權利！</a:t>
            </a:r>
          </a:p>
        </p:txBody>
      </p:sp>
    </p:spTree>
    <p:extLst>
      <p:ext uri="{BB962C8B-B14F-4D97-AF65-F5344CB8AC3E}">
        <p14:creationId xmlns:p14="http://schemas.microsoft.com/office/powerpoint/2010/main" val="161191650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標題 1"/>
          <p:cNvSpPr>
            <a:spLocks noGrp="1"/>
          </p:cNvSpPr>
          <p:nvPr>
            <p:ph type="title"/>
          </p:nvPr>
        </p:nvSpPr>
        <p:spPr/>
        <p:txBody>
          <a:bodyPr/>
          <a:lstStyle/>
          <a:p>
            <a:endParaRPr lang="zh-TW" altLang="en-US" smtClean="0"/>
          </a:p>
        </p:txBody>
      </p:sp>
      <p:sp>
        <p:nvSpPr>
          <p:cNvPr id="70659" name="內容版面配置區 2"/>
          <p:cNvSpPr>
            <a:spLocks noGrp="1"/>
          </p:cNvSpPr>
          <p:nvPr>
            <p:ph idx="1"/>
          </p:nvPr>
        </p:nvSpPr>
        <p:spPr>
          <a:xfrm>
            <a:off x="357158" y="214290"/>
            <a:ext cx="8329642" cy="6286523"/>
          </a:xfrm>
        </p:spPr>
        <p:txBody>
          <a:bodyPr/>
          <a:lstStyle/>
          <a:p>
            <a:r>
              <a:rPr lang="zh-TW" altLang="en-US" sz="2400" dirty="0" smtClean="0"/>
              <a:t>在法律上，有個專有名詞叫被告不自證己罪</a:t>
            </a:r>
            <a:br>
              <a:rPr lang="zh-TW" altLang="en-US" sz="2400" dirty="0" smtClean="0"/>
            </a:br>
            <a:r>
              <a:rPr lang="zh-TW" altLang="en-US" sz="2400" dirty="0" smtClean="0"/>
              <a:t/>
            </a:r>
            <a:br>
              <a:rPr lang="zh-TW" altLang="en-US" sz="2400" dirty="0" smtClean="0"/>
            </a:br>
            <a:r>
              <a:rPr lang="zh-TW" altLang="en-US" sz="2400" dirty="0" smtClean="0"/>
              <a:t>你不能叫被告證明自己有罪，例如，今天你家被偷一台筆電，警察在附近居民家中找到，警察問他筆電那來的？</a:t>
            </a:r>
            <a:br>
              <a:rPr lang="zh-TW" altLang="en-US" sz="2400" dirty="0" smtClean="0"/>
            </a:br>
            <a:r>
              <a:rPr lang="zh-TW" altLang="en-US" sz="2400" dirty="0" smtClean="0"/>
              <a:t/>
            </a:r>
            <a:br>
              <a:rPr lang="zh-TW" altLang="en-US" sz="2400" dirty="0" smtClean="0"/>
            </a:br>
            <a:r>
              <a:rPr lang="zh-TW" altLang="en-US" sz="2400" dirty="0" smtClean="0"/>
              <a:t>他說：不知道，睡覺醒來就有了。就算事後證明他說謊，也不能說東西就是他偷的。</a:t>
            </a:r>
            <a:br>
              <a:rPr lang="zh-TW" altLang="en-US" sz="2400" dirty="0" smtClean="0"/>
            </a:br>
            <a:r>
              <a:rPr lang="zh-TW" altLang="en-US" sz="2400" dirty="0" smtClean="0"/>
              <a:t/>
            </a:r>
            <a:br>
              <a:rPr lang="zh-TW" altLang="en-US" sz="2400" dirty="0" smtClean="0"/>
            </a:br>
            <a:r>
              <a:rPr lang="zh-TW" altLang="en-US" sz="2400" dirty="0" smtClean="0"/>
              <a:t>要定一個人的罪要有明確的物證或人證。光證明被告說謊、所辯不實，還是無法定罪。被告手上為何出現贓物？法官會認為，依社會經驗有可能是善意讓受、拾得遺失物、竊盜、搶奪、購買贓物、收受贓物等等，可能性很多，而上述各種行為其成立要件皆不同，要說被告竊盜就要有竊盜證據，要說他搶奪就要有搶奪證據，雖然可看出被告堅不吐實，但「被告有不自證己罪之權利」。</a:t>
            </a:r>
            <a:br>
              <a:rPr lang="zh-TW" altLang="en-US" sz="2400" dirty="0" smtClean="0"/>
            </a:br>
            <a:r>
              <a:rPr lang="zh-TW" altLang="en-US" sz="2400" dirty="0" smtClean="0"/>
              <a:t/>
            </a:r>
            <a:br>
              <a:rPr lang="zh-TW" altLang="en-US" sz="2400" dirty="0" smtClean="0"/>
            </a:br>
            <a:r>
              <a:rPr lang="zh-TW" altLang="en-US" sz="2400" dirty="0" smtClean="0"/>
              <a:t>在這種情況下就會獲判無罪。</a:t>
            </a:r>
          </a:p>
        </p:txBody>
      </p:sp>
    </p:spTree>
    <p:extLst>
      <p:ext uri="{BB962C8B-B14F-4D97-AF65-F5344CB8AC3E}">
        <p14:creationId xmlns:p14="http://schemas.microsoft.com/office/powerpoint/2010/main" val="970390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0" y="9927"/>
            <a:ext cx="8229600" cy="765175"/>
          </a:xfrm>
        </p:spPr>
        <p:txBody>
          <a:bodyPr/>
          <a:lstStyle/>
          <a:p>
            <a:pPr eaLnBrk="1" hangingPunct="1"/>
            <a:r>
              <a:rPr lang="zh-TW" altLang="en-US" dirty="0" smtClean="0"/>
              <a:t>一、</a:t>
            </a:r>
            <a:r>
              <a:rPr lang="zh-TW" altLang="en-US" dirty="0" smtClean="0">
                <a:latin typeface="微軟正黑體" pitchFamily="34" charset="-120"/>
                <a:ea typeface="微軟正黑體" pitchFamily="34" charset="-120"/>
              </a:rPr>
              <a:t>刑罰的目的</a:t>
            </a:r>
          </a:p>
        </p:txBody>
      </p:sp>
      <p:sp>
        <p:nvSpPr>
          <p:cNvPr id="17411" name="內容版面配置區 2"/>
          <p:cNvSpPr>
            <a:spLocks noGrp="1"/>
          </p:cNvSpPr>
          <p:nvPr>
            <p:ph sz="quarter" idx="13"/>
          </p:nvPr>
        </p:nvSpPr>
        <p:spPr>
          <a:xfrm>
            <a:off x="250825" y="981075"/>
            <a:ext cx="8642350" cy="4897438"/>
          </a:xfrm>
        </p:spPr>
        <p:txBody>
          <a:bodyPr/>
          <a:lstStyle/>
          <a:p>
            <a:pPr>
              <a:lnSpc>
                <a:spcPts val="4000"/>
              </a:lnSpc>
            </a:pPr>
            <a:r>
              <a:rPr lang="zh-TW" altLang="en-US" dirty="0" smtClean="0">
                <a:latin typeface="微軟正黑體" pitchFamily="34" charset="-120"/>
                <a:ea typeface="微軟正黑體" pitchFamily="34" charset="-120"/>
              </a:rPr>
              <a:t>刑罰主要目的在於</a:t>
            </a:r>
            <a:r>
              <a:rPr lang="zh-TW" altLang="en-US" b="1" dirty="0" smtClean="0">
                <a:solidFill>
                  <a:srgbClr val="FF3C00"/>
                </a:solidFill>
                <a:latin typeface="微軟正黑體" pitchFamily="34" charset="-120"/>
                <a:ea typeface="微軟正黑體" pitchFamily="34" charset="-120"/>
              </a:rPr>
              <a:t>保護人權及法益</a:t>
            </a:r>
            <a:r>
              <a:rPr lang="zh-TW" altLang="en-US" dirty="0" smtClean="0">
                <a:latin typeface="微軟正黑體" pitchFamily="34" charset="-120"/>
                <a:ea typeface="微軟正黑體" pitchFamily="34" charset="-120"/>
              </a:rPr>
              <a:t>，具有能公正報應行為人之罪責，使其反省贖罪，有效防範及壓制犯罪，以及教育社會大眾而嚇阻犯罪等之</a:t>
            </a:r>
            <a:r>
              <a:rPr lang="zh-TW" altLang="en-US" b="1" dirty="0" smtClean="0">
                <a:solidFill>
                  <a:srgbClr val="FF3C00"/>
                </a:solidFill>
                <a:latin typeface="微軟正黑體" pitchFamily="34" charset="-120"/>
                <a:ea typeface="微軟正黑體" pitchFamily="34" charset="-120"/>
              </a:rPr>
              <a:t>一般預防功能</a:t>
            </a:r>
            <a:r>
              <a:rPr lang="zh-TW" altLang="en-US" dirty="0" smtClean="0">
                <a:latin typeface="微軟正黑體" pitchFamily="34" charset="-120"/>
                <a:ea typeface="微軟正黑體" pitchFamily="34" charset="-120"/>
              </a:rPr>
              <a:t>；或利用刑罰執行的機會，矯治受刑人之行為，而收教化之</a:t>
            </a:r>
            <a:r>
              <a:rPr lang="zh-TW" altLang="en-US" b="1" dirty="0" smtClean="0">
                <a:solidFill>
                  <a:srgbClr val="FF3C00"/>
                </a:solidFill>
                <a:latin typeface="微軟正黑體" pitchFamily="34" charset="-120"/>
                <a:ea typeface="微軟正黑體" pitchFamily="34" charset="-120"/>
              </a:rPr>
              <a:t>個別預防功能</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p:txBody>
      </p:sp>
      <p:sp>
        <p:nvSpPr>
          <p:cNvPr id="1741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5EB5B04-9CBC-453C-BBF4-8E685DBD5E94}" type="slidenum">
              <a:rPr kumimoji="0" lang="zh-TW" altLang="en-US" smtClean="0">
                <a:solidFill>
                  <a:srgbClr val="898989"/>
                </a:solidFill>
                <a:latin typeface="標楷體" pitchFamily="65" charset="-120"/>
                <a:ea typeface="標楷體" pitchFamily="65" charset="-120"/>
              </a:rPr>
              <a:pPr eaLnBrk="1" hangingPunct="1"/>
              <a:t>14</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28889723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a:spLocks noGrp="1"/>
          </p:cNvSpPr>
          <p:nvPr>
            <p:ph type="title"/>
          </p:nvPr>
        </p:nvSpPr>
        <p:spPr>
          <a:xfrm>
            <a:off x="2555875" y="0"/>
            <a:ext cx="2016125" cy="765175"/>
          </a:xfrm>
        </p:spPr>
        <p:txBody>
          <a:bodyPr/>
          <a:lstStyle/>
          <a:p>
            <a:r>
              <a:rPr lang="zh-TW" altLang="en-US" smtClean="0"/>
              <a:t>緘默權</a:t>
            </a:r>
          </a:p>
        </p:txBody>
      </p:sp>
      <p:sp>
        <p:nvSpPr>
          <p:cNvPr id="73731" name="內容版面配置區 2"/>
          <p:cNvSpPr>
            <a:spLocks noGrp="1"/>
          </p:cNvSpPr>
          <p:nvPr>
            <p:ph type="body" sz="quarter" idx="13"/>
          </p:nvPr>
        </p:nvSpPr>
        <p:spPr/>
        <p:txBody>
          <a:bodyPr/>
          <a:lstStyle/>
          <a:p>
            <a:pPr marL="363538" indent="-363538">
              <a:buFont typeface="Arial" pitchFamily="34" charset="0"/>
              <a:buChar char="•"/>
            </a:pPr>
            <a:r>
              <a:rPr sz="3000"/>
              <a:t>在偵訊時，犯罪嫌疑人得以</a:t>
            </a:r>
            <a:r>
              <a:rPr sz="3000" b="1">
                <a:solidFill>
                  <a:srgbClr val="FF3C00"/>
                </a:solidFill>
              </a:rPr>
              <a:t>保持沉默</a:t>
            </a:r>
            <a:r>
              <a:rPr sz="3000"/>
              <a:t>，無須違背自己的意思，而為任何的回應或陳述。</a:t>
            </a:r>
            <a:endParaRPr lang="en-US" altLang="zh-TW" sz="3000"/>
          </a:p>
          <a:p>
            <a:pPr marL="363538" indent="-363538">
              <a:buFont typeface="Arial" pitchFamily="34" charset="0"/>
              <a:buChar char="•"/>
            </a:pPr>
            <a:r>
              <a:rPr sz="3000"/>
              <a:t>不自證己罪原則：是指禁止國家強迫被告自我控訴的原則。</a:t>
            </a:r>
            <a:endParaRPr lang="en-US" altLang="zh-TW" sz="3000"/>
          </a:p>
          <a:p>
            <a:pPr marL="363538" indent="-363538">
              <a:buFont typeface="Arial" pitchFamily="34" charset="0"/>
              <a:buChar char="•"/>
            </a:pPr>
            <a:r>
              <a:rPr sz="3000"/>
              <a:t>緘默權即是不自證己罪原則適用在被告本身的權利。</a:t>
            </a:r>
            <a:endParaRPr lang="en-US" altLang="zh-TW" sz="3000"/>
          </a:p>
          <a:p>
            <a:pPr marL="363538" indent="-363538">
              <a:buFont typeface="Arial" pitchFamily="34" charset="0"/>
              <a:buChar char="•"/>
            </a:pPr>
            <a:r>
              <a:rPr sz="3000"/>
              <a:t>不自證己罪原則除了禁止非自願陳述之外，強迫測謊也在禁止之內。</a:t>
            </a:r>
          </a:p>
        </p:txBody>
      </p:sp>
      <p:sp>
        <p:nvSpPr>
          <p:cNvPr id="73732"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388A0D6-7AA3-4016-AF96-F92F18F6057F}" type="slidenum">
              <a:rPr kumimoji="0" lang="zh-TW" altLang="en-US" smtClean="0">
                <a:solidFill>
                  <a:srgbClr val="898989"/>
                </a:solidFill>
                <a:latin typeface="標楷體" pitchFamily="65" charset="-120"/>
                <a:ea typeface="標楷體" pitchFamily="65" charset="-120"/>
              </a:rPr>
              <a:pPr eaLnBrk="1" hangingPunct="1"/>
              <a:t>140</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2768616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72707" name="內容版面配置區 2"/>
          <p:cNvSpPr>
            <a:spLocks noGrp="1"/>
          </p:cNvSpPr>
          <p:nvPr>
            <p:ph sz="quarter" idx="13"/>
          </p:nvPr>
        </p:nvSpPr>
        <p:spPr>
          <a:xfrm>
            <a:off x="250825" y="981075"/>
            <a:ext cx="7993063" cy="5040313"/>
          </a:xfrm>
        </p:spPr>
        <p:txBody>
          <a:bodyPr/>
          <a:lstStyle/>
          <a:p>
            <a:pPr marL="0" indent="0">
              <a:lnSpc>
                <a:spcPts val="4000"/>
              </a:lnSpc>
              <a:buFont typeface="Arial" pitchFamily="34" charset="0"/>
              <a:buNone/>
            </a:pPr>
            <a:r>
              <a:rPr lang="zh-TW" altLang="en-US" dirty="0" smtClean="0"/>
              <a:t>（一）被告的權利保障</a:t>
            </a:r>
            <a:endParaRPr lang="en-US" altLang="zh-TW" dirty="0" smtClean="0"/>
          </a:p>
          <a:p>
            <a:pPr marL="400050" lvl="1" indent="0">
              <a:lnSpc>
                <a:spcPts val="4000"/>
              </a:lnSpc>
              <a:buFont typeface="Calibri" pitchFamily="34" charset="0"/>
              <a:buAutoNum type="arabicPeriod" startAt="5"/>
            </a:pPr>
            <a:r>
              <a:rPr lang="zh-TW" altLang="en-US" dirty="0" smtClean="0"/>
              <a:t>律師辯護制度：</a:t>
            </a:r>
            <a:endParaRPr lang="en-US" altLang="zh-TW" dirty="0" smtClean="0"/>
          </a:p>
          <a:p>
            <a:pPr lvl="2">
              <a:lnSpc>
                <a:spcPts val="4000"/>
              </a:lnSpc>
            </a:pPr>
            <a:r>
              <a:rPr lang="zh-TW" altLang="en-US" dirty="0" smtClean="0"/>
              <a:t>律師辯護制度：為保障被告得排除國家對其不利的指控，刑事訴訟法亦規定被告得隨時選任辯護人，檢察官訊問被告前也應告知被告有選任辯護人的權利。</a:t>
            </a:r>
            <a:endParaRPr lang="en-US" altLang="zh-TW" dirty="0" smtClean="0"/>
          </a:p>
        </p:txBody>
      </p:sp>
      <p:sp>
        <p:nvSpPr>
          <p:cNvPr id="7270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61374CC-2405-4034-A85A-F35A585868F4}" type="slidenum">
              <a:rPr kumimoji="0" lang="zh-TW" altLang="en-US" smtClean="0">
                <a:solidFill>
                  <a:srgbClr val="898989"/>
                </a:solidFill>
                <a:latin typeface="標楷體" pitchFamily="65" charset="-120"/>
                <a:ea typeface="標楷體" pitchFamily="65" charset="-120"/>
              </a:rPr>
              <a:pPr eaLnBrk="1" hangingPunct="1"/>
              <a:t>141</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4312186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矩形 3">
            <a:extLst>
              <a:ext uri="{FF2B5EF4-FFF2-40B4-BE49-F238E27FC236}">
                <a16:creationId xmlns:a16="http://schemas.microsoft.com/office/drawing/2014/main" xmlns="" id="{6FD83B7C-AC9E-4E49-B729-242572B68CB8}"/>
              </a:ext>
            </a:extLst>
          </p:cNvPr>
          <p:cNvSpPr>
            <a:spLocks noChangeArrowheads="1"/>
          </p:cNvSpPr>
          <p:nvPr/>
        </p:nvSpPr>
        <p:spPr bwMode="auto">
          <a:xfrm>
            <a:off x="323850" y="1628775"/>
            <a:ext cx="84963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b="1" dirty="0">
                <a:solidFill>
                  <a:srgbClr val="00B0F0"/>
                </a:solidFill>
                <a:latin typeface="微軟正黑體" panose="020B0604030504040204" pitchFamily="34" charset="-120"/>
                <a:ea typeface="微軟正黑體" panose="020B0604030504040204" pitchFamily="34" charset="-120"/>
              </a:rPr>
              <a:t>強制辯護</a:t>
            </a:r>
            <a:r>
              <a:rPr lang="zh-TW" altLang="en-US" sz="2800" dirty="0">
                <a:solidFill>
                  <a:srgbClr val="000000"/>
                </a:solidFill>
                <a:latin typeface="微軟正黑體" panose="020B0604030504040204" pitchFamily="34" charset="-120"/>
                <a:ea typeface="微軟正黑體" panose="020B0604030504040204" pitchFamily="34" charset="-120"/>
              </a:rPr>
              <a:t>：刑事訴訟法規定，對於最輕本刑為三年以上有期徒刑或高等法院管轄第一審案件或被告本身因智能障礙無法為完全之陳訴，在審判中被告沒有選任辯護人時，審判長應指定公設辯護人或律師為其辯護。如果被告因為經濟因素， 無法聘請律師，亦可以聲請由公設辯護人為其辯護。</a:t>
            </a:r>
          </a:p>
        </p:txBody>
      </p:sp>
      <p:sp>
        <p:nvSpPr>
          <p:cNvPr id="92163" name="Text Box 17">
            <a:extLst>
              <a:ext uri="{FF2B5EF4-FFF2-40B4-BE49-F238E27FC236}">
                <a16:creationId xmlns:a16="http://schemas.microsoft.com/office/drawing/2014/main" xmlns="" id="{4F1A1160-4CA3-4533-B237-CAB7CFAAD2A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157</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a:extLst>
              <a:ext uri="{FF2B5EF4-FFF2-40B4-BE49-F238E27FC236}">
                <a16:creationId xmlns:a16="http://schemas.microsoft.com/office/drawing/2014/main" xmlns="" id="{466CC0AC-C785-45D9-A04B-62FD7A67B966}"/>
              </a:ext>
            </a:extLst>
          </p:cNvPr>
          <p:cNvSpPr>
            <a:spLocks noGrp="1" noChangeArrowheads="1"/>
          </p:cNvSpPr>
          <p:nvPr>
            <p:ph type="title"/>
          </p:nvPr>
        </p:nvSpPr>
        <p:spPr/>
        <p:txBody>
          <a:bodyPr/>
          <a:lstStyle/>
          <a:p>
            <a:pPr eaLnBrk="1" hangingPunct="1"/>
            <a:r>
              <a:rPr lang="en-US" altLang="zh-TW" sz="4400"/>
              <a:t>4. </a:t>
            </a:r>
            <a:r>
              <a:rPr lang="zh-TW" altLang="en-US" sz="4400"/>
              <a:t>證據排除法則</a:t>
            </a:r>
          </a:p>
        </p:txBody>
      </p:sp>
      <p:graphicFrame>
        <p:nvGraphicFramePr>
          <p:cNvPr id="4" name="內容版面配置區 3">
            <a:extLst>
              <a:ext uri="{FF2B5EF4-FFF2-40B4-BE49-F238E27FC236}">
                <a16:creationId xmlns:a16="http://schemas.microsoft.com/office/drawing/2014/main" xmlns="" id="{A041DD6F-B31B-4290-9113-55BA5E965605}"/>
              </a:ext>
            </a:extLst>
          </p:cNvPr>
          <p:cNvGraphicFramePr>
            <a:graphicFrameLocks noGrp="1"/>
          </p:cNvGraphicFramePr>
          <p:nvPr>
            <p:ph idx="1"/>
          </p:nvPr>
        </p:nvGraphicFramePr>
        <p:xfrm>
          <a:off x="971550" y="1600200"/>
          <a:ext cx="7488238" cy="2743200"/>
        </p:xfrm>
        <a:graphic>
          <a:graphicData uri="http://schemas.openxmlformats.org/drawingml/2006/table">
            <a:tbl>
              <a:tblPr firstRow="1" bandRow="1">
                <a:tableStyleId>{D27102A9-8310-4765-A935-A1911B00CA55}</a:tableStyleId>
              </a:tblPr>
              <a:tblGrid>
                <a:gridCol w="7488238">
                  <a:extLst>
                    <a:ext uri="{9D8B030D-6E8A-4147-A177-3AD203B41FA5}">
                      <a16:colId xmlns:a16="http://schemas.microsoft.com/office/drawing/2014/main" xmlns="" val="20000"/>
                    </a:ext>
                  </a:extLst>
                </a:gridCol>
              </a:tblGrid>
              <a:tr h="370840">
                <a:tc>
                  <a:txBody>
                    <a:bodyPr/>
                    <a:lstStyle/>
                    <a:p>
                      <a:r>
                        <a:rPr lang="zh-TW" altLang="en-US" sz="2800" dirty="0">
                          <a:latin typeface="微軟正黑體" panose="020B0604030504040204" pitchFamily="34" charset="-120"/>
                          <a:ea typeface="微軟正黑體" panose="020B0604030504040204" pitchFamily="34" charset="-120"/>
                        </a:rPr>
                        <a:t>強調蒐集證據的程序正義，如果偵查機關以違法的方式進行搜索、拘禁或扣押，則其所取得之證據，法院不得作為判斷之依據。</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marL="91433" marR="91433"/>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我國刑事訴訟法規定，如果違反「夜間不得訊問」或「告知義務」等規定所取得之陳述，不得作為證據。</a:t>
                      </a:r>
                      <a:endParaRPr lang="zh-TW" altLang="en-US" sz="2800" b="0" dirty="0">
                        <a:latin typeface="微軟正黑體" panose="020B0604030504040204" pitchFamily="34" charset="-120"/>
                        <a:ea typeface="微軟正黑體" panose="020B0604030504040204" pitchFamily="34" charset="-120"/>
                      </a:endParaRPr>
                    </a:p>
                  </a:txBody>
                  <a:tcPr marL="91433" marR="91433"/>
                </a:tc>
                <a:extLst>
                  <a:ext uri="{0D108BD9-81ED-4DB2-BD59-A6C34878D82A}">
                    <a16:rowId xmlns:a16="http://schemas.microsoft.com/office/drawing/2014/main" xmlns="" val="10001"/>
                  </a:ext>
                </a:extLst>
              </a:tr>
            </a:tbl>
          </a:graphicData>
        </a:graphic>
      </p:graphicFrame>
      <p:sp>
        <p:nvSpPr>
          <p:cNvPr id="93193" name="Text Box 17">
            <a:extLst>
              <a:ext uri="{FF2B5EF4-FFF2-40B4-BE49-F238E27FC236}">
                <a16:creationId xmlns:a16="http://schemas.microsoft.com/office/drawing/2014/main" xmlns="" id="{E6E164C2-F4E7-44A3-B3A9-CE18F3529487}"/>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158</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0" y="0"/>
            <a:ext cx="8229600" cy="765175"/>
          </a:xfrm>
        </p:spPr>
        <p:txBody>
          <a:bodyPr/>
          <a:lstStyle/>
          <a:p>
            <a:endParaRPr lang="zh-TW" altLang="en-US" smtClean="0"/>
          </a:p>
        </p:txBody>
      </p:sp>
      <p:sp>
        <p:nvSpPr>
          <p:cNvPr id="57347" name="內容版面配置區 2"/>
          <p:cNvSpPr>
            <a:spLocks noGrp="1"/>
          </p:cNvSpPr>
          <p:nvPr>
            <p:ph sz="quarter" idx="13"/>
          </p:nvPr>
        </p:nvSpPr>
        <p:spPr>
          <a:xfrm>
            <a:off x="250825" y="981075"/>
            <a:ext cx="8351838" cy="4897438"/>
          </a:xfrm>
        </p:spPr>
        <p:txBody>
          <a:bodyPr/>
          <a:lstStyle/>
          <a:p>
            <a:r>
              <a:rPr lang="en-US" altLang="zh-TW" smtClean="0"/>
              <a:t>『</a:t>
            </a:r>
            <a:r>
              <a:rPr lang="zh-TW" altLang="en-US" smtClean="0">
                <a:hlinkClick r:id="rId2"/>
              </a:rPr>
              <a:t>武松打虎</a:t>
            </a:r>
            <a:r>
              <a:rPr lang="zh-TW" altLang="en-US" smtClean="0"/>
              <a:t> </a:t>
            </a:r>
            <a:r>
              <a:rPr lang="en-US" altLang="zh-TW" smtClean="0"/>
              <a:t>- </a:t>
            </a:r>
            <a:r>
              <a:rPr lang="zh-TW" altLang="en-US" smtClean="0"/>
              <a:t>打來的證據可以用嗎？</a:t>
            </a:r>
            <a:r>
              <a:rPr lang="en-US" altLang="zh-TW" smtClean="0"/>
              <a:t>』</a:t>
            </a:r>
            <a:r>
              <a:rPr lang="zh-TW" altLang="en-US" smtClean="0"/>
              <a:t>法律吧 </a:t>
            </a:r>
            <a:r>
              <a:rPr lang="en-US" altLang="zh-TW" smtClean="0"/>
              <a:t>EP1</a:t>
            </a:r>
          </a:p>
          <a:p>
            <a:endParaRPr lang="zh-TW" altLang="en-US" smtClean="0"/>
          </a:p>
        </p:txBody>
      </p:sp>
      <p:sp>
        <p:nvSpPr>
          <p:cNvPr id="57348"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43BC87C-59F1-45BB-B01F-CD2845BF5B51}" type="slidenum">
              <a:rPr kumimoji="0" lang="zh-TW" altLang="en-US" smtClean="0">
                <a:solidFill>
                  <a:srgbClr val="898989"/>
                </a:solidFill>
                <a:latin typeface="標楷體" pitchFamily="65" charset="-120"/>
                <a:ea typeface="標楷體" pitchFamily="65" charset="-120"/>
              </a:rPr>
              <a:pPr eaLnBrk="1" hangingPunct="1"/>
              <a:t>144</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8616443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61443" name="內容版面配置區 2"/>
          <p:cNvSpPr>
            <a:spLocks noGrp="1"/>
          </p:cNvSpPr>
          <p:nvPr>
            <p:ph sz="quarter" idx="13"/>
          </p:nvPr>
        </p:nvSpPr>
        <p:spPr>
          <a:xfrm>
            <a:off x="250825" y="981075"/>
            <a:ext cx="8642350" cy="4032250"/>
          </a:xfrm>
        </p:spPr>
        <p:txBody>
          <a:bodyPr/>
          <a:lstStyle/>
          <a:p>
            <a:pPr marL="0" indent="0">
              <a:lnSpc>
                <a:spcPts val="4000"/>
              </a:lnSpc>
              <a:buFont typeface="Arial" pitchFamily="34" charset="0"/>
              <a:buNone/>
            </a:pPr>
            <a:r>
              <a:rPr lang="zh-TW" altLang="en-US" smtClean="0"/>
              <a:t>（一）被告的權利保障</a:t>
            </a:r>
            <a:endParaRPr lang="en-US" altLang="zh-TW" smtClean="0"/>
          </a:p>
          <a:p>
            <a:pPr marL="914400" lvl="1" indent="-514350">
              <a:lnSpc>
                <a:spcPts val="4000"/>
              </a:lnSpc>
              <a:buFont typeface="Calibri" pitchFamily="34" charset="0"/>
              <a:buAutoNum type="arabicPeriod" startAt="4"/>
            </a:pPr>
            <a:r>
              <a:rPr lang="zh-TW" altLang="en-US" smtClean="0"/>
              <a:t>正當法律程序的要求</a:t>
            </a:r>
            <a:endParaRPr lang="en-US" altLang="zh-TW" smtClean="0"/>
          </a:p>
          <a:p>
            <a:pPr marL="1314450" lvl="2" indent="-514350">
              <a:lnSpc>
                <a:spcPts val="4000"/>
              </a:lnSpc>
              <a:buFont typeface="Calibri" pitchFamily="34" charset="0"/>
              <a:buAutoNum type="arabicParenR"/>
            </a:pPr>
            <a:r>
              <a:rPr lang="zh-TW" altLang="en-US" smtClean="0"/>
              <a:t>證據法則：</a:t>
            </a:r>
            <a:r>
              <a:rPr lang="zh-TW" altLang="en-US" smtClean="0">
                <a:solidFill>
                  <a:srgbClr val="000000"/>
                </a:solidFill>
              </a:rPr>
              <a:t>指依</a:t>
            </a:r>
            <a:r>
              <a:rPr lang="zh-TW" altLang="en-US" b="1" smtClean="0">
                <a:solidFill>
                  <a:srgbClr val="FF3C00"/>
                </a:solidFill>
              </a:rPr>
              <a:t>正當法律程序</a:t>
            </a:r>
            <a:r>
              <a:rPr lang="zh-TW" altLang="en-US" smtClean="0">
                <a:solidFill>
                  <a:srgbClr val="000000"/>
                </a:solidFill>
              </a:rPr>
              <a:t>取得之證據而言，而不是非法手段取得之證據，以保障被告。</a:t>
            </a:r>
            <a:endParaRPr lang="en-US" altLang="zh-TW" smtClean="0">
              <a:solidFill>
                <a:srgbClr val="000000"/>
              </a:solidFill>
            </a:endParaRPr>
          </a:p>
          <a:p>
            <a:pPr marL="1771650" lvl="3" indent="-514350">
              <a:lnSpc>
                <a:spcPts val="4000"/>
              </a:lnSpc>
            </a:pPr>
            <a:r>
              <a:rPr lang="zh-TW" altLang="en-US" sz="3000" smtClean="0"/>
              <a:t>對被告的訊問不能以刑求、疲勞轟炸、詐欺、脅迫等方式，取得被告的自白</a:t>
            </a:r>
            <a:endParaRPr lang="en-US" altLang="zh-TW" sz="3000" smtClean="0"/>
          </a:p>
        </p:txBody>
      </p:sp>
      <p:sp>
        <p:nvSpPr>
          <p:cNvPr id="6144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DCC2E12-31EF-42B0-9C26-B733B08ED89F}" type="slidenum">
              <a:rPr kumimoji="0" lang="zh-TW" altLang="en-US" smtClean="0">
                <a:solidFill>
                  <a:srgbClr val="898989"/>
                </a:solidFill>
                <a:latin typeface="標楷體" pitchFamily="65" charset="-120"/>
                <a:ea typeface="標楷體" pitchFamily="65" charset="-120"/>
              </a:rPr>
              <a:pPr eaLnBrk="1" hangingPunct="1"/>
              <a:t>145</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64628673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62467" name="內容版面配置區 2"/>
          <p:cNvSpPr>
            <a:spLocks noGrp="1"/>
          </p:cNvSpPr>
          <p:nvPr>
            <p:ph sz="quarter" idx="13"/>
          </p:nvPr>
        </p:nvSpPr>
        <p:spPr>
          <a:xfrm>
            <a:off x="250825" y="981075"/>
            <a:ext cx="8137525" cy="5040313"/>
          </a:xfrm>
        </p:spPr>
        <p:txBody>
          <a:bodyPr/>
          <a:lstStyle/>
          <a:p>
            <a:pPr marL="0" indent="0">
              <a:lnSpc>
                <a:spcPts val="4000"/>
              </a:lnSpc>
              <a:buFont typeface="Arial" pitchFamily="34" charset="0"/>
              <a:buNone/>
            </a:pPr>
            <a:r>
              <a:rPr lang="zh-TW" altLang="en-US" smtClean="0"/>
              <a:t>（一）被告的權利保障</a:t>
            </a:r>
            <a:endParaRPr lang="en-US" altLang="zh-TW" smtClean="0"/>
          </a:p>
          <a:p>
            <a:pPr marL="914400" lvl="1" indent="-514350">
              <a:lnSpc>
                <a:spcPts val="4000"/>
              </a:lnSpc>
              <a:buFont typeface="Calibri" pitchFamily="34" charset="0"/>
              <a:buAutoNum type="arabicPeriod" startAt="4"/>
            </a:pPr>
            <a:r>
              <a:rPr lang="zh-TW" altLang="en-US" smtClean="0"/>
              <a:t>正當法律程序的要求</a:t>
            </a:r>
            <a:endParaRPr lang="en-US" altLang="zh-TW" smtClean="0"/>
          </a:p>
          <a:p>
            <a:pPr marL="1314450" lvl="2" indent="-514350">
              <a:lnSpc>
                <a:spcPts val="4000"/>
              </a:lnSpc>
              <a:buFont typeface="Calibri" pitchFamily="34" charset="0"/>
              <a:buAutoNum type="arabicParenR" startAt="2"/>
            </a:pPr>
            <a:r>
              <a:rPr lang="zh-TW" altLang="en-US" smtClean="0"/>
              <a:t>毒樹果實理論：</a:t>
            </a:r>
            <a:r>
              <a:rPr lang="zh-TW" altLang="en-US" smtClean="0">
                <a:solidFill>
                  <a:srgbClr val="000000"/>
                </a:solidFill>
              </a:rPr>
              <a:t>將違法取得的原始證據比擬為樹，透過違法證據再取得的衍生證據則視為樹的果實，因前者是違法取得而不能做為法庭上使用之證據，後者之衍生證據，雖然是合法取得的，也應一併禁止使用。</a:t>
            </a:r>
          </a:p>
        </p:txBody>
      </p:sp>
      <p:sp>
        <p:nvSpPr>
          <p:cNvPr id="6246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0B6BEF1-4E38-47AE-AF9F-C06A6C837AC1}" type="slidenum">
              <a:rPr kumimoji="0" lang="zh-TW" altLang="en-US" smtClean="0">
                <a:solidFill>
                  <a:srgbClr val="898989"/>
                </a:solidFill>
                <a:latin typeface="標楷體" pitchFamily="65" charset="-120"/>
                <a:ea typeface="標楷體" pitchFamily="65" charset="-120"/>
              </a:rPr>
              <a:pPr eaLnBrk="1" hangingPunct="1"/>
              <a:t>146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2429292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63491" name="內容版面配置區 2"/>
          <p:cNvSpPr>
            <a:spLocks noGrp="1"/>
          </p:cNvSpPr>
          <p:nvPr>
            <p:ph sz="quarter" idx="13"/>
          </p:nvPr>
        </p:nvSpPr>
        <p:spPr>
          <a:xfrm>
            <a:off x="250825" y="981075"/>
            <a:ext cx="8208963" cy="5040313"/>
          </a:xfrm>
        </p:spPr>
        <p:txBody>
          <a:bodyPr/>
          <a:lstStyle/>
          <a:p>
            <a:pPr marL="0" indent="0">
              <a:lnSpc>
                <a:spcPts val="4000"/>
              </a:lnSpc>
              <a:buFont typeface="Arial" pitchFamily="34" charset="0"/>
              <a:buNone/>
            </a:pPr>
            <a:r>
              <a:rPr lang="zh-TW" altLang="en-US" smtClean="0"/>
              <a:t>（一）被告的權利保障</a:t>
            </a:r>
            <a:endParaRPr lang="en-US" altLang="zh-TW" smtClean="0"/>
          </a:p>
          <a:p>
            <a:pPr marL="914400" lvl="1" indent="-514350">
              <a:lnSpc>
                <a:spcPts val="4000"/>
              </a:lnSpc>
              <a:buFont typeface="Calibri" pitchFamily="34" charset="0"/>
              <a:buAutoNum type="arabicPeriod" startAt="4"/>
            </a:pPr>
            <a:r>
              <a:rPr lang="zh-TW" altLang="en-US" smtClean="0"/>
              <a:t>正當法律程序的要求</a:t>
            </a:r>
            <a:endParaRPr lang="en-US" altLang="zh-TW" smtClean="0"/>
          </a:p>
          <a:p>
            <a:pPr marL="1314450" lvl="2" indent="-514350">
              <a:lnSpc>
                <a:spcPts val="4000"/>
              </a:lnSpc>
              <a:buFont typeface="Calibri" pitchFamily="34" charset="0"/>
              <a:buAutoNum type="arabicParenR" startAt="2"/>
            </a:pPr>
            <a:r>
              <a:rPr lang="zh-TW" altLang="en-US" smtClean="0"/>
              <a:t>毒樹果實理論：</a:t>
            </a:r>
            <a:endParaRPr lang="zh-TW" altLang="en-US" smtClean="0">
              <a:solidFill>
                <a:srgbClr val="000000"/>
              </a:solidFill>
            </a:endParaRPr>
          </a:p>
          <a:p>
            <a:pPr marL="1771650" lvl="3" indent="-514350">
              <a:lnSpc>
                <a:spcPts val="4000"/>
              </a:lnSpc>
            </a:pPr>
            <a:r>
              <a:rPr lang="zh-TW" altLang="en-US" sz="3000" smtClean="0"/>
              <a:t>警察在未取得搜索票的情形下，非法進入竊盜者住宅裝設竊聽器，經由竊聽內容再找出贓物，該贓物即不得做為法庭上之證據。</a:t>
            </a:r>
            <a:endParaRPr lang="en-US" altLang="zh-TW" sz="3000" smtClean="0"/>
          </a:p>
        </p:txBody>
      </p:sp>
      <p:sp>
        <p:nvSpPr>
          <p:cNvPr id="6349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C06DF70-9F43-41CF-A38D-93AE6F78565F}" type="slidenum">
              <a:rPr kumimoji="0" lang="zh-TW" altLang="en-US" smtClean="0">
                <a:solidFill>
                  <a:srgbClr val="898989"/>
                </a:solidFill>
                <a:latin typeface="標楷體" pitchFamily="65" charset="-120"/>
                <a:ea typeface="標楷體" pitchFamily="65" charset="-120"/>
              </a:rPr>
              <a:pPr eaLnBrk="1" hangingPunct="1"/>
              <a:t>147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7913160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a:spLocks noChangeArrowheads="1"/>
          </p:cNvSpPr>
          <p:nvPr/>
        </p:nvSpPr>
        <p:spPr bwMode="auto">
          <a:xfrm>
            <a:off x="755650" y="1341438"/>
            <a:ext cx="7920038" cy="5040312"/>
          </a:xfrm>
          <a:prstGeom prst="roundRect">
            <a:avLst>
              <a:gd name="adj" fmla="val 16667"/>
            </a:avLst>
          </a:prstGeom>
          <a:solidFill>
            <a:srgbClr val="FBD0E4"/>
          </a:solidFill>
          <a:ln w="9525" algn="ctr">
            <a:noFill/>
            <a:round/>
            <a:headEnd/>
            <a:tailEnd/>
          </a:ln>
          <a:effectLst>
            <a:outerShdw dist="20000" dir="5400000" rotWithShape="0">
              <a:srgbClr val="000000">
                <a:alpha val="37999"/>
              </a:srgbClr>
            </a:outerShdw>
          </a:effectLst>
        </p:spPr>
        <p:txBody>
          <a:bodyPr anchor="ctr"/>
          <a:lstStyle/>
          <a:p>
            <a:pPr>
              <a:defRPr/>
            </a:pPr>
            <a:r>
              <a:rPr lang="zh-TW" altLang="en-US" sz="3200" b="1" dirty="0">
                <a:solidFill>
                  <a:schemeClr val="accent2">
                    <a:lumMod val="75000"/>
                  </a:schemeClr>
                </a:solidFill>
                <a:latin typeface="微軟正黑體" pitchFamily="34" charset="-120"/>
                <a:ea typeface="微軟正黑體" pitchFamily="34" charset="-120"/>
              </a:rPr>
              <a:t>證據排除法則</a:t>
            </a:r>
            <a:endParaRPr lang="en-US" altLang="zh-TW" sz="3200" b="1" dirty="0">
              <a:solidFill>
                <a:schemeClr val="accent2">
                  <a:lumMod val="75000"/>
                </a:schemeClr>
              </a:solidFill>
              <a:latin typeface="微軟正黑體" pitchFamily="34" charset="-120"/>
              <a:ea typeface="微軟正黑體" pitchFamily="34" charset="-120"/>
            </a:endParaRPr>
          </a:p>
          <a:p>
            <a:pPr>
              <a:defRPr/>
            </a:pPr>
            <a:r>
              <a:rPr lang="zh-TW" altLang="en-US" sz="2800" dirty="0">
                <a:solidFill>
                  <a:srgbClr val="000000"/>
                </a:solidFill>
                <a:latin typeface="微軟正黑體" pitchFamily="34" charset="-120"/>
                <a:ea typeface="微軟正黑體" pitchFamily="34" charset="-120"/>
              </a:rPr>
              <a:t>刑事案件為確保人權，要求蒐證過程必須符合正當法定程序，否則該證據不能在法庭上使用。如果取得證據的手段違法，例如：警察對犯罪嫌疑人刑求而取得口供，除該口供不能做為證據外，依據該口供而尋獲的其他證物，如由口供內容得知兇刀藏放處，原則上也不得做為證據，這就是毒樹果實理論。換言之，由毒樹（違法取得的口供）長出來的果實（因口供而尋獲的證物），還是有毒的（不能做為證據使用）。</a:t>
            </a:r>
          </a:p>
        </p:txBody>
      </p:sp>
      <p:sp>
        <p:nvSpPr>
          <p:cNvPr id="5" name="書卷 (水平) 4"/>
          <p:cNvSpPr/>
          <p:nvPr/>
        </p:nvSpPr>
        <p:spPr>
          <a:xfrm>
            <a:off x="250825" y="404813"/>
            <a:ext cx="2089150" cy="1008062"/>
          </a:xfrm>
          <a:prstGeom prst="horizontalScroll">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zh-TW" altLang="en-US" sz="4000" dirty="0">
                <a:solidFill>
                  <a:srgbClr val="FFFFFF"/>
                </a:solidFill>
                <a:ea typeface="微軟正黑體" pitchFamily="34" charset="-120"/>
              </a:rPr>
              <a:t>觀察站</a:t>
            </a:r>
          </a:p>
        </p:txBody>
      </p:sp>
    </p:spTree>
    <p:extLst>
      <p:ext uri="{BB962C8B-B14F-4D97-AF65-F5344CB8AC3E}">
        <p14:creationId xmlns:p14="http://schemas.microsoft.com/office/powerpoint/2010/main" val="21285584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811002C6-30BB-4E67-9A98-057CDE5953DB}"/>
              </a:ext>
            </a:extLst>
          </p:cNvPr>
          <p:cNvGraphicFramePr>
            <a:graphicFrameLocks noGrp="1"/>
          </p:cNvGraphicFramePr>
          <p:nvPr>
            <p:ph idx="1"/>
          </p:nvPr>
        </p:nvGraphicFramePr>
        <p:xfrm>
          <a:off x="900113" y="1916113"/>
          <a:ext cx="7343775" cy="2632075"/>
        </p:xfrm>
        <a:graphic>
          <a:graphicData uri="http://schemas.openxmlformats.org/drawingml/2006/table">
            <a:tbl>
              <a:tblPr firstRow="1" bandRow="1">
                <a:tableStyleId>{17292A2E-F333-43FB-9621-5CBBE7FDCDCB}</a:tableStyleId>
              </a:tblPr>
              <a:tblGrid>
                <a:gridCol w="7343775">
                  <a:extLst>
                    <a:ext uri="{9D8B030D-6E8A-4147-A177-3AD203B41FA5}">
                      <a16:colId xmlns:a16="http://schemas.microsoft.com/office/drawing/2014/main" xmlns="" val="20000"/>
                    </a:ext>
                  </a:extLst>
                </a:gridCol>
              </a:tblGrid>
              <a:tr h="945352">
                <a:tc>
                  <a:txBody>
                    <a:bodyPr/>
                    <a:lstStyle/>
                    <a:p>
                      <a:pPr algn="l"/>
                      <a:r>
                        <a:rPr lang="zh-TW" altLang="en-US" sz="2800" dirty="0">
                          <a:latin typeface="微軟正黑體" panose="020B0604030504040204" pitchFamily="34" charset="-120"/>
                          <a:ea typeface="微軟正黑體" panose="020B0604030504040204" pitchFamily="34" charset="-120"/>
                        </a:rPr>
                        <a:t>自訴：由被害人自己直接撰寫訴狀向法院提出訴訟 （自己起訴），並自己進行訴訟辯論。</a:t>
                      </a:r>
                    </a:p>
                  </a:txBody>
                  <a:tcPr marL="91427" marR="91427" marT="45743" marB="45743"/>
                </a:tc>
                <a:extLst>
                  <a:ext uri="{0D108BD9-81ED-4DB2-BD59-A6C34878D82A}">
                    <a16:rowId xmlns:a16="http://schemas.microsoft.com/office/drawing/2014/main" xmlns="" val="10000"/>
                  </a:ext>
                </a:extLst>
              </a:tr>
              <a:tr h="1686723">
                <a:tc>
                  <a:txBody>
                    <a:bodyPr/>
                    <a:lstStyle/>
                    <a:p>
                      <a:pPr algn="l"/>
                      <a:r>
                        <a:rPr lang="zh-TW" altLang="en-US" sz="2800" dirty="0">
                          <a:latin typeface="微軟正黑體" panose="020B0604030504040204" pitchFamily="34" charset="-120"/>
                          <a:ea typeface="微軟正黑體" panose="020B0604030504040204" pitchFamily="34" charset="-120"/>
                        </a:rPr>
                        <a:t>為了避免一般人民因缺乏法律知識，容易造成濫訴或敗訴的情況，因此規定必須委任律師為代理人，方可採取自訴。</a:t>
                      </a:r>
                    </a:p>
                  </a:txBody>
                  <a:tcPr marL="91427" marR="91427" marT="45743" marB="45743"/>
                </a:tc>
                <a:extLst>
                  <a:ext uri="{0D108BD9-81ED-4DB2-BD59-A6C34878D82A}">
                    <a16:rowId xmlns:a16="http://schemas.microsoft.com/office/drawing/2014/main" xmlns="" val="10001"/>
                  </a:ext>
                </a:extLst>
              </a:tr>
            </a:tbl>
          </a:graphicData>
        </a:graphic>
      </p:graphicFrame>
      <p:sp>
        <p:nvSpPr>
          <p:cNvPr id="94218" name="標題 2">
            <a:extLst>
              <a:ext uri="{FF2B5EF4-FFF2-40B4-BE49-F238E27FC236}">
                <a16:creationId xmlns:a16="http://schemas.microsoft.com/office/drawing/2014/main" xmlns="" id="{BAB490ED-4F8B-498B-86F6-5C63BBEB6DC3}"/>
              </a:ext>
            </a:extLst>
          </p:cNvPr>
          <p:cNvSpPr>
            <a:spLocks noGrp="1" noChangeArrowheads="1"/>
          </p:cNvSpPr>
          <p:nvPr>
            <p:ph type="title"/>
          </p:nvPr>
        </p:nvSpPr>
        <p:spPr>
          <a:xfrm>
            <a:off x="457200" y="549275"/>
            <a:ext cx="8229600" cy="1143000"/>
          </a:xfrm>
        </p:spPr>
        <p:txBody>
          <a:bodyPr/>
          <a:lstStyle/>
          <a:p>
            <a:pPr eaLnBrk="1" hangingPunct="1"/>
            <a:r>
              <a:rPr lang="zh-TW" altLang="en-US" sz="3400"/>
              <a:t>犯罪的追訴與處罰程序中應如何保障人權</a:t>
            </a:r>
          </a:p>
        </p:txBody>
      </p:sp>
      <p:sp>
        <p:nvSpPr>
          <p:cNvPr id="94219" name="Text Box 17">
            <a:extLst>
              <a:ext uri="{FF2B5EF4-FFF2-40B4-BE49-F238E27FC236}">
                <a16:creationId xmlns:a16="http://schemas.microsoft.com/office/drawing/2014/main" xmlns="" id="{C5F3000C-B0A2-43E8-BA89-A716F26FADC4}"/>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a:extLst>
              <a:ext uri="{FF2B5EF4-FFF2-40B4-BE49-F238E27FC236}">
                <a16:creationId xmlns:a16="http://schemas.microsoft.com/office/drawing/2014/main" xmlns="" id="{0087386F-4523-4CD2-841D-AFDE397D5393}"/>
              </a:ext>
            </a:extLst>
          </p:cNvPr>
          <p:cNvSpPr>
            <a:spLocks noGrp="1" noChangeArrowheads="1"/>
          </p:cNvSpPr>
          <p:nvPr>
            <p:ph type="title"/>
          </p:nvPr>
        </p:nvSpPr>
        <p:spPr/>
        <p:txBody>
          <a:bodyPr/>
          <a:lstStyle/>
          <a:p>
            <a:pPr eaLnBrk="1" hangingPunct="1"/>
            <a:r>
              <a:rPr lang="en-US" altLang="zh-TW" sz="4000"/>
              <a:t>(</a:t>
            </a:r>
            <a:r>
              <a:rPr lang="zh-TW" altLang="en-US" sz="4000"/>
              <a:t>二</a:t>
            </a:r>
            <a:r>
              <a:rPr lang="en-US" altLang="zh-TW" sz="4000"/>
              <a:t>)</a:t>
            </a:r>
            <a:r>
              <a:rPr lang="zh-TW" altLang="en-US" sz="4000"/>
              <a:t>刑罰的目的</a:t>
            </a:r>
          </a:p>
        </p:txBody>
      </p:sp>
      <p:graphicFrame>
        <p:nvGraphicFramePr>
          <p:cNvPr id="4" name="內容版面配置區 3">
            <a:extLst>
              <a:ext uri="{FF2B5EF4-FFF2-40B4-BE49-F238E27FC236}">
                <a16:creationId xmlns:a16="http://schemas.microsoft.com/office/drawing/2014/main" xmlns="" id="{8A776549-CAC6-4060-B5F2-558A39226CD8}"/>
              </a:ext>
            </a:extLst>
          </p:cNvPr>
          <p:cNvGraphicFramePr>
            <a:graphicFrameLocks noGrp="1"/>
          </p:cNvGraphicFramePr>
          <p:nvPr>
            <p:ph idx="1"/>
          </p:nvPr>
        </p:nvGraphicFramePr>
        <p:xfrm>
          <a:off x="468313" y="1600200"/>
          <a:ext cx="8218488" cy="1279924"/>
        </p:xfrm>
        <a:graphic>
          <a:graphicData uri="http://schemas.openxmlformats.org/drawingml/2006/table">
            <a:tbl>
              <a:tblPr firstRow="1" bandRow="1">
                <a:tableStyleId>{5C22544A-7EE6-4342-B048-85BDC9FD1C3A}</a:tableStyleId>
              </a:tblPr>
              <a:tblGrid>
                <a:gridCol w="2739496">
                  <a:extLst>
                    <a:ext uri="{9D8B030D-6E8A-4147-A177-3AD203B41FA5}">
                      <a16:colId xmlns:a16="http://schemas.microsoft.com/office/drawing/2014/main" xmlns="" val="20000"/>
                    </a:ext>
                  </a:extLst>
                </a:gridCol>
                <a:gridCol w="2739496">
                  <a:extLst>
                    <a:ext uri="{9D8B030D-6E8A-4147-A177-3AD203B41FA5}">
                      <a16:colId xmlns:a16="http://schemas.microsoft.com/office/drawing/2014/main" xmlns="" val="20001"/>
                    </a:ext>
                  </a:extLst>
                </a:gridCol>
                <a:gridCol w="2739496">
                  <a:extLst>
                    <a:ext uri="{9D8B030D-6E8A-4147-A177-3AD203B41FA5}">
                      <a16:colId xmlns:a16="http://schemas.microsoft.com/office/drawing/2014/main" xmlns="" val="20002"/>
                    </a:ext>
                  </a:extLst>
                </a:gridCol>
              </a:tblGrid>
              <a:tr h="639763">
                <a:tc gridSpan="3">
                  <a:txBody>
                    <a:bodyPr/>
                    <a:lstStyle/>
                    <a:p>
                      <a:pPr algn="ctr"/>
                      <a:r>
                        <a:rPr lang="zh-TW" altLang="en-US" sz="3600" dirty="0">
                          <a:latin typeface="微軟正黑體" panose="020B0604030504040204" pitchFamily="34" charset="-120"/>
                          <a:ea typeface="微軟正黑體" panose="020B0604030504040204" pitchFamily="34" charset="-120"/>
                        </a:rPr>
                        <a:t>刑罰理論有三：</a:t>
                      </a:r>
                    </a:p>
                  </a:txBody>
                  <a:tcPr marT="45661" marB="45661"/>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xmlns="" val="10000"/>
                  </a:ext>
                </a:extLst>
              </a:tr>
              <a:tr h="639763">
                <a:tc>
                  <a:txBody>
                    <a:bodyPr/>
                    <a:lstStyle/>
                    <a:p>
                      <a:pPr algn="ctr"/>
                      <a:r>
                        <a:rPr lang="zh-TW" altLang="en-US" sz="3600" dirty="0">
                          <a:latin typeface="微軟正黑體" panose="020B0604030504040204" pitchFamily="34" charset="-120"/>
                          <a:ea typeface="微軟正黑體" panose="020B0604030504040204" pitchFamily="34" charset="-120"/>
                        </a:rPr>
                        <a:t>應報理論</a:t>
                      </a:r>
                    </a:p>
                  </a:txBody>
                  <a:tcPr marT="45661" marB="45661"/>
                </a:tc>
                <a:tc>
                  <a:txBody>
                    <a:bodyPr/>
                    <a:lstStyle/>
                    <a:p>
                      <a:pPr algn="ctr"/>
                      <a:r>
                        <a:rPr lang="zh-TW" altLang="en-US" sz="3600" dirty="0">
                          <a:latin typeface="微軟正黑體" panose="020B0604030504040204" pitchFamily="34" charset="-120"/>
                          <a:ea typeface="微軟正黑體" panose="020B0604030504040204" pitchFamily="34" charset="-120"/>
                        </a:rPr>
                        <a:t>預防理論</a:t>
                      </a:r>
                    </a:p>
                  </a:txBody>
                  <a:tcPr marT="45661" marB="45661"/>
                </a:tc>
                <a:tc>
                  <a:txBody>
                    <a:bodyPr/>
                    <a:lstStyle/>
                    <a:p>
                      <a:pPr algn="ctr"/>
                      <a:r>
                        <a:rPr lang="zh-TW" altLang="en-US" sz="3600" dirty="0">
                          <a:latin typeface="微軟正黑體" panose="020B0604030504040204" pitchFamily="34" charset="-120"/>
                          <a:ea typeface="微軟正黑體" panose="020B0604030504040204" pitchFamily="34" charset="-120"/>
                        </a:rPr>
                        <a:t>綜合理論</a:t>
                      </a:r>
                    </a:p>
                  </a:txBody>
                  <a:tcPr marT="45661" marB="45661"/>
                </a:tc>
                <a:extLst>
                  <a:ext uri="{0D108BD9-81ED-4DB2-BD59-A6C34878D82A}">
                    <a16:rowId xmlns:a16="http://schemas.microsoft.com/office/drawing/2014/main" xmlns="" val="10001"/>
                  </a:ext>
                </a:extLst>
              </a:tr>
            </a:tbl>
          </a:graphicData>
        </a:graphic>
      </p:graphicFrame>
      <p:sp>
        <p:nvSpPr>
          <p:cNvPr id="33807" name="Text Box 17">
            <a:extLst>
              <a:ext uri="{FF2B5EF4-FFF2-40B4-BE49-F238E27FC236}">
                <a16:creationId xmlns:a16="http://schemas.microsoft.com/office/drawing/2014/main" xmlns="" id="{69F16CCB-D6ED-4B6A-82A3-74F957BC5AD7}"/>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148</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2">
            <a:extLst>
              <a:ext uri="{FF2B5EF4-FFF2-40B4-BE49-F238E27FC236}">
                <a16:creationId xmlns:a16="http://schemas.microsoft.com/office/drawing/2014/main" xmlns="" id="{633DB437-88EF-468D-92F1-4F39B1A5E399}"/>
              </a:ext>
            </a:extLst>
          </p:cNvPr>
          <p:cNvSpPr>
            <a:spLocks noGrp="1" noChangeArrowheads="1"/>
          </p:cNvSpPr>
          <p:nvPr>
            <p:ph type="title"/>
          </p:nvPr>
        </p:nvSpPr>
        <p:spPr>
          <a:xfrm>
            <a:off x="468313" y="404813"/>
            <a:ext cx="8229600" cy="1143000"/>
          </a:xfrm>
        </p:spPr>
        <p:txBody>
          <a:bodyPr/>
          <a:lstStyle/>
          <a:p>
            <a:pPr eaLnBrk="1" hangingPunct="1"/>
            <a:r>
              <a:rPr lang="zh-TW" altLang="en-US" sz="3400"/>
              <a:t>犯罪的追訴與處罰程序中應如何保障人權</a:t>
            </a:r>
          </a:p>
        </p:txBody>
      </p:sp>
      <p:pic>
        <p:nvPicPr>
          <p:cNvPr id="95235" name="圖片 1">
            <a:extLst>
              <a:ext uri="{FF2B5EF4-FFF2-40B4-BE49-F238E27FC236}">
                <a16:creationId xmlns:a16="http://schemas.microsoft.com/office/drawing/2014/main" xmlns="" id="{3795C212-57F1-4D3A-B70E-31E91BBC6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5428"/>
          <a:stretch>
            <a:fillRect/>
          </a:stretch>
        </p:blipFill>
        <p:spPr bwMode="auto">
          <a:xfrm>
            <a:off x="1111250" y="1439863"/>
            <a:ext cx="649446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群組 3">
            <a:extLst>
              <a:ext uri="{FF2B5EF4-FFF2-40B4-BE49-F238E27FC236}">
                <a16:creationId xmlns:a16="http://schemas.microsoft.com/office/drawing/2014/main" xmlns="" id="{5991088C-B9B0-430C-9EDC-E797CFBA1C32}"/>
              </a:ext>
            </a:extLst>
          </p:cNvPr>
          <p:cNvGrpSpPr>
            <a:grpSpLocks/>
          </p:cNvGrpSpPr>
          <p:nvPr/>
        </p:nvGrpSpPr>
        <p:grpSpPr bwMode="auto">
          <a:xfrm>
            <a:off x="1171575" y="3848100"/>
            <a:ext cx="6530975" cy="2432050"/>
            <a:chOff x="2305843" y="3958560"/>
            <a:chExt cx="6530867" cy="2431884"/>
          </a:xfrm>
        </p:grpSpPr>
        <p:pic>
          <p:nvPicPr>
            <p:cNvPr id="95238" name="圖片 5">
              <a:extLst>
                <a:ext uri="{FF2B5EF4-FFF2-40B4-BE49-F238E27FC236}">
                  <a16:creationId xmlns:a16="http://schemas.microsoft.com/office/drawing/2014/main" xmlns="" id="{009F2D07-5DF8-4E0B-BAA3-885AD114E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150"/>
            <a:stretch>
              <a:fillRect/>
            </a:stretch>
          </p:blipFill>
          <p:spPr bwMode="auto">
            <a:xfrm>
              <a:off x="3440242" y="3958560"/>
              <a:ext cx="5396468" cy="243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圖片 6">
              <a:extLst>
                <a:ext uri="{FF2B5EF4-FFF2-40B4-BE49-F238E27FC236}">
                  <a16:creationId xmlns:a16="http://schemas.microsoft.com/office/drawing/2014/main" xmlns="" id="{38E4B78C-1E97-473A-AB68-3F6395F3C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9" t="2005" r="90569" b="2460"/>
            <a:stretch>
              <a:fillRect/>
            </a:stretch>
          </p:blipFill>
          <p:spPr bwMode="auto">
            <a:xfrm>
              <a:off x="2305843" y="4000500"/>
              <a:ext cx="1107829"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7" name="Text Box 17">
            <a:extLst>
              <a:ext uri="{FF2B5EF4-FFF2-40B4-BE49-F238E27FC236}">
                <a16:creationId xmlns:a16="http://schemas.microsoft.com/office/drawing/2014/main" xmlns="" id="{C8BF124E-1567-4E1D-B851-24DD442D502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2555875" y="0"/>
            <a:ext cx="5256213" cy="765175"/>
          </a:xfrm>
        </p:spPr>
        <p:txBody>
          <a:bodyPr/>
          <a:lstStyle/>
          <a:p>
            <a:r>
              <a:rPr lang="zh-TW" altLang="en-US" sz="3800" smtClean="0"/>
              <a:t>告訴乃論與非告訴乃論</a:t>
            </a:r>
          </a:p>
        </p:txBody>
      </p:sp>
      <p:sp>
        <p:nvSpPr>
          <p:cNvPr id="21507"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0871CAB-4354-4FC7-AB57-CD638162FD52}" type="slidenum">
              <a:rPr kumimoji="0" lang="zh-TW" altLang="en-US" smtClean="0">
                <a:solidFill>
                  <a:srgbClr val="898989"/>
                </a:solidFill>
                <a:latin typeface="標楷體" pitchFamily="65" charset="-120"/>
                <a:ea typeface="標楷體" pitchFamily="65" charset="-120"/>
              </a:rPr>
              <a:pPr eaLnBrk="1" hangingPunct="1"/>
              <a:t>151</a:t>
            </a:fld>
            <a:endParaRPr kumimoji="0" lang="zh-TW" altLang="en-US" smtClean="0">
              <a:solidFill>
                <a:srgbClr val="898989"/>
              </a:solidFill>
              <a:latin typeface="標楷體" pitchFamily="65" charset="-120"/>
              <a:ea typeface="標楷體" pitchFamily="65" charset="-120"/>
            </a:endParaRPr>
          </a:p>
        </p:txBody>
      </p:sp>
      <p:graphicFrame>
        <p:nvGraphicFramePr>
          <p:cNvPr id="15382" name="Group 22"/>
          <p:cNvGraphicFramePr>
            <a:graphicFrameLocks noGrp="1"/>
          </p:cNvGraphicFramePr>
          <p:nvPr/>
        </p:nvGraphicFramePr>
        <p:xfrm>
          <a:off x="827088" y="1412875"/>
          <a:ext cx="7848600" cy="3475038"/>
        </p:xfrm>
        <a:graphic>
          <a:graphicData uri="http://schemas.openxmlformats.org/drawingml/2006/table">
            <a:tbl>
              <a:tblPr/>
              <a:tblGrid>
                <a:gridCol w="2089150"/>
                <a:gridCol w="3143250"/>
                <a:gridCol w="2616200"/>
              </a:tblGrid>
              <a:tr h="5486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類型</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說明</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例子</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19204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告訴乃論</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必須有被害人同意或請求後，檢察官才能合法提起公訴</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公然侮辱罪及毀損罪等</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DCF"/>
                    </a:solidFill>
                  </a:tcPr>
                </a:tc>
              </a:tr>
              <a:tr h="1005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非告訴乃論</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檢察官可依職權逕行起訴</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竊盜罪、詐欺罪等</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FE9"/>
                    </a:solidFill>
                  </a:tcPr>
                </a:tc>
              </a:tr>
            </a:tbl>
          </a:graphicData>
        </a:graphic>
      </p:graphicFrame>
    </p:spTree>
    <p:extLst>
      <p:ext uri="{BB962C8B-B14F-4D97-AF65-F5344CB8AC3E}">
        <p14:creationId xmlns:p14="http://schemas.microsoft.com/office/powerpoint/2010/main" val="29216429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0350"/>
            <a:ext cx="6659563" cy="5048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rgbClr val="FFFF00"/>
                </a:solidFill>
                <a:latin typeface="華康華綜體W5" pitchFamily="49" charset="-120"/>
                <a:ea typeface="華康華綜體W5" pitchFamily="49" charset="-120"/>
              </a:rPr>
              <a:t>審  判</a:t>
            </a:r>
          </a:p>
        </p:txBody>
      </p:sp>
      <p:sp>
        <p:nvSpPr>
          <p:cNvPr id="3" name="矩形 2"/>
          <p:cNvSpPr/>
          <p:nvPr/>
        </p:nvSpPr>
        <p:spPr>
          <a:xfrm>
            <a:off x="0" y="765175"/>
            <a:ext cx="6659563" cy="57594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8916" name="群組 9"/>
          <p:cNvGrpSpPr>
            <a:grpSpLocks/>
          </p:cNvGrpSpPr>
          <p:nvPr/>
        </p:nvGrpSpPr>
        <p:grpSpPr bwMode="auto">
          <a:xfrm>
            <a:off x="250825" y="1196975"/>
            <a:ext cx="2952750" cy="5184775"/>
            <a:chOff x="539552" y="1412776"/>
            <a:chExt cx="2952328" cy="4968552"/>
          </a:xfrm>
        </p:grpSpPr>
        <p:sp>
          <p:nvSpPr>
            <p:cNvPr id="4" name="矩形 3"/>
            <p:cNvSpPr/>
            <p:nvPr/>
          </p:nvSpPr>
          <p:spPr>
            <a:xfrm>
              <a:off x="539552" y="1412776"/>
              <a:ext cx="2952328" cy="4968552"/>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610980" y="1484277"/>
              <a:ext cx="2809473" cy="44132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8" name="矩形 7"/>
            <p:cNvSpPr/>
            <p:nvPr/>
          </p:nvSpPr>
          <p:spPr>
            <a:xfrm>
              <a:off x="610980" y="5897556"/>
              <a:ext cx="2809473" cy="4122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accent6">
                      <a:lumMod val="75000"/>
                    </a:schemeClr>
                  </a:solidFill>
                  <a:latin typeface="華康華綜體W5" pitchFamily="49" charset="-120"/>
                  <a:ea typeface="華康華綜體W5" pitchFamily="49" charset="-120"/>
                </a:rPr>
                <a:t>法   院</a:t>
              </a:r>
            </a:p>
          </p:txBody>
        </p:sp>
        <p:sp>
          <p:nvSpPr>
            <p:cNvPr id="9" name="圓角矩形 8"/>
            <p:cNvSpPr/>
            <p:nvPr/>
          </p:nvSpPr>
          <p:spPr>
            <a:xfrm>
              <a:off x="1260174" y="1557300"/>
              <a:ext cx="1584099" cy="43204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accent6">
                      <a:lumMod val="75000"/>
                    </a:schemeClr>
                  </a:solidFill>
                  <a:latin typeface="華康華綜體W5" pitchFamily="49" charset="-120"/>
                  <a:ea typeface="華康華綜體W5" pitchFamily="49" charset="-120"/>
                </a:rPr>
                <a:t>公開審理</a:t>
              </a:r>
            </a:p>
          </p:txBody>
        </p:sp>
      </p:grpSp>
      <p:pic>
        <p:nvPicPr>
          <p:cNvPr id="38917" name="Picture 2" descr="C:\Users\user\Desktop\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266950"/>
            <a:ext cx="852487"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3" descr="C:\Users\user\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4005263"/>
            <a:ext cx="6238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文字方塊 15"/>
          <p:cNvSpPr txBox="1">
            <a:spLocks noChangeArrowheads="1"/>
          </p:cNvSpPr>
          <p:nvPr/>
        </p:nvSpPr>
        <p:spPr bwMode="auto">
          <a:xfrm>
            <a:off x="2254250" y="4940300"/>
            <a:ext cx="877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中圓體"/>
                <a:ea typeface="華康中圓體"/>
                <a:cs typeface="華康中圓體"/>
              </a:rPr>
              <a:t>檢察官</a:t>
            </a:r>
            <a:endParaRPr lang="en-US" altLang="zh-TW">
              <a:latin typeface="華康中圓體"/>
              <a:ea typeface="華康中圓體"/>
              <a:cs typeface="華康中圓體"/>
            </a:endParaRPr>
          </a:p>
          <a:p>
            <a:pPr eaLnBrk="1" hangingPunct="1"/>
            <a:r>
              <a:rPr lang="en-US" altLang="zh-TW">
                <a:latin typeface="華康中圓體"/>
                <a:ea typeface="華康中圓體"/>
                <a:cs typeface="華康中圓體"/>
              </a:rPr>
              <a:t>(</a:t>
            </a:r>
            <a:r>
              <a:rPr lang="zh-TW" altLang="en-US">
                <a:latin typeface="華康中圓體"/>
                <a:ea typeface="華康中圓體"/>
                <a:cs typeface="華康中圓體"/>
              </a:rPr>
              <a:t>原告</a:t>
            </a:r>
            <a:r>
              <a:rPr lang="en-US" altLang="zh-TW">
                <a:latin typeface="華康中圓體"/>
                <a:ea typeface="華康中圓體"/>
                <a:cs typeface="華康中圓體"/>
              </a:rPr>
              <a:t>)</a:t>
            </a:r>
            <a:endParaRPr lang="zh-TW" altLang="en-US">
              <a:latin typeface="華康中圓體"/>
              <a:ea typeface="華康中圓體"/>
              <a:cs typeface="華康中圓體"/>
            </a:endParaRPr>
          </a:p>
        </p:txBody>
      </p:sp>
      <p:sp>
        <p:nvSpPr>
          <p:cNvPr id="38920" name="文字方塊 18"/>
          <p:cNvSpPr txBox="1">
            <a:spLocks noChangeArrowheads="1"/>
          </p:cNvSpPr>
          <p:nvPr/>
        </p:nvSpPr>
        <p:spPr bwMode="auto">
          <a:xfrm>
            <a:off x="539750" y="4868863"/>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中圓體"/>
                <a:ea typeface="華康中圓體"/>
                <a:cs typeface="華康中圓體"/>
              </a:rPr>
              <a:t>被告</a:t>
            </a:r>
          </a:p>
        </p:txBody>
      </p:sp>
      <p:pic>
        <p:nvPicPr>
          <p:cNvPr id="38921" name="Picture 5" descr="C:\Users\user\Desktop\1.png"/>
          <p:cNvPicPr>
            <a:picLocks noChangeAspect="1" noChangeArrowheads="1"/>
          </p:cNvPicPr>
          <p:nvPr/>
        </p:nvPicPr>
        <p:blipFill>
          <a:blip r:embed="rId4">
            <a:extLst>
              <a:ext uri="{28A0092B-C50C-407E-A947-70E740481C1C}">
                <a14:useLocalDpi xmlns:a14="http://schemas.microsoft.com/office/drawing/2010/main" val="0"/>
              </a:ext>
            </a:extLst>
          </a:blip>
          <a:srcRect r="4546"/>
          <a:stretch>
            <a:fillRect/>
          </a:stretch>
        </p:blipFill>
        <p:spPr bwMode="auto">
          <a:xfrm>
            <a:off x="282575" y="4005263"/>
            <a:ext cx="112077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文字方塊 18"/>
          <p:cNvSpPr txBox="1">
            <a:spLocks noChangeArrowheads="1"/>
          </p:cNvSpPr>
          <p:nvPr/>
        </p:nvSpPr>
        <p:spPr bwMode="auto">
          <a:xfrm>
            <a:off x="1403350" y="3419475"/>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中圓體"/>
                <a:ea typeface="華康中圓體"/>
                <a:cs typeface="華康中圓體"/>
              </a:rPr>
              <a:t>法官</a:t>
            </a:r>
          </a:p>
        </p:txBody>
      </p:sp>
      <p:sp>
        <p:nvSpPr>
          <p:cNvPr id="17" name="矩形圖說文字 16"/>
          <p:cNvSpPr/>
          <p:nvPr/>
        </p:nvSpPr>
        <p:spPr>
          <a:xfrm>
            <a:off x="468313" y="1844675"/>
            <a:ext cx="2519362" cy="360363"/>
          </a:xfrm>
          <a:prstGeom prst="wedgeRectCallout">
            <a:avLst>
              <a:gd name="adj1" fmla="val -13132"/>
              <a:gd name="adj2" fmla="val 1331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華康中圓體" pitchFamily="49" charset="-120"/>
                <a:ea typeface="華康中圓體" pitchFamily="49" charset="-120"/>
              </a:rPr>
              <a:t>自由心證判定證據價值</a:t>
            </a:r>
          </a:p>
        </p:txBody>
      </p:sp>
      <p:sp>
        <p:nvSpPr>
          <p:cNvPr id="18" name="矩形 17"/>
          <p:cNvSpPr/>
          <p:nvPr/>
        </p:nvSpPr>
        <p:spPr>
          <a:xfrm rot="2700000">
            <a:off x="2147094" y="3693319"/>
            <a:ext cx="504825" cy="7143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矩形 18"/>
          <p:cNvSpPr/>
          <p:nvPr/>
        </p:nvSpPr>
        <p:spPr>
          <a:xfrm rot="18900000">
            <a:off x="876300" y="3668713"/>
            <a:ext cx="503238" cy="7143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8926" name="群組 22"/>
          <p:cNvGrpSpPr>
            <a:grpSpLocks/>
          </p:cNvGrpSpPr>
          <p:nvPr/>
        </p:nvGrpSpPr>
        <p:grpSpPr bwMode="auto">
          <a:xfrm>
            <a:off x="1404938" y="4292600"/>
            <a:ext cx="800100" cy="431800"/>
            <a:chOff x="1693421" y="4293096"/>
            <a:chExt cx="800219" cy="432048"/>
          </a:xfrm>
        </p:grpSpPr>
        <p:sp>
          <p:nvSpPr>
            <p:cNvPr id="20" name="向右箭號 19"/>
            <p:cNvSpPr/>
            <p:nvPr/>
          </p:nvSpPr>
          <p:spPr>
            <a:xfrm>
              <a:off x="1763281" y="4293096"/>
              <a:ext cx="647796" cy="7147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向右箭號 20"/>
            <p:cNvSpPr/>
            <p:nvPr/>
          </p:nvSpPr>
          <p:spPr>
            <a:xfrm flipH="1">
              <a:off x="1763281" y="4653666"/>
              <a:ext cx="647796" cy="7147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968" name="文字方塊 18"/>
            <p:cNvSpPr txBox="1">
              <a:spLocks noChangeArrowheads="1"/>
            </p:cNvSpPr>
            <p:nvPr/>
          </p:nvSpPr>
          <p:spPr bwMode="auto">
            <a:xfrm>
              <a:off x="1693421" y="4376137"/>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1200">
                  <a:latin typeface="華康中圓體"/>
                  <a:ea typeface="華康中圓體"/>
                  <a:cs typeface="華康中圓體"/>
                </a:rPr>
                <a:t>言詞辯論</a:t>
              </a:r>
            </a:p>
          </p:txBody>
        </p:sp>
      </p:grpSp>
      <p:sp>
        <p:nvSpPr>
          <p:cNvPr id="24" name="矩形圖說文字 23"/>
          <p:cNvSpPr/>
          <p:nvPr/>
        </p:nvSpPr>
        <p:spPr>
          <a:xfrm>
            <a:off x="468313" y="5300663"/>
            <a:ext cx="1800225" cy="504825"/>
          </a:xfrm>
          <a:prstGeom prst="wedgeRectCallout">
            <a:avLst>
              <a:gd name="adj1" fmla="val 59286"/>
              <a:gd name="adj2" fmla="val -13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solidFill>
                  <a:schemeClr val="tx1"/>
                </a:solidFill>
                <a:latin typeface="華康中圓體" pitchFamily="49" charset="-120"/>
                <a:ea typeface="華康中圓體" pitchFamily="49" charset="-120"/>
              </a:rPr>
              <a:t>提出證據，證明被告確有犯罪</a:t>
            </a:r>
          </a:p>
        </p:txBody>
      </p:sp>
      <p:sp>
        <p:nvSpPr>
          <p:cNvPr id="25" name="矩形 24"/>
          <p:cNvSpPr/>
          <p:nvPr/>
        </p:nvSpPr>
        <p:spPr>
          <a:xfrm>
            <a:off x="1619250" y="908050"/>
            <a:ext cx="215900" cy="360363"/>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矩形 25"/>
          <p:cNvSpPr/>
          <p:nvPr/>
        </p:nvSpPr>
        <p:spPr>
          <a:xfrm>
            <a:off x="4859338" y="908050"/>
            <a:ext cx="217487" cy="360363"/>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矩形 26"/>
          <p:cNvSpPr/>
          <p:nvPr/>
        </p:nvSpPr>
        <p:spPr>
          <a:xfrm>
            <a:off x="1619250" y="836613"/>
            <a:ext cx="3457575" cy="215900"/>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矩形 27"/>
          <p:cNvSpPr/>
          <p:nvPr/>
        </p:nvSpPr>
        <p:spPr>
          <a:xfrm>
            <a:off x="4068763" y="1268413"/>
            <a:ext cx="1798637" cy="215900"/>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向下箭號 28"/>
          <p:cNvSpPr/>
          <p:nvPr/>
        </p:nvSpPr>
        <p:spPr>
          <a:xfrm>
            <a:off x="3924300" y="1268413"/>
            <a:ext cx="360363" cy="576262"/>
          </a:xfrm>
          <a:prstGeom prst="down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向下箭號 29"/>
          <p:cNvSpPr/>
          <p:nvPr/>
        </p:nvSpPr>
        <p:spPr>
          <a:xfrm>
            <a:off x="5651500" y="1268413"/>
            <a:ext cx="360363" cy="576262"/>
          </a:xfrm>
          <a:prstGeom prst="down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934" name="文字方塊 30"/>
          <p:cNvSpPr txBox="1">
            <a:spLocks noChangeArrowheads="1"/>
          </p:cNvSpPr>
          <p:nvPr/>
        </p:nvSpPr>
        <p:spPr bwMode="auto">
          <a:xfrm>
            <a:off x="3349625" y="1258888"/>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華綜體W5"/>
                <a:ea typeface="華康華綜體W5"/>
                <a:cs typeface="華康華綜體W5"/>
              </a:rPr>
              <a:t>有罪</a:t>
            </a:r>
          </a:p>
        </p:txBody>
      </p:sp>
      <p:sp>
        <p:nvSpPr>
          <p:cNvPr id="38935" name="文字方塊 31"/>
          <p:cNvSpPr txBox="1">
            <a:spLocks noChangeArrowheads="1"/>
          </p:cNvSpPr>
          <p:nvPr/>
        </p:nvSpPr>
        <p:spPr bwMode="auto">
          <a:xfrm>
            <a:off x="5867400" y="1258888"/>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華綜體W5"/>
                <a:ea typeface="華康華綜體W5"/>
                <a:cs typeface="華康華綜體W5"/>
              </a:rPr>
              <a:t>無罪</a:t>
            </a:r>
          </a:p>
        </p:txBody>
      </p:sp>
      <p:sp>
        <p:nvSpPr>
          <p:cNvPr id="33" name="向下箭號圖說文字 32"/>
          <p:cNvSpPr/>
          <p:nvPr/>
        </p:nvSpPr>
        <p:spPr>
          <a:xfrm>
            <a:off x="3419475" y="1844675"/>
            <a:ext cx="3024188" cy="647700"/>
          </a:xfrm>
          <a:prstGeom prst="downArrowCallou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latin typeface="華康華綜體W5" pitchFamily="49" charset="-120"/>
                <a:ea typeface="華康華綜體W5" pitchFamily="49" charset="-120"/>
              </a:rPr>
              <a:t> 被告上訴       原告上訴</a:t>
            </a:r>
          </a:p>
        </p:txBody>
      </p:sp>
      <p:grpSp>
        <p:nvGrpSpPr>
          <p:cNvPr id="38937" name="群組 39"/>
          <p:cNvGrpSpPr>
            <a:grpSpLocks/>
          </p:cNvGrpSpPr>
          <p:nvPr/>
        </p:nvGrpSpPr>
        <p:grpSpPr bwMode="auto">
          <a:xfrm>
            <a:off x="3348038" y="2492375"/>
            <a:ext cx="3168650" cy="3889375"/>
            <a:chOff x="3635896" y="2492896"/>
            <a:chExt cx="3168352" cy="3888432"/>
          </a:xfrm>
        </p:grpSpPr>
        <p:sp>
          <p:nvSpPr>
            <p:cNvPr id="34" name="矩形 33"/>
            <p:cNvSpPr/>
            <p:nvPr/>
          </p:nvSpPr>
          <p:spPr>
            <a:xfrm>
              <a:off x="3635896" y="2492896"/>
              <a:ext cx="3168352" cy="3888432"/>
            </a:xfrm>
            <a:prstGeom prst="rect">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5" name="矩形 34"/>
            <p:cNvSpPr/>
            <p:nvPr/>
          </p:nvSpPr>
          <p:spPr>
            <a:xfrm>
              <a:off x="3707326" y="2564317"/>
              <a:ext cx="3025490" cy="37455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矩形 35"/>
            <p:cNvSpPr/>
            <p:nvPr/>
          </p:nvSpPr>
          <p:spPr>
            <a:xfrm>
              <a:off x="3707326" y="2564317"/>
              <a:ext cx="3025490" cy="3602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accent6">
                      <a:lumMod val="75000"/>
                    </a:schemeClr>
                  </a:solidFill>
                  <a:latin typeface="微軟正黑體" pitchFamily="34" charset="-120"/>
                  <a:ea typeface="微軟正黑體" pitchFamily="34" charset="-120"/>
                </a:rPr>
                <a:t>三級三審</a:t>
              </a:r>
            </a:p>
          </p:txBody>
        </p:sp>
        <p:sp>
          <p:nvSpPr>
            <p:cNvPr id="37" name="矩形 36"/>
            <p:cNvSpPr/>
            <p:nvPr/>
          </p:nvSpPr>
          <p:spPr>
            <a:xfrm>
              <a:off x="3707326" y="2997599"/>
              <a:ext cx="3025490" cy="107923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 name="矩形 37"/>
            <p:cNvSpPr/>
            <p:nvPr/>
          </p:nvSpPr>
          <p:spPr>
            <a:xfrm>
              <a:off x="3707326" y="4149844"/>
              <a:ext cx="3025490" cy="104273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矩形 38"/>
            <p:cNvSpPr/>
            <p:nvPr/>
          </p:nvSpPr>
          <p:spPr>
            <a:xfrm>
              <a:off x="3707326" y="5265587"/>
              <a:ext cx="3025490" cy="10443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41" name="矩形 40"/>
          <p:cNvSpPr/>
          <p:nvPr/>
        </p:nvSpPr>
        <p:spPr>
          <a:xfrm>
            <a:off x="3419475" y="2997200"/>
            <a:ext cx="360363" cy="10795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accent6">
                    <a:lumMod val="75000"/>
                  </a:schemeClr>
                </a:solidFill>
                <a:latin typeface="華康華綜體W5" pitchFamily="49" charset="-120"/>
                <a:ea typeface="華康華綜體W5" pitchFamily="49" charset="-120"/>
              </a:rPr>
              <a:t>地方法院</a:t>
            </a:r>
          </a:p>
        </p:txBody>
      </p:sp>
      <p:sp>
        <p:nvSpPr>
          <p:cNvPr id="42" name="矩形 41"/>
          <p:cNvSpPr/>
          <p:nvPr/>
        </p:nvSpPr>
        <p:spPr>
          <a:xfrm>
            <a:off x="3419475" y="4149725"/>
            <a:ext cx="360363" cy="10429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accent6">
                    <a:lumMod val="75000"/>
                  </a:schemeClr>
                </a:solidFill>
                <a:latin typeface="華康華綜體W5" pitchFamily="49" charset="-120"/>
                <a:ea typeface="華康華綜體W5" pitchFamily="49" charset="-120"/>
              </a:rPr>
              <a:t>高等法院</a:t>
            </a:r>
          </a:p>
        </p:txBody>
      </p:sp>
      <p:sp>
        <p:nvSpPr>
          <p:cNvPr id="43" name="矩形 42"/>
          <p:cNvSpPr/>
          <p:nvPr/>
        </p:nvSpPr>
        <p:spPr>
          <a:xfrm>
            <a:off x="3419475" y="5265738"/>
            <a:ext cx="360363" cy="10429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accent6">
                    <a:lumMod val="75000"/>
                  </a:schemeClr>
                </a:solidFill>
                <a:latin typeface="華康華綜體W5" pitchFamily="49" charset="-120"/>
                <a:ea typeface="華康華綜體W5" pitchFamily="49" charset="-120"/>
              </a:rPr>
              <a:t>最高法院</a:t>
            </a:r>
          </a:p>
        </p:txBody>
      </p:sp>
      <p:pic>
        <p:nvPicPr>
          <p:cNvPr id="38941" name="Picture 3" descr="C:\Users\user\Desktop\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997200"/>
            <a:ext cx="9366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4" descr="C:\Users\user\Desktop\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538" y="4292600"/>
            <a:ext cx="122396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5" descr="C:\Users\user\Desktop\1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638" y="5516563"/>
            <a:ext cx="17287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4" name="文字方塊 46"/>
          <p:cNvSpPr txBox="1">
            <a:spLocks noChangeArrowheads="1"/>
          </p:cNvSpPr>
          <p:nvPr/>
        </p:nvSpPr>
        <p:spPr bwMode="auto">
          <a:xfrm>
            <a:off x="3851275" y="3141663"/>
            <a:ext cx="360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1600">
                <a:latin typeface="華康中圓體"/>
                <a:ea typeface="華康中圓體"/>
                <a:cs typeface="華康中圓體"/>
              </a:rPr>
              <a:t>第</a:t>
            </a:r>
            <a:endParaRPr lang="en-US" altLang="zh-TW" sz="1600">
              <a:latin typeface="華康中圓體"/>
              <a:ea typeface="華康中圓體"/>
              <a:cs typeface="華康中圓體"/>
            </a:endParaRPr>
          </a:p>
          <a:p>
            <a:pPr algn="ctr" eaLnBrk="1" hangingPunct="1"/>
            <a:r>
              <a:rPr lang="en-US" altLang="zh-TW" sz="1600">
                <a:latin typeface="華康中圓體"/>
                <a:ea typeface="華康中圓體"/>
                <a:cs typeface="華康中圓體"/>
              </a:rPr>
              <a:t>1</a:t>
            </a:r>
          </a:p>
          <a:p>
            <a:pPr algn="ctr" eaLnBrk="1" hangingPunct="1"/>
            <a:r>
              <a:rPr lang="zh-TW" altLang="en-US" sz="1600">
                <a:latin typeface="華康中圓體"/>
                <a:ea typeface="華康中圓體"/>
                <a:cs typeface="華康中圓體"/>
              </a:rPr>
              <a:t>級</a:t>
            </a:r>
          </a:p>
        </p:txBody>
      </p:sp>
      <p:sp>
        <p:nvSpPr>
          <p:cNvPr id="38945" name="文字方塊 47"/>
          <p:cNvSpPr txBox="1">
            <a:spLocks noChangeArrowheads="1"/>
          </p:cNvSpPr>
          <p:nvPr/>
        </p:nvSpPr>
        <p:spPr bwMode="auto">
          <a:xfrm>
            <a:off x="3851275" y="4254500"/>
            <a:ext cx="360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1600">
                <a:latin typeface="華康中圓體"/>
                <a:ea typeface="華康中圓體"/>
                <a:cs typeface="華康中圓體"/>
              </a:rPr>
              <a:t>第</a:t>
            </a:r>
            <a:endParaRPr lang="en-US" altLang="zh-TW" sz="1600">
              <a:latin typeface="華康中圓體"/>
              <a:ea typeface="華康中圓體"/>
              <a:cs typeface="華康中圓體"/>
            </a:endParaRPr>
          </a:p>
          <a:p>
            <a:pPr algn="ctr" eaLnBrk="1" hangingPunct="1"/>
            <a:r>
              <a:rPr lang="en-US" altLang="zh-TW" sz="1600">
                <a:latin typeface="華康中圓體"/>
                <a:ea typeface="華康中圓體"/>
                <a:cs typeface="華康中圓體"/>
              </a:rPr>
              <a:t>2</a:t>
            </a:r>
            <a:r>
              <a:rPr lang="zh-TW" altLang="en-US" sz="1600">
                <a:latin typeface="華康中圓體"/>
                <a:ea typeface="華康中圓體"/>
                <a:cs typeface="華康中圓體"/>
              </a:rPr>
              <a:t>級</a:t>
            </a:r>
          </a:p>
        </p:txBody>
      </p:sp>
      <p:sp>
        <p:nvSpPr>
          <p:cNvPr id="38946" name="文字方塊 48"/>
          <p:cNvSpPr txBox="1">
            <a:spLocks noChangeArrowheads="1"/>
          </p:cNvSpPr>
          <p:nvPr/>
        </p:nvSpPr>
        <p:spPr bwMode="auto">
          <a:xfrm>
            <a:off x="3851275" y="5373688"/>
            <a:ext cx="360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1600">
                <a:latin typeface="華康中圓體"/>
                <a:ea typeface="華康中圓體"/>
                <a:cs typeface="華康中圓體"/>
              </a:rPr>
              <a:t>第</a:t>
            </a:r>
            <a:endParaRPr lang="en-US" altLang="zh-TW" sz="1600">
              <a:latin typeface="華康中圓體"/>
              <a:ea typeface="華康中圓體"/>
              <a:cs typeface="華康中圓體"/>
            </a:endParaRPr>
          </a:p>
          <a:p>
            <a:pPr algn="ctr" eaLnBrk="1" hangingPunct="1"/>
            <a:r>
              <a:rPr lang="en-US" altLang="zh-TW" sz="1600">
                <a:latin typeface="華康中圓體"/>
                <a:ea typeface="華康中圓體"/>
                <a:cs typeface="華康中圓體"/>
              </a:rPr>
              <a:t>3</a:t>
            </a:r>
            <a:r>
              <a:rPr lang="zh-TW" altLang="en-US" sz="1600">
                <a:latin typeface="華康中圓體"/>
                <a:ea typeface="華康中圓體"/>
                <a:cs typeface="華康中圓體"/>
              </a:rPr>
              <a:t>級</a:t>
            </a:r>
          </a:p>
        </p:txBody>
      </p:sp>
      <p:sp>
        <p:nvSpPr>
          <p:cNvPr id="38947" name="文字方塊 49"/>
          <p:cNvSpPr txBox="1">
            <a:spLocks noChangeArrowheads="1"/>
          </p:cNvSpPr>
          <p:nvPr/>
        </p:nvSpPr>
        <p:spPr bwMode="auto">
          <a:xfrm>
            <a:off x="5305425" y="2946400"/>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1600">
                <a:latin typeface="華康中圓體"/>
                <a:ea typeface="華康中圓體"/>
                <a:cs typeface="華康中圓體"/>
              </a:rPr>
              <a:t>第一審上訴</a:t>
            </a:r>
          </a:p>
        </p:txBody>
      </p:sp>
      <p:sp>
        <p:nvSpPr>
          <p:cNvPr id="38948" name="文字方塊 50"/>
          <p:cNvSpPr txBox="1">
            <a:spLocks noChangeArrowheads="1"/>
          </p:cNvSpPr>
          <p:nvPr/>
        </p:nvSpPr>
        <p:spPr bwMode="auto">
          <a:xfrm>
            <a:off x="5305425" y="4098925"/>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1600">
                <a:latin typeface="華康中圓體"/>
                <a:ea typeface="華康中圓體"/>
                <a:cs typeface="華康中圓體"/>
              </a:rPr>
              <a:t>第二審上訴</a:t>
            </a:r>
          </a:p>
        </p:txBody>
      </p:sp>
      <p:sp>
        <p:nvSpPr>
          <p:cNvPr id="38949" name="文字方塊 51"/>
          <p:cNvSpPr txBox="1">
            <a:spLocks noChangeArrowheads="1"/>
          </p:cNvSpPr>
          <p:nvPr/>
        </p:nvSpPr>
        <p:spPr bwMode="auto">
          <a:xfrm>
            <a:off x="5305425" y="5251450"/>
            <a:ext cx="1211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1600">
                <a:latin typeface="華康中圓體"/>
                <a:ea typeface="華康中圓體"/>
                <a:cs typeface="華康中圓體"/>
              </a:rPr>
              <a:t>第三審上訴</a:t>
            </a:r>
          </a:p>
        </p:txBody>
      </p:sp>
      <p:sp>
        <p:nvSpPr>
          <p:cNvPr id="53" name="向下箭號 52"/>
          <p:cNvSpPr/>
          <p:nvPr/>
        </p:nvSpPr>
        <p:spPr>
          <a:xfrm>
            <a:off x="4932363" y="3933825"/>
            <a:ext cx="215900" cy="28733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向下箭號 53"/>
          <p:cNvSpPr/>
          <p:nvPr/>
        </p:nvSpPr>
        <p:spPr>
          <a:xfrm>
            <a:off x="4932363" y="5084763"/>
            <a:ext cx="215900" cy="288925"/>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 name="矩形 54"/>
          <p:cNvSpPr/>
          <p:nvPr/>
        </p:nvSpPr>
        <p:spPr>
          <a:xfrm>
            <a:off x="6659563" y="260350"/>
            <a:ext cx="2484437" cy="5048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rgbClr val="FFFF00"/>
                </a:solidFill>
                <a:latin typeface="華康華綜體W5" pitchFamily="49" charset="-120"/>
                <a:ea typeface="華康華綜體W5" pitchFamily="49" charset="-120"/>
              </a:rPr>
              <a:t>執  行</a:t>
            </a:r>
          </a:p>
        </p:txBody>
      </p:sp>
      <p:sp>
        <p:nvSpPr>
          <p:cNvPr id="56" name="矩形 55"/>
          <p:cNvSpPr/>
          <p:nvPr/>
        </p:nvSpPr>
        <p:spPr>
          <a:xfrm>
            <a:off x="6659563" y="765175"/>
            <a:ext cx="2484437" cy="575945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p:cNvSpPr/>
          <p:nvPr/>
        </p:nvSpPr>
        <p:spPr>
          <a:xfrm>
            <a:off x="7164388" y="2205038"/>
            <a:ext cx="1295400" cy="12954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向右箭號 56"/>
          <p:cNvSpPr/>
          <p:nvPr/>
        </p:nvSpPr>
        <p:spPr>
          <a:xfrm>
            <a:off x="6516688" y="2708275"/>
            <a:ext cx="719137" cy="360363"/>
          </a:xfrm>
          <a:prstGeom prst="rightArrow">
            <a:avLst/>
          </a:prstGeom>
          <a:solidFill>
            <a:srgbClr val="003F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956" name="文字方塊 57"/>
          <p:cNvSpPr txBox="1">
            <a:spLocks noChangeArrowheads="1"/>
          </p:cNvSpPr>
          <p:nvPr/>
        </p:nvSpPr>
        <p:spPr bwMode="auto">
          <a:xfrm>
            <a:off x="6518275" y="2998788"/>
            <a:ext cx="64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華綜體W5"/>
                <a:ea typeface="華康華綜體W5"/>
                <a:cs typeface="華康華綜體W5"/>
              </a:rPr>
              <a:t>判決</a:t>
            </a:r>
            <a:endParaRPr lang="en-US" altLang="zh-TW">
              <a:latin typeface="華康華綜體W5"/>
              <a:ea typeface="華康華綜體W5"/>
              <a:cs typeface="華康華綜體W5"/>
            </a:endParaRPr>
          </a:p>
          <a:p>
            <a:pPr eaLnBrk="1" hangingPunct="1"/>
            <a:r>
              <a:rPr lang="zh-TW" altLang="en-US">
                <a:latin typeface="華康華綜體W5"/>
                <a:ea typeface="華康華綜體W5"/>
                <a:cs typeface="華康華綜體W5"/>
              </a:rPr>
              <a:t>確定</a:t>
            </a:r>
          </a:p>
        </p:txBody>
      </p:sp>
      <p:pic>
        <p:nvPicPr>
          <p:cNvPr id="38957" name="Picture 3" descr="C:\Users\user\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060575"/>
            <a:ext cx="7207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8" name="文字方塊 15"/>
          <p:cNvSpPr txBox="1">
            <a:spLocks noChangeArrowheads="1"/>
          </p:cNvSpPr>
          <p:nvPr/>
        </p:nvSpPr>
        <p:spPr bwMode="auto">
          <a:xfrm>
            <a:off x="7380288" y="3132138"/>
            <a:ext cx="877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a:latin typeface="華康中圓體"/>
                <a:ea typeface="華康中圓體"/>
                <a:cs typeface="華康中圓體"/>
              </a:rPr>
              <a:t>檢察官</a:t>
            </a:r>
            <a:endParaRPr lang="en-US" altLang="zh-TW">
              <a:latin typeface="華康中圓體"/>
              <a:ea typeface="華康中圓體"/>
              <a:cs typeface="華康中圓體"/>
            </a:endParaRPr>
          </a:p>
        </p:txBody>
      </p:sp>
      <p:sp>
        <p:nvSpPr>
          <p:cNvPr id="62" name="矩形圖說文字 61"/>
          <p:cNvSpPr/>
          <p:nvPr/>
        </p:nvSpPr>
        <p:spPr>
          <a:xfrm>
            <a:off x="7235825" y="3933825"/>
            <a:ext cx="1223963" cy="431800"/>
          </a:xfrm>
          <a:prstGeom prst="wedgeRectCallout">
            <a:avLst>
              <a:gd name="adj1" fmla="val -7742"/>
              <a:gd name="adj2" fmla="val -13823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執行刑罰</a:t>
            </a:r>
          </a:p>
        </p:txBody>
      </p:sp>
    </p:spTree>
    <p:extLst>
      <p:ext uri="{BB962C8B-B14F-4D97-AF65-F5344CB8AC3E}">
        <p14:creationId xmlns:p14="http://schemas.microsoft.com/office/powerpoint/2010/main" val="179460035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7D44EB14-0D42-454E-94F7-57558698751B}"/>
              </a:ext>
            </a:extLst>
          </p:cNvPr>
          <p:cNvGraphicFramePr>
            <a:graphicFrameLocks noGrp="1"/>
          </p:cNvGraphicFramePr>
          <p:nvPr>
            <p:ph idx="1"/>
          </p:nvPr>
        </p:nvGraphicFramePr>
        <p:xfrm>
          <a:off x="1042988" y="1700213"/>
          <a:ext cx="7345362" cy="2743200"/>
        </p:xfrm>
        <a:graphic>
          <a:graphicData uri="http://schemas.openxmlformats.org/drawingml/2006/table">
            <a:tbl>
              <a:tblPr firstRow="1" bandRow="1">
                <a:tableStyleId>{17292A2E-F333-43FB-9621-5CBBE7FDCDCB}</a:tableStyleId>
              </a:tblPr>
              <a:tblGrid>
                <a:gridCol w="7345362">
                  <a:extLst>
                    <a:ext uri="{9D8B030D-6E8A-4147-A177-3AD203B41FA5}">
                      <a16:colId xmlns:a16="http://schemas.microsoft.com/office/drawing/2014/main" xmlns="" val="20000"/>
                    </a:ext>
                  </a:extLst>
                </a:gridCol>
              </a:tblGrid>
              <a:tr h="370840">
                <a:tc>
                  <a:txBody>
                    <a:bodyPr/>
                    <a:lstStyle/>
                    <a:p>
                      <a:pPr algn="just"/>
                      <a:r>
                        <a:rPr lang="zh-TW" altLang="en-US" sz="2800" dirty="0">
                          <a:latin typeface="微軟正黑體" panose="020B0604030504040204" pitchFamily="34" charset="-120"/>
                          <a:ea typeface="微軟正黑體" panose="020B0604030504040204" pitchFamily="34" charset="-120"/>
                        </a:rPr>
                        <a:t>審判</a:t>
                      </a:r>
                    </a:p>
                  </a:txBody>
                  <a:tcPr marL="91447" marR="91447"/>
                </a:tc>
                <a:extLst>
                  <a:ext uri="{0D108BD9-81ED-4DB2-BD59-A6C34878D82A}">
                    <a16:rowId xmlns:a16="http://schemas.microsoft.com/office/drawing/2014/main" xmlns="" val="10000"/>
                  </a:ext>
                </a:extLst>
              </a:tr>
              <a:tr h="1685880">
                <a:tc>
                  <a:txBody>
                    <a:bodyPr/>
                    <a:lstStyle/>
                    <a:p>
                      <a:pPr algn="just"/>
                      <a:r>
                        <a:rPr lang="zh-TW" altLang="en-US" sz="2800" dirty="0">
                          <a:latin typeface="微軟正黑體" panose="020B0604030504040204" pitchFamily="34" charset="-120"/>
                          <a:ea typeface="微軟正黑體" panose="020B0604030504040204" pitchFamily="34" charset="-120"/>
                        </a:rPr>
                        <a:t>「審檢分立」原則──</a:t>
                      </a:r>
                      <a:endParaRPr lang="en-US" altLang="zh-TW" sz="2800" dirty="0">
                        <a:latin typeface="微軟正黑體" panose="020B0604030504040204" pitchFamily="34" charset="-120"/>
                        <a:ea typeface="微軟正黑體" panose="020B0604030504040204" pitchFamily="34" charset="-120"/>
                      </a:endParaRPr>
                    </a:p>
                    <a:p>
                      <a:pPr marL="0" indent="0" algn="just">
                        <a:buFont typeface="Arial" pitchFamily="34" charset="0"/>
                        <a:buNone/>
                      </a:pPr>
                      <a:r>
                        <a:rPr lang="zh-TW" altLang="en-US" sz="2800" dirty="0">
                          <a:latin typeface="微軟正黑體" panose="020B0604030504040204" pitchFamily="34" charset="-120"/>
                          <a:ea typeface="微軟正黑體" panose="020B0604030504040204" pitchFamily="34" charset="-120"/>
                        </a:rPr>
                        <a:t>為維護審判的公平性維護原告與被告權利，在訴訟制度的設計上由檢察官作為原告，偵查後向法院提起訴訟，設立各級法院，由法官居於公正第三者的地位進行客觀的裁判。</a:t>
                      </a:r>
                    </a:p>
                  </a:txBody>
                  <a:tcPr marL="91447" marR="91447"/>
                </a:tc>
                <a:extLst>
                  <a:ext uri="{0D108BD9-81ED-4DB2-BD59-A6C34878D82A}">
                    <a16:rowId xmlns:a16="http://schemas.microsoft.com/office/drawing/2014/main" xmlns="" val="10001"/>
                  </a:ext>
                </a:extLst>
              </a:tr>
            </a:tbl>
          </a:graphicData>
        </a:graphic>
      </p:graphicFrame>
      <p:sp>
        <p:nvSpPr>
          <p:cNvPr id="96266" name="標題 2">
            <a:extLst>
              <a:ext uri="{FF2B5EF4-FFF2-40B4-BE49-F238E27FC236}">
                <a16:creationId xmlns:a16="http://schemas.microsoft.com/office/drawing/2014/main" xmlns="" id="{9A6D04A5-6DA9-432E-AB98-7F62F12018DF}"/>
              </a:ext>
            </a:extLst>
          </p:cNvPr>
          <p:cNvSpPr>
            <a:spLocks noGrp="1" noChangeArrowheads="1"/>
          </p:cNvSpPr>
          <p:nvPr>
            <p:ph type="title"/>
          </p:nvPr>
        </p:nvSpPr>
        <p:spPr>
          <a:xfrm>
            <a:off x="468313" y="404813"/>
            <a:ext cx="8229600" cy="1143000"/>
          </a:xfrm>
        </p:spPr>
        <p:txBody>
          <a:bodyPr/>
          <a:lstStyle/>
          <a:p>
            <a:pPr eaLnBrk="1" hangingPunct="1"/>
            <a:r>
              <a:rPr lang="zh-TW" altLang="en-US" sz="3400"/>
              <a:t>犯罪的追訴與處罰程序中應如何保障人權</a:t>
            </a:r>
          </a:p>
        </p:txBody>
      </p:sp>
      <p:sp>
        <p:nvSpPr>
          <p:cNvPr id="96267" name="Text Box 17">
            <a:extLst>
              <a:ext uri="{FF2B5EF4-FFF2-40B4-BE49-F238E27FC236}">
                <a16:creationId xmlns:a16="http://schemas.microsoft.com/office/drawing/2014/main" xmlns="" id="{A0B5D1E3-12B8-4444-8B12-575CB74FD84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158</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0" y="0"/>
            <a:ext cx="8229600" cy="765175"/>
          </a:xfrm>
        </p:spPr>
        <p:txBody>
          <a:bodyPr/>
          <a:lstStyle/>
          <a:p>
            <a:r>
              <a:rPr lang="zh-TW" altLang="en-US" smtClean="0"/>
              <a:t>補充概念：審檢分立</a:t>
            </a:r>
          </a:p>
        </p:txBody>
      </p:sp>
      <p:graphicFrame>
        <p:nvGraphicFramePr>
          <p:cNvPr id="29721" name="Group 25"/>
          <p:cNvGraphicFramePr>
            <a:graphicFrameLocks noGrp="1"/>
          </p:cNvGraphicFramePr>
          <p:nvPr>
            <p:ph sz="quarter" idx="13"/>
          </p:nvPr>
        </p:nvGraphicFramePr>
        <p:xfrm>
          <a:off x="684213" y="908050"/>
          <a:ext cx="7920037" cy="5029200"/>
        </p:xfrm>
        <a:graphic>
          <a:graphicData uri="http://schemas.openxmlformats.org/drawingml/2006/table">
            <a:tbl>
              <a:tblPr/>
              <a:tblGrid>
                <a:gridCol w="1008062"/>
                <a:gridCol w="1727200"/>
                <a:gridCol w="5184775"/>
              </a:tblGrid>
              <a:tr h="441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i="0" u="none" strike="noStrike" cap="none" normalizeH="0" baseline="0" dirty="0" smtClean="0">
                          <a:ln>
                            <a:noFill/>
                          </a:ln>
                          <a:solidFill>
                            <a:srgbClr val="FFFFFF"/>
                          </a:solidFill>
                          <a:effectLst/>
                          <a:latin typeface="Calibri" pitchFamily="34" charset="0"/>
                          <a:ea typeface="標楷體" pitchFamily="65" charset="-120"/>
                        </a:rPr>
                        <a:t>身分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i="0" u="none" strike="noStrike" cap="none" normalizeH="0" baseline="0" smtClean="0">
                          <a:ln>
                            <a:noFill/>
                          </a:ln>
                          <a:solidFill>
                            <a:srgbClr val="FFFFFF"/>
                          </a:solidFill>
                          <a:effectLst/>
                          <a:latin typeface="標楷體" pitchFamily="65" charset="-120"/>
                          <a:ea typeface="標楷體" pitchFamily="65" charset="-120"/>
                        </a:rPr>
                        <a:t>職掌</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r>
              <a:tr h="2471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i="0" u="none" strike="noStrike" cap="none" normalizeH="0" baseline="0" dirty="0" smtClean="0">
                          <a:ln>
                            <a:noFill/>
                          </a:ln>
                          <a:solidFill>
                            <a:srgbClr val="FFFFFF"/>
                          </a:solidFill>
                          <a:effectLst/>
                          <a:latin typeface="Calibri" pitchFamily="34" charset="0"/>
                          <a:ea typeface="標楷體" pitchFamily="65" charset="-120"/>
                        </a:rPr>
                        <a:t>審</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0" i="0" u="none" strike="noStrike" cap="none" normalizeH="0" baseline="0" smtClean="0">
                          <a:ln>
                            <a:noFill/>
                          </a:ln>
                          <a:solidFill>
                            <a:schemeClr val="tx1"/>
                          </a:solidFill>
                          <a:effectLst/>
                          <a:latin typeface="標楷體" pitchFamily="65" charset="-120"/>
                          <a:ea typeface="標楷體" pitchFamily="65" charset="-120"/>
                        </a:rPr>
                        <a:t>法官</a:t>
                      </a:r>
                      <a:endParaRPr kumimoji="1" lang="en-US" altLang="zh-TW" sz="3000" b="0" i="0" u="none" strike="noStrike" cap="none" normalizeH="0" baseline="0" smtClean="0">
                        <a:ln>
                          <a:noFill/>
                        </a:ln>
                        <a:solidFill>
                          <a:schemeClr val="tx1"/>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0" i="0" u="none" strike="noStrike" cap="none" normalizeH="0" baseline="0" smtClean="0">
                          <a:ln>
                            <a:noFill/>
                          </a:ln>
                          <a:solidFill>
                            <a:schemeClr val="tx1"/>
                          </a:solidFill>
                          <a:effectLst/>
                          <a:latin typeface="標楷體" pitchFamily="65" charset="-120"/>
                          <a:ea typeface="標楷體" pitchFamily="65" charset="-120"/>
                        </a:rPr>
                        <a:t>（隸屬司法院）</a:t>
                      </a:r>
                      <a:endParaRPr kumimoji="1" lang="zh-TW" altLang="en-US" sz="3000" b="0" i="0" u="none" strike="noStrike" cap="none" normalizeH="0" baseline="0" smtClean="0">
                        <a:ln>
                          <a:noFill/>
                        </a:ln>
                        <a:solidFill>
                          <a:srgbClr val="000000"/>
                        </a:solidFill>
                        <a:effectLst/>
                        <a:latin typeface="標楷體" pitchFamily="65" charset="-120"/>
                        <a:ea typeface="標楷體" pitchFamily="65" charset="-12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457200" marR="0" lvl="0" indent="-4572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1" lang="zh-TW" altLang="en-US" sz="3000" b="0" i="0" u="none" strike="noStrike" cap="none" normalizeH="0" baseline="0" dirty="0" smtClean="0">
                          <a:ln>
                            <a:noFill/>
                          </a:ln>
                          <a:solidFill>
                            <a:schemeClr val="tx1"/>
                          </a:solidFill>
                          <a:effectLst/>
                          <a:latin typeface="Calibri" pitchFamily="34" charset="0"/>
                          <a:ea typeface="標楷體" pitchFamily="65" charset="-120"/>
                        </a:rPr>
                        <a:t>法院負責審判：透過審判程序，確定被告行為是否構成犯罪，以及應付之刑責。</a:t>
                      </a:r>
                    </a:p>
                    <a:p>
                      <a:pPr marL="457200" marR="0" lvl="0" indent="-4572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1" lang="zh-TW" altLang="en-US" sz="3000" b="0" i="0" u="none" strike="noStrike" cap="none" normalizeH="0" baseline="0" dirty="0" smtClean="0">
                          <a:ln>
                            <a:noFill/>
                          </a:ln>
                          <a:solidFill>
                            <a:schemeClr val="tx1"/>
                          </a:solidFill>
                          <a:effectLst/>
                          <a:latin typeface="Calibri" pitchFamily="34" charset="0"/>
                          <a:ea typeface="標楷體" pitchFamily="65" charset="-120"/>
                        </a:rPr>
                        <a:t>法院審判採「</a:t>
                      </a:r>
                      <a:r>
                        <a:rPr kumimoji="1" lang="zh-TW" altLang="en-US" sz="3000" b="1" i="0" u="none" strike="noStrike" cap="none" normalizeH="0" baseline="0" dirty="0" smtClean="0">
                          <a:ln>
                            <a:noFill/>
                          </a:ln>
                          <a:solidFill>
                            <a:srgbClr val="FF3C00"/>
                          </a:solidFill>
                          <a:effectLst/>
                          <a:latin typeface="Calibri" pitchFamily="34" charset="0"/>
                          <a:ea typeface="標楷體" pitchFamily="65" charset="-120"/>
                        </a:rPr>
                        <a:t>不告不理原則</a:t>
                      </a:r>
                      <a:r>
                        <a:rPr kumimoji="1" lang="zh-TW" altLang="en-US" sz="3000" b="0" i="0" u="none" strike="noStrike" cap="none" normalizeH="0" baseline="0" dirty="0" smtClean="0">
                          <a:ln>
                            <a:noFill/>
                          </a:ln>
                          <a:solidFill>
                            <a:schemeClr val="tx1"/>
                          </a:solidFill>
                          <a:effectLst/>
                          <a:latin typeface="Calibri" pitchFamily="34" charset="0"/>
                          <a:ea typeface="標楷體" pitchFamily="65" charset="-120"/>
                        </a:rPr>
                        <a:t>」：刑事訴訟須有檢察官起訴或被害人自訴，法院始可進行裁判。</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1271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1" i="0" u="none" strike="noStrike" cap="none" normalizeH="0" baseline="0" dirty="0" smtClean="0">
                          <a:ln>
                            <a:noFill/>
                          </a:ln>
                          <a:solidFill>
                            <a:srgbClr val="FFFFFF"/>
                          </a:solidFill>
                          <a:effectLst/>
                          <a:latin typeface="Calibri" pitchFamily="34" charset="0"/>
                          <a:ea typeface="標楷體" pitchFamily="65" charset="-120"/>
                        </a:rPr>
                        <a:t>檢</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0" i="0" u="none" strike="noStrike" cap="none" normalizeH="0" baseline="0" dirty="0" smtClean="0">
                          <a:ln>
                            <a:noFill/>
                          </a:ln>
                          <a:solidFill>
                            <a:schemeClr val="tx1"/>
                          </a:solidFill>
                          <a:effectLst/>
                          <a:latin typeface="標楷體" pitchFamily="65" charset="-120"/>
                          <a:ea typeface="標楷體" pitchFamily="65" charset="-120"/>
                        </a:rPr>
                        <a:t>檢察官</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b="0" i="0" u="none" strike="noStrike" cap="none" normalizeH="0" baseline="0" dirty="0" smtClean="0">
                          <a:ln>
                            <a:noFill/>
                          </a:ln>
                          <a:solidFill>
                            <a:schemeClr val="tx1"/>
                          </a:solidFill>
                          <a:effectLst/>
                          <a:latin typeface="標楷體" pitchFamily="65" charset="-120"/>
                          <a:ea typeface="標楷體" pitchFamily="65" charset="-120"/>
                        </a:rPr>
                        <a:t>（隸屬法務部）</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457200" marR="0" lvl="0" indent="-4572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1" lang="zh-TW" altLang="en-US" sz="3000" b="0" i="0" u="none" strike="noStrike" cap="none" normalizeH="0" baseline="0" dirty="0" smtClean="0">
                          <a:ln>
                            <a:noFill/>
                          </a:ln>
                          <a:solidFill>
                            <a:schemeClr val="tx1"/>
                          </a:solidFill>
                          <a:effectLst/>
                          <a:latin typeface="Calibri" pitchFamily="34" charset="0"/>
                          <a:ea typeface="標楷體" pitchFamily="65" charset="-120"/>
                        </a:rPr>
                        <a:t>檢察官負責偵查與起訴。</a:t>
                      </a:r>
                    </a:p>
                    <a:p>
                      <a:pPr marL="457200" marR="0" lvl="0" indent="-457200" algn="l" defTabSz="914400" rtl="0" eaLnBrk="1" fontAlgn="base" latinLnBrk="0" hangingPunct="1">
                        <a:lnSpc>
                          <a:spcPct val="100000"/>
                        </a:lnSpc>
                        <a:spcBef>
                          <a:spcPct val="0"/>
                        </a:spcBef>
                        <a:spcAft>
                          <a:spcPct val="0"/>
                        </a:spcAft>
                        <a:buClrTx/>
                        <a:buSzTx/>
                        <a:buFont typeface="Calibri" pitchFamily="34" charset="0"/>
                        <a:buAutoNum type="arabicPeriod"/>
                        <a:tabLst/>
                      </a:pPr>
                      <a:r>
                        <a:rPr kumimoji="1" lang="zh-TW" altLang="en-US" sz="3000" b="0" i="0" u="none" strike="noStrike" cap="none" normalizeH="0" baseline="0" dirty="0" smtClean="0">
                          <a:ln>
                            <a:noFill/>
                          </a:ln>
                          <a:solidFill>
                            <a:schemeClr val="tx1"/>
                          </a:solidFill>
                          <a:effectLst/>
                          <a:latin typeface="Calibri" pitchFamily="34" charset="0"/>
                          <a:ea typeface="標楷體" pitchFamily="65" charset="-120"/>
                        </a:rPr>
                        <a:t>在公訴案件中，檢察官參與法庭上的辯論。</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4712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E84B36E-2755-4D56-B8D7-424749CA3A1F}" type="slidenum">
              <a:rPr kumimoji="0" lang="zh-TW" altLang="en-US" smtClean="0">
                <a:solidFill>
                  <a:srgbClr val="898989"/>
                </a:solidFill>
                <a:latin typeface="標楷體" pitchFamily="65" charset="-120"/>
                <a:ea typeface="標楷體" pitchFamily="65" charset="-120"/>
              </a:rPr>
              <a:pPr eaLnBrk="1" hangingPunct="1"/>
              <a:t>154</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9765428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7AABD8BB-9038-4247-A816-933B1DE6EEEC}"/>
              </a:ext>
            </a:extLst>
          </p:cNvPr>
          <p:cNvGraphicFramePr>
            <a:graphicFrameLocks noGrp="1"/>
          </p:cNvGraphicFramePr>
          <p:nvPr>
            <p:ph idx="1"/>
          </p:nvPr>
        </p:nvGraphicFramePr>
        <p:xfrm>
          <a:off x="1042988" y="1700213"/>
          <a:ext cx="7345362" cy="2743200"/>
        </p:xfrm>
        <a:graphic>
          <a:graphicData uri="http://schemas.openxmlformats.org/drawingml/2006/table">
            <a:tbl>
              <a:tblPr firstRow="1" bandRow="1">
                <a:tableStyleId>{17292A2E-F333-43FB-9621-5CBBE7FDCDCB}</a:tableStyleId>
              </a:tblPr>
              <a:tblGrid>
                <a:gridCol w="7345362">
                  <a:extLst>
                    <a:ext uri="{9D8B030D-6E8A-4147-A177-3AD203B41FA5}">
                      <a16:colId xmlns:a16="http://schemas.microsoft.com/office/drawing/2014/main" xmlns="" val="20000"/>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審判─公開審理原則</a:t>
                      </a:r>
                    </a:p>
                  </a:txBody>
                  <a:tcPr marL="91447" marR="91447"/>
                </a:tc>
                <a:extLst>
                  <a:ext uri="{0D108BD9-81ED-4DB2-BD59-A6C34878D82A}">
                    <a16:rowId xmlns:a16="http://schemas.microsoft.com/office/drawing/2014/main" xmlns="" val="10000"/>
                  </a:ext>
                </a:extLst>
              </a:tr>
              <a:tr h="1685880">
                <a:tc>
                  <a:txBody>
                    <a:bodyPr/>
                    <a:lstStyle/>
                    <a:p>
                      <a:pPr marL="0" indent="0" algn="l">
                        <a:buFont typeface="Arial" pitchFamily="34" charset="0"/>
                        <a:buNone/>
                      </a:pPr>
                      <a:r>
                        <a:rPr lang="zh-TW" altLang="en-US" sz="2800" dirty="0">
                          <a:latin typeface="微軟正黑體" panose="020B0604030504040204" pitchFamily="34" charset="-120"/>
                          <a:ea typeface="微軟正黑體" panose="020B0604030504040204" pitchFamily="34" charset="-120"/>
                        </a:rPr>
                        <a:t>在審判過程中為能達到公平公正，並同時保障人權，基本上採公開審理原則，允許民眾自由旁聽法院的審判，以防止法官的專斷。</a:t>
                      </a:r>
                      <a:endParaRPr lang="en-US" altLang="zh-TW" sz="2800" dirty="0">
                        <a:latin typeface="微軟正黑體" panose="020B0604030504040204" pitchFamily="34" charset="-120"/>
                        <a:ea typeface="微軟正黑體" panose="020B0604030504040204" pitchFamily="34" charset="-120"/>
                      </a:endParaRPr>
                    </a:p>
                    <a:p>
                      <a:pPr marL="0" indent="0" algn="l">
                        <a:buFont typeface="Arial" pitchFamily="34" charset="0"/>
                        <a:buNone/>
                      </a:pPr>
                      <a:r>
                        <a:rPr lang="zh-TW" altLang="en-US" sz="2800" dirty="0">
                          <a:latin typeface="微軟正黑體" panose="020B0604030504040204" pitchFamily="34" charset="-120"/>
                          <a:ea typeface="微軟正黑體" panose="020B0604030504040204" pitchFamily="34" charset="-120"/>
                        </a:rPr>
                        <a:t>不過，關於性侵害、少年事件等案件則不採公開審理。</a:t>
                      </a:r>
                    </a:p>
                  </a:txBody>
                  <a:tcPr marL="91447" marR="91447"/>
                </a:tc>
                <a:extLst>
                  <a:ext uri="{0D108BD9-81ED-4DB2-BD59-A6C34878D82A}">
                    <a16:rowId xmlns:a16="http://schemas.microsoft.com/office/drawing/2014/main" xmlns="" val="10001"/>
                  </a:ext>
                </a:extLst>
              </a:tr>
            </a:tbl>
          </a:graphicData>
        </a:graphic>
      </p:graphicFrame>
      <p:sp>
        <p:nvSpPr>
          <p:cNvPr id="97290" name="標題 2">
            <a:extLst>
              <a:ext uri="{FF2B5EF4-FFF2-40B4-BE49-F238E27FC236}">
                <a16:creationId xmlns:a16="http://schemas.microsoft.com/office/drawing/2014/main" xmlns="" id="{D508B128-7045-410E-B239-E81ABCD6974F}"/>
              </a:ext>
            </a:extLst>
          </p:cNvPr>
          <p:cNvSpPr>
            <a:spLocks noGrp="1" noChangeArrowheads="1"/>
          </p:cNvSpPr>
          <p:nvPr>
            <p:ph type="title"/>
          </p:nvPr>
        </p:nvSpPr>
        <p:spPr>
          <a:xfrm>
            <a:off x="468313" y="404813"/>
            <a:ext cx="8229600" cy="1143000"/>
          </a:xfrm>
        </p:spPr>
        <p:txBody>
          <a:bodyPr/>
          <a:lstStyle/>
          <a:p>
            <a:pPr eaLnBrk="1" hangingPunct="1"/>
            <a:r>
              <a:rPr lang="zh-TW" altLang="en-US" sz="3400"/>
              <a:t>犯罪的追訴與處罰程序中應如何保障人權</a:t>
            </a:r>
          </a:p>
        </p:txBody>
      </p:sp>
      <p:sp>
        <p:nvSpPr>
          <p:cNvPr id="97291" name="Text Box 17">
            <a:extLst>
              <a:ext uri="{FF2B5EF4-FFF2-40B4-BE49-F238E27FC236}">
                <a16:creationId xmlns:a16="http://schemas.microsoft.com/office/drawing/2014/main" xmlns="" id="{5040C6F5-6822-4C94-8A28-874D456D5C6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159</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xmlns="" id="{5D4E78C2-B44F-47DA-9A2E-AA88AE550416}"/>
              </a:ext>
            </a:extLst>
          </p:cNvPr>
          <p:cNvGraphicFramePr>
            <a:graphicFrameLocks noGrp="1"/>
          </p:cNvGraphicFramePr>
          <p:nvPr>
            <p:ph idx="1"/>
          </p:nvPr>
        </p:nvGraphicFramePr>
        <p:xfrm>
          <a:off x="468313" y="1600200"/>
          <a:ext cx="8218487" cy="1889592"/>
        </p:xfrm>
        <a:graphic>
          <a:graphicData uri="http://schemas.openxmlformats.org/drawingml/2006/table">
            <a:tbl>
              <a:tblPr firstRow="1" bandRow="1">
                <a:tableStyleId>{17292A2E-F333-43FB-9621-5CBBE7FDCDCB}</a:tableStyleId>
              </a:tblPr>
              <a:tblGrid>
                <a:gridCol w="8218487">
                  <a:extLst>
                    <a:ext uri="{9D8B030D-6E8A-4147-A177-3AD203B41FA5}">
                      <a16:colId xmlns:a16="http://schemas.microsoft.com/office/drawing/2014/main" xmlns="" val="20000"/>
                    </a:ext>
                  </a:extLst>
                </a:gridCol>
              </a:tblGrid>
              <a:tr h="517960">
                <a:tc>
                  <a:txBody>
                    <a:bodyPr/>
                    <a:lstStyle/>
                    <a:p>
                      <a:pPr algn="ctr"/>
                      <a:r>
                        <a:rPr lang="zh-TW" altLang="en-US" sz="2800" dirty="0">
                          <a:latin typeface="微軟正黑體" panose="020B0604030504040204" pitchFamily="34" charset="-120"/>
                          <a:ea typeface="微軟正黑體" panose="020B0604030504040204" pitchFamily="34" charset="-120"/>
                        </a:rPr>
                        <a:t>「不告不理」原則</a:t>
                      </a:r>
                    </a:p>
                  </a:txBody>
                  <a:tcPr marT="45678" marB="45678"/>
                </a:tc>
                <a:extLst>
                  <a:ext uri="{0D108BD9-81ED-4DB2-BD59-A6C34878D82A}">
                    <a16:rowId xmlns:a16="http://schemas.microsoft.com/office/drawing/2014/main" xmlns="" val="10000"/>
                  </a:ext>
                </a:extLst>
              </a:tr>
              <a:tr h="1371165">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為避免審判權過度介入人民的生活，在刑事案件上，必須有人主動向法院提起訴訟，如檢察官提起公訴或犯罪被害人提起自訴後，法院才能被動的審理。</a:t>
                      </a:r>
                    </a:p>
                  </a:txBody>
                  <a:tcPr marT="45678" marB="45678"/>
                </a:tc>
                <a:extLst>
                  <a:ext uri="{0D108BD9-81ED-4DB2-BD59-A6C34878D82A}">
                    <a16:rowId xmlns:a16="http://schemas.microsoft.com/office/drawing/2014/main" xmlns="" val="10001"/>
                  </a:ext>
                </a:extLst>
              </a:tr>
            </a:tbl>
          </a:graphicData>
        </a:graphic>
      </p:graphicFrame>
      <p:sp>
        <p:nvSpPr>
          <p:cNvPr id="98314" name="標題 2">
            <a:extLst>
              <a:ext uri="{FF2B5EF4-FFF2-40B4-BE49-F238E27FC236}">
                <a16:creationId xmlns:a16="http://schemas.microsoft.com/office/drawing/2014/main" xmlns="" id="{5402F3E2-B1F0-4116-845F-A3CD6B09883E}"/>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sp>
        <p:nvSpPr>
          <p:cNvPr id="98315" name="Text Box 17">
            <a:extLst>
              <a:ext uri="{FF2B5EF4-FFF2-40B4-BE49-F238E27FC236}">
                <a16:creationId xmlns:a16="http://schemas.microsoft.com/office/drawing/2014/main" xmlns="" id="{957A8089-F037-47D8-A9ED-ABE649BA04EA}"/>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159</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標題 2">
            <a:extLst>
              <a:ext uri="{FF2B5EF4-FFF2-40B4-BE49-F238E27FC236}">
                <a16:creationId xmlns:a16="http://schemas.microsoft.com/office/drawing/2014/main" xmlns="" id="{3874BD52-D2C0-4320-8990-EB3255FB2E42}"/>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graphicFrame>
        <p:nvGraphicFramePr>
          <p:cNvPr id="5" name="內容版面配置區 4">
            <a:extLst>
              <a:ext uri="{FF2B5EF4-FFF2-40B4-BE49-F238E27FC236}">
                <a16:creationId xmlns:a16="http://schemas.microsoft.com/office/drawing/2014/main" xmlns="" id="{E86FCA75-A076-45F8-96F8-756474E3C1C0}"/>
              </a:ext>
            </a:extLst>
          </p:cNvPr>
          <p:cNvGraphicFramePr>
            <a:graphicFrameLocks/>
          </p:cNvGraphicFramePr>
          <p:nvPr/>
        </p:nvGraphicFramePr>
        <p:xfrm>
          <a:off x="468313" y="1600200"/>
          <a:ext cx="8218487" cy="3597275"/>
        </p:xfrm>
        <a:graphic>
          <a:graphicData uri="http://schemas.openxmlformats.org/drawingml/2006/table">
            <a:tbl>
              <a:tblPr firstRow="1" bandRow="1">
                <a:tableStyleId>{17292A2E-F333-43FB-9621-5CBBE7FDCDCB}</a:tableStyleId>
              </a:tblPr>
              <a:tblGrid>
                <a:gridCol w="8218487">
                  <a:extLst>
                    <a:ext uri="{9D8B030D-6E8A-4147-A177-3AD203B41FA5}">
                      <a16:colId xmlns:a16="http://schemas.microsoft.com/office/drawing/2014/main" xmlns="" val="20000"/>
                    </a:ext>
                  </a:extLst>
                </a:gridCol>
              </a:tblGrid>
              <a:tr h="518251">
                <a:tc>
                  <a:txBody>
                    <a:bodyPr/>
                    <a:lstStyle/>
                    <a:p>
                      <a:pPr algn="ctr"/>
                      <a:r>
                        <a:rPr lang="zh-TW" altLang="en-US" sz="2800" dirty="0">
                          <a:latin typeface="微軟正黑體" panose="020B0604030504040204" pitchFamily="34" charset="-120"/>
                          <a:ea typeface="微軟正黑體" panose="020B0604030504040204" pitchFamily="34" charset="-120"/>
                        </a:rPr>
                        <a:t>「言詞辯論」</a:t>
                      </a:r>
                    </a:p>
                  </a:txBody>
                  <a:tcPr marT="45728" marB="45728"/>
                </a:tc>
                <a:extLst>
                  <a:ext uri="{0D108BD9-81ED-4DB2-BD59-A6C34878D82A}">
                    <a16:rowId xmlns:a16="http://schemas.microsoft.com/office/drawing/2014/main" xmlns="" val="10000"/>
                  </a:ext>
                </a:extLst>
              </a:tr>
              <a:tr h="3079024">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檢察官雖然代表國家起訴犯罪，但在審判庭上只是原告，在言詞辯論上與被告處於平等地位。</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法官在審判過程中應保持客觀中立，在訴訟過程中法官只負責維持既定程序，至於調查、論辯回答均由檢、辯雙方主導，法官只在真相有待查證時，或為維護公平正義之情況下，才依職權進行調查。</a:t>
                      </a:r>
                    </a:p>
                  </a:txBody>
                  <a:tcPr marT="45728" marB="45728"/>
                </a:tc>
                <a:extLst>
                  <a:ext uri="{0D108BD9-81ED-4DB2-BD59-A6C34878D82A}">
                    <a16:rowId xmlns:a16="http://schemas.microsoft.com/office/drawing/2014/main" xmlns="" val="10001"/>
                  </a:ext>
                </a:extLst>
              </a:tr>
            </a:tbl>
          </a:graphicData>
        </a:graphic>
      </p:graphicFrame>
      <p:sp>
        <p:nvSpPr>
          <p:cNvPr id="99339" name="Text Box 17">
            <a:extLst>
              <a:ext uri="{FF2B5EF4-FFF2-40B4-BE49-F238E27FC236}">
                <a16:creationId xmlns:a16="http://schemas.microsoft.com/office/drawing/2014/main" xmlns="" id="{38BCACFB-F105-4409-8E6F-DDC29DDEFCE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159</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2">
            <a:extLst>
              <a:ext uri="{FF2B5EF4-FFF2-40B4-BE49-F238E27FC236}">
                <a16:creationId xmlns:a16="http://schemas.microsoft.com/office/drawing/2014/main" xmlns="" id="{9CD51D7F-C85D-48C0-9BE7-929E29DECBF5}"/>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graphicFrame>
        <p:nvGraphicFramePr>
          <p:cNvPr id="5" name="內容版面配置區 4">
            <a:extLst>
              <a:ext uri="{FF2B5EF4-FFF2-40B4-BE49-F238E27FC236}">
                <a16:creationId xmlns:a16="http://schemas.microsoft.com/office/drawing/2014/main" xmlns="" id="{F2A18EE5-0B7C-48F5-83FA-07DC46DD9B3A}"/>
              </a:ext>
            </a:extLst>
          </p:cNvPr>
          <p:cNvGraphicFramePr>
            <a:graphicFrameLocks/>
          </p:cNvGraphicFramePr>
          <p:nvPr/>
        </p:nvGraphicFramePr>
        <p:xfrm>
          <a:off x="468313" y="1600200"/>
          <a:ext cx="8218487" cy="4114800"/>
        </p:xfrm>
        <a:graphic>
          <a:graphicData uri="http://schemas.openxmlformats.org/drawingml/2006/table">
            <a:tbl>
              <a:tblPr firstRow="1" bandRow="1">
                <a:tableStyleId>{17292A2E-F333-43FB-9621-5CBBE7FDCDCB}</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經驗法則</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是指基於日常生活經驗，也包含科學、技術等專門學 問而來，屬於一種客觀普遍之定則，可為大多數人接受， 絕非主觀的個人意見。</a:t>
                      </a:r>
                    </a:p>
                  </a:txBody>
                  <a:tcPr/>
                </a:tc>
                <a:extLst>
                  <a:ext uri="{0D108BD9-81ED-4DB2-BD59-A6C34878D82A}">
                    <a16:rowId xmlns:a16="http://schemas.microsoft.com/office/drawing/2014/main" xmlns="" val="10001"/>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假如引文中的證人阿菊堅定的主張他目睹全部的細節，但卻對案發後、甚至最近的事都記不起來，只記得舊的事件卻忘了新的事件，因此除非有其他疾病或特殊因素，否則證人阿菊對於案件的陳訴就可能被認為違反經驗法則。</a:t>
                      </a:r>
                    </a:p>
                  </a:txBody>
                  <a:tcPr/>
                </a:tc>
                <a:extLst>
                  <a:ext uri="{0D108BD9-81ED-4DB2-BD59-A6C34878D82A}">
                    <a16:rowId xmlns:a16="http://schemas.microsoft.com/office/drawing/2014/main" xmlns="" val="10002"/>
                  </a:ext>
                </a:extLst>
              </a:tr>
            </a:tbl>
          </a:graphicData>
        </a:graphic>
      </p:graphicFrame>
      <p:sp>
        <p:nvSpPr>
          <p:cNvPr id="100365" name="Text Box 17">
            <a:extLst>
              <a:ext uri="{FF2B5EF4-FFF2-40B4-BE49-F238E27FC236}">
                <a16:creationId xmlns:a16="http://schemas.microsoft.com/office/drawing/2014/main" xmlns="" id="{42C61F04-B7E6-40AE-A7FD-F2D615C2F88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2">
            <a:extLst>
              <a:ext uri="{FF2B5EF4-FFF2-40B4-BE49-F238E27FC236}">
                <a16:creationId xmlns:a16="http://schemas.microsoft.com/office/drawing/2014/main" xmlns="" id="{7387995D-1F0C-4BD8-A0C8-BAA265F7E021}"/>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graphicFrame>
        <p:nvGraphicFramePr>
          <p:cNvPr id="5" name="內容版面配置區 4">
            <a:extLst>
              <a:ext uri="{FF2B5EF4-FFF2-40B4-BE49-F238E27FC236}">
                <a16:creationId xmlns:a16="http://schemas.microsoft.com/office/drawing/2014/main" xmlns="" id="{A6B51FEC-616D-4456-9FD3-3CB77430CD4D}"/>
              </a:ext>
            </a:extLst>
          </p:cNvPr>
          <p:cNvGraphicFramePr>
            <a:graphicFrameLocks/>
          </p:cNvGraphicFramePr>
          <p:nvPr/>
        </p:nvGraphicFramePr>
        <p:xfrm>
          <a:off x="468313" y="1600200"/>
          <a:ext cx="8218487" cy="3261216"/>
        </p:xfrm>
        <a:graphic>
          <a:graphicData uri="http://schemas.openxmlformats.org/drawingml/2006/table">
            <a:tbl>
              <a:tblPr firstRow="1" bandRow="1">
                <a:tableStyleId>{17292A2E-F333-43FB-9621-5CBBE7FDCDCB}</a:tableStyleId>
              </a:tblPr>
              <a:tblGrid>
                <a:gridCol w="8218487">
                  <a:extLst>
                    <a:ext uri="{9D8B030D-6E8A-4147-A177-3AD203B41FA5}">
                      <a16:colId xmlns:a16="http://schemas.microsoft.com/office/drawing/2014/main" xmlns="" val="20000"/>
                    </a:ext>
                  </a:extLst>
                </a:gridCol>
              </a:tblGrid>
              <a:tr h="518041">
                <a:tc>
                  <a:txBody>
                    <a:bodyPr/>
                    <a:lstStyle/>
                    <a:p>
                      <a:pPr algn="ctr"/>
                      <a:r>
                        <a:rPr lang="zh-TW" altLang="en-US" sz="2800" dirty="0">
                          <a:latin typeface="微軟正黑體" panose="020B0604030504040204" pitchFamily="34" charset="-120"/>
                          <a:ea typeface="微軟正黑體" panose="020B0604030504040204" pitchFamily="34" charset="-120"/>
                        </a:rPr>
                        <a:t>論理法則</a:t>
                      </a:r>
                    </a:p>
                  </a:txBody>
                  <a:tcPr marT="45696" marB="45696"/>
                </a:tc>
                <a:extLst>
                  <a:ext uri="{0D108BD9-81ED-4DB2-BD59-A6C34878D82A}">
                    <a16:rowId xmlns:a16="http://schemas.microsoft.com/office/drawing/2014/main" xmlns="" val="10000"/>
                  </a:ext>
                </a:extLst>
              </a:tr>
              <a:tr h="944692">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是指經由對於事物之歸納及邏輯推理，建立一套客觀、合理的推理原則，來判斷事實真偽。</a:t>
                      </a:r>
                    </a:p>
                  </a:txBody>
                  <a:tcPr marT="45696" marB="45696"/>
                </a:tc>
                <a:extLst>
                  <a:ext uri="{0D108BD9-81ED-4DB2-BD59-A6C34878D82A}">
                    <a16:rowId xmlns:a16="http://schemas.microsoft.com/office/drawing/2014/main" xmlns="" val="10001"/>
                  </a:ext>
                </a:extLst>
              </a:tr>
              <a:tr h="1797992">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若引文中的警方透過法醫驗屍、彈痕比對後發現小強身上的槍傷，與阿勇隨身攜帶的槍枝子彈並不吻合，因此即無法認定阿勇開槍殺人，其認定即符合論理法則。</a:t>
                      </a:r>
                    </a:p>
                  </a:txBody>
                  <a:tcPr marT="45696" marB="45696"/>
                </a:tc>
                <a:extLst>
                  <a:ext uri="{0D108BD9-81ED-4DB2-BD59-A6C34878D82A}">
                    <a16:rowId xmlns:a16="http://schemas.microsoft.com/office/drawing/2014/main" xmlns="" val="10002"/>
                  </a:ext>
                </a:extLst>
              </a:tr>
            </a:tbl>
          </a:graphicData>
        </a:graphic>
      </p:graphicFrame>
      <p:sp>
        <p:nvSpPr>
          <p:cNvPr id="101389" name="Text Box 17">
            <a:extLst>
              <a:ext uri="{FF2B5EF4-FFF2-40B4-BE49-F238E27FC236}">
                <a16:creationId xmlns:a16="http://schemas.microsoft.com/office/drawing/2014/main" xmlns="" id="{7CE4E36B-04AD-487A-B549-8705700C0E1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18435"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dirty="0" smtClean="0">
                <a:latin typeface="微軟正黑體" pitchFamily="34" charset="-120"/>
                <a:ea typeface="微軟正黑體" pitchFamily="34" charset="-120"/>
              </a:rPr>
              <a:t>（一）應報理論</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主張刑罰的目的，就是對犯罪的人必須給予相應的處罰。</a:t>
            </a:r>
            <a:endParaRPr lang="en-US" altLang="zh-TW" dirty="0" smtClean="0">
              <a:latin typeface="微軟正黑體" pitchFamily="34" charset="-120"/>
              <a:ea typeface="微軟正黑體" pitchFamily="34" charset="-120"/>
            </a:endParaRPr>
          </a:p>
          <a:p>
            <a:pPr marL="914400" lvl="1" indent="-514350" eaLnBrk="1" hangingPunct="1">
              <a:buFont typeface="Calibri" pitchFamily="34" charset="0"/>
              <a:buAutoNum type="arabicPeriod"/>
            </a:pPr>
            <a:r>
              <a:rPr lang="zh-TW" altLang="en-US" sz="3000" dirty="0" smtClean="0">
                <a:latin typeface="微軟正黑體" pitchFamily="34" charset="-120"/>
                <a:ea typeface="微軟正黑體" pitchFamily="34" charset="-120"/>
              </a:rPr>
              <a:t>古代觀點：「以牙還牙、以眼還眼」</a:t>
            </a:r>
            <a:endParaRPr lang="en-US" altLang="zh-TW" sz="3000" dirty="0" smtClean="0">
              <a:latin typeface="微軟正黑體" pitchFamily="34" charset="-120"/>
              <a:ea typeface="微軟正黑體" pitchFamily="34" charset="-120"/>
            </a:endParaRPr>
          </a:p>
          <a:p>
            <a:pPr marL="914400" lvl="1" indent="-514350" eaLnBrk="1" hangingPunct="1"/>
            <a:r>
              <a:rPr lang="zh-TW" altLang="en-US" sz="3000" dirty="0" smtClean="0">
                <a:latin typeface="微軟正黑體" pitchFamily="34" charset="-120"/>
                <a:ea typeface="微軟正黑體" pitchFamily="34" charset="-120"/>
              </a:rPr>
              <a:t>為了維持社會秩序、鞏固王權，基於補償被害者所遭受的侵害，或彌補受難者遺屬的怨憤，而以殘酷的刑罰</a:t>
            </a:r>
            <a:r>
              <a:rPr lang="zh-TW" altLang="en-US" sz="3000" b="1" dirty="0" smtClean="0">
                <a:solidFill>
                  <a:srgbClr val="FF3C00"/>
                </a:solidFill>
                <a:latin typeface="微軟正黑體" pitchFamily="34" charset="-120"/>
                <a:ea typeface="微軟正黑體" pitchFamily="34" charset="-120"/>
              </a:rPr>
              <a:t>報復</a:t>
            </a:r>
            <a:r>
              <a:rPr lang="zh-TW" altLang="en-US" sz="3000" dirty="0" smtClean="0">
                <a:latin typeface="微軟正黑體" pitchFamily="34" charset="-120"/>
                <a:ea typeface="微軟正黑體" pitchFamily="34" charset="-120"/>
              </a:rPr>
              <a:t>犯罪行為人。</a:t>
            </a:r>
            <a:endParaRPr lang="en-US" altLang="zh-TW" sz="3000" dirty="0" smtClean="0">
              <a:latin typeface="微軟正黑體" pitchFamily="34" charset="-120"/>
              <a:ea typeface="微軟正黑體" pitchFamily="34" charset="-120"/>
            </a:endParaRPr>
          </a:p>
          <a:p>
            <a:pPr marL="914400" lvl="1" indent="-514350" eaLnBrk="1" hangingPunct="1"/>
            <a:r>
              <a:rPr lang="zh-TW" altLang="en-US" sz="3000" dirty="0" smtClean="0">
                <a:latin typeface="微軟正黑體" pitchFamily="34" charset="-120"/>
                <a:ea typeface="微軟正黑體" pitchFamily="34" charset="-120"/>
              </a:rPr>
              <a:t>李悝法經便寫有「拾遺則刖」，即侵占他人遺失物的人須被砍斷雙腳。</a:t>
            </a:r>
            <a:endParaRPr lang="en-US" altLang="zh-TW" sz="3000" dirty="0" smtClean="0">
              <a:latin typeface="微軟正黑體" pitchFamily="34" charset="-120"/>
              <a:ea typeface="微軟正黑體" pitchFamily="34" charset="-120"/>
            </a:endParaRPr>
          </a:p>
          <a:p>
            <a:pPr marL="914400" lvl="1" indent="-514350" eaLnBrk="1" hangingPunct="1"/>
            <a:endParaRPr lang="en-US" altLang="zh-TW" sz="3000" dirty="0" smtClean="0">
              <a:latin typeface="微軟正黑體" pitchFamily="34" charset="-120"/>
              <a:ea typeface="微軟正黑體" pitchFamily="34" charset="-120"/>
            </a:endParaRPr>
          </a:p>
        </p:txBody>
      </p:sp>
      <p:sp>
        <p:nvSpPr>
          <p:cNvPr id="1843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9106D94-02C6-4427-94EB-9D3B7D11B4D7}" type="slidenum">
              <a:rPr kumimoji="0" lang="zh-TW" altLang="en-US" smtClean="0">
                <a:solidFill>
                  <a:srgbClr val="898989"/>
                </a:solidFill>
                <a:latin typeface="標楷體" pitchFamily="65" charset="-120"/>
                <a:ea typeface="標楷體" pitchFamily="65" charset="-120"/>
              </a:rPr>
              <a:pPr eaLnBrk="1" hangingPunct="1"/>
              <a:t>16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34209787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群組 4">
            <a:extLst>
              <a:ext uri="{FF2B5EF4-FFF2-40B4-BE49-F238E27FC236}">
                <a16:creationId xmlns:a16="http://schemas.microsoft.com/office/drawing/2014/main" xmlns="" id="{8370481E-A4AA-4F6D-8ACE-1E44BEA6EACA}"/>
              </a:ext>
            </a:extLst>
          </p:cNvPr>
          <p:cNvGrpSpPr>
            <a:grpSpLocks/>
          </p:cNvGrpSpPr>
          <p:nvPr/>
        </p:nvGrpSpPr>
        <p:grpSpPr bwMode="auto">
          <a:xfrm>
            <a:off x="611188" y="1658938"/>
            <a:ext cx="8281987" cy="2759075"/>
            <a:chOff x="647564" y="1844822"/>
            <a:chExt cx="7596842" cy="2759101"/>
          </a:xfrm>
        </p:grpSpPr>
        <p:sp>
          <p:nvSpPr>
            <p:cNvPr id="6" name="矩形 5">
              <a:extLst>
                <a:ext uri="{FF2B5EF4-FFF2-40B4-BE49-F238E27FC236}">
                  <a16:creationId xmlns:a16="http://schemas.microsoft.com/office/drawing/2014/main" xmlns="" id="{E5FDFD08-9493-4D7A-8083-18A044355853}"/>
                </a:ext>
              </a:extLst>
            </p:cNvPr>
            <p:cNvSpPr/>
            <p:nvPr/>
          </p:nvSpPr>
          <p:spPr>
            <a:xfrm>
              <a:off x="647564" y="1844822"/>
              <a:ext cx="7596842" cy="2759101"/>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02405" name="圖片 6">
              <a:extLst>
                <a:ext uri="{FF2B5EF4-FFF2-40B4-BE49-F238E27FC236}">
                  <a16:creationId xmlns:a16="http://schemas.microsoft.com/office/drawing/2014/main" xmlns="" id="{5805895A-96AC-461C-82CB-B1EA3E4A9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2372" b="37192"/>
            <a:stretch>
              <a:fillRect/>
            </a:stretch>
          </p:blipFill>
          <p:spPr bwMode="auto">
            <a:xfrm>
              <a:off x="755577" y="1926268"/>
              <a:ext cx="539037" cy="658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文字方塊 7">
              <a:extLst>
                <a:ext uri="{FF2B5EF4-FFF2-40B4-BE49-F238E27FC236}">
                  <a16:creationId xmlns:a16="http://schemas.microsoft.com/office/drawing/2014/main" xmlns="" id="{62AAD8DC-93D8-4006-9226-3FE98A6D252C}"/>
                </a:ext>
              </a:extLst>
            </p:cNvPr>
            <p:cNvSpPr txBox="1">
              <a:spLocks noChangeArrowheads="1"/>
            </p:cNvSpPr>
            <p:nvPr/>
          </p:nvSpPr>
          <p:spPr bwMode="auto">
            <a:xfrm>
              <a:off x="1360672" y="1886239"/>
              <a:ext cx="655343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dirty="0">
                  <a:latin typeface="微軟正黑體" panose="020B0604030504040204" pitchFamily="34" charset="-120"/>
                  <a:ea typeface="微軟正黑體" panose="020B0604030504040204" pitchFamily="34" charset="-120"/>
                </a:rPr>
                <a:t>假設你是法官，你正承審一件涉及公共危險罪的飆車案件。檢察官對被告小強提起公訴，並舉證小強與飆車族騎乘相同廠牌的機車，且於飆車族飆車時騎車經過相同路段， 因此遭警方一同逮捕。基於上述檢察官的舉證你是否就能認定小強也參加飆車呢？</a:t>
              </a:r>
            </a:p>
          </p:txBody>
        </p:sp>
      </p:grpSp>
      <p:sp>
        <p:nvSpPr>
          <p:cNvPr id="102403" name="Text Box 17">
            <a:extLst>
              <a:ext uri="{FF2B5EF4-FFF2-40B4-BE49-F238E27FC236}">
                <a16:creationId xmlns:a16="http://schemas.microsoft.com/office/drawing/2014/main" xmlns="" id="{63A56746-E18B-4D7C-A15A-5F0B85AB47B4}"/>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a:extLst>
              <a:ext uri="{FF2B5EF4-FFF2-40B4-BE49-F238E27FC236}">
                <a16:creationId xmlns:a16="http://schemas.microsoft.com/office/drawing/2014/main" xmlns="" id="{8F82D85B-FD45-4B94-A6D2-6295FBC79CF0}"/>
              </a:ext>
            </a:extLst>
          </p:cNvPr>
          <p:cNvSpPr/>
          <p:nvPr/>
        </p:nvSpPr>
        <p:spPr bwMode="auto">
          <a:xfrm>
            <a:off x="7740650" y="403225"/>
            <a:ext cx="1258888" cy="1190625"/>
          </a:xfrm>
          <a:prstGeom prst="ellipse">
            <a:avLst/>
          </a:prstGeom>
          <a:solidFill>
            <a:srgbClr val="9A2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800" dirty="0">
                <a:solidFill>
                  <a:srgbClr val="FFFFFF"/>
                </a:solidFill>
                <a:latin typeface="微軟正黑體" panose="020B0604030504040204" pitchFamily="34" charset="-120"/>
                <a:ea typeface="微軟正黑體" panose="020B0604030504040204" pitchFamily="34" charset="-120"/>
              </a:rPr>
              <a:t>答</a:t>
            </a:r>
          </a:p>
        </p:txBody>
      </p:sp>
      <p:sp>
        <p:nvSpPr>
          <p:cNvPr id="103427" name="Text Box 17">
            <a:extLst>
              <a:ext uri="{FF2B5EF4-FFF2-40B4-BE49-F238E27FC236}">
                <a16:creationId xmlns:a16="http://schemas.microsoft.com/office/drawing/2014/main" xmlns="" id="{329421F2-2D1A-4923-809C-E1FCC4B8E4B2}"/>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
        <p:nvSpPr>
          <p:cNvPr id="103428" name="矩形 1">
            <a:extLst>
              <a:ext uri="{FF2B5EF4-FFF2-40B4-BE49-F238E27FC236}">
                <a16:creationId xmlns:a16="http://schemas.microsoft.com/office/drawing/2014/main" xmlns="" id="{012324BD-33C5-47A9-89BB-969E67E90157}"/>
              </a:ext>
            </a:extLst>
          </p:cNvPr>
          <p:cNvSpPr>
            <a:spLocks noChangeArrowheads="1"/>
          </p:cNvSpPr>
          <p:nvPr/>
        </p:nvSpPr>
        <p:spPr bwMode="auto">
          <a:xfrm>
            <a:off x="611188" y="1603375"/>
            <a:ext cx="7489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9A248F"/>
                </a:solidFill>
                <a:latin typeface="微軟正黑體" panose="020B0604030504040204" pitchFamily="34" charset="-120"/>
                <a:ea typeface="微軟正黑體" panose="020B0604030504040204" pitchFamily="34" charset="-120"/>
                <a:cs typeface="Times New Roman" panose="02020603050405020304" pitchFamily="18" charset="0"/>
              </a:rPr>
              <a:t>駕駛與飆車族相同車款的車輛，行經飆車路段，可能出於偶然，因此在論證上須更為嚴謹及更多證據，如是否有其他證人指證、行為人穿著與飆車族相同衣著（如制服）、行為人與飆車族有相互約定或連繫、披掛相同標語旗幟等，才能認為行為人可能也參加飆車活動，依據事務邏輯推論，此即為「論理法則」。</a:t>
            </a:r>
            <a:endParaRPr lang="zh-TW" altLang="en-US" sz="2800">
              <a:solidFill>
                <a:srgbClr val="9A248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2">
            <a:extLst>
              <a:ext uri="{FF2B5EF4-FFF2-40B4-BE49-F238E27FC236}">
                <a16:creationId xmlns:a16="http://schemas.microsoft.com/office/drawing/2014/main" xmlns="" id="{1A78B1D6-E9E4-42AF-B310-E272A06B1E39}"/>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graphicFrame>
        <p:nvGraphicFramePr>
          <p:cNvPr id="5" name="內容版面配置區 4">
            <a:extLst>
              <a:ext uri="{FF2B5EF4-FFF2-40B4-BE49-F238E27FC236}">
                <a16:creationId xmlns:a16="http://schemas.microsoft.com/office/drawing/2014/main" xmlns="" id="{C3585429-D94D-498F-B75D-2686CCD5C247}"/>
              </a:ext>
            </a:extLst>
          </p:cNvPr>
          <p:cNvGraphicFramePr>
            <a:graphicFrameLocks/>
          </p:cNvGraphicFramePr>
          <p:nvPr/>
        </p:nvGraphicFramePr>
        <p:xfrm>
          <a:off x="468313" y="1600200"/>
          <a:ext cx="7991475" cy="3597275"/>
        </p:xfrm>
        <a:graphic>
          <a:graphicData uri="http://schemas.openxmlformats.org/drawingml/2006/table">
            <a:tbl>
              <a:tblPr firstRow="1" bandRow="1">
                <a:tableStyleId>{17292A2E-F333-43FB-9621-5CBBE7FDCDCB}</a:tableStyleId>
              </a:tblPr>
              <a:tblGrid>
                <a:gridCol w="7991475">
                  <a:extLst>
                    <a:ext uri="{9D8B030D-6E8A-4147-A177-3AD203B41FA5}">
                      <a16:colId xmlns:a16="http://schemas.microsoft.com/office/drawing/2014/main" xmlns="" val="20000"/>
                    </a:ext>
                  </a:extLst>
                </a:gridCol>
              </a:tblGrid>
              <a:tr h="518251">
                <a:tc>
                  <a:txBody>
                    <a:bodyPr/>
                    <a:lstStyle/>
                    <a:p>
                      <a:pPr algn="just"/>
                      <a:r>
                        <a:rPr lang="zh-TW" altLang="en-US" sz="2800" dirty="0">
                          <a:latin typeface="微軟正黑體" panose="020B0604030504040204" pitchFamily="34" charset="-120"/>
                          <a:ea typeface="微軟正黑體" panose="020B0604030504040204" pitchFamily="34" charset="-120"/>
                        </a:rPr>
                        <a:t>上訴</a:t>
                      </a:r>
                    </a:p>
                  </a:txBody>
                  <a:tcPr marL="91433" marR="91433" marT="45728" marB="45728"/>
                </a:tc>
                <a:extLst>
                  <a:ext uri="{0D108BD9-81ED-4DB2-BD59-A6C34878D82A}">
                    <a16:rowId xmlns:a16="http://schemas.microsoft.com/office/drawing/2014/main" xmlns="" val="10000"/>
                  </a:ext>
                </a:extLst>
              </a:tr>
              <a:tr h="3079024">
                <a:tc>
                  <a:txBody>
                    <a:bodyPr/>
                    <a:lstStyle/>
                    <a:p>
                      <a:pPr marL="0" indent="0" algn="just">
                        <a:buFont typeface="Arial" pitchFamily="34" charset="0"/>
                        <a:buNone/>
                      </a:pPr>
                      <a:r>
                        <a:rPr lang="zh-TW" altLang="en-US" sz="2800" dirty="0">
                          <a:latin typeface="微軟正黑體" panose="020B0604030504040204" pitchFamily="34" charset="-120"/>
                          <a:ea typeface="微軟正黑體" panose="020B0604030504040204" pitchFamily="34" charset="-120"/>
                        </a:rPr>
                        <a:t>當然如果當事人（引文中的阿勇或檢察官）對於判決結果不服，可依法提出「上訴狀」，上訴到第二審法院，甚至繼續上訴到最高法院。如果告訴人或被害人不服判決結果，也可以請求檢察官提起上訴。法官在判決時，對於較輕微的罪刑，如認為以暫不執行為適當者，得宣告緩刑，但緩刑期間不用坐牢。</a:t>
                      </a:r>
                    </a:p>
                  </a:txBody>
                  <a:tcPr marL="91433" marR="91433" marT="45728" marB="45728"/>
                </a:tc>
                <a:extLst>
                  <a:ext uri="{0D108BD9-81ED-4DB2-BD59-A6C34878D82A}">
                    <a16:rowId xmlns:a16="http://schemas.microsoft.com/office/drawing/2014/main" xmlns="" val="10001"/>
                  </a:ext>
                </a:extLst>
              </a:tr>
            </a:tbl>
          </a:graphicData>
        </a:graphic>
      </p:graphicFrame>
      <p:sp>
        <p:nvSpPr>
          <p:cNvPr id="104459" name="Text Box 17">
            <a:extLst>
              <a:ext uri="{FF2B5EF4-FFF2-40B4-BE49-F238E27FC236}">
                <a16:creationId xmlns:a16="http://schemas.microsoft.com/office/drawing/2014/main" xmlns="" id="{8EF60846-D85C-40ED-8656-84148E34264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2">
            <a:extLst>
              <a:ext uri="{FF2B5EF4-FFF2-40B4-BE49-F238E27FC236}">
                <a16:creationId xmlns:a16="http://schemas.microsoft.com/office/drawing/2014/main" xmlns="" id="{EE660866-1BD7-4C55-9A79-1A80DDC10FB4}"/>
              </a:ext>
            </a:extLst>
          </p:cNvPr>
          <p:cNvSpPr>
            <a:spLocks noGrp="1" noChangeArrowheads="1"/>
          </p:cNvSpPr>
          <p:nvPr>
            <p:ph type="title"/>
          </p:nvPr>
        </p:nvSpPr>
        <p:spPr/>
        <p:txBody>
          <a:bodyPr/>
          <a:lstStyle/>
          <a:p>
            <a:pPr eaLnBrk="1" hangingPunct="1"/>
            <a:r>
              <a:rPr lang="zh-TW" altLang="en-US" sz="3400"/>
              <a:t>犯罪的追訴與處罰程序中應如何保障人權</a:t>
            </a:r>
          </a:p>
        </p:txBody>
      </p:sp>
      <p:graphicFrame>
        <p:nvGraphicFramePr>
          <p:cNvPr id="5" name="內容版面配置區 4">
            <a:extLst>
              <a:ext uri="{FF2B5EF4-FFF2-40B4-BE49-F238E27FC236}">
                <a16:creationId xmlns:a16="http://schemas.microsoft.com/office/drawing/2014/main" xmlns="" id="{23842FAD-14AE-4825-A624-84E4E7205880}"/>
              </a:ext>
            </a:extLst>
          </p:cNvPr>
          <p:cNvGraphicFramePr>
            <a:graphicFrameLocks/>
          </p:cNvGraphicFramePr>
          <p:nvPr/>
        </p:nvGraphicFramePr>
        <p:xfrm>
          <a:off x="468313" y="1600200"/>
          <a:ext cx="8064500" cy="2743200"/>
        </p:xfrm>
        <a:graphic>
          <a:graphicData uri="http://schemas.openxmlformats.org/drawingml/2006/table">
            <a:tbl>
              <a:tblPr firstRow="1" bandRow="1">
                <a:tableStyleId>{17292A2E-F333-43FB-9621-5CBBE7FDCDCB}</a:tableStyleId>
              </a:tblPr>
              <a:tblGrid>
                <a:gridCol w="8064500">
                  <a:extLst>
                    <a:ext uri="{9D8B030D-6E8A-4147-A177-3AD203B41FA5}">
                      <a16:colId xmlns:a16="http://schemas.microsoft.com/office/drawing/2014/main" xmlns="" val="20000"/>
                    </a:ext>
                  </a:extLst>
                </a:gridCol>
              </a:tblGrid>
              <a:tr h="370840">
                <a:tc>
                  <a:txBody>
                    <a:bodyPr/>
                    <a:lstStyle/>
                    <a:p>
                      <a:pPr algn="just"/>
                      <a:r>
                        <a:rPr lang="zh-TW" altLang="en-US" sz="2800" dirty="0">
                          <a:latin typeface="微軟正黑體" panose="020B0604030504040204" pitchFamily="34" charset="-120"/>
                          <a:ea typeface="微軟正黑體" panose="020B0604030504040204" pitchFamily="34" charset="-120"/>
                        </a:rPr>
                        <a:t>執行</a:t>
                      </a:r>
                    </a:p>
                  </a:txBody>
                  <a:tcPr marL="91444" marR="91444"/>
                </a:tc>
                <a:extLst>
                  <a:ext uri="{0D108BD9-81ED-4DB2-BD59-A6C34878D82A}">
                    <a16:rowId xmlns:a16="http://schemas.microsoft.com/office/drawing/2014/main" xmlns="" val="10000"/>
                  </a:ext>
                </a:extLst>
              </a:tr>
              <a:tr h="370840">
                <a:tc>
                  <a:txBody>
                    <a:bodyPr/>
                    <a:lstStyle/>
                    <a:p>
                      <a:pPr marL="0" indent="0" algn="just">
                        <a:buFont typeface="Arial" pitchFamily="34" charset="0"/>
                        <a:buNone/>
                      </a:pPr>
                      <a:r>
                        <a:rPr lang="zh-TW" altLang="en-US" sz="2800" dirty="0">
                          <a:latin typeface="微軟正黑體" panose="020B0604030504040204" pitchFamily="34" charset="-120"/>
                          <a:ea typeface="微軟正黑體" panose="020B0604030504040204" pitchFamily="34" charset="-120"/>
                        </a:rPr>
                        <a:t>等到終審判決確定後，此一刑事案件則移到檢察署， 交由檢察官依據刑事訴訟法，指揮執行該項判決，也就是對於犯罪者施予法院所判決的處罰。受刑人如果在獄中表現良好，確實有反悔改過之實據者得許假釋出獄。</a:t>
                      </a:r>
                    </a:p>
                  </a:txBody>
                  <a:tcPr marL="91444" marR="91444"/>
                </a:tc>
                <a:extLst>
                  <a:ext uri="{0D108BD9-81ED-4DB2-BD59-A6C34878D82A}">
                    <a16:rowId xmlns:a16="http://schemas.microsoft.com/office/drawing/2014/main" xmlns="" val="10001"/>
                  </a:ext>
                </a:extLst>
              </a:tr>
            </a:tbl>
          </a:graphicData>
        </a:graphic>
      </p:graphicFrame>
      <p:sp>
        <p:nvSpPr>
          <p:cNvPr id="105483" name="Text Box 17">
            <a:extLst>
              <a:ext uri="{FF2B5EF4-FFF2-40B4-BE49-F238E27FC236}">
                <a16:creationId xmlns:a16="http://schemas.microsoft.com/office/drawing/2014/main" xmlns="" id="{C4D5977C-F571-432D-A3C7-4B0CF65D728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160</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圖片 3">
            <a:extLst>
              <a:ext uri="{FF2B5EF4-FFF2-40B4-BE49-F238E27FC236}">
                <a16:creationId xmlns:a16="http://schemas.microsoft.com/office/drawing/2014/main" xmlns="" id="{C916C762-9155-4F4E-A2EE-1365DF1FC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700213"/>
            <a:ext cx="892968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矩形 6">
            <a:extLst>
              <a:ext uri="{FF2B5EF4-FFF2-40B4-BE49-F238E27FC236}">
                <a16:creationId xmlns:a16="http://schemas.microsoft.com/office/drawing/2014/main" xmlns="" id="{A4190881-21FC-4E7E-8DA7-E7CFC21FB851}"/>
              </a:ext>
            </a:extLst>
          </p:cNvPr>
          <p:cNvSpPr>
            <a:spLocks noChangeArrowheads="1"/>
          </p:cNvSpPr>
          <p:nvPr/>
        </p:nvSpPr>
        <p:spPr bwMode="auto">
          <a:xfrm>
            <a:off x="5256213" y="1177925"/>
            <a:ext cx="3860800" cy="522288"/>
          </a:xfrm>
          <a:prstGeom prst="rect">
            <a:avLst/>
          </a:prstGeom>
          <a:solidFill>
            <a:srgbClr val="6884C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b="1">
                <a:solidFill>
                  <a:schemeClr val="bg1"/>
                </a:solidFill>
                <a:latin typeface="微軟正黑體" panose="020B0604030504040204" pitchFamily="34" charset="-120"/>
                <a:ea typeface="微軟正黑體" panose="020B0604030504040204" pitchFamily="34" charset="-120"/>
              </a:rPr>
              <a:t>刑事案件的訴訟流程</a:t>
            </a:r>
          </a:p>
        </p:txBody>
      </p:sp>
      <p:sp>
        <p:nvSpPr>
          <p:cNvPr id="106500" name="Text Box 17">
            <a:extLst>
              <a:ext uri="{FF2B5EF4-FFF2-40B4-BE49-F238E27FC236}">
                <a16:creationId xmlns:a16="http://schemas.microsoft.com/office/drawing/2014/main" xmlns="" id="{325BB5EC-ACA5-4AFD-9B3A-5719A475C71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48131" name="內容版面配置區 2"/>
          <p:cNvSpPr>
            <a:spLocks noGrp="1"/>
          </p:cNvSpPr>
          <p:nvPr>
            <p:ph sz="quarter" idx="13"/>
          </p:nvPr>
        </p:nvSpPr>
        <p:spPr>
          <a:xfrm>
            <a:off x="250825" y="981075"/>
            <a:ext cx="8569325" cy="1223963"/>
          </a:xfrm>
        </p:spPr>
        <p:txBody>
          <a:bodyPr/>
          <a:lstStyle/>
          <a:p>
            <a:pPr marL="357188" indent="-357188">
              <a:buFont typeface="Arial" pitchFamily="34" charset="0"/>
              <a:buNone/>
            </a:pPr>
            <a:r>
              <a:rPr lang="zh-TW" altLang="en-US" smtClean="0"/>
              <a:t>（五）執行</a:t>
            </a:r>
          </a:p>
          <a:p>
            <a:pPr marL="357188" indent="-357188"/>
            <a:r>
              <a:rPr lang="zh-TW" altLang="en-US" smtClean="0"/>
              <a:t>意涵：透過國家權力實現裁判內容。</a:t>
            </a:r>
            <a:endParaRPr lang="en-US" altLang="zh-TW" smtClean="0"/>
          </a:p>
        </p:txBody>
      </p:sp>
      <p:sp>
        <p:nvSpPr>
          <p:cNvPr id="4813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8521525-B6AA-445F-A2C3-D64BD26DDB9B}" type="slidenum">
              <a:rPr kumimoji="0" lang="zh-TW" altLang="en-US" smtClean="0">
                <a:solidFill>
                  <a:srgbClr val="898989"/>
                </a:solidFill>
                <a:latin typeface="標楷體" pitchFamily="65" charset="-120"/>
                <a:ea typeface="標楷體" pitchFamily="65" charset="-120"/>
              </a:rPr>
              <a:pPr eaLnBrk="1" hangingPunct="1"/>
              <a:t>165</a:t>
            </a:fld>
            <a:endParaRPr kumimoji="0" lang="zh-TW" altLang="en-US" smtClean="0">
              <a:solidFill>
                <a:srgbClr val="898989"/>
              </a:solidFill>
              <a:latin typeface="標楷體" pitchFamily="65" charset="-120"/>
              <a:ea typeface="標楷體" pitchFamily="65" charset="-120"/>
            </a:endParaRPr>
          </a:p>
        </p:txBody>
      </p:sp>
      <p:graphicFrame>
        <p:nvGraphicFramePr>
          <p:cNvPr id="4" name="Group 22"/>
          <p:cNvGraphicFramePr>
            <a:graphicFrameLocks/>
          </p:cNvGraphicFramePr>
          <p:nvPr/>
        </p:nvGraphicFramePr>
        <p:xfrm>
          <a:off x="611560" y="2348880"/>
          <a:ext cx="8064896" cy="2913063"/>
        </p:xfrm>
        <a:graphic>
          <a:graphicData uri="http://schemas.openxmlformats.org/drawingml/2006/table">
            <a:tbl>
              <a:tblPr>
                <a:tableStyleId>{3C2FFA5D-87B4-456A-9821-1D502468CF0F}</a:tableStyleId>
              </a:tblPr>
              <a:tblGrid>
                <a:gridCol w="1032030"/>
                <a:gridCol w="7032866"/>
              </a:tblGrid>
              <a:tr h="1009650">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方式</a:t>
                      </a:r>
                      <a:endParaRPr kumimoji="1" lang="zh-TW" altLang="en-US" sz="3000" b="0" i="0" u="none" strike="noStrike" cap="none" normalizeH="0" baseline="0" dirty="0" smtClean="0">
                        <a:ln>
                          <a:noFill/>
                        </a:ln>
                        <a:solidFill>
                          <a:schemeClr val="tx1"/>
                        </a:solidFill>
                        <a:effectLst/>
                        <a:latin typeface="標楷體" pitchFamily="65" charset="-120"/>
                        <a:ea typeface="標楷體" pitchFamily="65" charset="-120"/>
                      </a:endParaRPr>
                    </a:p>
                  </a:txBody>
                  <a:tcPr marL="68580" marR="68580" marT="0" marB="0" anchor="ctr" horzOverflow="overflow"/>
                </a:tc>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在法院判決確定後，由</a:t>
                      </a:r>
                      <a:r>
                        <a:rPr kumimoji="1" lang="zh-TW" altLang="en-US" sz="3000" b="1" u="none" strike="noStrike" cap="none" normalizeH="0" baseline="0" dirty="0" smtClean="0">
                          <a:ln>
                            <a:noFill/>
                          </a:ln>
                          <a:solidFill>
                            <a:srgbClr val="FF3C00"/>
                          </a:solidFill>
                          <a:effectLst/>
                          <a:latin typeface="標楷體" pitchFamily="65" charset="-120"/>
                          <a:ea typeface="標楷體" pitchFamily="65" charset="-120"/>
                        </a:rPr>
                        <a:t>檢察官</a:t>
                      </a:r>
                      <a:r>
                        <a:rPr kumimoji="1" lang="zh-TW" altLang="en-US" sz="3000" u="none" strike="noStrike" cap="none" normalizeH="0" baseline="0" dirty="0" smtClean="0">
                          <a:ln>
                            <a:noFill/>
                          </a:ln>
                          <a:effectLst/>
                          <a:latin typeface="標楷體" pitchFamily="65" charset="-120"/>
                          <a:ea typeface="標楷體" pitchFamily="65" charset="-120"/>
                        </a:rPr>
                        <a:t>依據刑事訴訟法指揮執行該判決</a:t>
                      </a:r>
                      <a:endParaRPr kumimoji="1" lang="zh-TW" altLang="en-US" sz="3000" b="0" i="0" u="none" strike="noStrike" cap="none" normalizeH="0" baseline="0" dirty="0" smtClean="0">
                        <a:ln>
                          <a:noFill/>
                        </a:ln>
                        <a:solidFill>
                          <a:schemeClr val="tx1"/>
                        </a:solidFill>
                        <a:effectLst/>
                        <a:latin typeface="標楷體" pitchFamily="65" charset="-120"/>
                        <a:ea typeface="標楷體" pitchFamily="65" charset="-120"/>
                      </a:endParaRPr>
                    </a:p>
                  </a:txBody>
                  <a:tcPr marL="68580" marR="68580" marT="0" marB="0" horzOverflow="overflow"/>
                </a:tc>
              </a:tr>
              <a:tr h="1903413">
                <a:tc>
                  <a:txBody>
                    <a:bodyPr/>
                    <a:lstStyle>
                      <a:lvl1pPr>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3000" u="none" strike="noStrike" cap="none" normalizeH="0" baseline="0" dirty="0" smtClean="0">
                          <a:ln>
                            <a:noFill/>
                          </a:ln>
                          <a:effectLst/>
                          <a:latin typeface="標楷體" pitchFamily="65" charset="-120"/>
                          <a:ea typeface="標楷體" pitchFamily="65" charset="-120"/>
                        </a:rPr>
                        <a:t>救濟</a:t>
                      </a:r>
                      <a:endPar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endParaRPr>
                    </a:p>
                  </a:txBody>
                  <a:tcPr marL="68580" marR="68580" marT="0" marB="0" anchor="ctr" horzOverflow="overflow"/>
                </a:tc>
                <a:tc>
                  <a:txBody>
                    <a:bodyPr/>
                    <a:lstStyle>
                      <a:lvl1pPr marL="365125" indent="-365125">
                        <a:spcBef>
                          <a:spcPct val="20000"/>
                        </a:spcBef>
                        <a:buFont typeface="Arial" pitchFamily="34" charset="0"/>
                        <a:defRPr kumimoji="1" sz="2800">
                          <a:solidFill>
                            <a:schemeClr val="tx1"/>
                          </a:solidFill>
                          <a:latin typeface="Calibri" pitchFamily="34" charset="0"/>
                          <a:ea typeface="新細明體" pitchFamily="18" charset="-120"/>
                        </a:defRPr>
                      </a:lvl1pPr>
                      <a:lvl2pPr marL="742950" indent="-285750">
                        <a:spcBef>
                          <a:spcPct val="20000"/>
                        </a:spcBef>
                        <a:buFont typeface="Arial" pitchFamily="34" charset="0"/>
                        <a:defRPr kumimoji="1" sz="2400">
                          <a:solidFill>
                            <a:schemeClr val="tx1"/>
                          </a:solidFill>
                          <a:latin typeface="Calibri" pitchFamily="34" charset="0"/>
                          <a:ea typeface="新細明體" pitchFamily="18" charset="-120"/>
                        </a:defRPr>
                      </a:lvl2pPr>
                      <a:lvl3pPr marL="1143000" indent="-228600">
                        <a:spcBef>
                          <a:spcPct val="20000"/>
                        </a:spcBef>
                        <a:buFont typeface="Arial" pitchFamily="34" charset="0"/>
                        <a:defRPr kumimoji="1" sz="2000">
                          <a:solidFill>
                            <a:schemeClr val="tx1"/>
                          </a:solidFill>
                          <a:latin typeface="Calibri" pitchFamily="34" charset="0"/>
                          <a:ea typeface="新細明體" pitchFamily="18" charset="-120"/>
                        </a:defRPr>
                      </a:lvl3pPr>
                      <a:lvl4pPr marL="1600200" indent="-228600">
                        <a:spcBef>
                          <a:spcPct val="20000"/>
                        </a:spcBef>
                        <a:buFont typeface="Arial" pitchFamily="34" charset="0"/>
                        <a:defRPr kumimoji="1">
                          <a:solidFill>
                            <a:schemeClr val="tx1"/>
                          </a:solidFill>
                          <a:latin typeface="Calibri" pitchFamily="34" charset="0"/>
                          <a:ea typeface="新細明體" pitchFamily="18" charset="-120"/>
                        </a:defRPr>
                      </a:lvl4pPr>
                      <a:lvl5pPr marL="2057400" indent="-228600">
                        <a:spcBef>
                          <a:spcPct val="20000"/>
                        </a:spcBef>
                        <a:buFont typeface="Arial" pitchFamily="34" charset="0"/>
                        <a:defRPr kumimoji="1">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defRPr kumimoji="1">
                          <a:solidFill>
                            <a:schemeClr val="tx1"/>
                          </a:solidFill>
                          <a:latin typeface="Calibri"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mj-lt"/>
                        <a:buNone/>
                        <a:tabLst/>
                      </a:pPr>
                      <a:r>
                        <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rPr>
                        <a:t>若受刑人有不明白判決文義等情形，以致執行時發生爭議，或認為檢察官的指揮執行不當，受刑人尚可依法以</a:t>
                      </a:r>
                      <a:r>
                        <a:rPr kumimoji="1" lang="zh-TW" altLang="en-US" sz="3000" b="1" i="0" u="none" strike="noStrike" cap="none" normalizeH="0" baseline="0" dirty="0" smtClean="0">
                          <a:ln>
                            <a:noFill/>
                          </a:ln>
                          <a:solidFill>
                            <a:srgbClr val="FF3C00"/>
                          </a:solidFill>
                          <a:effectLst/>
                          <a:latin typeface="標楷體" pitchFamily="65" charset="-120"/>
                          <a:ea typeface="標楷體" pitchFamily="65" charset="-120"/>
                        </a:rPr>
                        <a:t>書狀方式</a:t>
                      </a:r>
                      <a:r>
                        <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rPr>
                        <a:t>向法院要求</a:t>
                      </a:r>
                      <a:r>
                        <a:rPr kumimoji="1" lang="zh-TW" altLang="en-US" sz="3000" b="1" i="0" u="none" strike="noStrike" cap="none" normalizeH="0" baseline="0" dirty="0" smtClean="0">
                          <a:ln>
                            <a:noFill/>
                          </a:ln>
                          <a:solidFill>
                            <a:srgbClr val="FF3C00"/>
                          </a:solidFill>
                          <a:effectLst/>
                          <a:latin typeface="標楷體" pitchFamily="65" charset="-120"/>
                          <a:ea typeface="標楷體" pitchFamily="65" charset="-120"/>
                        </a:rPr>
                        <a:t>聲明疑義或異議</a:t>
                      </a:r>
                      <a:r>
                        <a:rPr kumimoji="1" lang="zh-TW" altLang="en-US" sz="3000" b="0" i="0" u="none" strike="noStrike" cap="none" normalizeH="0" baseline="0" dirty="0" smtClean="0">
                          <a:ln>
                            <a:noFill/>
                          </a:ln>
                          <a:solidFill>
                            <a:srgbClr val="000000"/>
                          </a:solidFill>
                          <a:effectLst/>
                          <a:latin typeface="標楷體" pitchFamily="65" charset="-120"/>
                          <a:ea typeface="標楷體" pitchFamily="65" charset="-120"/>
                        </a:rPr>
                        <a:t>以為救濟</a:t>
                      </a:r>
                    </a:p>
                  </a:txBody>
                  <a:tcPr marL="68580" marR="68580" marT="0" marB="0" horzOverflow="overflow"/>
                </a:tc>
              </a:tr>
            </a:tbl>
          </a:graphicData>
        </a:graphic>
      </p:graphicFrame>
    </p:spTree>
    <p:extLst>
      <p:ext uri="{BB962C8B-B14F-4D97-AF65-F5344CB8AC3E}">
        <p14:creationId xmlns:p14="http://schemas.microsoft.com/office/powerpoint/2010/main" val="284614332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49155" name="內容版面配置區 2"/>
          <p:cNvSpPr>
            <a:spLocks noGrp="1"/>
          </p:cNvSpPr>
          <p:nvPr>
            <p:ph sz="quarter" idx="13"/>
          </p:nvPr>
        </p:nvSpPr>
        <p:spPr>
          <a:xfrm>
            <a:off x="250825" y="981075"/>
            <a:ext cx="8569325" cy="576263"/>
          </a:xfrm>
        </p:spPr>
        <p:txBody>
          <a:bodyPr/>
          <a:lstStyle/>
          <a:p>
            <a:r>
              <a:rPr lang="zh-TW" altLang="en-US" smtClean="0"/>
              <a:t>刑事訴訟流程圖</a:t>
            </a:r>
            <a:endParaRPr lang="en-US" altLang="zh-TW" smtClean="0"/>
          </a:p>
        </p:txBody>
      </p:sp>
      <p:sp>
        <p:nvSpPr>
          <p:cNvPr id="4915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A3319D3-5751-48F9-9C17-70844557B0B3}" type="slidenum">
              <a:rPr kumimoji="0" lang="zh-TW" altLang="en-US" smtClean="0">
                <a:solidFill>
                  <a:srgbClr val="898989"/>
                </a:solidFill>
                <a:latin typeface="標楷體" pitchFamily="65" charset="-120"/>
                <a:ea typeface="標楷體" pitchFamily="65" charset="-120"/>
              </a:rPr>
              <a:pPr eaLnBrk="1" hangingPunct="1"/>
              <a:t>166</a:t>
            </a:fld>
            <a:endParaRPr kumimoji="0" lang="zh-TW" altLang="en-US" smtClean="0">
              <a:solidFill>
                <a:srgbClr val="898989"/>
              </a:solidFill>
              <a:latin typeface="標楷體" pitchFamily="65" charset="-120"/>
              <a:ea typeface="標楷體" pitchFamily="65" charset="-120"/>
            </a:endParaRPr>
          </a:p>
        </p:txBody>
      </p:sp>
      <p:pic>
        <p:nvPicPr>
          <p:cNvPr id="32782" name="Picture 14"/>
          <p:cNvPicPr>
            <a:picLocks noChangeAspect="1" noChangeArrowheads="1"/>
          </p:cNvPicPr>
          <p:nvPr/>
        </p:nvPicPr>
        <p:blipFill>
          <a:blip r:embed="rId2"/>
          <a:srcRect/>
          <a:stretch>
            <a:fillRect/>
          </a:stretch>
        </p:blipFill>
        <p:spPr bwMode="auto">
          <a:xfrm>
            <a:off x="755650" y="1700213"/>
            <a:ext cx="7848600" cy="47752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64470977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p:cNvPicPr>
            <a:picLocks noChangeAspect="1" noChangeArrowheads="1"/>
          </p:cNvPicPr>
          <p:nvPr/>
        </p:nvPicPr>
        <p:blipFill>
          <a:blip r:embed="rId2"/>
          <a:srcRect/>
          <a:stretch>
            <a:fillRect/>
          </a:stretch>
        </p:blipFill>
        <p:spPr bwMode="auto">
          <a:xfrm>
            <a:off x="611188" y="1576388"/>
            <a:ext cx="7416800" cy="4784725"/>
          </a:xfrm>
          <a:prstGeom prst="rect">
            <a:avLst/>
          </a:prstGeom>
          <a:noFill/>
          <a:ln>
            <a:noFill/>
          </a:ln>
          <a:effectLst>
            <a:prstShdw prst="shdw17" dist="17961" dir="2700000">
              <a:schemeClr val="accent1">
                <a:gamma/>
                <a:shade val="60000"/>
                <a:invGamma/>
              </a:schemeClr>
            </a:prstShdw>
          </a:effectLst>
          <a:extLst/>
        </p:spPr>
      </p:pic>
      <p:sp>
        <p:nvSpPr>
          <p:cNvPr id="50179" name="標題 1"/>
          <p:cNvSpPr>
            <a:spLocks noGrp="1"/>
          </p:cNvSpPr>
          <p:nvPr>
            <p:ph type="title"/>
          </p:nvPr>
        </p:nvSpPr>
        <p:spPr>
          <a:xfrm>
            <a:off x="0" y="0"/>
            <a:ext cx="8229600" cy="765175"/>
          </a:xfrm>
        </p:spPr>
        <p:txBody>
          <a:bodyPr/>
          <a:lstStyle/>
          <a:p>
            <a:r>
              <a:rPr lang="zh-TW" altLang="en-US" smtClean="0"/>
              <a:t>一、國家追訴、處罰犯罪的程序</a:t>
            </a:r>
          </a:p>
        </p:txBody>
      </p:sp>
      <p:sp>
        <p:nvSpPr>
          <p:cNvPr id="50180" name="內容版面配置區 2"/>
          <p:cNvSpPr>
            <a:spLocks noGrp="1"/>
          </p:cNvSpPr>
          <p:nvPr>
            <p:ph sz="quarter" idx="13"/>
          </p:nvPr>
        </p:nvSpPr>
        <p:spPr>
          <a:xfrm>
            <a:off x="250825" y="981075"/>
            <a:ext cx="8569325" cy="576263"/>
          </a:xfrm>
        </p:spPr>
        <p:txBody>
          <a:bodyPr/>
          <a:lstStyle/>
          <a:p>
            <a:r>
              <a:rPr lang="zh-TW" altLang="en-US" smtClean="0"/>
              <a:t>刑事訴訟流程圖</a:t>
            </a:r>
            <a:endParaRPr lang="en-US" altLang="zh-TW" smtClean="0"/>
          </a:p>
        </p:txBody>
      </p:sp>
      <p:sp>
        <p:nvSpPr>
          <p:cNvPr id="50181"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9B2C120-400D-460B-A7D2-99CE4BEAAF98}" type="slidenum">
              <a:rPr kumimoji="0" lang="zh-TW" altLang="en-US" smtClean="0">
                <a:solidFill>
                  <a:srgbClr val="898989"/>
                </a:solidFill>
                <a:latin typeface="標楷體" pitchFamily="65" charset="-120"/>
                <a:ea typeface="標楷體" pitchFamily="65" charset="-120"/>
              </a:rPr>
              <a:pPr eaLnBrk="1" hangingPunct="1"/>
              <a:t>167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10446693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文字方塊 5">
            <a:extLst>
              <a:ext uri="{FF2B5EF4-FFF2-40B4-BE49-F238E27FC236}">
                <a16:creationId xmlns:a16="http://schemas.microsoft.com/office/drawing/2014/main" xmlns="" id="{4E6A8CFD-499D-458F-811D-B5EC6C354366}"/>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二、</a:t>
            </a:r>
          </a:p>
        </p:txBody>
      </p:sp>
      <p:graphicFrame>
        <p:nvGraphicFramePr>
          <p:cNvPr id="4" name="內容版面配置區 3">
            <a:extLst>
              <a:ext uri="{FF2B5EF4-FFF2-40B4-BE49-F238E27FC236}">
                <a16:creationId xmlns:a16="http://schemas.microsoft.com/office/drawing/2014/main" xmlns="" id="{8EA9FDDC-FD7A-45BF-A412-5312B8FC4EA6}"/>
              </a:ext>
            </a:extLst>
          </p:cNvPr>
          <p:cNvGraphicFramePr>
            <a:graphicFrameLocks noGrp="1"/>
          </p:cNvGraphicFramePr>
          <p:nvPr>
            <p:ph idx="1"/>
          </p:nvPr>
        </p:nvGraphicFramePr>
        <p:xfrm>
          <a:off x="755650" y="1844675"/>
          <a:ext cx="7777164" cy="1951038"/>
        </p:xfrm>
        <a:graphic>
          <a:graphicData uri="http://schemas.openxmlformats.org/drawingml/2006/table">
            <a:tbl>
              <a:tblPr firstRow="1" bandRow="1">
                <a:tableStyleId>{ED083AE6-46FA-4A59-8FB0-9F97EB10719F}</a:tableStyleId>
              </a:tblPr>
              <a:tblGrid>
                <a:gridCol w="3888582">
                  <a:extLst>
                    <a:ext uri="{9D8B030D-6E8A-4147-A177-3AD203B41FA5}">
                      <a16:colId xmlns:a16="http://schemas.microsoft.com/office/drawing/2014/main" xmlns="" val="20000"/>
                    </a:ext>
                  </a:extLst>
                </a:gridCol>
                <a:gridCol w="3888582">
                  <a:extLst>
                    <a:ext uri="{9D8B030D-6E8A-4147-A177-3AD203B41FA5}">
                      <a16:colId xmlns:a16="http://schemas.microsoft.com/office/drawing/2014/main" xmlns="" val="20001"/>
                    </a:ext>
                  </a:extLst>
                </a:gridCol>
              </a:tblGrid>
              <a:tr h="1371869">
                <a:tc gridSpan="2">
                  <a:txBody>
                    <a:bodyPr/>
                    <a:lstStyle/>
                    <a:p>
                      <a:pPr algn="l"/>
                      <a:r>
                        <a:rPr lang="zh-TW" altLang="en-US" sz="2800" b="0" dirty="0">
                          <a:latin typeface="微軟正黑體" panose="020B0604030504040204" pitchFamily="34" charset="-120"/>
                          <a:ea typeface="微軟正黑體" panose="020B0604030504040204" pitchFamily="34" charset="-120"/>
                        </a:rPr>
                        <a:t>「無罪推定原則」是刑事訴訟法的鐵則，其意義為刑事被告在經司法機關依法定程序追訴、審判認定其為有罪之前，均應推定其無罪。</a:t>
                      </a:r>
                    </a:p>
                  </a:txBody>
                  <a:tcPr marL="91444" marR="91444" marT="45723" marB="45723"/>
                </a:tc>
                <a:tc hMerge="1">
                  <a:txBody>
                    <a:bodyPr/>
                    <a:lstStyle/>
                    <a:p>
                      <a:pPr algn="ctr"/>
                      <a:endParaRPr lang="zh-TW" altLang="en-US" sz="3200" dirty="0"/>
                    </a:p>
                  </a:txBody>
                  <a:tcPr/>
                </a:tc>
                <a:extLst>
                  <a:ext uri="{0D108BD9-81ED-4DB2-BD59-A6C34878D82A}">
                    <a16:rowId xmlns:a16="http://schemas.microsoft.com/office/drawing/2014/main" xmlns="" val="10000"/>
                  </a:ext>
                </a:extLst>
              </a:tr>
              <a:tr h="579169">
                <a:tc>
                  <a:txBody>
                    <a:bodyPr/>
                    <a:lstStyle/>
                    <a:p>
                      <a:pPr algn="ctr"/>
                      <a:r>
                        <a:rPr lang="en-US" altLang="zh-TW" sz="2800" b="0" dirty="0">
                          <a:latin typeface="微軟正黑體" panose="020B0604030504040204" pitchFamily="34" charset="-120"/>
                          <a:ea typeface="微軟正黑體" panose="020B0604030504040204" pitchFamily="34" charset="-120"/>
                        </a:rPr>
                        <a:t>(</a:t>
                      </a:r>
                      <a:r>
                        <a:rPr lang="zh-TW" altLang="en-US" sz="2800" b="0" dirty="0">
                          <a:latin typeface="微軟正黑體" panose="020B0604030504040204" pitchFamily="34" charset="-120"/>
                          <a:ea typeface="微軟正黑體" panose="020B0604030504040204" pitchFamily="34" charset="-120"/>
                        </a:rPr>
                        <a:t>一</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避免未審先判</a:t>
                      </a:r>
                    </a:p>
                  </a:txBody>
                  <a:tcPr marL="91444" marR="91444" marT="45723" marB="45723"/>
                </a:tc>
                <a:tc>
                  <a:txBody>
                    <a:bodyPr/>
                    <a:lstStyle/>
                    <a:p>
                      <a:pPr algn="ctr"/>
                      <a:r>
                        <a:rPr lang="en-US" altLang="zh-TW" sz="2800" b="0" dirty="0">
                          <a:latin typeface="微軟正黑體" panose="020B0604030504040204" pitchFamily="34" charset="-120"/>
                          <a:ea typeface="微軟正黑體" panose="020B0604030504040204" pitchFamily="34" charset="-120"/>
                        </a:rPr>
                        <a:t>(</a:t>
                      </a:r>
                      <a:r>
                        <a:rPr lang="zh-TW" altLang="en-US" sz="2800" b="0" dirty="0">
                          <a:latin typeface="微軟正黑體" panose="020B0604030504040204" pitchFamily="34" charset="-120"/>
                          <a:ea typeface="微軟正黑體" panose="020B0604030504040204" pitchFamily="34" charset="-120"/>
                        </a:rPr>
                        <a:t>二</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避免誤判</a:t>
                      </a:r>
                    </a:p>
                  </a:txBody>
                  <a:tcPr marL="91444" marR="91444" marT="45723" marB="45723"/>
                </a:tc>
                <a:extLst>
                  <a:ext uri="{0D108BD9-81ED-4DB2-BD59-A6C34878D82A}">
                    <a16:rowId xmlns:a16="http://schemas.microsoft.com/office/drawing/2014/main" xmlns="" val="10001"/>
                  </a:ext>
                </a:extLst>
              </a:tr>
            </a:tbl>
          </a:graphicData>
        </a:graphic>
      </p:graphicFrame>
      <p:sp>
        <p:nvSpPr>
          <p:cNvPr id="107533" name="標題 2">
            <a:extLst>
              <a:ext uri="{FF2B5EF4-FFF2-40B4-BE49-F238E27FC236}">
                <a16:creationId xmlns:a16="http://schemas.microsoft.com/office/drawing/2014/main" xmlns="" id="{4DC3BFD6-B5A1-4E99-9FC0-95BD2F47D82B}"/>
              </a:ext>
            </a:extLst>
          </p:cNvPr>
          <p:cNvSpPr>
            <a:spLocks noGrp="1" noChangeArrowheads="1"/>
          </p:cNvSpPr>
          <p:nvPr>
            <p:ph type="title"/>
          </p:nvPr>
        </p:nvSpPr>
        <p:spPr>
          <a:xfrm>
            <a:off x="1331913" y="146050"/>
            <a:ext cx="7632700" cy="1143000"/>
          </a:xfrm>
        </p:spPr>
        <p:txBody>
          <a:bodyPr/>
          <a:lstStyle/>
          <a:p>
            <a:pPr eaLnBrk="1" hangingPunct="1"/>
            <a:r>
              <a:rPr lang="zh-TW" altLang="en-US" sz="4000" b="1"/>
              <a:t>為何無罪推定原則可以保障人權</a:t>
            </a:r>
          </a:p>
        </p:txBody>
      </p:sp>
      <p:sp>
        <p:nvSpPr>
          <p:cNvPr id="107534" name="Text Box 17">
            <a:extLst>
              <a:ext uri="{FF2B5EF4-FFF2-40B4-BE49-F238E27FC236}">
                <a16:creationId xmlns:a16="http://schemas.microsoft.com/office/drawing/2014/main" xmlns="" id="{674E8867-61A7-42D6-9DE1-6233C72945E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161</a:t>
            </a:r>
          </a:p>
        </p:txBody>
      </p:sp>
      <p:grpSp>
        <p:nvGrpSpPr>
          <p:cNvPr id="107535" name="群組 7">
            <a:extLst>
              <a:ext uri="{FF2B5EF4-FFF2-40B4-BE49-F238E27FC236}">
                <a16:creationId xmlns:a16="http://schemas.microsoft.com/office/drawing/2014/main" xmlns="" id="{2B5A09B7-84AF-4853-AC90-45A04259277A}"/>
              </a:ext>
            </a:extLst>
          </p:cNvPr>
          <p:cNvGrpSpPr>
            <a:grpSpLocks/>
          </p:cNvGrpSpPr>
          <p:nvPr/>
        </p:nvGrpSpPr>
        <p:grpSpPr bwMode="auto">
          <a:xfrm>
            <a:off x="1716088" y="5956300"/>
            <a:ext cx="5886450" cy="806450"/>
            <a:chOff x="1773201" y="5933312"/>
            <a:chExt cx="5886863" cy="807190"/>
          </a:xfrm>
        </p:grpSpPr>
        <p:sp>
          <p:nvSpPr>
            <p:cNvPr id="7" name="橢圓 6">
              <a:extLst>
                <a:ext uri="{FF2B5EF4-FFF2-40B4-BE49-F238E27FC236}">
                  <a16:creationId xmlns:a16="http://schemas.microsoft.com/office/drawing/2014/main" xmlns="" id="{2C6473DA-E2E2-4C2D-A901-738E86FBBBED}"/>
                </a:ext>
              </a:extLst>
            </p:cNvPr>
            <p:cNvSpPr/>
            <p:nvPr/>
          </p:nvSpPr>
          <p:spPr>
            <a:xfrm>
              <a:off x="1773201" y="5933312"/>
              <a:ext cx="806507"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07538" name="矩形 9">
              <a:extLst>
                <a:ext uri="{FF2B5EF4-FFF2-40B4-BE49-F238E27FC236}">
                  <a16:creationId xmlns:a16="http://schemas.microsoft.com/office/drawing/2014/main" xmlns="" id="{1CE7FA59-02FB-4EB3-B373-53C3E9BD3C3F}"/>
                </a:ext>
              </a:extLst>
            </p:cNvPr>
            <p:cNvSpPr>
              <a:spLocks noChangeArrowheads="1"/>
            </p:cNvSpPr>
            <p:nvPr/>
          </p:nvSpPr>
          <p:spPr bwMode="auto">
            <a:xfrm>
              <a:off x="2487134" y="6180873"/>
              <a:ext cx="5172930"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冤獄</a:t>
              </a:r>
              <a:r>
                <a:rPr lang="en-US" altLang="zh-TW" sz="1800" b="1">
                  <a:latin typeface="微軟正黑體" panose="020B0604030504040204" pitchFamily="34" charset="-120"/>
                  <a:ea typeface="微軟正黑體" panose="020B0604030504040204" pitchFamily="34" charset="-120"/>
                </a:rPr>
                <a:t>16</a:t>
              </a:r>
              <a:r>
                <a:rPr lang="zh-TW" altLang="en-US" sz="1800" b="1">
                  <a:latin typeface="微軟正黑體" panose="020B0604030504040204" pitchFamily="34" charset="-120"/>
                  <a:ea typeface="微軟正黑體" panose="020B0604030504040204" pitchFamily="34" charset="-120"/>
                </a:rPr>
                <a:t>年獲賠</a:t>
              </a:r>
              <a:r>
                <a:rPr lang="en-US" altLang="zh-TW" sz="1800" b="1">
                  <a:latin typeface="微軟正黑體" panose="020B0604030504040204" pitchFamily="34" charset="-120"/>
                  <a:ea typeface="微軟正黑體" panose="020B0604030504040204" pitchFamily="34" charset="-120"/>
                </a:rPr>
                <a:t>2812</a:t>
              </a:r>
              <a:r>
                <a:rPr lang="zh-TW" altLang="en-US" sz="1800" b="1">
                  <a:latin typeface="微軟正黑體" panose="020B0604030504040204" pitchFamily="34" charset="-120"/>
                  <a:ea typeface="微軟正黑體" panose="020B0604030504040204" pitchFamily="34" charset="-120"/>
                </a:rPr>
                <a:t>萬 徐自強：跟我道歉吧 </a:t>
              </a:r>
              <a:r>
                <a:rPr lang="en-US" altLang="zh-TW" sz="1800" b="1">
                  <a:latin typeface="微軟正黑體" panose="020B0604030504040204" pitchFamily="34" charset="-120"/>
                  <a:ea typeface="微軟正黑體" panose="020B0604030504040204" pitchFamily="34" charset="-120"/>
                </a:rPr>
                <a:t>2'04"</a:t>
              </a:r>
            </a:p>
          </p:txBody>
        </p:sp>
        <p:pic>
          <p:nvPicPr>
            <p:cNvPr id="107539" name="圖片 10">
              <a:extLst>
                <a:ext uri="{FF2B5EF4-FFF2-40B4-BE49-F238E27FC236}">
                  <a16:creationId xmlns:a16="http://schemas.microsoft.com/office/drawing/2014/main" xmlns="" id="{95E47E28-54C9-45E5-977A-51A9CF2F0C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a:hlinkClick r:id="rId3"/>
            <a:extLst>
              <a:ext uri="{FF2B5EF4-FFF2-40B4-BE49-F238E27FC236}">
                <a16:creationId xmlns:a16="http://schemas.microsoft.com/office/drawing/2014/main" xmlns="" id="{10B64B97-3B65-4BFA-9037-3D37D69DE8EA}"/>
              </a:ext>
            </a:extLst>
          </p:cNvPr>
          <p:cNvSpPr/>
          <p:nvPr/>
        </p:nvSpPr>
        <p:spPr>
          <a:xfrm>
            <a:off x="1749425" y="5970588"/>
            <a:ext cx="5853113"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2">
            <a:extLst>
              <a:ext uri="{FF2B5EF4-FFF2-40B4-BE49-F238E27FC236}">
                <a16:creationId xmlns:a16="http://schemas.microsoft.com/office/drawing/2014/main" xmlns="" id="{C92F8125-BB08-441D-8F4A-650318A32D19}"/>
              </a:ext>
            </a:extLst>
          </p:cNvPr>
          <p:cNvSpPr>
            <a:spLocks noGrp="1" noChangeArrowheads="1"/>
          </p:cNvSpPr>
          <p:nvPr>
            <p:ph type="title"/>
          </p:nvPr>
        </p:nvSpPr>
        <p:spPr>
          <a:xfrm>
            <a:off x="468313" y="549275"/>
            <a:ext cx="8229600" cy="1143000"/>
          </a:xfrm>
        </p:spPr>
        <p:txBody>
          <a:bodyPr/>
          <a:lstStyle/>
          <a:p>
            <a:pPr eaLnBrk="1" hangingPunct="1"/>
            <a:r>
              <a:rPr lang="en-US" altLang="zh-TW" sz="4400"/>
              <a:t>(</a:t>
            </a:r>
            <a:r>
              <a:rPr lang="zh-TW" altLang="en-US" sz="4400"/>
              <a:t>一</a:t>
            </a:r>
            <a:r>
              <a:rPr lang="en-US" altLang="zh-TW" sz="4400"/>
              <a:t>) </a:t>
            </a:r>
            <a:r>
              <a:rPr lang="zh-TW" altLang="en-US" sz="4400"/>
              <a:t>避免未審先判</a:t>
            </a:r>
          </a:p>
        </p:txBody>
      </p:sp>
      <p:graphicFrame>
        <p:nvGraphicFramePr>
          <p:cNvPr id="4" name="表格 3">
            <a:extLst>
              <a:ext uri="{FF2B5EF4-FFF2-40B4-BE49-F238E27FC236}">
                <a16:creationId xmlns:a16="http://schemas.microsoft.com/office/drawing/2014/main" xmlns="" id="{9B57267F-1B7D-43FE-A6AC-63069582B741}"/>
              </a:ext>
            </a:extLst>
          </p:cNvPr>
          <p:cNvGraphicFramePr>
            <a:graphicFrameLocks noGrp="1"/>
          </p:cNvGraphicFramePr>
          <p:nvPr/>
        </p:nvGraphicFramePr>
        <p:xfrm>
          <a:off x="1476375" y="2060575"/>
          <a:ext cx="6096000" cy="2408238"/>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xmlns="" val="20000"/>
                    </a:ext>
                  </a:extLst>
                </a:gridCol>
              </a:tblGrid>
              <a:tr h="1371782">
                <a:tc>
                  <a:txBody>
                    <a:bodyPr/>
                    <a:lstStyle/>
                    <a:p>
                      <a:r>
                        <a:rPr lang="zh-TW" altLang="en-US" sz="2800" dirty="0">
                          <a:latin typeface="微軟正黑體" panose="020B0604030504040204" pitchFamily="34" charset="-120"/>
                          <a:ea typeface="微軟正黑體" panose="020B0604030504040204" pitchFamily="34" charset="-120"/>
                        </a:rPr>
                        <a:t>社會上一般人對於被告或犯罪嫌疑犯，經常會存有預斷其有罪的想法，認為一定就是他做的</a:t>
                      </a:r>
                    </a:p>
                  </a:txBody>
                  <a:tcPr marT="45726" marB="45726"/>
                </a:tc>
                <a:extLst>
                  <a:ext uri="{0D108BD9-81ED-4DB2-BD59-A6C34878D82A}">
                    <a16:rowId xmlns:a16="http://schemas.microsoft.com/office/drawing/2014/main" xmlns="" val="10000"/>
                  </a:ext>
                </a:extLst>
              </a:tr>
              <a:tr h="518228">
                <a:tc>
                  <a:txBody>
                    <a:bodyPr/>
                    <a:lstStyle/>
                    <a:p>
                      <a:pPr algn="ctr"/>
                      <a:r>
                        <a:rPr lang="zh-TW" altLang="en-US" sz="2800" dirty="0">
                          <a:latin typeface="微軟正黑體" panose="020B0604030504040204" pitchFamily="34" charset="-120"/>
                          <a:ea typeface="微軟正黑體" panose="020B0604030504040204" pitchFamily="34" charset="-120"/>
                        </a:rPr>
                        <a:t>「媒體審判」？！</a:t>
                      </a:r>
                    </a:p>
                  </a:txBody>
                  <a:tcPr marT="45726" marB="45726"/>
                </a:tc>
                <a:extLst>
                  <a:ext uri="{0D108BD9-81ED-4DB2-BD59-A6C34878D82A}">
                    <a16:rowId xmlns:a16="http://schemas.microsoft.com/office/drawing/2014/main" xmlns="" val="10001"/>
                  </a:ext>
                </a:extLst>
              </a:tr>
              <a:tr h="518228">
                <a:tc>
                  <a:txBody>
                    <a:bodyPr/>
                    <a:lstStyle/>
                    <a:p>
                      <a:pPr algn="ctr"/>
                      <a:r>
                        <a:rPr lang="zh-TW" altLang="en-US" sz="2800" dirty="0">
                          <a:latin typeface="微軟正黑體" panose="020B0604030504040204" pitchFamily="34" charset="-120"/>
                          <a:ea typeface="微軟正黑體" panose="020B0604030504040204" pitchFamily="34" charset="-120"/>
                        </a:rPr>
                        <a:t>所以無罪推定原則很重要</a:t>
                      </a:r>
                    </a:p>
                  </a:txBody>
                  <a:tcPr marT="45726" marB="45726"/>
                </a:tc>
                <a:extLst>
                  <a:ext uri="{0D108BD9-81ED-4DB2-BD59-A6C34878D82A}">
                    <a16:rowId xmlns:a16="http://schemas.microsoft.com/office/drawing/2014/main" xmlns="" val="10002"/>
                  </a:ext>
                </a:extLst>
              </a:tr>
            </a:tbl>
          </a:graphicData>
        </a:graphic>
      </p:graphicFrame>
      <p:sp>
        <p:nvSpPr>
          <p:cNvPr id="108557" name="Text Box 17">
            <a:extLst>
              <a:ext uri="{FF2B5EF4-FFF2-40B4-BE49-F238E27FC236}">
                <a16:creationId xmlns:a16="http://schemas.microsoft.com/office/drawing/2014/main" xmlns="" id="{A878F7A2-77BC-40C8-9D4B-E1117B0F6F4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a:extLst>
              <a:ext uri="{FF2B5EF4-FFF2-40B4-BE49-F238E27FC236}">
                <a16:creationId xmlns:a16="http://schemas.microsoft.com/office/drawing/2014/main" xmlns="" id="{48B8CD0F-640F-4C47-A769-F352C83558C2}"/>
              </a:ext>
            </a:extLst>
          </p:cNvPr>
          <p:cNvSpPr>
            <a:spLocks noGrp="1" noChangeArrowheads="1"/>
          </p:cNvSpPr>
          <p:nvPr>
            <p:ph type="title"/>
          </p:nvPr>
        </p:nvSpPr>
        <p:spPr/>
        <p:txBody>
          <a:bodyPr/>
          <a:lstStyle/>
          <a:p>
            <a:pPr eaLnBrk="1" hangingPunct="1"/>
            <a:r>
              <a:rPr lang="zh-TW" altLang="en-US" sz="4400"/>
              <a:t>應報理論</a:t>
            </a:r>
          </a:p>
        </p:txBody>
      </p:sp>
      <p:sp>
        <p:nvSpPr>
          <p:cNvPr id="3" name="內容版面配置區 2">
            <a:extLst>
              <a:ext uri="{FF2B5EF4-FFF2-40B4-BE49-F238E27FC236}">
                <a16:creationId xmlns:a16="http://schemas.microsoft.com/office/drawing/2014/main" xmlns="" id="{0CA30340-E909-43F1-AEA9-578583945A10}"/>
              </a:ext>
            </a:extLst>
          </p:cNvPr>
          <p:cNvSpPr>
            <a:spLocks noGrp="1"/>
          </p:cNvSpPr>
          <p:nvPr>
            <p:ph idx="1"/>
          </p:nvPr>
        </p:nvSpPr>
        <p:spPr>
          <a:xfrm>
            <a:off x="468313" y="1341438"/>
            <a:ext cx="8218487" cy="4525962"/>
          </a:xfrm>
        </p:spPr>
        <p:txBody>
          <a:bodyPr rtlCol="0"/>
          <a:lstStyle/>
          <a:p>
            <a:pPr marL="0" indent="0" algn="just" eaLnBrk="1" fontAlgn="auto" hangingPunct="1">
              <a:lnSpc>
                <a:spcPct val="100000"/>
              </a:lnSpc>
              <a:spcAft>
                <a:spcPts val="0"/>
              </a:spcAft>
              <a:buFont typeface="Arial" panose="020B0604020202020204" pitchFamily="34" charset="0"/>
              <a:buNone/>
              <a:defRPr/>
            </a:pPr>
            <a:r>
              <a:rPr lang="zh-TW" altLang="en-US" dirty="0"/>
              <a:t>早期的刑罰主張認為，刑罰的本質就是「應報」，也就是剝奪犯人的利益或權利，如剝奪生命、自由、財產等，對犯罪者達到</a:t>
            </a:r>
            <a:r>
              <a:rPr lang="zh-TW" altLang="en-US" b="1" dirty="0">
                <a:solidFill>
                  <a:srgbClr val="FF0000"/>
                </a:solidFill>
                <a:latin typeface="+mj-ea"/>
                <a:ea typeface="+mj-ea"/>
              </a:rPr>
              <a:t>「</a:t>
            </a:r>
            <a:r>
              <a:rPr lang="zh-TW" altLang="en-US" b="1" dirty="0">
                <a:solidFill>
                  <a:srgbClr val="FF0000"/>
                </a:solidFill>
              </a:rPr>
              <a:t>以牙還牙、以眼還眼</a:t>
            </a:r>
            <a:r>
              <a:rPr lang="zh-TW" altLang="en-US" b="1" dirty="0">
                <a:solidFill>
                  <a:srgbClr val="FF0000"/>
                </a:solidFill>
                <a:latin typeface="+mj-ea"/>
                <a:ea typeface="+mj-ea"/>
              </a:rPr>
              <a:t>」</a:t>
            </a:r>
            <a:r>
              <a:rPr lang="zh-TW" altLang="en-US" dirty="0"/>
              <a:t>的同害報復，因此刑罰除代表國家對犯罪者的倫理譴責與懲罰外，也可使受害人獲得心理上的平復。</a:t>
            </a:r>
          </a:p>
        </p:txBody>
      </p:sp>
      <p:sp>
        <p:nvSpPr>
          <p:cNvPr id="35844" name="Text Box 17">
            <a:extLst>
              <a:ext uri="{FF2B5EF4-FFF2-40B4-BE49-F238E27FC236}">
                <a16:creationId xmlns:a16="http://schemas.microsoft.com/office/drawing/2014/main" xmlns="" id="{2622E201-BFDA-4741-A557-6490B84DF13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147</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a:extLst>
              <a:ext uri="{FF2B5EF4-FFF2-40B4-BE49-F238E27FC236}">
                <a16:creationId xmlns:a16="http://schemas.microsoft.com/office/drawing/2014/main" xmlns="" id="{BB9B862B-E207-461E-843C-EA3D8A439797}"/>
              </a:ext>
            </a:extLst>
          </p:cNvPr>
          <p:cNvSpPr>
            <a:spLocks noGrp="1" noChangeArrowheads="1"/>
          </p:cNvSpPr>
          <p:nvPr>
            <p:ph type="title"/>
          </p:nvPr>
        </p:nvSpPr>
        <p:spPr>
          <a:xfrm>
            <a:off x="468313" y="692150"/>
            <a:ext cx="8229600" cy="1143000"/>
          </a:xfrm>
        </p:spPr>
        <p:txBody>
          <a:bodyPr/>
          <a:lstStyle/>
          <a:p>
            <a:pPr eaLnBrk="1" hangingPunct="1"/>
            <a:r>
              <a:rPr lang="en-US" altLang="zh-TW" sz="4400"/>
              <a:t>(</a:t>
            </a:r>
            <a:r>
              <a:rPr lang="zh-TW" altLang="en-US" sz="4400"/>
              <a:t>二</a:t>
            </a:r>
            <a:r>
              <a:rPr lang="en-US" altLang="zh-TW" sz="4400"/>
              <a:t>) </a:t>
            </a:r>
            <a:r>
              <a:rPr lang="zh-TW" altLang="en-US" sz="4400"/>
              <a:t>避免誤判</a:t>
            </a:r>
          </a:p>
        </p:txBody>
      </p:sp>
      <p:graphicFrame>
        <p:nvGraphicFramePr>
          <p:cNvPr id="4" name="表格 3">
            <a:extLst>
              <a:ext uri="{FF2B5EF4-FFF2-40B4-BE49-F238E27FC236}">
                <a16:creationId xmlns:a16="http://schemas.microsoft.com/office/drawing/2014/main" xmlns="" id="{9F539597-2C3E-4537-9917-06690E7D5F50}"/>
              </a:ext>
            </a:extLst>
          </p:cNvPr>
          <p:cNvGraphicFramePr>
            <a:graphicFrameLocks noGrp="1"/>
          </p:cNvGraphicFramePr>
          <p:nvPr>
            <p:extLst>
              <p:ext uri="{D42A27DB-BD31-4B8C-83A1-F6EECF244321}">
                <p14:modId xmlns:p14="http://schemas.microsoft.com/office/powerpoint/2010/main" val="1798014689"/>
              </p:ext>
            </p:extLst>
          </p:nvPr>
        </p:nvGraphicFramePr>
        <p:xfrm>
          <a:off x="1125538" y="1887538"/>
          <a:ext cx="7416800" cy="2408236"/>
        </p:xfrm>
        <a:graphic>
          <a:graphicData uri="http://schemas.openxmlformats.org/drawingml/2006/table">
            <a:tbl>
              <a:tblPr firstRow="1" bandRow="1">
                <a:tableStyleId>{17292A2E-F333-43FB-9621-5CBBE7FDCDCB}</a:tableStyleId>
              </a:tblPr>
              <a:tblGrid>
                <a:gridCol w="7416800">
                  <a:extLst>
                    <a:ext uri="{9D8B030D-6E8A-4147-A177-3AD203B41FA5}">
                      <a16:colId xmlns:a16="http://schemas.microsoft.com/office/drawing/2014/main" xmlns="" val="20000"/>
                    </a:ext>
                  </a:extLst>
                </a:gridCol>
              </a:tblGrid>
              <a:tr h="518228">
                <a:tc>
                  <a:txBody>
                    <a:bodyPr/>
                    <a:lstStyle/>
                    <a:p>
                      <a:r>
                        <a:rPr lang="zh-TW" altLang="en-US" sz="2800" dirty="0">
                          <a:latin typeface="微軟正黑體" panose="020B0604030504040204" pitchFamily="34" charset="-120"/>
                          <a:ea typeface="微軟正黑體" panose="020B0604030504040204" pitchFamily="34" charset="-120"/>
                        </a:rPr>
                        <a:t>證據不一定全部存在，也不一定足以證明犯罪</a:t>
                      </a:r>
                    </a:p>
                  </a:txBody>
                  <a:tcPr marT="45726" marB="45726"/>
                </a:tc>
                <a:extLst>
                  <a:ext uri="{0D108BD9-81ED-4DB2-BD59-A6C34878D82A}">
                    <a16:rowId xmlns:a16="http://schemas.microsoft.com/office/drawing/2014/main" xmlns="" val="10000"/>
                  </a:ext>
                </a:extLst>
              </a:tr>
              <a:tr h="945004">
                <a:tc>
                  <a:txBody>
                    <a:bodyPr/>
                    <a:lstStyle/>
                    <a:p>
                      <a:r>
                        <a:rPr lang="zh-TW" altLang="en-US" sz="2800" dirty="0">
                          <a:latin typeface="微軟正黑體" panose="020B0604030504040204" pitchFamily="34" charset="-120"/>
                          <a:ea typeface="微軟正黑體" panose="020B0604030504040204" pitchFamily="34" charset="-120"/>
                        </a:rPr>
                        <a:t>司法機關有可能把「有罪之人判斷為無罪」、</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「無罪之人判斷為有罪」</a:t>
                      </a:r>
                    </a:p>
                  </a:txBody>
                  <a:tcPr marT="45726" marB="45726"/>
                </a:tc>
                <a:extLst>
                  <a:ext uri="{0D108BD9-81ED-4DB2-BD59-A6C34878D82A}">
                    <a16:rowId xmlns:a16="http://schemas.microsoft.com/office/drawing/2014/main" xmlns="" val="10001"/>
                  </a:ext>
                </a:extLst>
              </a:tr>
              <a:tr h="945004">
                <a:tc>
                  <a:txBody>
                    <a:bodyPr/>
                    <a:lstStyle/>
                    <a:p>
                      <a:r>
                        <a:rPr lang="zh-TW" altLang="en-US" sz="2800" dirty="0">
                          <a:latin typeface="微軟正黑體" panose="020B0604030504040204" pitchFamily="34" charset="-120"/>
                          <a:ea typeface="微軟正黑體" panose="020B0604030504040204" pitchFamily="34" charset="-120"/>
                        </a:rPr>
                        <a:t>「無罪推定」有可能因證據不足而發生縱放的情況</a:t>
                      </a:r>
                    </a:p>
                  </a:txBody>
                  <a:tcPr marT="45726" marB="45726"/>
                </a:tc>
                <a:extLst>
                  <a:ext uri="{0D108BD9-81ED-4DB2-BD59-A6C34878D82A}">
                    <a16:rowId xmlns:a16="http://schemas.microsoft.com/office/drawing/2014/main" xmlns="" val="10002"/>
                  </a:ext>
                </a:extLst>
              </a:tr>
            </a:tbl>
          </a:graphicData>
        </a:graphic>
      </p:graphicFrame>
      <p:sp>
        <p:nvSpPr>
          <p:cNvPr id="109581" name="Text Box 17">
            <a:extLst>
              <a:ext uri="{FF2B5EF4-FFF2-40B4-BE49-F238E27FC236}">
                <a16:creationId xmlns:a16="http://schemas.microsoft.com/office/drawing/2014/main" xmlns="" id="{07C93BEB-53F1-4D9C-8DA8-8F30E08AB80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162</a:t>
            </a:r>
          </a:p>
        </p:txBody>
      </p:sp>
      <p:grpSp>
        <p:nvGrpSpPr>
          <p:cNvPr id="109582" name="群組 7">
            <a:extLst>
              <a:ext uri="{FF2B5EF4-FFF2-40B4-BE49-F238E27FC236}">
                <a16:creationId xmlns:a16="http://schemas.microsoft.com/office/drawing/2014/main" xmlns="" id="{1F147B2B-5511-4191-9EC1-E130426964DB}"/>
              </a:ext>
            </a:extLst>
          </p:cNvPr>
          <p:cNvGrpSpPr>
            <a:grpSpLocks/>
          </p:cNvGrpSpPr>
          <p:nvPr/>
        </p:nvGrpSpPr>
        <p:grpSpPr bwMode="auto">
          <a:xfrm>
            <a:off x="1716088" y="5956300"/>
            <a:ext cx="2600325" cy="806450"/>
            <a:chOff x="1773201" y="5933312"/>
            <a:chExt cx="2600886" cy="807190"/>
          </a:xfrm>
        </p:grpSpPr>
        <p:sp>
          <p:nvSpPr>
            <p:cNvPr id="6" name="橢圓 5">
              <a:extLst>
                <a:ext uri="{FF2B5EF4-FFF2-40B4-BE49-F238E27FC236}">
                  <a16:creationId xmlns:a16="http://schemas.microsoft.com/office/drawing/2014/main" xmlns="" id="{BF465FF7-DA8F-4DD3-A406-68FB9E9C03CB}"/>
                </a:ext>
              </a:extLst>
            </p:cNvPr>
            <p:cNvSpPr/>
            <p:nvPr/>
          </p:nvSpPr>
          <p:spPr>
            <a:xfrm>
              <a:off x="1773201" y="5933312"/>
              <a:ext cx="806624"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09585" name="矩形 9">
              <a:extLst>
                <a:ext uri="{FF2B5EF4-FFF2-40B4-BE49-F238E27FC236}">
                  <a16:creationId xmlns:a16="http://schemas.microsoft.com/office/drawing/2014/main" xmlns="" id="{06C62C1A-52E2-4579-AAAC-E26FB0B93359}"/>
                </a:ext>
              </a:extLst>
            </p:cNvPr>
            <p:cNvSpPr>
              <a:spLocks noChangeArrowheads="1"/>
            </p:cNvSpPr>
            <p:nvPr/>
          </p:nvSpPr>
          <p:spPr bwMode="auto">
            <a:xfrm>
              <a:off x="2487134" y="6180873"/>
              <a:ext cx="1886953"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無辜遊戲 </a:t>
              </a:r>
              <a:r>
                <a:rPr lang="en-US" altLang="zh-TW" sz="1800" b="1">
                  <a:latin typeface="微軟正黑體" panose="020B0604030504040204" pitchFamily="34" charset="-120"/>
                  <a:ea typeface="微軟正黑體" panose="020B0604030504040204" pitchFamily="34" charset="-120"/>
                </a:rPr>
                <a:t>08'20"</a:t>
              </a:r>
            </a:p>
          </p:txBody>
        </p:sp>
        <p:pic>
          <p:nvPicPr>
            <p:cNvPr id="109586" name="圖片 10">
              <a:extLst>
                <a:ext uri="{FF2B5EF4-FFF2-40B4-BE49-F238E27FC236}">
                  <a16:creationId xmlns:a16="http://schemas.microsoft.com/office/drawing/2014/main" xmlns="" id="{3BD6B54E-7BE9-49B4-8AB9-2E80308700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8">
            <a:hlinkClick r:id="rId3" action="ppaction://hlinkfile"/>
            <a:extLst>
              <a:ext uri="{FF2B5EF4-FFF2-40B4-BE49-F238E27FC236}">
                <a16:creationId xmlns:a16="http://schemas.microsoft.com/office/drawing/2014/main" xmlns="" id="{8510A105-9E34-4C85-8ACB-9AB4BD621FDE}"/>
              </a:ext>
            </a:extLst>
          </p:cNvPr>
          <p:cNvSpPr/>
          <p:nvPr/>
        </p:nvSpPr>
        <p:spPr>
          <a:xfrm>
            <a:off x="1681163" y="5937250"/>
            <a:ext cx="2819400"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a:extLst>
              <a:ext uri="{FF2B5EF4-FFF2-40B4-BE49-F238E27FC236}">
                <a16:creationId xmlns:a16="http://schemas.microsoft.com/office/drawing/2014/main" xmlns="" id="{2F90C0B7-F9D6-4BD1-9E83-ED8A933E2995}"/>
              </a:ext>
            </a:extLst>
          </p:cNvPr>
          <p:cNvSpPr>
            <a:spLocks noGrp="1" noChangeArrowheads="1"/>
          </p:cNvSpPr>
          <p:nvPr>
            <p:ph type="title"/>
          </p:nvPr>
        </p:nvSpPr>
        <p:spPr>
          <a:xfrm>
            <a:off x="457200" y="414338"/>
            <a:ext cx="8229600" cy="1143000"/>
          </a:xfrm>
        </p:spPr>
        <p:txBody>
          <a:bodyPr/>
          <a:lstStyle/>
          <a:p>
            <a:pPr eaLnBrk="1" hangingPunct="1"/>
            <a:r>
              <a:rPr lang="zh-TW" altLang="en-US" sz="4000"/>
              <a:t>為何無罪推定原則可以保障人權</a:t>
            </a:r>
          </a:p>
        </p:txBody>
      </p:sp>
      <p:graphicFrame>
        <p:nvGraphicFramePr>
          <p:cNvPr id="4" name="表格 3">
            <a:extLst>
              <a:ext uri="{FF2B5EF4-FFF2-40B4-BE49-F238E27FC236}">
                <a16:creationId xmlns:a16="http://schemas.microsoft.com/office/drawing/2014/main" xmlns="" id="{5A1215C1-E747-40ED-AB8A-F45DCE018592}"/>
              </a:ext>
            </a:extLst>
          </p:cNvPr>
          <p:cNvGraphicFramePr>
            <a:graphicFrameLocks noGrp="1"/>
          </p:cNvGraphicFramePr>
          <p:nvPr/>
        </p:nvGraphicFramePr>
        <p:xfrm>
          <a:off x="971550" y="1601788"/>
          <a:ext cx="7200900" cy="2835275"/>
        </p:xfrm>
        <a:graphic>
          <a:graphicData uri="http://schemas.openxmlformats.org/drawingml/2006/table">
            <a:tbl>
              <a:tblPr firstRow="1" bandRow="1">
                <a:tableStyleId>{ED083AE6-46FA-4A59-8FB0-9F97EB10719F}</a:tableStyleId>
              </a:tblPr>
              <a:tblGrid>
                <a:gridCol w="7200900">
                  <a:extLst>
                    <a:ext uri="{9D8B030D-6E8A-4147-A177-3AD203B41FA5}">
                      <a16:colId xmlns:a16="http://schemas.microsoft.com/office/drawing/2014/main" xmlns="" val="20000"/>
                    </a:ext>
                  </a:extLst>
                </a:gridCol>
              </a:tblGrid>
              <a:tr h="518276">
                <a:tc>
                  <a:txBody>
                    <a:bodyPr/>
                    <a:lstStyle/>
                    <a:p>
                      <a:pPr algn="ctr"/>
                      <a:r>
                        <a:rPr lang="zh-TW" altLang="en-US" sz="2800" dirty="0">
                          <a:latin typeface="微軟正黑體" panose="020B0604030504040204" pitchFamily="34" charset="-120"/>
                          <a:ea typeface="微軟正黑體" panose="020B0604030504040204" pitchFamily="34" charset="-120"/>
                        </a:rPr>
                        <a:t>「無罪推定原則」為基本人權之一</a:t>
                      </a:r>
                    </a:p>
                  </a:txBody>
                  <a:tcPr marL="91441" marR="91441" marT="45730" marB="45730"/>
                </a:tc>
                <a:extLst>
                  <a:ext uri="{0D108BD9-81ED-4DB2-BD59-A6C34878D82A}">
                    <a16:rowId xmlns:a16="http://schemas.microsoft.com/office/drawing/2014/main" xmlns="" val="10000"/>
                  </a:ext>
                </a:extLst>
              </a:tr>
              <a:tr h="13719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刑事訴訟法第 </a:t>
                      </a:r>
                      <a:r>
                        <a:rPr lang="en-US" altLang="zh-TW" sz="2800" dirty="0">
                          <a:latin typeface="微軟正黑體" panose="020B0604030504040204" pitchFamily="34" charset="-120"/>
                          <a:ea typeface="微軟正黑體" panose="020B0604030504040204" pitchFamily="34" charset="-120"/>
                        </a:rPr>
                        <a:t>154 </a:t>
                      </a:r>
                      <a:r>
                        <a:rPr lang="zh-TW" altLang="en-US" sz="2800" dirty="0">
                          <a:latin typeface="微軟正黑體" panose="020B0604030504040204" pitchFamily="34" charset="-120"/>
                          <a:ea typeface="微軟正黑體" panose="020B0604030504040204" pitchFamily="34" charset="-120"/>
                        </a:rPr>
                        <a:t>條：「被告未經審判證明有罪確定前，推定其為無罪。犯罪事實應依證據認定之，無證據不得認定犯罪事實。」</a:t>
                      </a:r>
                    </a:p>
                  </a:txBody>
                  <a:tcPr marL="91441" marR="91441" marT="45730" marB="45730"/>
                </a:tc>
                <a:extLst>
                  <a:ext uri="{0D108BD9-81ED-4DB2-BD59-A6C34878D82A}">
                    <a16:rowId xmlns:a16="http://schemas.microsoft.com/office/drawing/2014/main" xmlns="" val="10001"/>
                  </a:ext>
                </a:extLst>
              </a:tr>
              <a:tr h="945092">
                <a:tc>
                  <a:txBody>
                    <a:bodyPr/>
                    <a:lstStyle/>
                    <a:p>
                      <a:r>
                        <a:rPr lang="zh-TW" altLang="en-US" sz="2800" dirty="0">
                          <a:latin typeface="微軟正黑體" panose="020B0604030504040204" pitchFamily="34" charset="-120"/>
                          <a:ea typeface="微軟正黑體" panose="020B0604030504040204" pitchFamily="34" charset="-120"/>
                        </a:rPr>
                        <a:t>在此原則下，法官才可能細心推敲案情，注意對於被告有利之事實或證據</a:t>
                      </a:r>
                    </a:p>
                  </a:txBody>
                  <a:tcPr marL="91441" marR="91441" marT="45730" marB="45730"/>
                </a:tc>
                <a:extLst>
                  <a:ext uri="{0D108BD9-81ED-4DB2-BD59-A6C34878D82A}">
                    <a16:rowId xmlns:a16="http://schemas.microsoft.com/office/drawing/2014/main" xmlns="" val="10002"/>
                  </a:ext>
                </a:extLst>
              </a:tr>
            </a:tbl>
          </a:graphicData>
        </a:graphic>
      </p:graphicFrame>
      <p:sp>
        <p:nvSpPr>
          <p:cNvPr id="110605" name="Text Box 17">
            <a:extLst>
              <a:ext uri="{FF2B5EF4-FFF2-40B4-BE49-F238E27FC236}">
                <a16:creationId xmlns:a16="http://schemas.microsoft.com/office/drawing/2014/main" xmlns="" id="{99AAE4A7-48B1-4DD2-BEEB-DE7DCE07A0C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162</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矩形 7">
            <a:extLst>
              <a:ext uri="{FF2B5EF4-FFF2-40B4-BE49-F238E27FC236}">
                <a16:creationId xmlns:a16="http://schemas.microsoft.com/office/drawing/2014/main" xmlns="" id="{632E3C92-608B-42D0-BEE2-17D39BA7BFE2}"/>
              </a:ext>
            </a:extLst>
          </p:cNvPr>
          <p:cNvSpPr>
            <a:spLocks noChangeArrowheads="1"/>
          </p:cNvSpPr>
          <p:nvPr/>
        </p:nvSpPr>
        <p:spPr bwMode="auto">
          <a:xfrm>
            <a:off x="755650" y="1773238"/>
            <a:ext cx="77771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相對於「無罪推定」，「有罪推定」是指未經司法機關依法判決有罪之前，對刑事訴訟過程中的被告先推定其為犯罪者，因此被告必須承擔證明自己無罪的責任</a:t>
            </a:r>
            <a:endParaRPr lang="zh-TW" altLang="en-US" sz="2800"/>
          </a:p>
        </p:txBody>
      </p:sp>
      <p:sp>
        <p:nvSpPr>
          <p:cNvPr id="111619" name="Text Box 17">
            <a:extLst>
              <a:ext uri="{FF2B5EF4-FFF2-40B4-BE49-F238E27FC236}">
                <a16:creationId xmlns:a16="http://schemas.microsoft.com/office/drawing/2014/main" xmlns="" id="{F46A8D3B-0D32-4814-A307-0063B555F72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162</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2" name="群組 3">
            <a:extLst>
              <a:ext uri="{FF2B5EF4-FFF2-40B4-BE49-F238E27FC236}">
                <a16:creationId xmlns:a16="http://schemas.microsoft.com/office/drawing/2014/main" xmlns="" id="{E4F11B77-A7C7-4704-BC03-A9D12C63B47E}"/>
              </a:ext>
            </a:extLst>
          </p:cNvPr>
          <p:cNvGrpSpPr>
            <a:grpSpLocks/>
          </p:cNvGrpSpPr>
          <p:nvPr/>
        </p:nvGrpSpPr>
        <p:grpSpPr bwMode="auto">
          <a:xfrm>
            <a:off x="827088" y="1773238"/>
            <a:ext cx="7372350" cy="792162"/>
            <a:chOff x="647564" y="1844822"/>
            <a:chExt cx="7372252" cy="792090"/>
          </a:xfrm>
        </p:grpSpPr>
        <p:sp>
          <p:nvSpPr>
            <p:cNvPr id="5" name="矩形 4">
              <a:extLst>
                <a:ext uri="{FF2B5EF4-FFF2-40B4-BE49-F238E27FC236}">
                  <a16:creationId xmlns:a16="http://schemas.microsoft.com/office/drawing/2014/main" xmlns="" id="{F456294A-D261-4DD5-A9C4-068EEE80FEEA}"/>
                </a:ext>
              </a:extLst>
            </p:cNvPr>
            <p:cNvSpPr/>
            <p:nvPr/>
          </p:nvSpPr>
          <p:spPr>
            <a:xfrm>
              <a:off x="647564" y="1844822"/>
              <a:ext cx="7237316" cy="792090"/>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12647" name="圖片 5">
              <a:extLst>
                <a:ext uri="{FF2B5EF4-FFF2-40B4-BE49-F238E27FC236}">
                  <a16:creationId xmlns:a16="http://schemas.microsoft.com/office/drawing/2014/main" xmlns="" id="{F7FBE488-E8EC-4629-BB81-A0EAA43CD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2372" b="37192"/>
            <a:stretch>
              <a:fillRect/>
            </a:stretch>
          </p:blipFill>
          <p:spPr bwMode="auto">
            <a:xfrm>
              <a:off x="755576" y="1926267"/>
              <a:ext cx="504056" cy="61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8" name="文字方塊 6">
              <a:extLst>
                <a:ext uri="{FF2B5EF4-FFF2-40B4-BE49-F238E27FC236}">
                  <a16:creationId xmlns:a16="http://schemas.microsoft.com/office/drawing/2014/main" xmlns="" id="{47E057D3-08A0-4BA0-85AA-7211C6E54A44}"/>
                </a:ext>
              </a:extLst>
            </p:cNvPr>
            <p:cNvSpPr txBox="1">
              <a:spLocks noChangeArrowheads="1"/>
            </p:cNvSpPr>
            <p:nvPr/>
          </p:nvSpPr>
          <p:spPr bwMode="auto">
            <a:xfrm>
              <a:off x="1124183" y="1972691"/>
              <a:ext cx="68956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「有罪推定」可能產生什麼樣的風險呢？</a:t>
              </a:r>
            </a:p>
          </p:txBody>
        </p:sp>
      </p:grpSp>
      <p:sp>
        <p:nvSpPr>
          <p:cNvPr id="9" name="橢圓 8">
            <a:extLst>
              <a:ext uri="{FF2B5EF4-FFF2-40B4-BE49-F238E27FC236}">
                <a16:creationId xmlns:a16="http://schemas.microsoft.com/office/drawing/2014/main" xmlns="" id="{F4FF691B-6578-42C3-85A5-7C90AC01AC7F}"/>
              </a:ext>
            </a:extLst>
          </p:cNvPr>
          <p:cNvSpPr/>
          <p:nvPr/>
        </p:nvSpPr>
        <p:spPr bwMode="auto">
          <a:xfrm>
            <a:off x="7740650" y="403225"/>
            <a:ext cx="1258888" cy="1190625"/>
          </a:xfrm>
          <a:prstGeom prst="ellipse">
            <a:avLst/>
          </a:prstGeom>
          <a:solidFill>
            <a:srgbClr val="9A2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800" dirty="0">
                <a:solidFill>
                  <a:srgbClr val="FFFFFF"/>
                </a:solidFill>
                <a:latin typeface="微軟正黑體" panose="020B0604030504040204" pitchFamily="34" charset="-120"/>
                <a:ea typeface="微軟正黑體" panose="020B0604030504040204" pitchFamily="34" charset="-120"/>
              </a:rPr>
              <a:t>答</a:t>
            </a:r>
          </a:p>
        </p:txBody>
      </p:sp>
      <p:sp>
        <p:nvSpPr>
          <p:cNvPr id="2" name="矩形 1">
            <a:extLst>
              <a:ext uri="{FF2B5EF4-FFF2-40B4-BE49-F238E27FC236}">
                <a16:creationId xmlns:a16="http://schemas.microsoft.com/office/drawing/2014/main" xmlns="" id="{8C86C48D-7F5E-45F2-8E19-345D993928D5}"/>
              </a:ext>
            </a:extLst>
          </p:cNvPr>
          <p:cNvSpPr>
            <a:spLocks noChangeArrowheads="1"/>
          </p:cNvSpPr>
          <p:nvPr/>
        </p:nvSpPr>
        <p:spPr bwMode="auto">
          <a:xfrm>
            <a:off x="827088" y="2646363"/>
            <a:ext cx="75612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961C8B"/>
                </a:solidFill>
                <a:latin typeface="微軟正黑體" panose="020B0604030504040204" pitchFamily="34" charset="-120"/>
                <a:ea typeface="微軟正黑體" panose="020B0604030504040204" pitchFamily="34" charset="-120"/>
                <a:cs typeface="Times New Roman" panose="02020603050405020304" pitchFamily="18" charset="0"/>
              </a:rPr>
              <a:t>若採「有罪推定」讓刑事被告承擔自證無罪的責任，被告僅憑一己之力，勢難證明自身清白，司法機關也容易形成「寧枉毋縱」的態度。若真的罰錯了人，將產生兩個被害者，一個是被兇手所害，一個則是受不義的法律所害，而真正的罪犯卻逍遙法外。</a:t>
            </a:r>
            <a:endParaRPr lang="zh-TW" altLang="en-US" sz="2800">
              <a:solidFill>
                <a:srgbClr val="961C8B"/>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2645" name="Text Box 17">
            <a:extLst>
              <a:ext uri="{FF2B5EF4-FFF2-40B4-BE49-F238E27FC236}">
                <a16:creationId xmlns:a16="http://schemas.microsoft.com/office/drawing/2014/main" xmlns="" id="{B5DD5A35-FD69-4657-BBB4-BC6955FFAB6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xmlns="" id="{897D22AE-11F3-45E8-9D40-9CBBE67C668B}"/>
              </a:ext>
            </a:extLst>
          </p:cNvPr>
          <p:cNvGraphicFramePr>
            <a:graphicFrameLocks noGrp="1"/>
          </p:cNvGraphicFramePr>
          <p:nvPr>
            <p:ph idx="1"/>
          </p:nvPr>
        </p:nvGraphicFramePr>
        <p:xfrm>
          <a:off x="611188" y="2420938"/>
          <a:ext cx="8218487" cy="1554342"/>
        </p:xfrm>
        <a:graphic>
          <a:graphicData uri="http://schemas.openxmlformats.org/drawingml/2006/table">
            <a:tbl>
              <a:tblPr firstRow="1" bandRow="1">
                <a:tableStyleId>{17292A2E-F333-43FB-9621-5CBBE7FDCDCB}</a:tableStyleId>
              </a:tblPr>
              <a:tblGrid>
                <a:gridCol w="3671639">
                  <a:extLst>
                    <a:ext uri="{9D8B030D-6E8A-4147-A177-3AD203B41FA5}">
                      <a16:colId xmlns:a16="http://schemas.microsoft.com/office/drawing/2014/main" xmlns="" val="20000"/>
                    </a:ext>
                  </a:extLst>
                </a:gridCol>
                <a:gridCol w="4546848">
                  <a:extLst>
                    <a:ext uri="{9D8B030D-6E8A-4147-A177-3AD203B41FA5}">
                      <a16:colId xmlns:a16="http://schemas.microsoft.com/office/drawing/2014/main" xmlns="" val="20001"/>
                    </a:ext>
                  </a:extLst>
                </a:gridCol>
              </a:tblGrid>
              <a:tr h="518054">
                <a:tc>
                  <a:txBody>
                    <a:bodyPr/>
                    <a:lstStyle/>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一</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被告人權的保障</a:t>
                      </a:r>
                    </a:p>
                  </a:txBody>
                  <a:tcPr marT="45697" marB="45697"/>
                </a:tc>
                <a:tc>
                  <a:txBody>
                    <a:bodyPr/>
                    <a:lstStyle/>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被害人權利的保障</a:t>
                      </a:r>
                    </a:p>
                  </a:txBody>
                  <a:tcPr marT="45697" marB="45697"/>
                </a:tc>
                <a:extLst>
                  <a:ext uri="{0D108BD9-81ED-4DB2-BD59-A6C34878D82A}">
                    <a16:rowId xmlns:a16="http://schemas.microsoft.com/office/drawing/2014/main" xmlns="" val="10000"/>
                  </a:ext>
                </a:extLst>
              </a:tr>
              <a:tr h="518054">
                <a:tc>
                  <a:txBody>
                    <a:bodyPr/>
                    <a:lstStyle/>
                    <a:p>
                      <a:r>
                        <a:rPr lang="en-US" altLang="zh-TW" sz="2800" dirty="0">
                          <a:latin typeface="微軟正黑體" panose="020B0604030504040204" pitchFamily="34" charset="-120"/>
                          <a:ea typeface="微軟正黑體" panose="020B0604030504040204" pitchFamily="34" charset="-120"/>
                        </a:rPr>
                        <a:t>1. </a:t>
                      </a:r>
                      <a:r>
                        <a:rPr lang="zh-TW" altLang="en-US" sz="2800" dirty="0">
                          <a:latin typeface="微軟正黑體" panose="020B0604030504040204" pitchFamily="34" charset="-120"/>
                          <a:ea typeface="微軟正黑體" panose="020B0604030504040204" pitchFamily="34" charset="-120"/>
                        </a:rPr>
                        <a:t>刑事補償制度</a:t>
                      </a:r>
                    </a:p>
                  </a:txBody>
                  <a:tcPr marT="45697" marB="45697"/>
                </a:tc>
                <a:tc>
                  <a:txBody>
                    <a:bodyPr/>
                    <a:lstStyle/>
                    <a:p>
                      <a:r>
                        <a:rPr lang="en-US" altLang="zh-TW" sz="2800" dirty="0">
                          <a:latin typeface="微軟正黑體" panose="020B0604030504040204" pitchFamily="34" charset="-120"/>
                          <a:ea typeface="微軟正黑體" panose="020B0604030504040204" pitchFamily="34" charset="-120"/>
                        </a:rPr>
                        <a:t>1. </a:t>
                      </a:r>
                      <a:r>
                        <a:rPr lang="zh-TW" altLang="en-US" sz="2800" dirty="0">
                          <a:latin typeface="微軟正黑體" panose="020B0604030504040204" pitchFamily="34" charset="-120"/>
                          <a:ea typeface="微軟正黑體" panose="020B0604030504040204" pitchFamily="34" charset="-120"/>
                        </a:rPr>
                        <a:t>避免被害人受到二度傷害</a:t>
                      </a:r>
                    </a:p>
                  </a:txBody>
                  <a:tcPr marT="45697" marB="45697"/>
                </a:tc>
                <a:extLst>
                  <a:ext uri="{0D108BD9-81ED-4DB2-BD59-A6C34878D82A}">
                    <a16:rowId xmlns:a16="http://schemas.microsoft.com/office/drawing/2014/main" xmlns="" val="10001"/>
                  </a:ext>
                </a:extLst>
              </a:tr>
              <a:tr h="518054">
                <a:tc>
                  <a:txBody>
                    <a:bodyPr/>
                    <a:lstStyle/>
                    <a:p>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保障人民速審權</a:t>
                      </a:r>
                    </a:p>
                  </a:txBody>
                  <a:tcPr marT="45697" marB="45697"/>
                </a:tc>
                <a:tc>
                  <a:txBody>
                    <a:bodyPr/>
                    <a:lstStyle/>
                    <a:p>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制定犯罪被害人保護法</a:t>
                      </a:r>
                    </a:p>
                  </a:txBody>
                  <a:tcPr marT="45697" marB="45697"/>
                </a:tc>
                <a:extLst>
                  <a:ext uri="{0D108BD9-81ED-4DB2-BD59-A6C34878D82A}">
                    <a16:rowId xmlns:a16="http://schemas.microsoft.com/office/drawing/2014/main" xmlns="" val="10002"/>
                  </a:ext>
                </a:extLst>
              </a:tr>
            </a:tbl>
          </a:graphicData>
        </a:graphic>
      </p:graphicFrame>
      <p:sp>
        <p:nvSpPr>
          <p:cNvPr id="3" name="標題 2">
            <a:extLst>
              <a:ext uri="{FF2B5EF4-FFF2-40B4-BE49-F238E27FC236}">
                <a16:creationId xmlns:a16="http://schemas.microsoft.com/office/drawing/2014/main" xmlns="" id="{609591BB-6B23-459B-A3C1-32E5094CFB45}"/>
              </a:ext>
            </a:extLst>
          </p:cNvPr>
          <p:cNvSpPr>
            <a:spLocks noGrp="1"/>
          </p:cNvSpPr>
          <p:nvPr>
            <p:ph type="title"/>
          </p:nvPr>
        </p:nvSpPr>
        <p:spPr>
          <a:xfrm>
            <a:off x="1403350" y="152400"/>
            <a:ext cx="7283450" cy="1143000"/>
          </a:xfrm>
        </p:spPr>
        <p:txBody>
          <a:bodyPr rtlCol="0">
            <a:normAutofit fontScale="90000"/>
          </a:bodyPr>
          <a:lstStyle/>
          <a:p>
            <a:pPr eaLnBrk="1" fontAlgn="auto" hangingPunct="1">
              <a:spcAft>
                <a:spcPts val="0"/>
              </a:spcAft>
              <a:defRPr/>
            </a:pPr>
            <a:r>
              <a:rPr lang="zh-TW" altLang="en-US" sz="4400" b="1" dirty="0"/>
              <a:t>其他被告與被害人權利的保障</a:t>
            </a:r>
          </a:p>
        </p:txBody>
      </p:sp>
      <p:sp>
        <p:nvSpPr>
          <p:cNvPr id="113680" name="文字方塊 3">
            <a:extLst>
              <a:ext uri="{FF2B5EF4-FFF2-40B4-BE49-F238E27FC236}">
                <a16:creationId xmlns:a16="http://schemas.microsoft.com/office/drawing/2014/main" xmlns="" id="{AC48E362-F536-479F-B47A-5D44B1FF7CAC}"/>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三、</a:t>
            </a:r>
          </a:p>
        </p:txBody>
      </p:sp>
      <p:sp>
        <p:nvSpPr>
          <p:cNvPr id="113681" name="Text Box 17">
            <a:extLst>
              <a:ext uri="{FF2B5EF4-FFF2-40B4-BE49-F238E27FC236}">
                <a16:creationId xmlns:a16="http://schemas.microsoft.com/office/drawing/2014/main" xmlns="" id="{647B584B-8640-485E-89F6-C68764D01E5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163</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71002AC2-A268-4092-8029-4544A3C7536B}"/>
              </a:ext>
            </a:extLst>
          </p:cNvPr>
          <p:cNvGraphicFramePr>
            <a:graphicFrameLocks noGrp="1"/>
          </p:cNvGraphicFramePr>
          <p:nvPr>
            <p:ph idx="1"/>
          </p:nvPr>
        </p:nvGraphicFramePr>
        <p:xfrm>
          <a:off x="1187450" y="1430338"/>
          <a:ext cx="7129463" cy="1463675"/>
        </p:xfrm>
        <a:graphic>
          <a:graphicData uri="http://schemas.openxmlformats.org/drawingml/2006/table">
            <a:tbl>
              <a:tblPr firstRow="1" bandRow="1">
                <a:tableStyleId>{ED083AE6-46FA-4A59-8FB0-9F97EB10719F}</a:tableStyleId>
              </a:tblPr>
              <a:tblGrid>
                <a:gridCol w="7129463">
                  <a:extLst>
                    <a:ext uri="{9D8B030D-6E8A-4147-A177-3AD203B41FA5}">
                      <a16:colId xmlns:a16="http://schemas.microsoft.com/office/drawing/2014/main" xmlns="" val="20000"/>
                    </a:ext>
                  </a:extLst>
                </a:gridCol>
              </a:tblGrid>
              <a:tr h="518385">
                <a:tc>
                  <a:txBody>
                    <a:bodyPr/>
                    <a:lstStyle/>
                    <a:p>
                      <a:pPr algn="ctr"/>
                      <a:r>
                        <a:rPr lang="en-US" altLang="zh-TW" sz="2800" dirty="0">
                          <a:latin typeface="微軟正黑體" panose="020B0604030504040204" pitchFamily="34" charset="-120"/>
                          <a:ea typeface="微軟正黑體" panose="020B0604030504040204" pitchFamily="34" charset="-120"/>
                        </a:rPr>
                        <a:t>1. </a:t>
                      </a:r>
                      <a:r>
                        <a:rPr lang="zh-TW" altLang="en-US" sz="2800" dirty="0">
                          <a:latin typeface="微軟正黑體" panose="020B0604030504040204" pitchFamily="34" charset="-120"/>
                          <a:ea typeface="微軟正黑體" panose="020B0604030504040204" pitchFamily="34" charset="-120"/>
                        </a:rPr>
                        <a:t>刑事補償制度</a:t>
                      </a:r>
                      <a:endParaRPr lang="zh-TW" altLang="en-US" sz="2800" b="1" dirty="0">
                        <a:latin typeface="微軟正黑體" panose="020B0604030504040204" pitchFamily="34" charset="-120"/>
                        <a:ea typeface="微軟正黑體" panose="020B0604030504040204" pitchFamily="34" charset="-120"/>
                      </a:endParaRPr>
                    </a:p>
                  </a:txBody>
                  <a:tcPr marL="91449" marR="91449" marT="45740" marB="45740"/>
                </a:tc>
                <a:extLst>
                  <a:ext uri="{0D108BD9-81ED-4DB2-BD59-A6C34878D82A}">
                    <a16:rowId xmlns:a16="http://schemas.microsoft.com/office/drawing/2014/main" xmlns="" val="10000"/>
                  </a:ext>
                </a:extLst>
              </a:tr>
              <a:tr h="945290">
                <a:tc>
                  <a:txBody>
                    <a:bodyPr/>
                    <a:lstStyle/>
                    <a:p>
                      <a:r>
                        <a:rPr lang="zh-TW" altLang="en-US" sz="2800" dirty="0">
                          <a:latin typeface="微軟正黑體" panose="020B0604030504040204" pitchFamily="34" charset="-120"/>
                          <a:ea typeface="微軟正黑體" panose="020B0604030504040204" pitchFamily="34" charset="-120"/>
                        </a:rPr>
                        <a:t>若在刑事訴訟過程中權益遭受到侵害，可以根據刑事補償法，請求補償自己的損失。</a:t>
                      </a:r>
                    </a:p>
                  </a:txBody>
                  <a:tcPr marL="91449" marR="91449" marT="45740" marB="45740"/>
                </a:tc>
                <a:extLst>
                  <a:ext uri="{0D108BD9-81ED-4DB2-BD59-A6C34878D82A}">
                    <a16:rowId xmlns:a16="http://schemas.microsoft.com/office/drawing/2014/main" xmlns="" val="10001"/>
                  </a:ext>
                </a:extLst>
              </a:tr>
            </a:tbl>
          </a:graphicData>
        </a:graphic>
      </p:graphicFrame>
      <p:sp>
        <p:nvSpPr>
          <p:cNvPr id="114698" name="標題 2">
            <a:extLst>
              <a:ext uri="{FF2B5EF4-FFF2-40B4-BE49-F238E27FC236}">
                <a16:creationId xmlns:a16="http://schemas.microsoft.com/office/drawing/2014/main" xmlns="" id="{6033936A-9BC4-4135-BD15-ED7DD9C868C4}"/>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被告人權的保障</a:t>
            </a:r>
          </a:p>
        </p:txBody>
      </p:sp>
      <p:pic>
        <p:nvPicPr>
          <p:cNvPr id="114699" name="圖片 1">
            <a:extLst>
              <a:ext uri="{FF2B5EF4-FFF2-40B4-BE49-F238E27FC236}">
                <a16:creationId xmlns:a16="http://schemas.microsoft.com/office/drawing/2014/main" xmlns="" id="{57E92622-9D7F-4A86-AE32-40503DFEAB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100" y="3079750"/>
            <a:ext cx="4214813"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00" name="Text Box 17">
            <a:extLst>
              <a:ext uri="{FF2B5EF4-FFF2-40B4-BE49-F238E27FC236}">
                <a16:creationId xmlns:a16="http://schemas.microsoft.com/office/drawing/2014/main" xmlns="" id="{420AB2E1-F37E-416F-B85D-667D5401351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163</a:t>
            </a:r>
          </a:p>
        </p:txBody>
      </p:sp>
      <p:sp>
        <p:nvSpPr>
          <p:cNvPr id="114701" name="矩形 5">
            <a:extLst>
              <a:ext uri="{FF2B5EF4-FFF2-40B4-BE49-F238E27FC236}">
                <a16:creationId xmlns:a16="http://schemas.microsoft.com/office/drawing/2014/main" xmlns="" id="{3139CCD7-0538-4B4D-A38C-DEFA6D00CD83}"/>
              </a:ext>
            </a:extLst>
          </p:cNvPr>
          <p:cNvSpPr>
            <a:spLocks noChangeArrowheads="1"/>
          </p:cNvSpPr>
          <p:nvPr/>
        </p:nvSpPr>
        <p:spPr bwMode="auto">
          <a:xfrm>
            <a:off x="457200" y="3429000"/>
            <a:ext cx="3084513" cy="2308225"/>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1800">
                <a:solidFill>
                  <a:srgbClr val="000000"/>
                </a:solidFill>
                <a:latin typeface="微軟正黑體" panose="020B0604030504040204" pitchFamily="34" charset="-120"/>
                <a:ea typeface="微軟正黑體" panose="020B0604030504040204" pitchFamily="34" charset="-120"/>
              </a:rPr>
              <a:t>徐自強因被控參與房仲建商命案纏訟二十一年，歷經法院判決七次死刑、兩次無期徒刑，直到</a:t>
            </a:r>
            <a:r>
              <a:rPr lang="en-US" altLang="zh-TW" sz="1800">
                <a:solidFill>
                  <a:srgbClr val="000000"/>
                </a:solidFill>
                <a:latin typeface="微軟正黑體" panose="020B0604030504040204" pitchFamily="34" charset="-120"/>
                <a:ea typeface="微軟正黑體" panose="020B0604030504040204" pitchFamily="34" charset="-120"/>
              </a:rPr>
              <a:t>2016 </a:t>
            </a:r>
            <a:r>
              <a:rPr lang="zh-TW" altLang="en-US" sz="1800">
                <a:solidFill>
                  <a:srgbClr val="000000"/>
                </a:solidFill>
                <a:latin typeface="微軟正黑體" panose="020B0604030504040204" pitchFamily="34" charset="-120"/>
                <a:ea typeface="微軟正黑體" panose="020B0604030504040204" pitchFamily="34" charset="-120"/>
              </a:rPr>
              <a:t>年更九審宣判徐自強無罪定讞。徐自強因此提起刑事補償的訴訟，</a:t>
            </a:r>
            <a:r>
              <a:rPr lang="en-US" altLang="zh-TW" sz="1800">
                <a:solidFill>
                  <a:srgbClr val="000000"/>
                </a:solidFill>
                <a:latin typeface="微軟正黑體" panose="020B0604030504040204" pitchFamily="34" charset="-120"/>
                <a:ea typeface="微軟正黑體" panose="020B0604030504040204" pitchFamily="34" charset="-120"/>
              </a:rPr>
              <a:t>2017 </a:t>
            </a:r>
            <a:r>
              <a:rPr lang="zh-TW" altLang="en-US" sz="1800">
                <a:solidFill>
                  <a:srgbClr val="000000"/>
                </a:solidFill>
                <a:latin typeface="微軟正黑體" panose="020B0604030504040204" pitchFamily="34" charset="-120"/>
                <a:ea typeface="微軟正黑體" panose="020B0604030504040204" pitchFamily="34" charset="-120"/>
              </a:rPr>
              <a:t>年高等法院認為其遭違法羈押裁准給予刑事補償金。</a:t>
            </a:r>
          </a:p>
        </p:txBody>
      </p:sp>
      <p:grpSp>
        <p:nvGrpSpPr>
          <p:cNvPr id="114702" name="群組 7">
            <a:extLst>
              <a:ext uri="{FF2B5EF4-FFF2-40B4-BE49-F238E27FC236}">
                <a16:creationId xmlns:a16="http://schemas.microsoft.com/office/drawing/2014/main" xmlns="" id="{B44D0F28-80B1-4708-9970-1EAC00159E8A}"/>
              </a:ext>
            </a:extLst>
          </p:cNvPr>
          <p:cNvGrpSpPr>
            <a:grpSpLocks/>
          </p:cNvGrpSpPr>
          <p:nvPr/>
        </p:nvGrpSpPr>
        <p:grpSpPr bwMode="auto">
          <a:xfrm>
            <a:off x="1716088" y="5956300"/>
            <a:ext cx="5373687" cy="806450"/>
            <a:chOff x="1773201" y="5933312"/>
            <a:chExt cx="5373930" cy="807190"/>
          </a:xfrm>
        </p:grpSpPr>
        <p:sp>
          <p:nvSpPr>
            <p:cNvPr id="8" name="橢圓 7">
              <a:extLst>
                <a:ext uri="{FF2B5EF4-FFF2-40B4-BE49-F238E27FC236}">
                  <a16:creationId xmlns:a16="http://schemas.microsoft.com/office/drawing/2014/main" xmlns="" id="{FB1807CC-4268-4D2F-988C-B67F46AA3470}"/>
                </a:ext>
              </a:extLst>
            </p:cNvPr>
            <p:cNvSpPr/>
            <p:nvPr/>
          </p:nvSpPr>
          <p:spPr>
            <a:xfrm>
              <a:off x="1773201" y="5933312"/>
              <a:ext cx="806486"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4705" name="矩形 9">
              <a:extLst>
                <a:ext uri="{FF2B5EF4-FFF2-40B4-BE49-F238E27FC236}">
                  <a16:creationId xmlns:a16="http://schemas.microsoft.com/office/drawing/2014/main" xmlns="" id="{A99AC1A3-E107-4874-8EB0-1D2A9F919F95}"/>
                </a:ext>
              </a:extLst>
            </p:cNvPr>
            <p:cNvSpPr>
              <a:spLocks noChangeArrowheads="1"/>
            </p:cNvSpPr>
            <p:nvPr/>
          </p:nvSpPr>
          <p:spPr bwMode="auto">
            <a:xfrm>
              <a:off x="2487134" y="6180873"/>
              <a:ext cx="4659997"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800" b="1">
                  <a:latin typeface="微軟正黑體" panose="020B0604030504040204" pitchFamily="34" charset="-120"/>
                  <a:ea typeface="微軟正黑體" panose="020B0604030504040204" pitchFamily="34" charset="-120"/>
                </a:rPr>
                <a:t>TED</a:t>
              </a:r>
              <a:r>
                <a:rPr lang="zh-TW" altLang="en-US" sz="1800" b="1">
                  <a:latin typeface="微軟正黑體" panose="020B0604030504040204" pitchFamily="34" charset="-120"/>
                  <a:ea typeface="微軟正黑體" panose="020B0604030504040204" pitchFamily="34" charset="-120"/>
                </a:rPr>
                <a:t> </a:t>
              </a:r>
              <a:r>
                <a:rPr lang="en-US" altLang="zh-TW" sz="1800" b="1">
                  <a:latin typeface="微軟正黑體" panose="020B0604030504040204" pitchFamily="34" charset="-120"/>
                  <a:ea typeface="微軟正黑體" panose="020B0604030504040204" pitchFamily="34" charset="-120"/>
                </a:rPr>
                <a:t>16</a:t>
              </a:r>
              <a:r>
                <a:rPr lang="zh-TW" altLang="en-US" sz="1800" b="1">
                  <a:latin typeface="微軟正黑體" panose="020B0604030504040204" pitchFamily="34" charset="-120"/>
                  <a:ea typeface="微軟正黑體" panose="020B0604030504040204" pitchFamily="34" charset="-120"/>
                </a:rPr>
                <a:t>年的冤獄 燃起我司法改革決心 </a:t>
              </a:r>
              <a:r>
                <a:rPr lang="en-US" altLang="zh-TW" sz="1800" b="1">
                  <a:latin typeface="微軟正黑體" panose="020B0604030504040204" pitchFamily="34" charset="-120"/>
                  <a:ea typeface="微軟正黑體" panose="020B0604030504040204" pitchFamily="34" charset="-120"/>
                </a:rPr>
                <a:t>6'23"</a:t>
              </a:r>
            </a:p>
          </p:txBody>
        </p:sp>
        <p:pic>
          <p:nvPicPr>
            <p:cNvPr id="114706" name="圖片 10">
              <a:extLst>
                <a:ext uri="{FF2B5EF4-FFF2-40B4-BE49-F238E27FC236}">
                  <a16:creationId xmlns:a16="http://schemas.microsoft.com/office/drawing/2014/main" xmlns="" id="{46484877-D27C-40AF-8947-E10B6C122A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矩形 10">
            <a:hlinkClick r:id="rId5"/>
            <a:extLst>
              <a:ext uri="{FF2B5EF4-FFF2-40B4-BE49-F238E27FC236}">
                <a16:creationId xmlns:a16="http://schemas.microsoft.com/office/drawing/2014/main" xmlns="" id="{90CB2C13-4E3E-4F6C-B3E7-298D4E93D03C}"/>
              </a:ext>
            </a:extLst>
          </p:cNvPr>
          <p:cNvSpPr/>
          <p:nvPr/>
        </p:nvSpPr>
        <p:spPr>
          <a:xfrm>
            <a:off x="1674813" y="5956300"/>
            <a:ext cx="5414962"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smtClean="0"/>
              <a:t>冤獄賠償</a:t>
            </a:r>
            <a:r>
              <a:rPr lang="en-US" altLang="zh-TW" smtClean="0"/>
              <a:t>1</a:t>
            </a:r>
            <a:r>
              <a:rPr lang="zh-TW" altLang="en-US" dirty="0" smtClean="0"/>
              <a:t>天</a:t>
            </a:r>
            <a:r>
              <a:rPr lang="en-US" altLang="zh-TW" dirty="0" smtClean="0"/>
              <a:t>3000</a:t>
            </a:r>
            <a:r>
              <a:rPr lang="zh-TW" altLang="en-US" dirty="0" smtClean="0"/>
              <a:t>元</a:t>
            </a:r>
            <a:endParaRPr lang="zh-TW" altLang="en-US" dirty="0"/>
          </a:p>
        </p:txBody>
      </p:sp>
    </p:spTree>
    <p:extLst>
      <p:ext uri="{BB962C8B-B14F-4D97-AF65-F5344CB8AC3E}">
        <p14:creationId xmlns:p14="http://schemas.microsoft.com/office/powerpoint/2010/main" val="41541616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A346FB4E-B9A1-46BC-B26B-27787A675640}"/>
              </a:ext>
            </a:extLst>
          </p:cNvPr>
          <p:cNvGraphicFramePr>
            <a:graphicFrameLocks noGrp="1"/>
          </p:cNvGraphicFramePr>
          <p:nvPr>
            <p:ph idx="1"/>
          </p:nvPr>
        </p:nvGraphicFramePr>
        <p:xfrm>
          <a:off x="1258888" y="1628775"/>
          <a:ext cx="7129462" cy="3597275"/>
        </p:xfrm>
        <a:graphic>
          <a:graphicData uri="http://schemas.openxmlformats.org/drawingml/2006/table">
            <a:tbl>
              <a:tblPr firstRow="1" bandRow="1">
                <a:tableStyleId>{ED083AE6-46FA-4A59-8FB0-9F97EB10719F}</a:tableStyleId>
              </a:tblPr>
              <a:tblGrid>
                <a:gridCol w="7129462">
                  <a:extLst>
                    <a:ext uri="{9D8B030D-6E8A-4147-A177-3AD203B41FA5}">
                      <a16:colId xmlns:a16="http://schemas.microsoft.com/office/drawing/2014/main" xmlns="" val="20000"/>
                    </a:ext>
                  </a:extLst>
                </a:gridCol>
              </a:tblGrid>
              <a:tr h="518251">
                <a:tc>
                  <a:txBody>
                    <a:bodyPr/>
                    <a:lstStyle/>
                    <a:p>
                      <a:pPr algn="ctr"/>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保障人民速審權</a:t>
                      </a:r>
                      <a:endParaRPr lang="zh-TW" altLang="en-US" sz="2800" b="1" dirty="0">
                        <a:latin typeface="微軟正黑體" panose="020B0604030504040204" pitchFamily="34" charset="-120"/>
                        <a:ea typeface="微軟正黑體" panose="020B0604030504040204" pitchFamily="34" charset="-120"/>
                      </a:endParaRPr>
                    </a:p>
                  </a:txBody>
                  <a:tcPr marL="91449" marR="91449" marT="45728" marB="45728"/>
                </a:tc>
                <a:extLst>
                  <a:ext uri="{0D108BD9-81ED-4DB2-BD59-A6C34878D82A}">
                    <a16:rowId xmlns:a16="http://schemas.microsoft.com/office/drawing/2014/main" xmlns="" val="10000"/>
                  </a:ext>
                </a:extLst>
              </a:tr>
              <a:tr h="3079024">
                <a:tc>
                  <a:txBody>
                    <a:bodyPr/>
                    <a:lstStyle/>
                    <a:p>
                      <a:r>
                        <a:rPr lang="zh-TW" altLang="en-US" sz="2800" dirty="0">
                          <a:latin typeface="微軟正黑體" panose="020B0604030504040204" pitchFamily="34" charset="-120"/>
                          <a:ea typeface="微軟正黑體" panose="020B0604030504040204" pitchFamily="34" charset="-120"/>
                        </a:rPr>
                        <a:t>刑事妥速審判法明定被告受裁定羈押之案件，應該優先且密集審理</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對於超過八年未判決確定之案件，經被告聲請，法院審酌後若認定侵害被告受速審的權利，應減輕其刑；</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對於經多次判決無罪之案件，禁止檢察官或自訴人再上訴</a:t>
                      </a:r>
                    </a:p>
                  </a:txBody>
                  <a:tcPr marL="91449" marR="91449" marT="45728" marB="45728"/>
                </a:tc>
                <a:extLst>
                  <a:ext uri="{0D108BD9-81ED-4DB2-BD59-A6C34878D82A}">
                    <a16:rowId xmlns:a16="http://schemas.microsoft.com/office/drawing/2014/main" xmlns="" val="10001"/>
                  </a:ext>
                </a:extLst>
              </a:tr>
            </a:tbl>
          </a:graphicData>
        </a:graphic>
      </p:graphicFrame>
      <p:sp>
        <p:nvSpPr>
          <p:cNvPr id="116746" name="標題 2">
            <a:extLst>
              <a:ext uri="{FF2B5EF4-FFF2-40B4-BE49-F238E27FC236}">
                <a16:creationId xmlns:a16="http://schemas.microsoft.com/office/drawing/2014/main" xmlns="" id="{0D5D991C-1E61-4943-AD6D-256661AD0AC4}"/>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被告人權的保障</a:t>
            </a:r>
          </a:p>
        </p:txBody>
      </p:sp>
      <p:sp>
        <p:nvSpPr>
          <p:cNvPr id="116747" name="Text Box 17">
            <a:extLst>
              <a:ext uri="{FF2B5EF4-FFF2-40B4-BE49-F238E27FC236}">
                <a16:creationId xmlns:a16="http://schemas.microsoft.com/office/drawing/2014/main" xmlns="" id="{361EC9FE-3B49-47D4-A43A-EC9B18017991}"/>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163</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74755" name="內容版面配置區 2"/>
          <p:cNvSpPr>
            <a:spLocks noGrp="1"/>
          </p:cNvSpPr>
          <p:nvPr>
            <p:ph sz="quarter" idx="13"/>
          </p:nvPr>
        </p:nvSpPr>
        <p:spPr>
          <a:xfrm>
            <a:off x="250825" y="981075"/>
            <a:ext cx="8351838" cy="5040313"/>
          </a:xfrm>
        </p:spPr>
        <p:txBody>
          <a:bodyPr/>
          <a:lstStyle/>
          <a:p>
            <a:pPr marL="0" indent="0">
              <a:lnSpc>
                <a:spcPts val="4000"/>
              </a:lnSpc>
              <a:buFont typeface="Arial" pitchFamily="34" charset="0"/>
              <a:buNone/>
            </a:pPr>
            <a:r>
              <a:rPr lang="zh-TW" altLang="en-US" dirty="0" smtClean="0">
                <a:latin typeface="微軟正黑體" pitchFamily="34" charset="-120"/>
                <a:ea typeface="微軟正黑體" pitchFamily="34" charset="-120"/>
              </a:rPr>
              <a:t>（一）被告的權利保障</a:t>
            </a:r>
            <a:endParaRPr lang="en-US" altLang="zh-TW" dirty="0" smtClean="0">
              <a:latin typeface="微軟正黑體" pitchFamily="34" charset="-120"/>
              <a:ea typeface="微軟正黑體" pitchFamily="34" charset="-120"/>
            </a:endParaRPr>
          </a:p>
          <a:p>
            <a:pPr marL="400050" lvl="1" indent="0">
              <a:lnSpc>
                <a:spcPts val="4000"/>
              </a:lnSpc>
              <a:buNone/>
            </a:pPr>
            <a:r>
              <a:rPr lang="en-US" altLang="zh-TW" dirty="0" smtClean="0">
                <a:latin typeface="微軟正黑體" pitchFamily="34" charset="-120"/>
                <a:ea typeface="微軟正黑體" pitchFamily="34" charset="-120"/>
              </a:rPr>
              <a:t>2.</a:t>
            </a:r>
            <a:r>
              <a:rPr lang="zh-TW" altLang="en-US" dirty="0" smtClean="0">
                <a:latin typeface="微軟正黑體" pitchFamily="34" charset="-120"/>
                <a:ea typeface="微軟正黑體" pitchFamily="34" charset="-120"/>
              </a:rPr>
              <a:t>刑事妥速審判法：</a:t>
            </a:r>
            <a:endParaRPr lang="en-US" altLang="zh-TW" dirty="0" smtClean="0">
              <a:latin typeface="微軟正黑體" pitchFamily="34" charset="-120"/>
              <a:ea typeface="微軟正黑體" pitchFamily="34" charset="-120"/>
            </a:endParaRPr>
          </a:p>
          <a:p>
            <a:pPr lvl="2">
              <a:lnSpc>
                <a:spcPts val="4000"/>
              </a:lnSpc>
            </a:pPr>
            <a:r>
              <a:rPr lang="zh-TW" altLang="en-US" dirty="0" smtClean="0">
                <a:latin typeface="微軟正黑體" pitchFamily="34" charset="-120"/>
                <a:ea typeface="微軟正黑體" pitchFamily="34" charset="-120"/>
              </a:rPr>
              <a:t>立法院於</a:t>
            </a:r>
            <a:r>
              <a:rPr lang="en-US" altLang="zh-TW" dirty="0" smtClean="0">
                <a:latin typeface="微軟正黑體" pitchFamily="34" charset="-120"/>
                <a:ea typeface="微軟正黑體" pitchFamily="34" charset="-120"/>
              </a:rPr>
              <a:t>2010</a:t>
            </a:r>
            <a:r>
              <a:rPr lang="zh-TW" altLang="en-US" dirty="0" smtClean="0">
                <a:latin typeface="微軟正黑體" pitchFamily="34" charset="-120"/>
                <a:ea typeface="微軟正黑體" pitchFamily="34" charset="-120"/>
              </a:rPr>
              <a:t>年制定了「刑事妥速審判法」，規定了法院審判最長期限，原則上，若自第一審受理日起已逾</a:t>
            </a:r>
            <a:r>
              <a:rPr lang="en-US" altLang="zh-TW" dirty="0" smtClean="0">
                <a:latin typeface="微軟正黑體" pitchFamily="34" charset="-120"/>
                <a:ea typeface="微軟正黑體" pitchFamily="34" charset="-120"/>
              </a:rPr>
              <a:t>8</a:t>
            </a:r>
            <a:r>
              <a:rPr lang="zh-TW" altLang="en-US" dirty="0" smtClean="0">
                <a:latin typeface="微軟正黑體" pitchFamily="34" charset="-120"/>
                <a:ea typeface="微軟正黑體" pitchFamily="34" charset="-120"/>
              </a:rPr>
              <a:t>年未能判決確定之案件，依法應諭知無罪判決。</a:t>
            </a:r>
            <a:endParaRPr lang="en-US" altLang="zh-TW" dirty="0" smtClean="0">
              <a:latin typeface="微軟正黑體" pitchFamily="34" charset="-120"/>
              <a:ea typeface="微軟正黑體" pitchFamily="34" charset="-120"/>
            </a:endParaRPr>
          </a:p>
          <a:p>
            <a:pPr lvl="2">
              <a:lnSpc>
                <a:spcPts val="4000"/>
              </a:lnSpc>
            </a:pPr>
            <a:r>
              <a:rPr lang="zh-TW" altLang="en-US" dirty="0" smtClean="0">
                <a:latin typeface="微軟正黑體" pitchFamily="34" charset="-120"/>
                <a:ea typeface="微軟正黑體" pitchFamily="34" charset="-120"/>
              </a:rPr>
              <a:t>該法第</a:t>
            </a:r>
            <a:r>
              <a:rPr lang="en-US" altLang="zh-TW" dirty="0" smtClean="0">
                <a:latin typeface="微軟正黑體" pitchFamily="34" charset="-120"/>
                <a:ea typeface="微軟正黑體" pitchFamily="34" charset="-120"/>
              </a:rPr>
              <a:t>8</a:t>
            </a:r>
            <a:r>
              <a:rPr lang="zh-TW" altLang="en-US" dirty="0" smtClean="0">
                <a:latin typeface="微軟正黑體" pitchFamily="34" charset="-120"/>
                <a:ea typeface="微軟正黑體" pitchFamily="34" charset="-120"/>
              </a:rPr>
              <a:t>條規定，纏訟</a:t>
            </a:r>
            <a:r>
              <a:rPr lang="en-US" altLang="zh-TW" dirty="0" smtClean="0">
                <a:latin typeface="微軟正黑體" pitchFamily="34" charset="-120"/>
                <a:ea typeface="微軟正黑體" pitchFamily="34" charset="-120"/>
              </a:rPr>
              <a:t>6</a:t>
            </a:r>
            <a:r>
              <a:rPr lang="zh-TW" altLang="en-US" dirty="0" smtClean="0">
                <a:latin typeface="微軟正黑體" pitchFamily="34" charset="-120"/>
                <a:ea typeface="微軟正黑體" pitchFamily="34" charset="-120"/>
              </a:rPr>
              <a:t>年以上的案件，如果有</a:t>
            </a:r>
            <a:r>
              <a:rPr lang="en-US" altLang="zh-TW" dirty="0" smtClean="0">
                <a:latin typeface="微軟正黑體" pitchFamily="34" charset="-120"/>
                <a:ea typeface="微軟正黑體" pitchFamily="34" charset="-120"/>
              </a:rPr>
              <a:t>3</a:t>
            </a:r>
            <a:r>
              <a:rPr lang="zh-TW" altLang="en-US" dirty="0" smtClean="0">
                <a:latin typeface="微軟正黑體" pitchFamily="34" charset="-120"/>
                <a:ea typeface="微軟正黑體" pitchFamily="34" charset="-120"/>
              </a:rPr>
              <a:t>次判決無罪，則限制檢察官不得再提起上訴，以保障被告及被害人人權</a:t>
            </a:r>
            <a:r>
              <a:rPr lang="zh-TW" altLang="en-US" dirty="0" smtClean="0"/>
              <a:t>。</a:t>
            </a:r>
            <a:endParaRPr lang="en-US" altLang="zh-TW" dirty="0" smtClean="0"/>
          </a:p>
        </p:txBody>
      </p:sp>
      <p:sp>
        <p:nvSpPr>
          <p:cNvPr id="7475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AD56239-E2BC-46E9-9D9A-CED38E267571}" type="slidenum">
              <a:rPr kumimoji="0" lang="zh-TW" altLang="en-US" smtClean="0">
                <a:solidFill>
                  <a:srgbClr val="898989"/>
                </a:solidFill>
                <a:latin typeface="標楷體" pitchFamily="65" charset="-120"/>
                <a:ea typeface="標楷體" pitchFamily="65" charset="-120"/>
              </a:rPr>
              <a:pPr eaLnBrk="1" hangingPunct="1"/>
              <a:t>178</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89857932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a:extLst>
              <a:ext uri="{FF2B5EF4-FFF2-40B4-BE49-F238E27FC236}">
                <a16:creationId xmlns:a16="http://schemas.microsoft.com/office/drawing/2014/main" xmlns="" id="{4F794378-DF13-49D5-8451-CC4B9770173D}"/>
              </a:ext>
            </a:extLst>
          </p:cNvPr>
          <p:cNvSpPr>
            <a:spLocks noGrp="1" noChangeArrowheads="1"/>
          </p:cNvSpPr>
          <p:nvPr>
            <p:ph type="title"/>
          </p:nvPr>
        </p:nvSpPr>
        <p:spPr/>
        <p:txBody>
          <a:bodyPr/>
          <a:lstStyle/>
          <a:p>
            <a:pPr eaLnBrk="1" hangingPunct="1"/>
            <a:r>
              <a:rPr lang="en-US" altLang="zh-TW" sz="4400" b="1"/>
              <a:t>(</a:t>
            </a:r>
            <a:r>
              <a:rPr lang="zh-TW" altLang="zh-TW" sz="4400" b="1"/>
              <a:t>二</a:t>
            </a:r>
            <a:r>
              <a:rPr lang="en-US" altLang="zh-TW" sz="4400" b="1"/>
              <a:t>) </a:t>
            </a:r>
            <a:r>
              <a:rPr lang="zh-TW" altLang="zh-TW" sz="4400" b="1"/>
              <a:t>被害人權利的保障</a:t>
            </a:r>
            <a:endParaRPr lang="zh-TW" altLang="en-US" sz="4400"/>
          </a:p>
        </p:txBody>
      </p:sp>
      <p:graphicFrame>
        <p:nvGraphicFramePr>
          <p:cNvPr id="4" name="內容版面配置區 3">
            <a:extLst>
              <a:ext uri="{FF2B5EF4-FFF2-40B4-BE49-F238E27FC236}">
                <a16:creationId xmlns:a16="http://schemas.microsoft.com/office/drawing/2014/main" xmlns="" id="{3AE6EDA1-FB5F-472B-96D8-0A7064BEC1BD}"/>
              </a:ext>
            </a:extLst>
          </p:cNvPr>
          <p:cNvGraphicFramePr>
            <a:graphicFrameLocks noGrp="1"/>
          </p:cNvGraphicFramePr>
          <p:nvPr>
            <p:ph idx="1"/>
            <p:extLst>
              <p:ext uri="{D42A27DB-BD31-4B8C-83A1-F6EECF244321}">
                <p14:modId xmlns:p14="http://schemas.microsoft.com/office/powerpoint/2010/main" val="2736771924"/>
              </p:ext>
            </p:extLst>
          </p:nvPr>
        </p:nvGraphicFramePr>
        <p:xfrm>
          <a:off x="468313" y="1600200"/>
          <a:ext cx="8218487" cy="3779839"/>
        </p:xfrm>
        <a:graphic>
          <a:graphicData uri="http://schemas.openxmlformats.org/drawingml/2006/table">
            <a:tbl>
              <a:tblPr firstRow="1" bandRow="1">
                <a:tableStyleId>{ED083AE6-46FA-4A59-8FB0-9F97EB10719F}</a:tableStyleId>
              </a:tblPr>
              <a:tblGrid>
                <a:gridCol w="8218487">
                  <a:extLst>
                    <a:ext uri="{9D8B030D-6E8A-4147-A177-3AD203B41FA5}">
                      <a16:colId xmlns:a16="http://schemas.microsoft.com/office/drawing/2014/main" xmlns="" val="20000"/>
                    </a:ext>
                  </a:extLst>
                </a:gridCol>
              </a:tblGrid>
              <a:tr h="518204">
                <a:tc>
                  <a:txBody>
                    <a:bodyPr/>
                    <a:lstStyle/>
                    <a:p>
                      <a:pPr algn="ctr" fontAlgn="t"/>
                      <a:r>
                        <a:rPr lang="en-US" altLang="zh-TW" sz="2800" dirty="0">
                          <a:latin typeface="微軟正黑體" panose="020B0604030504040204" pitchFamily="34" charset="-120"/>
                          <a:ea typeface="微軟正黑體" panose="020B0604030504040204" pitchFamily="34" charset="-120"/>
                        </a:rPr>
                        <a:t>1. </a:t>
                      </a:r>
                      <a:r>
                        <a:rPr lang="zh-TW" altLang="zh-TW" sz="2800" dirty="0">
                          <a:latin typeface="微軟正黑體" panose="020B0604030504040204" pitchFamily="34" charset="-120"/>
                          <a:ea typeface="微軟正黑體" panose="020B0604030504040204" pitchFamily="34" charset="-120"/>
                        </a:rPr>
                        <a:t>避免被害人受到二度傷害</a:t>
                      </a:r>
                    </a:p>
                  </a:txBody>
                  <a:tcPr marT="45724" marB="45724"/>
                </a:tc>
                <a:extLst>
                  <a:ext uri="{0D108BD9-81ED-4DB2-BD59-A6C34878D82A}">
                    <a16:rowId xmlns:a16="http://schemas.microsoft.com/office/drawing/2014/main" xmlns="" val="10000"/>
                  </a:ext>
                </a:extLst>
              </a:tr>
              <a:tr h="944960">
                <a:tc>
                  <a:txBody>
                    <a:bodyPr/>
                    <a:lstStyle/>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由於犯罪被害人的權益已經遭受到侵害，</a:t>
                      </a:r>
                      <a:endParaRPr lang="en-US" altLang="zh-TW" sz="28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刑事程序上避免其受到二度傷害，十分重要。</a:t>
                      </a:r>
                    </a:p>
                  </a:txBody>
                  <a:tcPr marT="45724" marB="45724"/>
                </a:tc>
                <a:extLst>
                  <a:ext uri="{0D108BD9-81ED-4DB2-BD59-A6C34878D82A}">
                    <a16:rowId xmlns:a16="http://schemas.microsoft.com/office/drawing/2014/main" xmlns="" val="10001"/>
                  </a:ext>
                </a:extLst>
              </a:tr>
              <a:tr h="5182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zh-TW" sz="2800" b="1"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2"/>
                  </a:ext>
                </a:extLst>
              </a:tr>
              <a:tr h="1798471">
                <a:tc>
                  <a:txBody>
                    <a:bodyPr/>
                    <a:lstStyle/>
                    <a:p>
                      <a:pPr algn="l"/>
                      <a:endParaRPr lang="zh-TW" altLang="en-US" sz="2800"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3"/>
                  </a:ext>
                </a:extLst>
              </a:tr>
            </a:tbl>
          </a:graphicData>
        </a:graphic>
      </p:graphicFrame>
      <p:sp>
        <p:nvSpPr>
          <p:cNvPr id="117775" name="Text Box 17">
            <a:extLst>
              <a:ext uri="{FF2B5EF4-FFF2-40B4-BE49-F238E27FC236}">
                <a16:creationId xmlns:a16="http://schemas.microsoft.com/office/drawing/2014/main" xmlns="" id="{2BA22C95-B072-4F74-834A-62F54E7980E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19459"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dirty="0" smtClean="0">
                <a:latin typeface="微軟正黑體" pitchFamily="34" charset="-120"/>
                <a:ea typeface="微軟正黑體" pitchFamily="34" charset="-120"/>
              </a:rPr>
              <a:t>（一）應報理論</a:t>
            </a:r>
            <a:endParaRPr lang="en-US" altLang="zh-TW" dirty="0" smtClean="0">
              <a:latin typeface="微軟正黑體" pitchFamily="34" charset="-120"/>
              <a:ea typeface="微軟正黑體" pitchFamily="34" charset="-120"/>
            </a:endParaRPr>
          </a:p>
          <a:p>
            <a:pPr marL="914400" lvl="1" indent="-514350" eaLnBrk="1" hangingPunct="1">
              <a:buFont typeface="Calibri" pitchFamily="34" charset="0"/>
              <a:buAutoNum type="arabicPeriod"/>
            </a:pPr>
            <a:r>
              <a:rPr lang="zh-TW" altLang="en-US" dirty="0" smtClean="0">
                <a:latin typeface="微軟正黑體" pitchFamily="34" charset="-120"/>
                <a:ea typeface="微軟正黑體" pitchFamily="34" charset="-120"/>
              </a:rPr>
              <a:t>現代觀點：</a:t>
            </a:r>
            <a:r>
              <a:rPr lang="zh-TW" altLang="en-US" b="1" dirty="0" smtClean="0">
                <a:solidFill>
                  <a:srgbClr val="FF3C00"/>
                </a:solidFill>
                <a:latin typeface="微軟正黑體" pitchFamily="34" charset="-120"/>
                <a:ea typeface="微軟正黑體" pitchFamily="34" charset="-120"/>
              </a:rPr>
              <a:t>罪責相當</a:t>
            </a:r>
            <a:endParaRPr lang="en-US" altLang="zh-TW" b="1" dirty="0" smtClean="0">
              <a:solidFill>
                <a:srgbClr val="FF3C00"/>
              </a:solidFill>
              <a:latin typeface="微軟正黑體" pitchFamily="34" charset="-120"/>
              <a:ea typeface="微軟正黑體" pitchFamily="34" charset="-120"/>
            </a:endParaRPr>
          </a:p>
          <a:p>
            <a:pPr marL="914400" lvl="1" indent="-514350" eaLnBrk="1" hangingPunct="1"/>
            <a:r>
              <a:rPr lang="zh-TW" altLang="en-US" sz="3000" dirty="0" smtClean="0">
                <a:latin typeface="微軟正黑體" pitchFamily="34" charset="-120"/>
                <a:ea typeface="微軟正黑體" pitchFamily="34" charset="-120"/>
              </a:rPr>
              <a:t>揚棄「以暴制暴」的復仇觀，視犯罪行為人為惡的程度，給予相應程度的處罰，重罪重罰、輕罪輕罰，使其在正義的天秤上不偏不倚、罪責相當。</a:t>
            </a:r>
            <a:endParaRPr lang="en-US" altLang="zh-TW" sz="3000" dirty="0" smtClean="0">
              <a:latin typeface="微軟正黑體" pitchFamily="34" charset="-120"/>
              <a:ea typeface="微軟正黑體" pitchFamily="34" charset="-120"/>
            </a:endParaRPr>
          </a:p>
          <a:p>
            <a:pPr marL="914400" lvl="1" indent="-514350" eaLnBrk="1" hangingPunct="1"/>
            <a:r>
              <a:rPr lang="zh-TW" altLang="en-US" sz="3000" dirty="0" smtClean="0">
                <a:latin typeface="微軟正黑體" pitchFamily="34" charset="-120"/>
                <a:ea typeface="微軟正黑體" pitchFamily="34" charset="-120"/>
              </a:rPr>
              <a:t>法官依普通傷害罪犯罪情節輕重，在法定</a:t>
            </a:r>
            <a:r>
              <a:rPr lang="en-US" altLang="zh-TW" sz="3000" dirty="0" smtClean="0">
                <a:latin typeface="微軟正黑體" pitchFamily="34" charset="-120"/>
                <a:ea typeface="微軟正黑體" pitchFamily="34" charset="-120"/>
              </a:rPr>
              <a:t>3</a:t>
            </a:r>
            <a:r>
              <a:rPr lang="zh-TW" altLang="en-US" sz="3000" dirty="0" smtClean="0">
                <a:latin typeface="微軟正黑體" pitchFamily="34" charset="-120"/>
                <a:ea typeface="微軟正黑體" pitchFamily="34" charset="-120"/>
              </a:rPr>
              <a:t>年以下有期徒刑、拘役或</a:t>
            </a:r>
            <a:r>
              <a:rPr lang="en-US" altLang="zh-TW" sz="3000" dirty="0" smtClean="0">
                <a:latin typeface="微軟正黑體" pitchFamily="34" charset="-120"/>
                <a:ea typeface="微軟正黑體" pitchFamily="34" charset="-120"/>
              </a:rPr>
              <a:t>1,000</a:t>
            </a:r>
            <a:r>
              <a:rPr lang="zh-TW" altLang="en-US" sz="3000" dirty="0" smtClean="0">
                <a:latin typeface="微軟正黑體" pitchFamily="34" charset="-120"/>
                <a:ea typeface="微軟正黑體" pitchFamily="34" charset="-120"/>
              </a:rPr>
              <a:t>元以下罰金的範圍內，給予犯罪行為人適當的量刑，即寓有應報理論的考量。</a:t>
            </a:r>
            <a:endParaRPr lang="en-US" altLang="zh-TW" sz="3000" dirty="0" smtClean="0">
              <a:latin typeface="微軟正黑體" pitchFamily="34" charset="-120"/>
              <a:ea typeface="微軟正黑體" pitchFamily="34" charset="-120"/>
            </a:endParaRPr>
          </a:p>
        </p:txBody>
      </p:sp>
      <p:sp>
        <p:nvSpPr>
          <p:cNvPr id="1946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CAD746A-CE14-46C9-97DC-A5BA3EE0EB80}" type="slidenum">
              <a:rPr kumimoji="0" lang="zh-TW" altLang="en-US" smtClean="0">
                <a:solidFill>
                  <a:srgbClr val="898989"/>
                </a:solidFill>
                <a:latin typeface="標楷體" pitchFamily="65" charset="-120"/>
                <a:ea typeface="標楷體" pitchFamily="65" charset="-120"/>
              </a:rPr>
              <a:pPr eaLnBrk="1" hangingPunct="1"/>
              <a:t>18</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9849068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44035" name="內容版面配置區 2"/>
          <p:cNvSpPr>
            <a:spLocks noGrp="1"/>
          </p:cNvSpPr>
          <p:nvPr>
            <p:ph sz="quarter" idx="13"/>
          </p:nvPr>
        </p:nvSpPr>
        <p:spPr>
          <a:xfrm>
            <a:off x="250825" y="981075"/>
            <a:ext cx="7993063" cy="4897438"/>
          </a:xfrm>
        </p:spPr>
        <p:txBody>
          <a:bodyPr/>
          <a:lstStyle/>
          <a:p>
            <a:pPr>
              <a:buFont typeface="Arial" charset="0"/>
              <a:buNone/>
              <a:defRPr/>
            </a:pPr>
            <a:r>
              <a:rPr lang="zh-TW" altLang="en-US" dirty="0" smtClean="0"/>
              <a:t>（二）被害人的權利保障</a:t>
            </a:r>
            <a:endParaRPr lang="en-US" altLang="zh-TW" dirty="0" smtClean="0"/>
          </a:p>
          <a:p>
            <a:pPr marL="841375" lvl="1" indent="-441325">
              <a:buFont typeface="+mj-lt"/>
              <a:buAutoNum type="arabicPeriod"/>
              <a:defRPr/>
            </a:pPr>
            <a:r>
              <a:rPr lang="zh-TW" altLang="en-US" dirty="0" smtClean="0"/>
              <a:t>對被害人的保護</a:t>
            </a:r>
            <a:endParaRPr lang="en-US" altLang="zh-TW" dirty="0" smtClean="0"/>
          </a:p>
          <a:p>
            <a:pPr marL="1355725" lvl="1" indent="-457200">
              <a:buFont typeface="Arial" charset="0"/>
              <a:buChar char="–"/>
              <a:defRPr/>
            </a:pPr>
            <a:r>
              <a:rPr lang="zh-TW" altLang="en-US" sz="3000" dirty="0" smtClean="0"/>
              <a:t>即是針對在犯罪行為中已受侵害的權利予以回復，以及後續偵查追訴過程中，避免受到二次傷害，並保護尚未受到侵害的權利，包括：健康、隱私與名譽等權利。</a:t>
            </a:r>
            <a:endParaRPr lang="en-US" altLang="zh-TW" sz="3000" dirty="0" smtClean="0"/>
          </a:p>
        </p:txBody>
      </p:sp>
      <p:sp>
        <p:nvSpPr>
          <p:cNvPr id="7680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71D9363-90A4-4A92-A67A-C47C778F08B8}" type="slidenum">
              <a:rPr kumimoji="0" lang="zh-TW" altLang="en-US" smtClean="0">
                <a:solidFill>
                  <a:srgbClr val="898989"/>
                </a:solidFill>
                <a:latin typeface="標楷體" pitchFamily="65" charset="-120"/>
                <a:ea typeface="標楷體" pitchFamily="65" charset="-120"/>
              </a:rPr>
              <a:pPr eaLnBrk="1" hangingPunct="1"/>
              <a:t>180</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93669604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44035" name="內容版面配置區 2"/>
          <p:cNvSpPr>
            <a:spLocks noGrp="1"/>
          </p:cNvSpPr>
          <p:nvPr>
            <p:ph sz="quarter" idx="13"/>
          </p:nvPr>
        </p:nvSpPr>
        <p:spPr>
          <a:xfrm>
            <a:off x="250825" y="981075"/>
            <a:ext cx="8137525" cy="4897438"/>
          </a:xfrm>
        </p:spPr>
        <p:txBody>
          <a:bodyPr/>
          <a:lstStyle/>
          <a:p>
            <a:pPr>
              <a:buFont typeface="Arial" charset="0"/>
              <a:buNone/>
              <a:defRPr/>
            </a:pPr>
            <a:r>
              <a:rPr lang="zh-TW" altLang="en-US" dirty="0" smtClean="0"/>
              <a:t>（二）被害人的權利保障</a:t>
            </a:r>
            <a:endParaRPr lang="en-US" altLang="zh-TW" dirty="0" smtClean="0"/>
          </a:p>
          <a:p>
            <a:pPr marL="914400" lvl="1" indent="-514350">
              <a:buFont typeface="+mj-lt"/>
              <a:buAutoNum type="arabicPeriod"/>
              <a:defRPr/>
            </a:pPr>
            <a:r>
              <a:rPr lang="zh-TW" altLang="en-US" dirty="0"/>
              <a:t>對被害人的保護</a:t>
            </a:r>
          </a:p>
          <a:p>
            <a:pPr marL="1355725" lvl="1" indent="-457200">
              <a:buFont typeface="Arial" charset="0"/>
              <a:buChar char="–"/>
              <a:defRPr/>
            </a:pPr>
            <a:r>
              <a:rPr lang="zh-TW" altLang="en-US" sz="3000" dirty="0"/>
              <a:t>被害人依刑事訴訟法參與訴訟的權利，例如：對於不服的判決得請求檢察官上訴等。若檢察官對被告做出不起訴或緩起訴之處分，被害人得向檢察官提出再議，此皆為保障被害人權利的展現。</a:t>
            </a:r>
            <a:endParaRPr lang="en-US" altLang="zh-TW" sz="3000" dirty="0"/>
          </a:p>
        </p:txBody>
      </p:sp>
      <p:sp>
        <p:nvSpPr>
          <p:cNvPr id="7782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6EA251F-D9AA-4A9F-8763-B1D03D03680B}" type="slidenum">
              <a:rPr kumimoji="0" lang="zh-TW" altLang="en-US" smtClean="0">
                <a:solidFill>
                  <a:srgbClr val="898989"/>
                </a:solidFill>
                <a:latin typeface="標楷體" pitchFamily="65" charset="-120"/>
                <a:ea typeface="標楷體" pitchFamily="65" charset="-120"/>
              </a:rPr>
              <a:pPr eaLnBrk="1" hangingPunct="1"/>
              <a:t>181</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09965062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81923" name="內容版面配置區 2"/>
          <p:cNvSpPr>
            <a:spLocks noGrp="1"/>
          </p:cNvSpPr>
          <p:nvPr>
            <p:ph sz="quarter" idx="13"/>
          </p:nvPr>
        </p:nvSpPr>
        <p:spPr>
          <a:xfrm>
            <a:off x="250825" y="981075"/>
            <a:ext cx="8351838" cy="4897438"/>
          </a:xfrm>
        </p:spPr>
        <p:txBody>
          <a:bodyPr/>
          <a:lstStyle/>
          <a:p>
            <a:pPr>
              <a:lnSpc>
                <a:spcPts val="4000"/>
              </a:lnSpc>
              <a:buFont typeface="Arial" pitchFamily="34" charset="0"/>
              <a:buNone/>
            </a:pPr>
            <a:r>
              <a:rPr lang="zh-TW" altLang="en-US" dirty="0" smtClean="0">
                <a:latin typeface="微軟正黑體" pitchFamily="34" charset="-120"/>
                <a:ea typeface="微軟正黑體" pitchFamily="34" charset="-120"/>
              </a:rPr>
              <a:t>（二）被害人的權利保障</a:t>
            </a:r>
            <a:endParaRPr lang="en-US" altLang="zh-TW" dirty="0" smtClean="0">
              <a:latin typeface="微軟正黑體" pitchFamily="34" charset="-120"/>
              <a:ea typeface="微軟正黑體" pitchFamily="34" charset="-120"/>
            </a:endParaRPr>
          </a:p>
          <a:p>
            <a:pPr marL="914400" lvl="1" indent="-514350">
              <a:lnSpc>
                <a:spcPts val="4000"/>
              </a:lnSpc>
              <a:buFont typeface="Calibri" pitchFamily="34" charset="0"/>
              <a:buAutoNum type="arabicPeriod" startAt="3"/>
            </a:pPr>
            <a:r>
              <a:rPr lang="zh-TW" altLang="en-US" dirty="0" smtClean="0">
                <a:latin typeface="微軟正黑體" pitchFamily="34" charset="-120"/>
                <a:ea typeface="微軟正黑體" pitchFamily="34" charset="-120"/>
              </a:rPr>
              <a:t>訴訟上權益保障：新聞媒體在報導時，亦應注意避免對被害人造成二度傷害，包括：名譽、隱私、肖像權等之侵害。若報導已侵害被害人名譽、隱私或其他人格法益。則可另外依民法有關侵權責任的規定，請求法院判決其賠償相當金額或請求回復名譽之適當處分。</a:t>
            </a:r>
            <a:endParaRPr lang="en-US" altLang="zh-TW" dirty="0" smtClean="0">
              <a:latin typeface="微軟正黑體" pitchFamily="34" charset="-120"/>
              <a:ea typeface="微軟正黑體" pitchFamily="34" charset="-120"/>
            </a:endParaRPr>
          </a:p>
        </p:txBody>
      </p:sp>
      <p:sp>
        <p:nvSpPr>
          <p:cNvPr id="8192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EABEEC6-8779-41D1-956F-0F19E6F766E2}" type="slidenum">
              <a:rPr kumimoji="0" lang="zh-TW" altLang="en-US" smtClean="0">
                <a:solidFill>
                  <a:srgbClr val="898989"/>
                </a:solidFill>
                <a:latin typeface="標楷體" pitchFamily="65" charset="-120"/>
                <a:ea typeface="標楷體" pitchFamily="65" charset="-120"/>
              </a:rPr>
              <a:pPr eaLnBrk="1" hangingPunct="1"/>
              <a:t>182</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50606964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內容版面配置區 2"/>
          <p:cNvSpPr>
            <a:spLocks noGrp="1"/>
          </p:cNvSpPr>
          <p:nvPr>
            <p:ph idx="1"/>
          </p:nvPr>
        </p:nvSpPr>
        <p:spPr>
          <a:xfrm>
            <a:off x="457200" y="785813"/>
            <a:ext cx="8229600" cy="5500687"/>
          </a:xfrm>
        </p:spPr>
        <p:txBody>
          <a:bodyPr/>
          <a:lstStyle/>
          <a:p>
            <a:pPr>
              <a:buFont typeface="Arial" pitchFamily="34" charset="0"/>
              <a:buNone/>
              <a:defRPr/>
            </a:pPr>
            <a:r>
              <a:rPr lang="en-US" altLang="zh-TW" sz="4000" b="1" dirty="0" smtClean="0">
                <a:solidFill>
                  <a:srgbClr val="007EEA"/>
                </a:solidFill>
                <a:latin typeface="微軟正黑體" pitchFamily="34" charset="-120"/>
                <a:ea typeface="微軟正黑體" pitchFamily="34" charset="-120"/>
              </a:rPr>
              <a:t>	</a:t>
            </a:r>
            <a:r>
              <a:rPr lang="en-US" altLang="zh-TW" sz="4000" b="1" dirty="0" smtClean="0">
                <a:solidFill>
                  <a:schemeClr val="accent5">
                    <a:lumMod val="50000"/>
                  </a:schemeClr>
                </a:solidFill>
                <a:latin typeface="微軟正黑體" pitchFamily="34" charset="-120"/>
                <a:ea typeface="微軟正黑體" pitchFamily="34" charset="-120"/>
              </a:rPr>
              <a:t>(</a:t>
            </a:r>
            <a:r>
              <a:rPr lang="zh-TW" altLang="en-US" sz="4000" b="1" dirty="0" smtClean="0">
                <a:solidFill>
                  <a:schemeClr val="accent5">
                    <a:lumMod val="50000"/>
                  </a:schemeClr>
                </a:solidFill>
                <a:latin typeface="微軟正黑體" pitchFamily="34" charset="-120"/>
                <a:ea typeface="微軟正黑體" pitchFamily="34" charset="-120"/>
              </a:rPr>
              <a:t>二</a:t>
            </a:r>
            <a:r>
              <a:rPr lang="en-US" altLang="zh-TW" sz="4000" b="1" dirty="0" smtClean="0">
                <a:solidFill>
                  <a:schemeClr val="accent5">
                    <a:lumMod val="50000"/>
                  </a:schemeClr>
                </a:solidFill>
                <a:latin typeface="微軟正黑體" pitchFamily="34" charset="-120"/>
                <a:ea typeface="微軟正黑體" pitchFamily="34" charset="-120"/>
              </a:rPr>
              <a:t>)</a:t>
            </a:r>
            <a:r>
              <a:rPr lang="zh-TW" altLang="en-US" sz="4000" b="1" dirty="0" smtClean="0">
                <a:solidFill>
                  <a:schemeClr val="accent5">
                    <a:lumMod val="50000"/>
                  </a:schemeClr>
                </a:solidFill>
                <a:latin typeface="微軟正黑體" pitchFamily="34" charset="-120"/>
                <a:ea typeface="微軟正黑體" pitchFamily="34" charset="-120"/>
              </a:rPr>
              <a:t>被害人的權利保障</a:t>
            </a:r>
            <a:endParaRPr lang="en-US" altLang="zh-TW" sz="4000" b="1" dirty="0" smtClean="0">
              <a:solidFill>
                <a:schemeClr val="accent5">
                  <a:lumMod val="50000"/>
                </a:schemeClr>
              </a:solidFill>
              <a:latin typeface="微軟正黑體" pitchFamily="34" charset="-120"/>
              <a:ea typeface="微軟正黑體" pitchFamily="34" charset="-120"/>
            </a:endParaRPr>
          </a:p>
          <a:p>
            <a:pPr>
              <a:buFont typeface="Arial" pitchFamily="34" charset="0"/>
              <a:buNone/>
              <a:defRPr/>
            </a:pPr>
            <a:endParaRPr lang="en-US" altLang="zh-TW" sz="4000" b="1" dirty="0" smtClean="0">
              <a:latin typeface="微軟正黑體" pitchFamily="34" charset="-120"/>
              <a:ea typeface="微軟正黑體" pitchFamily="34" charset="-120"/>
            </a:endParaRPr>
          </a:p>
          <a:p>
            <a:pPr>
              <a:buFont typeface="Arial" pitchFamily="34" charset="0"/>
              <a:buNone/>
              <a:defRPr/>
            </a:pPr>
            <a:endParaRPr lang="en-US" altLang="zh-TW" sz="4000" dirty="0" smtClean="0"/>
          </a:p>
          <a:p>
            <a:pPr>
              <a:buFont typeface="Arial" pitchFamily="34" charset="0"/>
              <a:buNone/>
              <a:defRPr/>
            </a:pPr>
            <a:endParaRPr lang="en-US" altLang="zh-TW" sz="4000" dirty="0" smtClean="0"/>
          </a:p>
          <a:p>
            <a:pPr>
              <a:buFont typeface="Arial" pitchFamily="34" charset="0"/>
              <a:buNone/>
              <a:defRPr/>
            </a:pPr>
            <a:endParaRPr lang="en-US" altLang="zh-TW" sz="4000" dirty="0" smtClean="0"/>
          </a:p>
          <a:p>
            <a:pPr>
              <a:buFont typeface="Arial" pitchFamily="34" charset="0"/>
              <a:buNone/>
              <a:defRPr/>
            </a:pPr>
            <a:r>
              <a:rPr lang="en-US" altLang="zh-TW" sz="4000" dirty="0" smtClean="0"/>
              <a:t>	</a:t>
            </a:r>
          </a:p>
        </p:txBody>
      </p:sp>
      <p:sp>
        <p:nvSpPr>
          <p:cNvPr id="6" name="矩形 5"/>
          <p:cNvSpPr/>
          <p:nvPr/>
        </p:nvSpPr>
        <p:spPr>
          <a:xfrm>
            <a:off x="539750" y="4005263"/>
            <a:ext cx="1871663" cy="159226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a:solidFill>
                  <a:schemeClr val="accent2">
                    <a:lumMod val="50000"/>
                  </a:schemeClr>
                </a:solidFill>
                <a:latin typeface="微軟正黑體" pitchFamily="34" charset="-120"/>
                <a:ea typeface="微軟正黑體" pitchFamily="34" charset="-120"/>
              </a:rPr>
              <a:t>訴訟程序中的保護</a:t>
            </a:r>
          </a:p>
        </p:txBody>
      </p:sp>
      <p:sp>
        <p:nvSpPr>
          <p:cNvPr id="9" name="矩形 8"/>
          <p:cNvSpPr/>
          <p:nvPr/>
        </p:nvSpPr>
        <p:spPr>
          <a:xfrm>
            <a:off x="2484438" y="4005263"/>
            <a:ext cx="6048375" cy="159226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a:solidFill>
                  <a:schemeClr val="tx1"/>
                </a:solidFill>
                <a:latin typeface="微軟正黑體" pitchFamily="34" charset="-120"/>
                <a:ea typeface="微軟正黑體" pitchFamily="34" charset="-120"/>
              </a:rPr>
              <a:t>避免對被害人的二次傷害，在如性侵害、家暴案件的訴訟程序中，必要時應隔離被告與被害人，且訴訟程序不予公開以維護被害人名譽</a:t>
            </a:r>
          </a:p>
        </p:txBody>
      </p:sp>
    </p:spTree>
    <p:extLst>
      <p:ext uri="{BB962C8B-B14F-4D97-AF65-F5344CB8AC3E}">
        <p14:creationId xmlns:p14="http://schemas.microsoft.com/office/powerpoint/2010/main" val="16508382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a:extLst>
              <a:ext uri="{FF2B5EF4-FFF2-40B4-BE49-F238E27FC236}">
                <a16:creationId xmlns:a16="http://schemas.microsoft.com/office/drawing/2014/main" xmlns="" id="{4F794378-DF13-49D5-8451-CC4B9770173D}"/>
              </a:ext>
            </a:extLst>
          </p:cNvPr>
          <p:cNvSpPr>
            <a:spLocks noGrp="1" noChangeArrowheads="1"/>
          </p:cNvSpPr>
          <p:nvPr>
            <p:ph type="title"/>
          </p:nvPr>
        </p:nvSpPr>
        <p:spPr/>
        <p:txBody>
          <a:bodyPr/>
          <a:lstStyle/>
          <a:p>
            <a:pPr eaLnBrk="1" hangingPunct="1"/>
            <a:r>
              <a:rPr lang="en-US" altLang="zh-TW" sz="4400" b="1"/>
              <a:t>(</a:t>
            </a:r>
            <a:r>
              <a:rPr lang="zh-TW" altLang="zh-TW" sz="4400" b="1"/>
              <a:t>二</a:t>
            </a:r>
            <a:r>
              <a:rPr lang="en-US" altLang="zh-TW" sz="4400" b="1"/>
              <a:t>) </a:t>
            </a:r>
            <a:r>
              <a:rPr lang="zh-TW" altLang="zh-TW" sz="4400" b="1"/>
              <a:t>被害人權利的保障</a:t>
            </a:r>
            <a:endParaRPr lang="zh-TW" altLang="en-US" sz="4400"/>
          </a:p>
        </p:txBody>
      </p:sp>
      <p:graphicFrame>
        <p:nvGraphicFramePr>
          <p:cNvPr id="4" name="內容版面配置區 3">
            <a:extLst>
              <a:ext uri="{FF2B5EF4-FFF2-40B4-BE49-F238E27FC236}">
                <a16:creationId xmlns:a16="http://schemas.microsoft.com/office/drawing/2014/main" xmlns="" id="{3AE6EDA1-FB5F-472B-96D8-0A7064BEC1BD}"/>
              </a:ext>
            </a:extLst>
          </p:cNvPr>
          <p:cNvGraphicFramePr>
            <a:graphicFrameLocks noGrp="1"/>
          </p:cNvGraphicFramePr>
          <p:nvPr>
            <p:ph idx="1"/>
            <p:extLst>
              <p:ext uri="{D42A27DB-BD31-4B8C-83A1-F6EECF244321}">
                <p14:modId xmlns:p14="http://schemas.microsoft.com/office/powerpoint/2010/main" val="1585596174"/>
              </p:ext>
            </p:extLst>
          </p:nvPr>
        </p:nvGraphicFramePr>
        <p:xfrm>
          <a:off x="468313" y="1600200"/>
          <a:ext cx="8218487" cy="3779839"/>
        </p:xfrm>
        <a:graphic>
          <a:graphicData uri="http://schemas.openxmlformats.org/drawingml/2006/table">
            <a:tbl>
              <a:tblPr firstRow="1" bandRow="1">
                <a:tableStyleId>{ED083AE6-46FA-4A59-8FB0-9F97EB10719F}</a:tableStyleId>
              </a:tblPr>
              <a:tblGrid>
                <a:gridCol w="8218487">
                  <a:extLst>
                    <a:ext uri="{9D8B030D-6E8A-4147-A177-3AD203B41FA5}">
                      <a16:colId xmlns:a16="http://schemas.microsoft.com/office/drawing/2014/main" xmlns="" val="20000"/>
                    </a:ext>
                  </a:extLst>
                </a:gridCol>
              </a:tblGrid>
              <a:tr h="518204">
                <a:tc>
                  <a:txBody>
                    <a:bodyPr/>
                    <a:lstStyle/>
                    <a:p>
                      <a:pPr algn="ctr" fontAlgn="t"/>
                      <a:endParaRPr lang="zh-TW" altLang="zh-TW" sz="2800"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0"/>
                  </a:ext>
                </a:extLst>
              </a:tr>
              <a:tr h="944960">
                <a:tc>
                  <a:txBody>
                    <a:bodyPr/>
                    <a:lstStyle/>
                    <a:p>
                      <a:pPr marL="457200" indent="-457200" algn="l">
                        <a:buFont typeface="Arial" pitchFamily="34" charset="0"/>
                        <a:buChar char="•"/>
                      </a:pPr>
                      <a:endParaRPr lang="zh-TW" altLang="en-US" sz="2800"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1"/>
                  </a:ext>
                </a:extLst>
              </a:tr>
              <a:tr h="5182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smtClean="0">
                          <a:latin typeface="微軟正黑體" panose="020B0604030504040204" pitchFamily="34" charset="-120"/>
                          <a:ea typeface="微軟正黑體" panose="020B0604030504040204" pitchFamily="34" charset="-120"/>
                        </a:rPr>
                        <a:t>2. </a:t>
                      </a:r>
                      <a:r>
                        <a:rPr lang="zh-TW" altLang="zh-TW" sz="2800" b="1" smtClean="0">
                          <a:latin typeface="微軟正黑體" panose="020B0604030504040204" pitchFamily="34" charset="-120"/>
                          <a:ea typeface="微軟正黑體" panose="020B0604030504040204" pitchFamily="34" charset="-120"/>
                        </a:rPr>
                        <a:t>制定犯罪被害人保護法</a:t>
                      </a:r>
                      <a:endParaRPr lang="zh-TW" altLang="zh-TW" sz="2800" b="1"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2"/>
                  </a:ext>
                </a:extLst>
              </a:tr>
              <a:tr h="1798471">
                <a:tc>
                  <a:txBody>
                    <a:bodyPr/>
                    <a:lstStyle/>
                    <a:p>
                      <a:pPr algn="l"/>
                      <a:r>
                        <a:rPr lang="zh-TW" altLang="en-US" sz="2800" dirty="0" smtClean="0">
                          <a:latin typeface="微軟正黑體" panose="020B0604030504040204" pitchFamily="34" charset="-120"/>
                          <a:ea typeface="微軟正黑體" panose="020B0604030504040204" pitchFamily="34" charset="-120"/>
                        </a:rPr>
                        <a:t>犯罪被害人保護法：</a:t>
                      </a:r>
                      <a:endParaRPr lang="en-US" altLang="zh-TW" sz="2800" dirty="0" smtClean="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2800" dirty="0" smtClean="0">
                          <a:latin typeface="微軟正黑體" panose="020B0604030504040204" pitchFamily="34" charset="-120"/>
                          <a:ea typeface="微軟正黑體" panose="020B0604030504040204" pitchFamily="34" charset="-120"/>
                        </a:rPr>
                        <a:t>對於因犯罪行為被害而死亡者的遺屬或受重傷者，及性侵害犯罪行為被害人，可以申請犯罪被害補償金。</a:t>
                      </a:r>
                      <a:endParaRPr lang="zh-TW" altLang="en-US" sz="2800" dirty="0">
                        <a:latin typeface="微軟正黑體" panose="020B0604030504040204" pitchFamily="34" charset="-120"/>
                        <a:ea typeface="微軟正黑體" panose="020B0604030504040204" pitchFamily="34" charset="-120"/>
                      </a:endParaRPr>
                    </a:p>
                  </a:txBody>
                  <a:tcPr marT="45724" marB="45724"/>
                </a:tc>
                <a:extLst>
                  <a:ext uri="{0D108BD9-81ED-4DB2-BD59-A6C34878D82A}">
                    <a16:rowId xmlns:a16="http://schemas.microsoft.com/office/drawing/2014/main" xmlns="" val="10003"/>
                  </a:ext>
                </a:extLst>
              </a:tr>
            </a:tbl>
          </a:graphicData>
        </a:graphic>
      </p:graphicFrame>
      <p:sp>
        <p:nvSpPr>
          <p:cNvPr id="117775" name="Text Box 17">
            <a:extLst>
              <a:ext uri="{FF2B5EF4-FFF2-40B4-BE49-F238E27FC236}">
                <a16:creationId xmlns:a16="http://schemas.microsoft.com/office/drawing/2014/main" xmlns="" id="{2BA22C95-B072-4F74-834A-62F54E7980E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163</a:t>
            </a:r>
          </a:p>
        </p:txBody>
      </p:sp>
    </p:spTree>
    <p:extLst>
      <p:ext uri="{BB962C8B-B14F-4D97-AF65-F5344CB8AC3E}">
        <p14:creationId xmlns:p14="http://schemas.microsoft.com/office/powerpoint/2010/main" val="431829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內容版面配置區 2"/>
          <p:cNvSpPr>
            <a:spLocks noGrp="1"/>
          </p:cNvSpPr>
          <p:nvPr>
            <p:ph idx="1"/>
          </p:nvPr>
        </p:nvSpPr>
        <p:spPr>
          <a:xfrm>
            <a:off x="457200" y="785813"/>
            <a:ext cx="8229600" cy="5500687"/>
          </a:xfrm>
        </p:spPr>
        <p:txBody>
          <a:bodyPr/>
          <a:lstStyle/>
          <a:p>
            <a:pPr>
              <a:buFont typeface="Arial" pitchFamily="34" charset="0"/>
              <a:buNone/>
              <a:defRPr/>
            </a:pPr>
            <a:r>
              <a:rPr lang="en-US" altLang="zh-TW" sz="4000" b="1" dirty="0" smtClean="0">
                <a:solidFill>
                  <a:srgbClr val="007EEA"/>
                </a:solidFill>
                <a:latin typeface="微軟正黑體" pitchFamily="34" charset="-120"/>
                <a:ea typeface="微軟正黑體" pitchFamily="34" charset="-120"/>
              </a:rPr>
              <a:t>	</a:t>
            </a:r>
            <a:r>
              <a:rPr lang="en-US" altLang="zh-TW" sz="4000" b="1" dirty="0" smtClean="0">
                <a:solidFill>
                  <a:schemeClr val="accent5">
                    <a:lumMod val="50000"/>
                  </a:schemeClr>
                </a:solidFill>
                <a:latin typeface="微軟正黑體" pitchFamily="34" charset="-120"/>
                <a:ea typeface="微軟正黑體" pitchFamily="34" charset="-120"/>
              </a:rPr>
              <a:t>(</a:t>
            </a:r>
            <a:r>
              <a:rPr lang="zh-TW" altLang="en-US" sz="4000" b="1" dirty="0" smtClean="0">
                <a:solidFill>
                  <a:schemeClr val="accent5">
                    <a:lumMod val="50000"/>
                  </a:schemeClr>
                </a:solidFill>
                <a:latin typeface="微軟正黑體" pitchFamily="34" charset="-120"/>
                <a:ea typeface="微軟正黑體" pitchFamily="34" charset="-120"/>
              </a:rPr>
              <a:t>二</a:t>
            </a:r>
            <a:r>
              <a:rPr lang="en-US" altLang="zh-TW" sz="4000" b="1" dirty="0" smtClean="0">
                <a:solidFill>
                  <a:schemeClr val="accent5">
                    <a:lumMod val="50000"/>
                  </a:schemeClr>
                </a:solidFill>
                <a:latin typeface="微軟正黑體" pitchFamily="34" charset="-120"/>
                <a:ea typeface="微軟正黑體" pitchFamily="34" charset="-120"/>
              </a:rPr>
              <a:t>)</a:t>
            </a:r>
            <a:r>
              <a:rPr lang="zh-TW" altLang="en-US" sz="4000" b="1" dirty="0" smtClean="0">
                <a:solidFill>
                  <a:schemeClr val="accent5">
                    <a:lumMod val="50000"/>
                  </a:schemeClr>
                </a:solidFill>
                <a:latin typeface="微軟正黑體" pitchFamily="34" charset="-120"/>
                <a:ea typeface="微軟正黑體" pitchFamily="34" charset="-120"/>
              </a:rPr>
              <a:t>被害人的權利保障</a:t>
            </a:r>
            <a:endParaRPr lang="en-US" altLang="zh-TW" sz="4000" b="1" dirty="0" smtClean="0">
              <a:solidFill>
                <a:schemeClr val="accent5">
                  <a:lumMod val="50000"/>
                </a:schemeClr>
              </a:solidFill>
              <a:latin typeface="微軟正黑體" pitchFamily="34" charset="-120"/>
              <a:ea typeface="微軟正黑體" pitchFamily="34" charset="-120"/>
            </a:endParaRPr>
          </a:p>
          <a:p>
            <a:pPr>
              <a:buFont typeface="Arial" pitchFamily="34" charset="0"/>
              <a:buNone/>
              <a:defRPr/>
            </a:pPr>
            <a:endParaRPr lang="en-US" altLang="zh-TW" sz="4000" b="1" dirty="0" smtClean="0">
              <a:latin typeface="微軟正黑體" pitchFamily="34" charset="-120"/>
              <a:ea typeface="微軟正黑體" pitchFamily="34" charset="-120"/>
            </a:endParaRPr>
          </a:p>
          <a:p>
            <a:pPr>
              <a:buFont typeface="Arial" pitchFamily="34" charset="0"/>
              <a:buNone/>
              <a:defRPr/>
            </a:pPr>
            <a:endParaRPr lang="en-US" altLang="zh-TW" sz="4000" dirty="0" smtClean="0"/>
          </a:p>
          <a:p>
            <a:pPr>
              <a:buFont typeface="Arial" pitchFamily="34" charset="0"/>
              <a:buNone/>
              <a:defRPr/>
            </a:pPr>
            <a:endParaRPr lang="en-US" altLang="zh-TW" sz="4000" dirty="0" smtClean="0"/>
          </a:p>
          <a:p>
            <a:pPr>
              <a:buFont typeface="Arial" pitchFamily="34" charset="0"/>
              <a:buNone/>
              <a:defRPr/>
            </a:pPr>
            <a:endParaRPr lang="en-US" altLang="zh-TW" sz="4000" dirty="0" smtClean="0"/>
          </a:p>
          <a:p>
            <a:pPr>
              <a:buFont typeface="Arial" pitchFamily="34" charset="0"/>
              <a:buNone/>
              <a:defRPr/>
            </a:pPr>
            <a:r>
              <a:rPr lang="en-US" altLang="zh-TW" sz="4000" dirty="0" smtClean="0"/>
              <a:t>	</a:t>
            </a:r>
          </a:p>
        </p:txBody>
      </p:sp>
      <p:sp>
        <p:nvSpPr>
          <p:cNvPr id="4" name="矩形 3"/>
          <p:cNvSpPr/>
          <p:nvPr/>
        </p:nvSpPr>
        <p:spPr>
          <a:xfrm>
            <a:off x="539750" y="1700213"/>
            <a:ext cx="1871663" cy="2241550"/>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a:solidFill>
                  <a:schemeClr val="accent2">
                    <a:lumMod val="50000"/>
                  </a:schemeClr>
                </a:solidFill>
                <a:latin typeface="微軟正黑體" pitchFamily="34" charset="-120"/>
                <a:ea typeface="微軟正黑體" pitchFamily="34" charset="-120"/>
              </a:rPr>
              <a:t>犯罪被害人保護法</a:t>
            </a:r>
          </a:p>
        </p:txBody>
      </p:sp>
      <p:sp>
        <p:nvSpPr>
          <p:cNvPr id="8" name="矩形 7"/>
          <p:cNvSpPr/>
          <p:nvPr/>
        </p:nvSpPr>
        <p:spPr>
          <a:xfrm>
            <a:off x="2484438" y="1700213"/>
            <a:ext cx="6048375" cy="2233612"/>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a:solidFill>
                  <a:schemeClr val="tx1"/>
                </a:solidFill>
                <a:latin typeface="微軟正黑體" pitchFamily="34" charset="-120"/>
                <a:ea typeface="微軟正黑體" pitchFamily="34" charset="-120"/>
              </a:rPr>
              <a:t>要求政府成立犯罪被害人保護機構，目的：</a:t>
            </a:r>
            <a:endParaRPr lang="en-US" altLang="zh-TW" sz="2400">
              <a:solidFill>
                <a:schemeClr val="tx1"/>
              </a:solidFill>
              <a:latin typeface="微軟正黑體" pitchFamily="34" charset="-120"/>
              <a:ea typeface="微軟正黑體" pitchFamily="34" charset="-120"/>
            </a:endParaRPr>
          </a:p>
          <a:p>
            <a:pPr>
              <a:defRPr/>
            </a:pPr>
            <a:r>
              <a:rPr lang="en-US" altLang="zh-TW" sz="2400">
                <a:solidFill>
                  <a:schemeClr val="tx1"/>
                </a:solidFill>
                <a:latin typeface="微軟正黑體" pitchFamily="34" charset="-120"/>
                <a:ea typeface="微軟正黑體" pitchFamily="34" charset="-120"/>
              </a:rPr>
              <a:t>1.</a:t>
            </a:r>
            <a:r>
              <a:rPr lang="zh-TW" altLang="en-US" sz="2400">
                <a:solidFill>
                  <a:schemeClr val="tx1"/>
                </a:solidFill>
                <a:latin typeface="微軟正黑體" pitchFamily="34" charset="-120"/>
                <a:ea typeface="微軟正黑體" pitchFamily="34" charset="-120"/>
              </a:rPr>
              <a:t>協助被害人進行緊急醫療與安置。</a:t>
            </a:r>
            <a:endParaRPr lang="en-US" altLang="zh-TW" sz="2400">
              <a:solidFill>
                <a:schemeClr val="tx1"/>
              </a:solidFill>
              <a:latin typeface="微軟正黑體" pitchFamily="34" charset="-120"/>
              <a:ea typeface="微軟正黑體" pitchFamily="34" charset="-120"/>
            </a:endParaRPr>
          </a:p>
          <a:p>
            <a:pPr>
              <a:defRPr/>
            </a:pPr>
            <a:r>
              <a:rPr lang="en-US" altLang="zh-TW" sz="2400">
                <a:solidFill>
                  <a:schemeClr val="tx1"/>
                </a:solidFill>
                <a:latin typeface="微軟正黑體" pitchFamily="34" charset="-120"/>
                <a:ea typeface="微軟正黑體" pitchFamily="34" charset="-120"/>
              </a:rPr>
              <a:t>2.</a:t>
            </a:r>
            <a:r>
              <a:rPr lang="zh-TW" altLang="en-US" sz="2400">
                <a:solidFill>
                  <a:schemeClr val="tx1"/>
                </a:solidFill>
                <a:latin typeface="微軟正黑體" pitchFamily="34" charset="-120"/>
                <a:ea typeface="微軟正黑體" pitchFamily="34" charset="-120"/>
              </a:rPr>
              <a:t>訴訟階段提供被害人與其家屬相關的協助。</a:t>
            </a:r>
            <a:endParaRPr lang="en-US" altLang="zh-TW" sz="2400">
              <a:solidFill>
                <a:schemeClr val="tx1"/>
              </a:solidFill>
              <a:latin typeface="微軟正黑體" pitchFamily="34" charset="-120"/>
              <a:ea typeface="微軟正黑體" pitchFamily="34" charset="-120"/>
            </a:endParaRPr>
          </a:p>
          <a:p>
            <a:pPr>
              <a:defRPr/>
            </a:pPr>
            <a:r>
              <a:rPr lang="en-US" altLang="zh-TW" sz="2400">
                <a:solidFill>
                  <a:schemeClr val="tx1"/>
                </a:solidFill>
                <a:latin typeface="微軟正黑體" pitchFamily="34" charset="-120"/>
                <a:ea typeface="微軟正黑體" pitchFamily="34" charset="-120"/>
              </a:rPr>
              <a:t>3.</a:t>
            </a:r>
            <a:r>
              <a:rPr lang="zh-TW" altLang="en-US" sz="2400">
                <a:solidFill>
                  <a:schemeClr val="tx1"/>
                </a:solidFill>
                <a:latin typeface="微軟正黑體" pitchFamily="34" charset="-120"/>
                <a:ea typeface="微軟正黑體" pitchFamily="34" charset="-120"/>
              </a:rPr>
              <a:t>協助申請補償、社會救助及其他民事賠償。</a:t>
            </a:r>
          </a:p>
        </p:txBody>
      </p:sp>
    </p:spTree>
    <p:extLst>
      <p:ext uri="{BB962C8B-B14F-4D97-AF65-F5344CB8AC3E}">
        <p14:creationId xmlns:p14="http://schemas.microsoft.com/office/powerpoint/2010/main" val="265230250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0" y="0"/>
            <a:ext cx="8229600" cy="765175"/>
          </a:xfrm>
        </p:spPr>
        <p:txBody>
          <a:bodyPr/>
          <a:lstStyle/>
          <a:p>
            <a:r>
              <a:rPr lang="zh-TW" altLang="en-US" smtClean="0"/>
              <a:t>二、被告與被害人權利保障</a:t>
            </a:r>
          </a:p>
        </p:txBody>
      </p:sp>
      <p:sp>
        <p:nvSpPr>
          <p:cNvPr id="79875" name="內容版面配置區 2"/>
          <p:cNvSpPr>
            <a:spLocks noGrp="1"/>
          </p:cNvSpPr>
          <p:nvPr>
            <p:ph sz="quarter" idx="13"/>
          </p:nvPr>
        </p:nvSpPr>
        <p:spPr>
          <a:xfrm>
            <a:off x="250825" y="981075"/>
            <a:ext cx="8351838" cy="4897438"/>
          </a:xfrm>
        </p:spPr>
        <p:txBody>
          <a:bodyPr/>
          <a:lstStyle/>
          <a:p>
            <a:pPr>
              <a:lnSpc>
                <a:spcPts val="4000"/>
              </a:lnSpc>
              <a:buFont typeface="Arial" pitchFamily="34" charset="0"/>
              <a:buNone/>
            </a:pPr>
            <a:r>
              <a:rPr lang="zh-TW" altLang="en-US" dirty="0" smtClean="0">
                <a:latin typeface="微軟正黑體" pitchFamily="34" charset="-120"/>
                <a:ea typeface="微軟正黑體" pitchFamily="34" charset="-120"/>
              </a:rPr>
              <a:t>（二）被害人的權利保障</a:t>
            </a:r>
            <a:endParaRPr lang="en-US" altLang="zh-TW" dirty="0" smtClean="0">
              <a:latin typeface="微軟正黑體" pitchFamily="34" charset="-120"/>
              <a:ea typeface="微軟正黑體" pitchFamily="34" charset="-120"/>
            </a:endParaRPr>
          </a:p>
          <a:p>
            <a:pPr marL="803275" lvl="1" indent="-403225">
              <a:lnSpc>
                <a:spcPts val="4000"/>
              </a:lnSpc>
              <a:buFont typeface="Calibri" pitchFamily="34" charset="0"/>
              <a:buAutoNum type="arabicPeriod" startAt="2"/>
            </a:pPr>
            <a:r>
              <a:rPr lang="zh-TW" altLang="en-US" dirty="0" smtClean="0">
                <a:latin typeface="微軟正黑體" pitchFamily="34" charset="-120"/>
                <a:ea typeface="微軟正黑體" pitchFamily="34" charset="-120"/>
              </a:rPr>
              <a:t>犯罪被害補償金：由</a:t>
            </a:r>
            <a:r>
              <a:rPr lang="zh-TW" altLang="en-US" b="1" dirty="0" smtClean="0">
                <a:solidFill>
                  <a:srgbClr val="FF3C00"/>
                </a:solidFill>
                <a:latin typeface="微軟正黑體" pitchFamily="34" charset="-120"/>
                <a:ea typeface="微軟正黑體" pitchFamily="34" charset="-120"/>
              </a:rPr>
              <a:t>法務部</a:t>
            </a:r>
            <a:r>
              <a:rPr lang="zh-TW" altLang="en-US" dirty="0" smtClean="0">
                <a:latin typeface="微軟正黑體" pitchFamily="34" charset="-120"/>
                <a:ea typeface="微軟正黑體" pitchFamily="34" charset="-120"/>
              </a:rPr>
              <a:t>成立全國性的財團法人犯罪被害人保護協會，為被害人及其家屬，落實保護被害人的工作，進行緊急醫療與安置、心理輔導、法律諮詢等協助，並且對於被害人之遺屬、受重傷者及性侵害被害人，提供犯罪被害補償金的申請。</a:t>
            </a:r>
            <a:endParaRPr lang="en-US" altLang="zh-TW" dirty="0" smtClean="0">
              <a:latin typeface="微軟正黑體" pitchFamily="34" charset="-120"/>
              <a:ea typeface="微軟正黑體" pitchFamily="34" charset="-120"/>
            </a:endParaRPr>
          </a:p>
        </p:txBody>
      </p:sp>
      <p:sp>
        <p:nvSpPr>
          <p:cNvPr id="7987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4565926-B824-4C80-B84C-8C1E3A4F9E4C}" type="slidenum">
              <a:rPr kumimoji="0" lang="zh-TW" altLang="en-US" smtClean="0">
                <a:solidFill>
                  <a:srgbClr val="898989"/>
                </a:solidFill>
                <a:latin typeface="標楷體" pitchFamily="65" charset="-120"/>
                <a:ea typeface="標楷體" pitchFamily="65" charset="-120"/>
              </a:rPr>
              <a:pPr eaLnBrk="1" hangingPunct="1"/>
              <a:t>186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84454010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endParaRPr lang="zh-TW" altLang="en-US" smtClean="0"/>
          </a:p>
        </p:txBody>
      </p:sp>
      <p:sp>
        <p:nvSpPr>
          <p:cNvPr id="80899" name="內容版面配置區 2"/>
          <p:cNvSpPr>
            <a:spLocks noGrp="1"/>
          </p:cNvSpPr>
          <p:nvPr>
            <p:ph idx="1"/>
          </p:nvPr>
        </p:nvSpPr>
        <p:spPr>
          <a:xfrm>
            <a:off x="457200" y="928688"/>
            <a:ext cx="8229600" cy="5197475"/>
          </a:xfrm>
        </p:spPr>
        <p:txBody>
          <a:bodyPr/>
          <a:lstStyle/>
          <a:p>
            <a:r>
              <a:rPr lang="zh-TW" altLang="en-US" dirty="0" smtClean="0">
                <a:latin typeface="微軟正黑體" pitchFamily="34" charset="-120"/>
                <a:ea typeface="微軟正黑體" pitchFamily="34" charset="-120"/>
              </a:rPr>
              <a:t>犯罪被害人保護法第</a:t>
            </a:r>
            <a:r>
              <a:rPr lang="en-US" altLang="zh-TW" dirty="0" smtClean="0">
                <a:latin typeface="微軟正黑體" pitchFamily="34" charset="-120"/>
                <a:ea typeface="微軟正黑體" pitchFamily="34" charset="-120"/>
              </a:rPr>
              <a:t>1</a:t>
            </a:r>
            <a:r>
              <a:rPr lang="zh-TW" altLang="en-US" dirty="0" smtClean="0">
                <a:latin typeface="微軟正黑體" pitchFamily="34" charset="-120"/>
                <a:ea typeface="微軟正黑體" pitchFamily="34" charset="-120"/>
              </a:rPr>
              <a:t>條</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為保護因犯罪行為被害而死亡者之遺屬、受重傷者及性侵害犯罪行為被害人，以保障人民權益，促進社會安全，特制定本法。</a:t>
            </a:r>
          </a:p>
          <a:p>
            <a:r>
              <a:rPr lang="zh-TW" altLang="en-US" dirty="0" smtClean="0">
                <a:latin typeface="微軟正黑體" pitchFamily="34" charset="-120"/>
                <a:ea typeface="微軟正黑體" pitchFamily="34" charset="-120"/>
              </a:rPr>
              <a:t>犯罪被害補償金：指國家依本法補償因犯罪行為被害而死亡者之遺屬、受重傷者及性侵害犯罪行為被害人所受財產及精神上損失之金錢。</a:t>
            </a:r>
          </a:p>
        </p:txBody>
      </p:sp>
    </p:spTree>
    <p:extLst>
      <p:ext uri="{BB962C8B-B14F-4D97-AF65-F5344CB8AC3E}">
        <p14:creationId xmlns:p14="http://schemas.microsoft.com/office/powerpoint/2010/main" val="221533872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7">
            <a:extLst>
              <a:ext uri="{FF2B5EF4-FFF2-40B4-BE49-F238E27FC236}">
                <a16:creationId xmlns:a16="http://schemas.microsoft.com/office/drawing/2014/main" xmlns="" id="{930BEEF2-5206-4691-897F-994875E6B94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164</a:t>
            </a:r>
          </a:p>
        </p:txBody>
      </p:sp>
      <p:sp>
        <p:nvSpPr>
          <p:cNvPr id="118787" name="矩形 6">
            <a:extLst>
              <a:ext uri="{FF2B5EF4-FFF2-40B4-BE49-F238E27FC236}">
                <a16:creationId xmlns:a16="http://schemas.microsoft.com/office/drawing/2014/main" xmlns="" id="{09A01D65-B169-4A96-8189-24DBE6C665AB}"/>
              </a:ext>
            </a:extLst>
          </p:cNvPr>
          <p:cNvSpPr>
            <a:spLocks noChangeArrowheads="1"/>
          </p:cNvSpPr>
          <p:nvPr/>
        </p:nvSpPr>
        <p:spPr bwMode="auto">
          <a:xfrm>
            <a:off x="395288" y="1625600"/>
            <a:ext cx="85693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en-US" altLang="zh-TW" sz="2800" dirty="0">
                <a:solidFill>
                  <a:srgbClr val="000000"/>
                </a:solidFill>
                <a:latin typeface="微軟正黑體" panose="020B0604030504040204" pitchFamily="34" charset="-120"/>
                <a:ea typeface="微軟正黑體" panose="020B0604030504040204" pitchFamily="34" charset="-120"/>
              </a:rPr>
              <a:t>2018</a:t>
            </a:r>
            <a:r>
              <a:rPr lang="zh-TW" altLang="en-US" sz="2800" dirty="0">
                <a:solidFill>
                  <a:srgbClr val="000000"/>
                </a:solidFill>
                <a:latin typeface="微軟正黑體" panose="020B0604030504040204" pitchFamily="34" charset="-120"/>
                <a:ea typeface="微軟正黑體" panose="020B0604030504040204" pitchFamily="34" charset="-120"/>
              </a:rPr>
              <a:t>年國民參與刑事審判法草案由行政院及司法院共同函請立法院審議，規劃未來刑事重案的論罪量刑，不再只是由職業法官論斷，人民的意見也會被納進來。草案規定，最輕本刑為有期徒刑</a:t>
            </a:r>
            <a:r>
              <a:rPr lang="en-US" altLang="zh-TW" sz="2800" dirty="0">
                <a:solidFill>
                  <a:srgbClr val="000000"/>
                </a:solidFill>
                <a:latin typeface="微軟正黑體" panose="020B0604030504040204" pitchFamily="34" charset="-120"/>
                <a:ea typeface="微軟正黑體" panose="020B0604030504040204" pitchFamily="34" charset="-120"/>
              </a:rPr>
              <a:t>7</a:t>
            </a:r>
            <a:r>
              <a:rPr lang="zh-TW" altLang="en-US" sz="2800" dirty="0">
                <a:solidFill>
                  <a:srgbClr val="000000"/>
                </a:solidFill>
                <a:latin typeface="微軟正黑體" panose="020B0604030504040204" pitchFamily="34" charset="-120"/>
                <a:ea typeface="微軟正黑體" panose="020B0604030504040204" pitchFamily="34" charset="-120"/>
              </a:rPr>
              <a:t>年以上之罪，及故意犯罪因而致人於死的公訴案件，第一審地方法院均應行「國民參與審判」。國民參與審判法庭，由職業法官</a:t>
            </a:r>
            <a:r>
              <a:rPr lang="en-US" altLang="zh-TW" sz="2800" dirty="0">
                <a:solidFill>
                  <a:srgbClr val="000000"/>
                </a:solidFill>
                <a:latin typeface="微軟正黑體" panose="020B0604030504040204" pitchFamily="34" charset="-120"/>
                <a:ea typeface="微軟正黑體" panose="020B0604030504040204" pitchFamily="34" charset="-120"/>
              </a:rPr>
              <a:t>3</a:t>
            </a:r>
            <a:r>
              <a:rPr lang="zh-TW" altLang="en-US" sz="2800" dirty="0">
                <a:solidFill>
                  <a:srgbClr val="000000"/>
                </a:solidFill>
                <a:latin typeface="微軟正黑體" panose="020B0604030504040204" pitchFamily="34" charset="-120"/>
                <a:ea typeface="微軟正黑體" panose="020B0604030504040204" pitchFamily="34" charset="-120"/>
              </a:rPr>
              <a:t>人及「國民法官」</a:t>
            </a:r>
            <a:r>
              <a:rPr lang="en-US" altLang="zh-TW" sz="2800" dirty="0">
                <a:solidFill>
                  <a:srgbClr val="000000"/>
                </a:solidFill>
                <a:latin typeface="微軟正黑體" panose="020B0604030504040204" pitchFamily="34" charset="-120"/>
                <a:ea typeface="微軟正黑體" panose="020B0604030504040204" pitchFamily="34" charset="-120"/>
              </a:rPr>
              <a:t>6</a:t>
            </a:r>
            <a:r>
              <a:rPr lang="zh-TW" altLang="en-US" sz="2800" dirty="0">
                <a:solidFill>
                  <a:srgbClr val="000000"/>
                </a:solidFill>
                <a:latin typeface="微軟正黑體" panose="020B0604030504040204" pitchFamily="34" charset="-120"/>
                <a:ea typeface="微軟正黑體" panose="020B0604030504040204" pitchFamily="34" charset="-120"/>
              </a:rPr>
              <a:t>人所組成，共同進行審判。 </a:t>
            </a:r>
            <a:endParaRPr lang="zh-TW" altLang="en-US" sz="2800" dirty="0">
              <a:latin typeface="微軟正黑體" panose="020B0604030504040204" pitchFamily="34" charset="-120"/>
              <a:ea typeface="微軟正黑體" panose="020B0604030504040204" pitchFamily="34" charset="-120"/>
            </a:endParaRPr>
          </a:p>
        </p:txBody>
      </p:sp>
      <p:sp>
        <p:nvSpPr>
          <p:cNvPr id="118788" name="矩形 7">
            <a:extLst>
              <a:ext uri="{FF2B5EF4-FFF2-40B4-BE49-F238E27FC236}">
                <a16:creationId xmlns:a16="http://schemas.microsoft.com/office/drawing/2014/main" xmlns="" id="{53A35972-7274-4382-802D-2EEE4324F7B4}"/>
              </a:ext>
            </a:extLst>
          </p:cNvPr>
          <p:cNvSpPr>
            <a:spLocks noChangeArrowheads="1"/>
          </p:cNvSpPr>
          <p:nvPr/>
        </p:nvSpPr>
        <p:spPr bwMode="auto">
          <a:xfrm>
            <a:off x="3276600" y="549275"/>
            <a:ext cx="54721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0000"/>
                </a:solidFill>
                <a:latin typeface="微軟正黑體" panose="020B0604030504040204" pitchFamily="34" charset="-120"/>
                <a:ea typeface="微軟正黑體" panose="020B0604030504040204" pitchFamily="34" charset="-120"/>
              </a:rPr>
              <a:t>為廣納民眾意見，行政院推出「國民參與刑事審判法草案」！ </a:t>
            </a:r>
            <a:endParaRPr lang="zh-TW" altLang="en-US" b="1">
              <a:latin typeface="微軟正黑體" panose="020B0604030504040204" pitchFamily="34" charset="-120"/>
              <a:ea typeface="微軟正黑體" panose="020B0604030504040204" pitchFamily="34" charset="-120"/>
            </a:endParaRPr>
          </a:p>
        </p:txBody>
      </p:sp>
      <p:pic>
        <p:nvPicPr>
          <p:cNvPr id="118789" name="圖片 4">
            <a:extLst>
              <a:ext uri="{FF2B5EF4-FFF2-40B4-BE49-F238E27FC236}">
                <a16:creationId xmlns:a16="http://schemas.microsoft.com/office/drawing/2014/main" xmlns="" id="{2EDFFCFB-264B-43D0-931B-AF33C600BE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4413" y="4756150"/>
            <a:ext cx="28702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群組 1">
            <a:extLst>
              <a:ext uri="{FF2B5EF4-FFF2-40B4-BE49-F238E27FC236}">
                <a16:creationId xmlns:a16="http://schemas.microsoft.com/office/drawing/2014/main" xmlns="" id="{7546D995-67C8-4EFF-8024-EDF97AC6A89C}"/>
              </a:ext>
            </a:extLst>
          </p:cNvPr>
          <p:cNvGrpSpPr>
            <a:grpSpLocks/>
          </p:cNvGrpSpPr>
          <p:nvPr/>
        </p:nvGrpSpPr>
        <p:grpSpPr bwMode="auto">
          <a:xfrm>
            <a:off x="395288" y="2143125"/>
            <a:ext cx="8509000" cy="1074738"/>
            <a:chOff x="377200" y="3537362"/>
            <a:chExt cx="8508965" cy="1074542"/>
          </a:xfrm>
        </p:grpSpPr>
        <p:sp>
          <p:nvSpPr>
            <p:cNvPr id="3" name="矩形 2">
              <a:extLst>
                <a:ext uri="{FF2B5EF4-FFF2-40B4-BE49-F238E27FC236}">
                  <a16:creationId xmlns:a16="http://schemas.microsoft.com/office/drawing/2014/main" xmlns="" id="{3BD00F84-EBD7-43E6-ABCB-2564A9EDC5F6}"/>
                </a:ext>
              </a:extLst>
            </p:cNvPr>
            <p:cNvSpPr/>
            <p:nvPr/>
          </p:nvSpPr>
          <p:spPr>
            <a:xfrm>
              <a:off x="377200" y="3537362"/>
              <a:ext cx="8280366" cy="1074542"/>
            </a:xfrm>
            <a:prstGeom prst="rect">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19816" name="圖片 3">
              <a:extLst>
                <a:ext uri="{FF2B5EF4-FFF2-40B4-BE49-F238E27FC236}">
                  <a16:creationId xmlns:a16="http://schemas.microsoft.com/office/drawing/2014/main" xmlns="" id="{34C41D8B-F746-4172-8055-8527DE7A3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594" b="56477"/>
            <a:stretch>
              <a:fillRect/>
            </a:stretch>
          </p:blipFill>
          <p:spPr bwMode="auto">
            <a:xfrm>
              <a:off x="449208" y="3657797"/>
              <a:ext cx="522392" cy="5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文字方塊 4">
              <a:extLst>
                <a:ext uri="{FF2B5EF4-FFF2-40B4-BE49-F238E27FC236}">
                  <a16:creationId xmlns:a16="http://schemas.microsoft.com/office/drawing/2014/main" xmlns="" id="{5E6EECDF-8A7E-4949-83E8-ABB73A9C1CF1}"/>
                </a:ext>
              </a:extLst>
            </p:cNvPr>
            <p:cNvSpPr txBox="1">
              <a:spLocks noChangeArrowheads="1"/>
            </p:cNvSpPr>
            <p:nvPr/>
          </p:nvSpPr>
          <p:spPr bwMode="auto">
            <a:xfrm>
              <a:off x="971600" y="3610759"/>
              <a:ext cx="79145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F36F32"/>
                  </a:solidFill>
                  <a:latin typeface="微軟正黑體" panose="020B0604030504040204" pitchFamily="34" charset="-120"/>
                  <a:ea typeface="微軟正黑體" panose="020B0604030504040204" pitchFamily="34" charset="-120"/>
                </a:rPr>
                <a:t>同學思考一下，人民一起參與審判，可能有哪些優缺點呢？</a:t>
              </a:r>
            </a:p>
          </p:txBody>
        </p:sp>
      </p:grpSp>
      <p:sp>
        <p:nvSpPr>
          <p:cNvPr id="119811" name="Text Box 17">
            <a:extLst>
              <a:ext uri="{FF2B5EF4-FFF2-40B4-BE49-F238E27FC236}">
                <a16:creationId xmlns:a16="http://schemas.microsoft.com/office/drawing/2014/main" xmlns="" id="{F0DEED59-175B-4B81-A8B5-9FFEB73767A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164</a:t>
            </a:r>
          </a:p>
        </p:txBody>
      </p:sp>
      <p:sp>
        <p:nvSpPr>
          <p:cNvPr id="119812" name="矩形 6">
            <a:extLst>
              <a:ext uri="{FF2B5EF4-FFF2-40B4-BE49-F238E27FC236}">
                <a16:creationId xmlns:a16="http://schemas.microsoft.com/office/drawing/2014/main" xmlns="" id="{9E5AC163-7645-4414-98D5-E0677B3C1E3B}"/>
              </a:ext>
            </a:extLst>
          </p:cNvPr>
          <p:cNvSpPr>
            <a:spLocks noChangeArrowheads="1"/>
          </p:cNvSpPr>
          <p:nvPr/>
        </p:nvSpPr>
        <p:spPr bwMode="auto">
          <a:xfrm>
            <a:off x="3276600" y="549275"/>
            <a:ext cx="48244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0000"/>
                </a:solidFill>
                <a:latin typeface="微軟正黑體" panose="020B0604030504040204" pitchFamily="34" charset="-120"/>
                <a:ea typeface="微軟正黑體" panose="020B0604030504040204" pitchFamily="34" charset="-120"/>
              </a:rPr>
              <a:t>為廣納民眾意見，行政院推出「國民參與刑事審判法草案」！ </a:t>
            </a:r>
            <a:endParaRPr lang="zh-TW" altLang="en-US" b="1">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xmlns="" id="{0D2CB0F5-BDD2-4ADC-8483-7DB2B118D00C}"/>
              </a:ext>
            </a:extLst>
          </p:cNvPr>
          <p:cNvSpPr/>
          <p:nvPr/>
        </p:nvSpPr>
        <p:spPr>
          <a:xfrm>
            <a:off x="706438" y="3365500"/>
            <a:ext cx="8197850" cy="2246313"/>
          </a:xfrm>
          <a:prstGeom prst="rect">
            <a:avLst/>
          </a:prstGeom>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zh-TW" altLang="zh-TW" sz="2800" kern="100" dirty="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優點：平民參審的優點，在於使民眾的法律價值和情感得以直接結合司法程序，使法律制度本身民主化。 </a:t>
            </a:r>
          </a:p>
          <a:p>
            <a:pPr marL="285750" indent="-285750" eaLnBrk="1" fontAlgn="auto" hangingPunct="1">
              <a:spcBef>
                <a:spcPts val="0"/>
              </a:spcBef>
              <a:spcAft>
                <a:spcPts val="0"/>
              </a:spcAft>
              <a:buFont typeface="Arial" panose="020B0604020202020204" pitchFamily="34" charset="0"/>
              <a:buChar char="•"/>
              <a:defRPr/>
            </a:pPr>
            <a:r>
              <a:rPr lang="zh-TW" altLang="zh-TW" sz="2800" dirty="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缺點：因為經驗與法律知識的落差，職業法官可能強力主導參審員的意見。</a:t>
            </a:r>
            <a:endParaRPr lang="zh-TW" altLang="en-US" sz="2800" dirty="0">
              <a:solidFill>
                <a:srgbClr val="F36F32"/>
              </a:solidFill>
              <a:latin typeface="微軟正黑體" panose="020B0604030504040204" pitchFamily="34" charset="-120"/>
              <a:ea typeface="微軟正黑體" panose="020B0604030504040204" pitchFamily="34" charset="-120"/>
            </a:endParaRPr>
          </a:p>
        </p:txBody>
      </p:sp>
      <p:sp>
        <p:nvSpPr>
          <p:cNvPr id="10" name="橢圓 9">
            <a:extLst>
              <a:ext uri="{FF2B5EF4-FFF2-40B4-BE49-F238E27FC236}">
                <a16:creationId xmlns:a16="http://schemas.microsoft.com/office/drawing/2014/main" xmlns="" id="{5AC0B42A-836D-4CCE-AA44-400D3A9BD428}"/>
              </a:ext>
            </a:extLst>
          </p:cNvPr>
          <p:cNvSpPr/>
          <p:nvPr/>
        </p:nvSpPr>
        <p:spPr bwMode="auto">
          <a:xfrm>
            <a:off x="8101013" y="0"/>
            <a:ext cx="1042987" cy="985838"/>
          </a:xfrm>
          <a:prstGeom prst="ellipse">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000" dirty="0">
                <a:solidFill>
                  <a:srgbClr val="FFFFFF"/>
                </a:solidFill>
                <a:latin typeface="微軟正黑體" panose="020B0604030504040204" pitchFamily="34" charset="-120"/>
                <a:ea typeface="微軟正黑體" panose="020B0604030504040204" pitchFamily="34" charset="-120"/>
              </a:rPr>
              <a:t>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標題 1"/>
          <p:cNvSpPr>
            <a:spLocks noGrp="1"/>
          </p:cNvSpPr>
          <p:nvPr>
            <p:ph type="title"/>
          </p:nvPr>
        </p:nvSpPr>
        <p:spPr>
          <a:xfrm>
            <a:off x="251520" y="341784"/>
            <a:ext cx="4464496" cy="1143000"/>
          </a:xfrm>
        </p:spPr>
        <p:txBody>
          <a:bodyPr/>
          <a:lstStyle/>
          <a:p>
            <a:r>
              <a:rPr lang="zh-TW" altLang="en-US" dirty="0" smtClean="0"/>
              <a:t>罪責相當原則</a:t>
            </a:r>
          </a:p>
        </p:txBody>
      </p:sp>
      <p:sp>
        <p:nvSpPr>
          <p:cNvPr id="20483" name="內容版面配置區 2"/>
          <p:cNvSpPr>
            <a:spLocks noGrp="1"/>
          </p:cNvSpPr>
          <p:nvPr>
            <p:ph idx="1"/>
          </p:nvPr>
        </p:nvSpPr>
        <p:spPr/>
        <p:txBody>
          <a:bodyPr/>
          <a:lstStyle/>
          <a:p>
            <a:r>
              <a:rPr lang="zh-TW" altLang="en-US" dirty="0" smtClean="0">
                <a:latin typeface="微軟正黑體" pitchFamily="34" charset="-120"/>
                <a:ea typeface="微軟正黑體" pitchFamily="34" charset="-120"/>
              </a:rPr>
              <a:t>刑罰必須與罪責相當：刑法科處行為人的刑罰種類或刑罰的輕重程度必須與行為的人 罪責程度相當，而具罪責相當性，這即形成罰刑相當原則。也就是，小罪小罰，重罪重罰</a:t>
            </a:r>
          </a:p>
        </p:txBody>
      </p:sp>
    </p:spTree>
    <p:extLst>
      <p:ext uri="{BB962C8B-B14F-4D97-AF65-F5344CB8AC3E}">
        <p14:creationId xmlns:p14="http://schemas.microsoft.com/office/powerpoint/2010/main" val="121998182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a:extLst>
              <a:ext uri="{FF2B5EF4-FFF2-40B4-BE49-F238E27FC236}">
                <a16:creationId xmlns:a16="http://schemas.microsoft.com/office/drawing/2014/main" xmlns="" id="{5F896987-5D3F-43C0-8F9B-D57EDF65A059}"/>
              </a:ext>
            </a:extLst>
          </p:cNvPr>
          <p:cNvGraphicFramePr>
            <a:graphicFrameLocks noGrp="1"/>
          </p:cNvGraphicFramePr>
          <p:nvPr>
            <p:ph idx="1"/>
          </p:nvPr>
        </p:nvGraphicFramePr>
        <p:xfrm>
          <a:off x="539750" y="2633663"/>
          <a:ext cx="4032250" cy="1371600"/>
        </p:xfrm>
        <a:graphic>
          <a:graphicData uri="http://schemas.openxmlformats.org/drawingml/2006/table">
            <a:tbl>
              <a:tblPr firstRow="1" bandRow="1">
                <a:tableStyleId>{17292A2E-F333-43FB-9621-5CBBE7FDCDCB}</a:tableStyleId>
              </a:tblPr>
              <a:tblGrid>
                <a:gridCol w="4032250">
                  <a:extLst>
                    <a:ext uri="{9D8B030D-6E8A-4147-A177-3AD203B41FA5}">
                      <a16:colId xmlns:a16="http://schemas.microsoft.com/office/drawing/2014/main" xmlns="" val="20000"/>
                    </a:ext>
                  </a:extLst>
                </a:gridCol>
              </a:tblGrid>
              <a:tr h="370840">
                <a:tc>
                  <a:txBody>
                    <a:bodyPr/>
                    <a:lstStyle/>
                    <a:p>
                      <a:r>
                        <a:rPr lang="zh-TW" altLang="en-US" sz="2800" dirty="0">
                          <a:latin typeface="微軟正黑體" panose="020B0604030504040204" pitchFamily="34" charset="-120"/>
                          <a:ea typeface="微軟正黑體" panose="020B0604030504040204" pitchFamily="34" charset="-120"/>
                        </a:rPr>
                        <a:t>普通法院主要可分為地方法院、高等法院和最高法院三級</a:t>
                      </a:r>
                    </a:p>
                  </a:txBody>
                  <a:tcPr marL="91436" marR="91436"/>
                </a:tc>
                <a:extLst>
                  <a:ext uri="{0D108BD9-81ED-4DB2-BD59-A6C34878D82A}">
                    <a16:rowId xmlns:a16="http://schemas.microsoft.com/office/drawing/2014/main" xmlns="" val="10000"/>
                  </a:ext>
                </a:extLst>
              </a:tr>
            </a:tbl>
          </a:graphicData>
        </a:graphic>
      </p:graphicFrame>
      <p:sp>
        <p:nvSpPr>
          <p:cNvPr id="120840" name="標題 2">
            <a:extLst>
              <a:ext uri="{FF2B5EF4-FFF2-40B4-BE49-F238E27FC236}">
                <a16:creationId xmlns:a16="http://schemas.microsoft.com/office/drawing/2014/main" xmlns="" id="{B0AEBF59-BCA4-4291-B522-E37EB43273DC}"/>
              </a:ext>
            </a:extLst>
          </p:cNvPr>
          <p:cNvSpPr>
            <a:spLocks noGrp="1" noChangeArrowheads="1"/>
          </p:cNvSpPr>
          <p:nvPr>
            <p:ph type="title"/>
          </p:nvPr>
        </p:nvSpPr>
        <p:spPr>
          <a:xfrm>
            <a:off x="1331913" y="530225"/>
            <a:ext cx="7283450" cy="1143000"/>
          </a:xfrm>
        </p:spPr>
        <p:txBody>
          <a:bodyPr>
            <a:normAutofit fontScale="90000"/>
          </a:bodyPr>
          <a:lstStyle/>
          <a:p>
            <a:pPr eaLnBrk="1" hangingPunct="1">
              <a:defRPr/>
            </a:pPr>
            <a:r>
              <a:rPr lang="zh-TW" altLang="en-US" sz="4000" b="1"/>
              <a:t>我國的普通法院訴訟審級制度</a:t>
            </a:r>
            <a:r>
              <a:rPr lang="en-US" altLang="zh-TW" sz="4000" b="1"/>
              <a:t/>
            </a:r>
            <a:br>
              <a:rPr lang="en-US" altLang="zh-TW" sz="4000" b="1"/>
            </a:br>
            <a:r>
              <a:rPr lang="zh-TW" altLang="en-US" sz="4000" b="1"/>
              <a:t>如何保障人權 </a:t>
            </a:r>
          </a:p>
        </p:txBody>
      </p:sp>
      <p:sp>
        <p:nvSpPr>
          <p:cNvPr id="120841" name="文字方塊 3">
            <a:extLst>
              <a:ext uri="{FF2B5EF4-FFF2-40B4-BE49-F238E27FC236}">
                <a16:creationId xmlns:a16="http://schemas.microsoft.com/office/drawing/2014/main" xmlns="" id="{D158355F-1457-4140-9E5D-D8CC12C11F31}"/>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四、</a:t>
            </a:r>
          </a:p>
        </p:txBody>
      </p:sp>
      <p:pic>
        <p:nvPicPr>
          <p:cNvPr id="120842" name="圖片 1">
            <a:extLst>
              <a:ext uri="{FF2B5EF4-FFF2-40B4-BE49-F238E27FC236}">
                <a16:creationId xmlns:a16="http://schemas.microsoft.com/office/drawing/2014/main" xmlns="" id="{643DE3DD-603F-4ED7-86C9-DF34F5C2E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700213"/>
            <a:ext cx="406241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7">
            <a:extLst>
              <a:ext uri="{FF2B5EF4-FFF2-40B4-BE49-F238E27FC236}">
                <a16:creationId xmlns:a16="http://schemas.microsoft.com/office/drawing/2014/main" xmlns="" id="{830BADFD-CF9A-4AEF-89A2-CCB13B45072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165</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002E2F21-6ED5-4F5B-9142-EB6CD2A2DEC0}"/>
              </a:ext>
            </a:extLst>
          </p:cNvPr>
          <p:cNvGraphicFramePr>
            <a:graphicFrameLocks noGrp="1"/>
          </p:cNvGraphicFramePr>
          <p:nvPr>
            <p:ph idx="1"/>
            <p:extLst>
              <p:ext uri="{D42A27DB-BD31-4B8C-83A1-F6EECF244321}">
                <p14:modId xmlns:p14="http://schemas.microsoft.com/office/powerpoint/2010/main" val="2060743030"/>
              </p:ext>
            </p:extLst>
          </p:nvPr>
        </p:nvGraphicFramePr>
        <p:xfrm>
          <a:off x="838200" y="1252538"/>
          <a:ext cx="7848600" cy="4541838"/>
        </p:xfrm>
        <a:graphic>
          <a:graphicData uri="http://schemas.openxmlformats.org/drawingml/2006/table">
            <a:tbl>
              <a:tblPr firstRow="1" bandRow="1">
                <a:tableStyleId>{00A15C55-8517-42AA-B614-E9B94910E393}</a:tableStyleId>
              </a:tblPr>
              <a:tblGrid>
                <a:gridCol w="1056542">
                  <a:extLst>
                    <a:ext uri="{9D8B030D-6E8A-4147-A177-3AD203B41FA5}">
                      <a16:colId xmlns:a16="http://schemas.microsoft.com/office/drawing/2014/main" xmlns="" val="20000"/>
                    </a:ext>
                  </a:extLst>
                </a:gridCol>
                <a:gridCol w="6792058">
                  <a:extLst>
                    <a:ext uri="{9D8B030D-6E8A-4147-A177-3AD203B41FA5}">
                      <a16:colId xmlns:a16="http://schemas.microsoft.com/office/drawing/2014/main" xmlns="" val="20001"/>
                    </a:ext>
                  </a:extLst>
                </a:gridCol>
              </a:tblGrid>
              <a:tr h="1371696">
                <a:tc>
                  <a:txBody>
                    <a:bodyPr/>
                    <a:lstStyle/>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三</a:t>
                      </a:r>
                      <a:r>
                        <a:rPr lang="en-US" altLang="zh-TW" sz="2800" dirty="0">
                          <a:latin typeface="微軟正黑體" panose="020B0604030504040204" pitchFamily="34" charset="-120"/>
                          <a:ea typeface="微軟正黑體" panose="020B0604030504040204" pitchFamily="34" charset="-120"/>
                        </a:rPr>
                        <a:t>)</a:t>
                      </a:r>
                    </a:p>
                    <a:p>
                      <a:pPr algn="ct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最高法院</a:t>
                      </a:r>
                    </a:p>
                  </a:txBody>
                  <a:tcPr marL="91437" marR="91437" marT="45723" marB="45723" anchor="ctr"/>
                </a:tc>
                <a:tc>
                  <a:txBody>
                    <a:bodyPr/>
                    <a:lstStyle/>
                    <a:p>
                      <a:r>
                        <a:rPr lang="zh-TW" altLang="en-US" sz="2800" dirty="0">
                          <a:latin typeface="微軟正黑體" panose="020B0604030504040204" pitchFamily="34" charset="-120"/>
                          <a:ea typeface="微軟正黑體" panose="020B0604030504040204" pitchFamily="34" charset="-120"/>
                        </a:rPr>
                        <a:t>終審法院審理：</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不服高等法院判決上訴之民、刑事訴訟</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對於刑事確定判決所提起之非常上訴。 </a:t>
                      </a:r>
                    </a:p>
                  </a:txBody>
                  <a:tcPr marL="91437" marR="91437" marT="45723" marB="45723"/>
                </a:tc>
                <a:extLst>
                  <a:ext uri="{0D108BD9-81ED-4DB2-BD59-A6C34878D82A}">
                    <a16:rowId xmlns:a16="http://schemas.microsoft.com/office/drawing/2014/main" xmlns="" val="10000"/>
                  </a:ext>
                </a:extLst>
              </a:tr>
              <a:tr h="1798446">
                <a:tc>
                  <a:txBody>
                    <a:bodyPr/>
                    <a:lstStyle/>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a:t>
                      </a:r>
                      <a:r>
                        <a:rPr lang="en-US" altLang="zh-TW" sz="2800" dirty="0">
                          <a:latin typeface="微軟正黑體" panose="020B0604030504040204" pitchFamily="34" charset="-120"/>
                          <a:ea typeface="微軟正黑體" panose="020B0604030504040204" pitchFamily="34" charset="-120"/>
                        </a:rPr>
                        <a:t>) </a:t>
                      </a:r>
                    </a:p>
                    <a:p>
                      <a:pPr algn="ctr"/>
                      <a:r>
                        <a:rPr lang="zh-TW" altLang="en-US" sz="2800" dirty="0">
                          <a:latin typeface="微軟正黑體" panose="020B0604030504040204" pitchFamily="34" charset="-120"/>
                          <a:ea typeface="微軟正黑體" panose="020B0604030504040204" pitchFamily="34" charset="-120"/>
                        </a:rPr>
                        <a:t>高等法院</a:t>
                      </a:r>
                    </a:p>
                  </a:txBody>
                  <a:tcPr marL="91437" marR="91437" marT="45723" marB="45723" anchor="ctr"/>
                </a:tc>
                <a:tc>
                  <a:txBody>
                    <a:bodyPr/>
                    <a:lstStyle/>
                    <a:p>
                      <a:r>
                        <a:rPr lang="zh-TW" altLang="en-US" sz="2800" dirty="0">
                          <a:latin typeface="微軟正黑體" panose="020B0604030504040204" pitchFamily="34" charset="-120"/>
                          <a:ea typeface="微軟正黑體" panose="020B0604030504040204" pitchFamily="34" charset="-120"/>
                        </a:rPr>
                        <a:t>第二審法院審理：</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不服第一審法院裁判上訴或抗告</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關於內亂、外患及妨害國交之刑事第一審訴訟案件等</a:t>
                      </a:r>
                    </a:p>
                  </a:txBody>
                  <a:tcPr marL="91437" marR="91437" marT="45723" marB="45723"/>
                </a:tc>
                <a:extLst>
                  <a:ext uri="{0D108BD9-81ED-4DB2-BD59-A6C34878D82A}">
                    <a16:rowId xmlns:a16="http://schemas.microsoft.com/office/drawing/2014/main" xmlns="" val="10001"/>
                  </a:ext>
                </a:extLst>
              </a:tr>
              <a:tr h="1371696">
                <a:tc>
                  <a:txBody>
                    <a:bodyPr/>
                    <a:lstStyle/>
                    <a:p>
                      <a:pPr algn="ct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一</a:t>
                      </a:r>
                      <a:r>
                        <a:rPr lang="en-US" altLang="zh-TW" sz="2800" dirty="0">
                          <a:latin typeface="微軟正黑體" panose="020B0604030504040204" pitchFamily="34" charset="-120"/>
                          <a:ea typeface="微軟正黑體" panose="020B0604030504040204" pitchFamily="34" charset="-120"/>
                        </a:rPr>
                        <a:t>) </a:t>
                      </a:r>
                    </a:p>
                    <a:p>
                      <a:pPr algn="ctr"/>
                      <a:r>
                        <a:rPr lang="zh-TW" altLang="en-US" sz="2800" dirty="0">
                          <a:latin typeface="微軟正黑體" panose="020B0604030504040204" pitchFamily="34" charset="-120"/>
                          <a:ea typeface="微軟正黑體" panose="020B0604030504040204" pitchFamily="34" charset="-120"/>
                        </a:rPr>
                        <a:t>地方法院</a:t>
                      </a:r>
                    </a:p>
                  </a:txBody>
                  <a:tcPr marL="91437" marR="91437" marT="45723" marB="45723" anchor="ctr"/>
                </a:tc>
                <a:tc>
                  <a:txBody>
                    <a:bodyPr/>
                    <a:lstStyle/>
                    <a:p>
                      <a:r>
                        <a:rPr lang="zh-TW" altLang="en-US" sz="2800" dirty="0">
                          <a:latin typeface="微軟正黑體" panose="020B0604030504040204" pitchFamily="34" charset="-120"/>
                          <a:ea typeface="微軟正黑體" panose="020B0604030504040204" pitchFamily="34" charset="-120"/>
                        </a:rPr>
                        <a:t>第一審法院：</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掌理民、刑事訴訟之審判、 強制執行、少年事件的審理與審判</a:t>
                      </a:r>
                    </a:p>
                  </a:txBody>
                  <a:tcPr marL="91437" marR="91437" marT="45723" marB="45723"/>
                </a:tc>
                <a:extLst>
                  <a:ext uri="{0D108BD9-81ED-4DB2-BD59-A6C34878D82A}">
                    <a16:rowId xmlns:a16="http://schemas.microsoft.com/office/drawing/2014/main" xmlns="" val="10002"/>
                  </a:ext>
                </a:extLst>
              </a:tr>
            </a:tbl>
          </a:graphicData>
        </a:graphic>
      </p:graphicFrame>
      <p:sp>
        <p:nvSpPr>
          <p:cNvPr id="121872" name="標題 2">
            <a:extLst>
              <a:ext uri="{FF2B5EF4-FFF2-40B4-BE49-F238E27FC236}">
                <a16:creationId xmlns:a16="http://schemas.microsoft.com/office/drawing/2014/main" xmlns="" id="{E8CF84B7-08C0-41E7-AD0E-0165D6434C49}"/>
              </a:ext>
            </a:extLst>
          </p:cNvPr>
          <p:cNvSpPr>
            <a:spLocks noGrp="1" noChangeArrowheads="1"/>
          </p:cNvSpPr>
          <p:nvPr>
            <p:ph type="title"/>
          </p:nvPr>
        </p:nvSpPr>
        <p:spPr>
          <a:xfrm>
            <a:off x="457200" y="198438"/>
            <a:ext cx="8229600" cy="1143000"/>
          </a:xfrm>
        </p:spPr>
        <p:txBody>
          <a:bodyPr/>
          <a:lstStyle/>
          <a:p>
            <a:pPr eaLnBrk="1" hangingPunct="1"/>
            <a:r>
              <a:rPr lang="zh-TW" altLang="en-US" sz="4400"/>
              <a:t>普通法院</a:t>
            </a:r>
          </a:p>
        </p:txBody>
      </p:sp>
      <p:sp>
        <p:nvSpPr>
          <p:cNvPr id="121873" name="Text Box 17">
            <a:extLst>
              <a:ext uri="{FF2B5EF4-FFF2-40B4-BE49-F238E27FC236}">
                <a16:creationId xmlns:a16="http://schemas.microsoft.com/office/drawing/2014/main" xmlns="" id="{ED589853-73D1-48C1-BA82-11DE49ED1C7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165</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a:extLst>
              <a:ext uri="{FF2B5EF4-FFF2-40B4-BE49-F238E27FC236}">
                <a16:creationId xmlns:a16="http://schemas.microsoft.com/office/drawing/2014/main" xmlns="" id="{FAD55667-2655-49A1-872A-82E56784655A}"/>
              </a:ext>
            </a:extLst>
          </p:cNvPr>
          <p:cNvSpPr>
            <a:spLocks noGrp="1" noChangeArrowheads="1"/>
          </p:cNvSpPr>
          <p:nvPr>
            <p:ph type="title"/>
          </p:nvPr>
        </p:nvSpPr>
        <p:spPr/>
        <p:txBody>
          <a:bodyPr/>
          <a:lstStyle/>
          <a:p>
            <a:pPr eaLnBrk="1" hangingPunct="1"/>
            <a:r>
              <a:rPr lang="zh-TW" altLang="en-US" sz="3600"/>
              <a:t>為何普通法院要設計三級三審制呢？</a:t>
            </a:r>
          </a:p>
        </p:txBody>
      </p:sp>
      <p:graphicFrame>
        <p:nvGraphicFramePr>
          <p:cNvPr id="4" name="表格 3">
            <a:extLst>
              <a:ext uri="{FF2B5EF4-FFF2-40B4-BE49-F238E27FC236}">
                <a16:creationId xmlns:a16="http://schemas.microsoft.com/office/drawing/2014/main" xmlns="" id="{B2BE250D-5281-48E9-8C86-5EC612E36938}"/>
              </a:ext>
            </a:extLst>
          </p:cNvPr>
          <p:cNvGraphicFramePr>
            <a:graphicFrameLocks noGrp="1"/>
          </p:cNvGraphicFramePr>
          <p:nvPr/>
        </p:nvGraphicFramePr>
        <p:xfrm>
          <a:off x="1524000" y="1397000"/>
          <a:ext cx="6096000" cy="517880"/>
        </p:xfrm>
        <a:graphic>
          <a:graphicData uri="http://schemas.openxmlformats.org/drawingml/2006/table">
            <a:tbl>
              <a:tblPr firstRow="1" bandRow="1">
                <a:tableStyleId>{D27102A9-8310-4765-A935-A1911B00CA55}</a:tableStyleId>
              </a:tblPr>
              <a:tblGrid>
                <a:gridCol w="6096000">
                  <a:extLst>
                    <a:ext uri="{9D8B030D-6E8A-4147-A177-3AD203B41FA5}">
                      <a16:colId xmlns:a16="http://schemas.microsoft.com/office/drawing/2014/main" xmlns="" val="20000"/>
                    </a:ext>
                  </a:extLst>
                </a:gridCol>
              </a:tblGrid>
              <a:tr h="5175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一次的審判不一定能達到發現真相</a:t>
                      </a:r>
                      <a:endParaRPr lang="zh-TW" altLang="en-US" sz="2800" b="0" dirty="0">
                        <a:latin typeface="微軟正黑體" panose="020B0604030504040204" pitchFamily="34" charset="-120"/>
                        <a:ea typeface="微軟正黑體" panose="020B0604030504040204" pitchFamily="34" charset="-120"/>
                      </a:endParaRPr>
                    </a:p>
                  </a:txBody>
                  <a:tcPr marT="45580" marB="45580"/>
                </a:tc>
                <a:extLst>
                  <a:ext uri="{0D108BD9-81ED-4DB2-BD59-A6C34878D82A}">
                    <a16:rowId xmlns:a16="http://schemas.microsoft.com/office/drawing/2014/main" xmlns="" val="10000"/>
                  </a:ext>
                </a:extLst>
              </a:tr>
            </a:tbl>
          </a:graphicData>
        </a:graphic>
      </p:graphicFrame>
      <p:graphicFrame>
        <p:nvGraphicFramePr>
          <p:cNvPr id="5" name="表格 4">
            <a:extLst>
              <a:ext uri="{FF2B5EF4-FFF2-40B4-BE49-F238E27FC236}">
                <a16:creationId xmlns:a16="http://schemas.microsoft.com/office/drawing/2014/main" xmlns="" id="{734BB94B-8759-4080-A475-C80D879BEF83}"/>
              </a:ext>
            </a:extLst>
          </p:cNvPr>
          <p:cNvGraphicFramePr>
            <a:graphicFrameLocks noGrp="1"/>
          </p:cNvGraphicFramePr>
          <p:nvPr>
            <p:extLst>
              <p:ext uri="{D42A27DB-BD31-4B8C-83A1-F6EECF244321}">
                <p14:modId xmlns:p14="http://schemas.microsoft.com/office/powerpoint/2010/main" val="3928480492"/>
              </p:ext>
            </p:extLst>
          </p:nvPr>
        </p:nvGraphicFramePr>
        <p:xfrm>
          <a:off x="971550" y="2276475"/>
          <a:ext cx="7715250" cy="2743200"/>
        </p:xfrm>
        <a:graphic>
          <a:graphicData uri="http://schemas.openxmlformats.org/drawingml/2006/table">
            <a:tbl>
              <a:tblPr firstRow="1" bandRow="1">
                <a:tableStyleId>{ED083AE6-46FA-4A59-8FB0-9F97EB10719F}</a:tableStyleId>
              </a:tblPr>
              <a:tblGrid>
                <a:gridCol w="2765844">
                  <a:extLst>
                    <a:ext uri="{9D8B030D-6E8A-4147-A177-3AD203B41FA5}">
                      <a16:colId xmlns:a16="http://schemas.microsoft.com/office/drawing/2014/main" xmlns="" val="20000"/>
                    </a:ext>
                  </a:extLst>
                </a:gridCol>
                <a:gridCol w="4949406">
                  <a:extLst>
                    <a:ext uri="{9D8B030D-6E8A-4147-A177-3AD203B41FA5}">
                      <a16:colId xmlns:a16="http://schemas.microsoft.com/office/drawing/2014/main" xmlns="" val="20001"/>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將同一案件藉由上訴過程交由不同法官來審理</a:t>
                      </a:r>
                    </a:p>
                  </a:txBody>
                  <a:tcPr marL="91441" marR="91441"/>
                </a:tc>
                <a:tc>
                  <a:txBody>
                    <a:bodyPr/>
                    <a:lstStyle/>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確保審判的公正周詳、減少裁判錯誤、 使人民信服</a:t>
                      </a:r>
                      <a:endParaRPr lang="en-US" altLang="zh-TW" sz="2800" b="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保障人民的訴訟權。</a:t>
                      </a:r>
                    </a:p>
                  </a:txBody>
                  <a:tcPr marL="91441" marR="91441"/>
                </a:tc>
                <a:extLst>
                  <a:ext uri="{0D108BD9-81ED-4DB2-BD59-A6C34878D82A}">
                    <a16:rowId xmlns:a16="http://schemas.microsoft.com/office/drawing/2014/main" xmlns="" val="10000"/>
                  </a:ext>
                </a:extLst>
              </a:tr>
              <a:tr h="370840">
                <a:tc>
                  <a:txBody>
                    <a:bodyPr/>
                    <a:lstStyle/>
                    <a:p>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促使上級法院統一法律的見解</a:t>
                      </a:r>
                      <a:endParaRPr lang="zh-TW" altLang="en-US" sz="2800" b="0" dirty="0">
                        <a:latin typeface="微軟正黑體" panose="020B0604030504040204" pitchFamily="34" charset="-120"/>
                        <a:ea typeface="微軟正黑體" panose="020B0604030504040204" pitchFamily="34" charset="-120"/>
                      </a:endParaRPr>
                    </a:p>
                  </a:txBody>
                  <a:tcPr marL="91441" marR="91441"/>
                </a:tc>
                <a:tc>
                  <a:txBody>
                    <a:bodyPr/>
                    <a:lstStyle/>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altLang="zh-TW" sz="2800" dirty="0">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增加法律的安定與明確性</a:t>
                      </a:r>
                      <a:endParaRPr lang="en-US" altLang="zh-TW" sz="2800" dirty="0">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提升人民對司法的信賴 </a:t>
                      </a:r>
                      <a:endParaRPr lang="zh-TW" altLang="en-US" sz="2800" b="0" dirty="0">
                        <a:latin typeface="微軟正黑體" panose="020B0604030504040204" pitchFamily="34" charset="-120"/>
                        <a:ea typeface="微軟正黑體" panose="020B0604030504040204" pitchFamily="34" charset="-120"/>
                      </a:endParaRPr>
                    </a:p>
                  </a:txBody>
                  <a:tcPr marL="91441" marR="91441"/>
                </a:tc>
                <a:extLst>
                  <a:ext uri="{0D108BD9-81ED-4DB2-BD59-A6C34878D82A}">
                    <a16:rowId xmlns:a16="http://schemas.microsoft.com/office/drawing/2014/main" xmlns="" val="10001"/>
                  </a:ext>
                </a:extLst>
              </a:tr>
            </a:tbl>
          </a:graphicData>
        </a:graphic>
      </p:graphicFrame>
      <p:sp>
        <p:nvSpPr>
          <p:cNvPr id="8" name="向右箭號 7">
            <a:extLst>
              <a:ext uri="{FF2B5EF4-FFF2-40B4-BE49-F238E27FC236}">
                <a16:creationId xmlns:a16="http://schemas.microsoft.com/office/drawing/2014/main" xmlns="" id="{7B2DE745-92E6-4590-915A-1B52622DD348}"/>
              </a:ext>
            </a:extLst>
          </p:cNvPr>
          <p:cNvSpPr/>
          <p:nvPr/>
        </p:nvSpPr>
        <p:spPr>
          <a:xfrm>
            <a:off x="3132138" y="3648075"/>
            <a:ext cx="935037" cy="431800"/>
          </a:xfrm>
          <a:prstGeom prst="rightArrow">
            <a:avLst/>
          </a:prstGeom>
          <a:solidFill>
            <a:srgbClr val="9A248F"/>
          </a:solidFill>
          <a:ln>
            <a:noFill/>
          </a:ln>
          <a:effectLst>
            <a:outerShdw blurRad="50800" dist="38100" dir="5400000" algn="t"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22899" name="Text Box 17">
            <a:extLst>
              <a:ext uri="{FF2B5EF4-FFF2-40B4-BE49-F238E27FC236}">
                <a16:creationId xmlns:a16="http://schemas.microsoft.com/office/drawing/2014/main" xmlns="" id="{B787D4D2-5DC4-453C-B822-E863CEC132D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166</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標題 1">
            <a:extLst>
              <a:ext uri="{FF2B5EF4-FFF2-40B4-BE49-F238E27FC236}">
                <a16:creationId xmlns:a16="http://schemas.microsoft.com/office/drawing/2014/main" xmlns="" id="{031EE046-BF3A-4F9D-B259-67B89D207B77}"/>
              </a:ext>
            </a:extLst>
          </p:cNvPr>
          <p:cNvSpPr>
            <a:spLocks noGrp="1" noChangeArrowheads="1"/>
          </p:cNvSpPr>
          <p:nvPr>
            <p:ph type="title"/>
          </p:nvPr>
        </p:nvSpPr>
        <p:spPr>
          <a:xfrm>
            <a:off x="539750" y="1320800"/>
            <a:ext cx="8229600" cy="1143000"/>
          </a:xfrm>
        </p:spPr>
        <p:txBody>
          <a:bodyPr/>
          <a:lstStyle/>
          <a:p>
            <a:pPr eaLnBrk="1" hangingPunct="1"/>
            <a:r>
              <a:rPr lang="zh-TW" altLang="en-US" sz="4400"/>
              <a:t>三級三審制的缺點</a:t>
            </a:r>
          </a:p>
        </p:txBody>
      </p:sp>
      <p:graphicFrame>
        <p:nvGraphicFramePr>
          <p:cNvPr id="4" name="表格 3">
            <a:extLst>
              <a:ext uri="{FF2B5EF4-FFF2-40B4-BE49-F238E27FC236}">
                <a16:creationId xmlns:a16="http://schemas.microsoft.com/office/drawing/2014/main" xmlns="" id="{C58885D1-B666-45A2-8E5F-0CCAAB0C39EC}"/>
              </a:ext>
            </a:extLst>
          </p:cNvPr>
          <p:cNvGraphicFramePr>
            <a:graphicFrameLocks noGrp="1"/>
          </p:cNvGraphicFramePr>
          <p:nvPr/>
        </p:nvGraphicFramePr>
        <p:xfrm>
          <a:off x="1606550" y="2463800"/>
          <a:ext cx="6096000" cy="944796"/>
        </p:xfrm>
        <a:graphic>
          <a:graphicData uri="http://schemas.openxmlformats.org/drawingml/2006/table">
            <a:tbl>
              <a:tblPr firstRow="1" bandRow="1">
                <a:tableStyleId>{D27102A9-8310-4765-A935-A1911B00CA55}</a:tableStyleId>
              </a:tblPr>
              <a:tblGrid>
                <a:gridCol w="6096000">
                  <a:extLst>
                    <a:ext uri="{9D8B030D-6E8A-4147-A177-3AD203B41FA5}">
                      <a16:colId xmlns:a16="http://schemas.microsoft.com/office/drawing/2014/main" xmlns="" val="20000"/>
                    </a:ext>
                  </a:extLst>
                </a:gridCol>
              </a:tblGrid>
              <a:tr h="944563">
                <a:tc>
                  <a:txBody>
                    <a:bodyPr/>
                    <a:lstStyle/>
                    <a:p>
                      <a:pPr marL="0" indent="0" algn="ctr">
                        <a:buNone/>
                      </a:pPr>
                      <a:r>
                        <a:rPr lang="zh-TW" altLang="en-US" sz="2800" b="0" dirty="0">
                          <a:latin typeface="微軟正黑體" panose="020B0604030504040204" pitchFamily="34" charset="-120"/>
                          <a:ea typeface="微軟正黑體" panose="020B0604030504040204" pitchFamily="34" charset="-120"/>
                        </a:rPr>
                        <a:t>曠日費時乃至影響當事人權益</a:t>
                      </a:r>
                      <a:endParaRPr lang="en-US" altLang="zh-TW" sz="2800" b="0" dirty="0">
                        <a:latin typeface="微軟正黑體" panose="020B0604030504040204" pitchFamily="34" charset="-120"/>
                        <a:ea typeface="微軟正黑體" panose="020B0604030504040204" pitchFamily="34" charset="-120"/>
                      </a:endParaRPr>
                    </a:p>
                    <a:p>
                      <a:pPr marL="0" indent="0" algn="ctr">
                        <a:buNone/>
                      </a:pPr>
                      <a:r>
                        <a:rPr lang="zh-TW" altLang="en-US" sz="2800" b="0" dirty="0">
                          <a:latin typeface="微軟正黑體" panose="020B0604030504040204" pitchFamily="34" charset="-120"/>
                          <a:ea typeface="微軟正黑體" panose="020B0604030504040204" pitchFamily="34" charset="-120"/>
                        </a:rPr>
                        <a:t>因此我國法律有「限制上訴」之規定</a:t>
                      </a:r>
                    </a:p>
                  </a:txBody>
                  <a:tcPr marT="45678" marB="45678"/>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矩形 3">
            <a:extLst>
              <a:ext uri="{FF2B5EF4-FFF2-40B4-BE49-F238E27FC236}">
                <a16:creationId xmlns:a16="http://schemas.microsoft.com/office/drawing/2014/main" xmlns="" id="{A313D031-3B5F-40BD-BD5C-CFF3661ED09D}"/>
              </a:ext>
            </a:extLst>
          </p:cNvPr>
          <p:cNvSpPr>
            <a:spLocks noChangeArrowheads="1"/>
          </p:cNvSpPr>
          <p:nvPr/>
        </p:nvSpPr>
        <p:spPr bwMode="auto">
          <a:xfrm>
            <a:off x="468313" y="1628775"/>
            <a:ext cx="82073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b="1" dirty="0">
                <a:solidFill>
                  <a:srgbClr val="00B0F0"/>
                </a:solidFill>
                <a:latin typeface="微軟正黑體" panose="020B0604030504040204" pitchFamily="34" charset="-120"/>
                <a:ea typeface="微軟正黑體" panose="020B0604030504040204" pitchFamily="34" charset="-120"/>
              </a:rPr>
              <a:t>限制上訴</a:t>
            </a:r>
            <a:r>
              <a:rPr lang="zh-TW" altLang="en-US" sz="2800" dirty="0">
                <a:solidFill>
                  <a:srgbClr val="000000"/>
                </a:solidFill>
                <a:latin typeface="微軟正黑體" panose="020B0604030504040204" pitchFamily="34" charset="-120"/>
                <a:ea typeface="微軟正黑體" panose="020B0604030504040204" pitchFamily="34" charset="-120"/>
              </a:rPr>
              <a:t>：我國刑事訴訟制度雖規定「三級三審」，但基於訴訟經濟、司法資源有限的考量，為使法官能集中精力處理較為重大繁雜之案件，因此刑事訴訟法明文規定輕微的罪刑</a:t>
            </a:r>
            <a:r>
              <a:rPr lang="en-US" altLang="zh-TW" sz="2800" dirty="0">
                <a:solidFill>
                  <a:srgbClr val="000000"/>
                </a:solidFill>
                <a:latin typeface="微軟正黑體" panose="020B0604030504040204" pitchFamily="34" charset="-120"/>
                <a:ea typeface="微軟正黑體" panose="020B0604030504040204" pitchFamily="34" charset="-120"/>
              </a:rPr>
              <a:t>( </a:t>
            </a:r>
            <a:r>
              <a:rPr lang="zh-TW" altLang="en-US" sz="2800" dirty="0">
                <a:solidFill>
                  <a:srgbClr val="000000"/>
                </a:solidFill>
                <a:latin typeface="微軟正黑體" panose="020B0604030504040204" pitchFamily="34" charset="-120"/>
                <a:ea typeface="微軟正黑體" panose="020B0604030504040204" pitchFamily="34" charset="-120"/>
              </a:rPr>
              <a:t>如最重本刑為</a:t>
            </a:r>
            <a:r>
              <a:rPr lang="zh-TW" altLang="en-US" sz="2800" dirty="0">
                <a:solidFill>
                  <a:srgbClr val="FF0000"/>
                </a:solidFill>
                <a:latin typeface="微軟正黑體" panose="020B0604030504040204" pitchFamily="34" charset="-120"/>
                <a:ea typeface="微軟正黑體" panose="020B0604030504040204" pitchFamily="34" charset="-120"/>
              </a:rPr>
              <a:t>三年以下</a:t>
            </a:r>
            <a:r>
              <a:rPr lang="zh-TW" altLang="en-US" sz="2800" dirty="0">
                <a:solidFill>
                  <a:srgbClr val="000000"/>
                </a:solidFill>
                <a:latin typeface="微軟正黑體" panose="020B0604030504040204" pitchFamily="34" charset="-120"/>
                <a:ea typeface="微軟正黑體" panose="020B0604030504040204" pitchFamily="34" charset="-120"/>
              </a:rPr>
              <a:t>有期徒刑、拘役或專科罰金之罪。</a:t>
            </a:r>
            <a:r>
              <a:rPr lang="en-US" altLang="zh-TW" sz="2800" dirty="0">
                <a:solidFill>
                  <a:srgbClr val="000000"/>
                </a:solidFill>
                <a:latin typeface="微軟正黑體" panose="020B0604030504040204" pitchFamily="34" charset="-120"/>
                <a:ea typeface="微軟正黑體" panose="020B0604030504040204" pitchFamily="34" charset="-120"/>
              </a:rPr>
              <a:t>)</a:t>
            </a:r>
            <a:r>
              <a:rPr lang="zh-TW" altLang="en-US" sz="2800" dirty="0">
                <a:solidFill>
                  <a:srgbClr val="000000"/>
                </a:solidFill>
                <a:latin typeface="微軟正黑體" panose="020B0604030504040204" pitchFamily="34" charset="-120"/>
                <a:ea typeface="微軟正黑體" panose="020B0604030504040204" pitchFamily="34" charset="-120"/>
              </a:rPr>
              <a:t>及某些特殊類型的犯罪（如竊盜、侵占、詐欺、背信罪、恐嚇罪、贓物罪等罪），不得上訴三審，所以並非所有案件都能上訴到第三審喔</a:t>
            </a:r>
            <a:r>
              <a:rPr lang="en-US" altLang="zh-TW" sz="2800" dirty="0">
                <a:solidFill>
                  <a:srgbClr val="000000"/>
                </a:solidFill>
                <a:latin typeface="微軟正黑體" panose="020B0604030504040204" pitchFamily="34" charset="-120"/>
                <a:ea typeface="微軟正黑體" panose="020B0604030504040204" pitchFamily="34" charset="-120"/>
              </a:rPr>
              <a:t>! </a:t>
            </a:r>
            <a:endParaRPr lang="en-US" altLang="zh-TW" sz="2800" dirty="0" smtClean="0">
              <a:solidFill>
                <a:srgbClr val="000000"/>
              </a:solidFill>
              <a:latin typeface="微軟正黑體" panose="020B0604030504040204" pitchFamily="34" charset="-120"/>
              <a:ea typeface="微軟正黑體" panose="020B0604030504040204" pitchFamily="34" charset="-120"/>
            </a:endParaRPr>
          </a:p>
          <a:p>
            <a:pPr algn="just" eaLnBrk="1" hangingPunct="1">
              <a:spcBef>
                <a:spcPct val="0"/>
              </a:spcBef>
              <a:buFontTx/>
              <a:buNone/>
            </a:pPr>
            <a:r>
              <a:rPr lang="zh-TW" altLang="en-US" sz="2800" dirty="0" smtClean="0">
                <a:solidFill>
                  <a:srgbClr val="FF0000"/>
                </a:solidFill>
                <a:latin typeface="微軟正黑體" panose="020B0604030504040204" pitchFamily="34" charset="-120"/>
                <a:ea typeface="微軟正黑體" panose="020B0604030504040204" pitchFamily="34" charset="-120"/>
              </a:rPr>
              <a:t>限制</a:t>
            </a:r>
            <a:r>
              <a:rPr lang="en-US" altLang="zh-TW" sz="2800" smtClean="0">
                <a:solidFill>
                  <a:srgbClr val="FF0000"/>
                </a:solidFill>
                <a:latin typeface="微軟正黑體" panose="020B0604030504040204" pitchFamily="34" charset="-120"/>
                <a:ea typeface="微軟正黑體" panose="020B0604030504040204" pitchFamily="34" charset="-120"/>
              </a:rPr>
              <a:t>:</a:t>
            </a:r>
          </a:p>
          <a:p>
            <a:pPr algn="just" eaLnBrk="1" hangingPunct="1">
              <a:spcBef>
                <a:spcPct val="0"/>
              </a:spcBef>
              <a:buFontTx/>
              <a:buNone/>
            </a:pPr>
            <a:r>
              <a:rPr lang="zh-TW" altLang="en-US" sz="2800" smtClean="0">
                <a:solidFill>
                  <a:srgbClr val="FF0000"/>
                </a:solidFill>
                <a:latin typeface="微軟正黑體" panose="020B0604030504040204" pitchFamily="34" charset="-120"/>
                <a:ea typeface="微軟正黑體" panose="020B0604030504040204" pitchFamily="34" charset="-120"/>
              </a:rPr>
              <a:t>刑事訴訟</a:t>
            </a:r>
            <a:r>
              <a:rPr lang="en-US" altLang="zh-TW" sz="2800" dirty="0" smtClean="0">
                <a:solidFill>
                  <a:srgbClr val="FF0000"/>
                </a:solidFill>
                <a:latin typeface="微軟正黑體" panose="020B0604030504040204" pitchFamily="34" charset="-120"/>
                <a:ea typeface="微軟正黑體" panose="020B0604030504040204" pitchFamily="34" charset="-120"/>
              </a:rPr>
              <a:t>3</a:t>
            </a:r>
            <a:r>
              <a:rPr lang="zh-TW" altLang="en-US" sz="2800" dirty="0" smtClean="0">
                <a:solidFill>
                  <a:srgbClr val="FF0000"/>
                </a:solidFill>
                <a:latin typeface="微軟正黑體" panose="020B0604030504040204" pitchFamily="34" charset="-120"/>
                <a:ea typeface="微軟正黑體" panose="020B0604030504040204" pitchFamily="34" charset="-120"/>
              </a:rPr>
              <a:t>年</a:t>
            </a:r>
            <a:r>
              <a:rPr lang="en-US" altLang="zh-TW" sz="2800" dirty="0" smtClean="0">
                <a:solidFill>
                  <a:srgbClr val="FF0000"/>
                </a:solidFill>
                <a:latin typeface="微軟正黑體" panose="020B0604030504040204" pitchFamily="34" charset="-120"/>
                <a:ea typeface="微軟正黑體" panose="020B0604030504040204" pitchFamily="34" charset="-120"/>
              </a:rPr>
              <a:t>/</a:t>
            </a:r>
            <a:r>
              <a:rPr lang="zh-TW" altLang="en-US" sz="2800" dirty="0" smtClean="0">
                <a:solidFill>
                  <a:srgbClr val="FF0000"/>
                </a:solidFill>
                <a:latin typeface="微軟正黑體" panose="020B0604030504040204" pitchFamily="34" charset="-120"/>
                <a:ea typeface="微軟正黑體" panose="020B0604030504040204" pitchFamily="34" charset="-120"/>
              </a:rPr>
              <a:t>民事訴訟</a:t>
            </a:r>
            <a:r>
              <a:rPr lang="en-US" altLang="zh-TW" sz="2800" dirty="0" smtClean="0">
                <a:solidFill>
                  <a:srgbClr val="FF0000"/>
                </a:solidFill>
                <a:latin typeface="微軟正黑體" panose="020B0604030504040204" pitchFamily="34" charset="-120"/>
                <a:ea typeface="微軟正黑體" panose="020B0604030504040204" pitchFamily="34" charset="-120"/>
              </a:rPr>
              <a:t>100</a:t>
            </a:r>
            <a:r>
              <a:rPr lang="zh-TW" altLang="en-US" sz="2800" dirty="0" smtClean="0">
                <a:solidFill>
                  <a:srgbClr val="FF0000"/>
                </a:solidFill>
                <a:latin typeface="微軟正黑體" panose="020B0604030504040204" pitchFamily="34" charset="-120"/>
                <a:ea typeface="微軟正黑體" panose="020B0604030504040204" pitchFamily="34" charset="-120"/>
              </a:rPr>
              <a:t>萬</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124931" name="Text Box 17">
            <a:extLst>
              <a:ext uri="{FF2B5EF4-FFF2-40B4-BE49-F238E27FC236}">
                <a16:creationId xmlns:a16="http://schemas.microsoft.com/office/drawing/2014/main" xmlns="" id="{D2684D5D-D9CD-4A8A-BAEF-A7D42728F9E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166</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矩形 1">
            <a:extLst>
              <a:ext uri="{FF2B5EF4-FFF2-40B4-BE49-F238E27FC236}">
                <a16:creationId xmlns:a16="http://schemas.microsoft.com/office/drawing/2014/main" xmlns="" id="{A8445C07-F8E5-4A28-A390-62BEFDDB36A6}"/>
              </a:ext>
            </a:extLst>
          </p:cNvPr>
          <p:cNvSpPr>
            <a:spLocks noChangeArrowheads="1"/>
          </p:cNvSpPr>
          <p:nvPr/>
        </p:nvSpPr>
        <p:spPr bwMode="auto">
          <a:xfrm>
            <a:off x="307975" y="1268413"/>
            <a:ext cx="86407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en-US" altLang="zh-TW" sz="2800" dirty="0">
                <a:solidFill>
                  <a:srgbClr val="000000"/>
                </a:solidFill>
                <a:latin typeface="微軟正黑體" panose="020B0604030504040204" pitchFamily="34" charset="-120"/>
                <a:ea typeface="微軟正黑體" panose="020B0604030504040204" pitchFamily="34" charset="-120"/>
              </a:rPr>
              <a:t>2017</a:t>
            </a:r>
            <a:r>
              <a:rPr lang="zh-TW" altLang="en-US" sz="2800" dirty="0">
                <a:solidFill>
                  <a:srgbClr val="000000"/>
                </a:solidFill>
                <a:latin typeface="微軟正黑體" panose="020B0604030504040204" pitchFamily="34" charset="-120"/>
                <a:ea typeface="微軟正黑體" panose="020B0604030504040204" pitchFamily="34" charset="-120"/>
              </a:rPr>
              <a:t>年大法官做出釋字第</a:t>
            </a:r>
            <a:r>
              <a:rPr lang="en-US" altLang="zh-TW" sz="2800" dirty="0">
                <a:solidFill>
                  <a:srgbClr val="000000"/>
                </a:solidFill>
                <a:latin typeface="微軟正黑體" panose="020B0604030504040204" pitchFamily="34" charset="-120"/>
                <a:ea typeface="微軟正黑體" panose="020B0604030504040204" pitchFamily="34" charset="-120"/>
              </a:rPr>
              <a:t>752</a:t>
            </a:r>
            <a:r>
              <a:rPr lang="zh-TW" altLang="en-US" sz="2800" dirty="0">
                <a:solidFill>
                  <a:srgbClr val="000000"/>
                </a:solidFill>
                <a:latin typeface="微軟正黑體" panose="020B0604030504040204" pitchFamily="34" charset="-120"/>
                <a:ea typeface="微軟正黑體" panose="020B0604030504040204" pitchFamily="34" charset="-120"/>
              </a:rPr>
              <a:t>號解釋，主因在於刑事訴訟法中基於經濟與效率的考量，規定部分輕微的案件只能上訴到二審，對於該規定有人認為「侵害人民的訴訟權，剝奪人民救濟機會」，因而衍生出以下的討論：若第一審判決被告「有罪」，但第二審仍維持「有罪」，不得上訴於第三審法院，是否違憲？ 若第一審判決被告「無罪」，但第二審改判「有罪」，不得上訴於第三審法院， 是否違憲？ </a:t>
            </a:r>
            <a:endParaRPr lang="zh-TW" altLang="en-US" sz="2800" dirty="0">
              <a:latin typeface="微軟正黑體" panose="020B0604030504040204" pitchFamily="34" charset="-120"/>
              <a:ea typeface="微軟正黑體" panose="020B0604030504040204" pitchFamily="34" charset="-120"/>
            </a:endParaRPr>
          </a:p>
        </p:txBody>
      </p:sp>
      <p:sp>
        <p:nvSpPr>
          <p:cNvPr id="125955" name="矩形 2">
            <a:extLst>
              <a:ext uri="{FF2B5EF4-FFF2-40B4-BE49-F238E27FC236}">
                <a16:creationId xmlns:a16="http://schemas.microsoft.com/office/drawing/2014/main" xmlns="" id="{DC7BC3D9-B9CC-49DF-B918-6C398501A32B}"/>
              </a:ext>
            </a:extLst>
          </p:cNvPr>
          <p:cNvSpPr>
            <a:spLocks noChangeArrowheads="1"/>
          </p:cNvSpPr>
          <p:nvPr/>
        </p:nvSpPr>
        <p:spPr bwMode="auto">
          <a:xfrm>
            <a:off x="3492500" y="625475"/>
            <a:ext cx="490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solidFill>
                  <a:srgbClr val="000000"/>
                </a:solidFill>
                <a:latin typeface="微軟正黑體" panose="020B0604030504040204" pitchFamily="34" charset="-120"/>
                <a:ea typeface="微軟正黑體" panose="020B0604030504040204" pitchFamily="34" charset="-120"/>
              </a:rPr>
              <a:t>審級救濟制度想一想！ </a:t>
            </a:r>
            <a:endParaRPr lang="zh-TW" altLang="en-US" sz="3600" b="1">
              <a:latin typeface="微軟正黑體" panose="020B0604030504040204" pitchFamily="34" charset="-120"/>
              <a:ea typeface="微軟正黑體" panose="020B0604030504040204" pitchFamily="34" charset="-120"/>
            </a:endParaRPr>
          </a:p>
        </p:txBody>
      </p:sp>
      <p:sp>
        <p:nvSpPr>
          <p:cNvPr id="125956" name="Text Box 17">
            <a:extLst>
              <a:ext uri="{FF2B5EF4-FFF2-40B4-BE49-F238E27FC236}">
                <a16:creationId xmlns:a16="http://schemas.microsoft.com/office/drawing/2014/main" xmlns="" id="{CF6A87C9-A5BB-49C5-A30C-591E49EE904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166</a:t>
            </a:r>
          </a:p>
        </p:txBody>
      </p:sp>
      <p:pic>
        <p:nvPicPr>
          <p:cNvPr id="125957" name="圖片 4">
            <a:extLst>
              <a:ext uri="{FF2B5EF4-FFF2-40B4-BE49-F238E27FC236}">
                <a16:creationId xmlns:a16="http://schemas.microsoft.com/office/drawing/2014/main" xmlns="" id="{4DFD03A0-5A02-479A-BA90-65A999EFC9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316413"/>
            <a:ext cx="1711325"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6978" name="群組 1">
            <a:extLst>
              <a:ext uri="{FF2B5EF4-FFF2-40B4-BE49-F238E27FC236}">
                <a16:creationId xmlns:a16="http://schemas.microsoft.com/office/drawing/2014/main" xmlns="" id="{D1D68027-F36B-4BC0-A31B-46FEE258F3D1}"/>
              </a:ext>
            </a:extLst>
          </p:cNvPr>
          <p:cNvGrpSpPr>
            <a:grpSpLocks/>
          </p:cNvGrpSpPr>
          <p:nvPr/>
        </p:nvGrpSpPr>
        <p:grpSpPr bwMode="auto">
          <a:xfrm>
            <a:off x="468313" y="1412875"/>
            <a:ext cx="8280400" cy="1295400"/>
            <a:chOff x="377200" y="3537362"/>
            <a:chExt cx="8280919" cy="1296144"/>
          </a:xfrm>
        </p:grpSpPr>
        <p:sp>
          <p:nvSpPr>
            <p:cNvPr id="3" name="矩形 2">
              <a:extLst>
                <a:ext uri="{FF2B5EF4-FFF2-40B4-BE49-F238E27FC236}">
                  <a16:creationId xmlns:a16="http://schemas.microsoft.com/office/drawing/2014/main" xmlns="" id="{AC0F10B3-F617-468B-9443-0FD882DA5F5A}"/>
                </a:ext>
              </a:extLst>
            </p:cNvPr>
            <p:cNvSpPr/>
            <p:nvPr/>
          </p:nvSpPr>
          <p:spPr>
            <a:xfrm>
              <a:off x="377200" y="3537362"/>
              <a:ext cx="8280919" cy="1296144"/>
            </a:xfrm>
            <a:prstGeom prst="rect">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26984" name="圖片 3">
              <a:extLst>
                <a:ext uri="{FF2B5EF4-FFF2-40B4-BE49-F238E27FC236}">
                  <a16:creationId xmlns:a16="http://schemas.microsoft.com/office/drawing/2014/main" xmlns="" id="{45EB064C-4FD1-4A48-ACC8-7C2292197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594" b="56477"/>
            <a:stretch>
              <a:fillRect/>
            </a:stretch>
          </p:blipFill>
          <p:spPr bwMode="auto">
            <a:xfrm>
              <a:off x="445975" y="3697868"/>
              <a:ext cx="522392" cy="5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文字方塊 4">
              <a:extLst>
                <a:ext uri="{FF2B5EF4-FFF2-40B4-BE49-F238E27FC236}">
                  <a16:creationId xmlns:a16="http://schemas.microsoft.com/office/drawing/2014/main" xmlns="" id="{A6210518-5E49-4947-8A77-77EAB0B815BC}"/>
                </a:ext>
              </a:extLst>
            </p:cNvPr>
            <p:cNvSpPr txBox="1">
              <a:spLocks noChangeArrowheads="1"/>
            </p:cNvSpPr>
            <p:nvPr/>
          </p:nvSpPr>
          <p:spPr bwMode="auto">
            <a:xfrm>
              <a:off x="880062" y="3647633"/>
              <a:ext cx="777805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F36F32"/>
                  </a:solidFill>
                  <a:latin typeface="微軟正黑體" panose="020B0604030504040204" pitchFamily="34" charset="-120"/>
                  <a:ea typeface="微軟正黑體" panose="020B0604030504040204" pitchFamily="34" charset="-120"/>
                </a:rPr>
                <a:t>據你所學習到的「審級救濟制度」精神，思考一下這兩項問題，若你是大法官你的看法為何呢？</a:t>
              </a:r>
            </a:p>
          </p:txBody>
        </p:sp>
      </p:grpSp>
      <p:sp>
        <p:nvSpPr>
          <p:cNvPr id="126979" name="Text Box 17">
            <a:extLst>
              <a:ext uri="{FF2B5EF4-FFF2-40B4-BE49-F238E27FC236}">
                <a16:creationId xmlns:a16="http://schemas.microsoft.com/office/drawing/2014/main" xmlns="" id="{020B3085-CFCA-40EF-8A4D-6428250968BD}"/>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166</a:t>
            </a:r>
          </a:p>
        </p:txBody>
      </p:sp>
      <p:sp>
        <p:nvSpPr>
          <p:cNvPr id="126980" name="矩形 6">
            <a:extLst>
              <a:ext uri="{FF2B5EF4-FFF2-40B4-BE49-F238E27FC236}">
                <a16:creationId xmlns:a16="http://schemas.microsoft.com/office/drawing/2014/main" xmlns="" id="{F5431B93-71EC-4570-BEE7-E9E73B5DBFA5}"/>
              </a:ext>
            </a:extLst>
          </p:cNvPr>
          <p:cNvSpPr>
            <a:spLocks noChangeArrowheads="1"/>
          </p:cNvSpPr>
          <p:nvPr/>
        </p:nvSpPr>
        <p:spPr bwMode="auto">
          <a:xfrm>
            <a:off x="3492500" y="625475"/>
            <a:ext cx="490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solidFill>
                  <a:srgbClr val="000000"/>
                </a:solidFill>
                <a:latin typeface="微軟正黑體" panose="020B0604030504040204" pitchFamily="34" charset="-120"/>
                <a:ea typeface="微軟正黑體" panose="020B0604030504040204" pitchFamily="34" charset="-120"/>
              </a:rPr>
              <a:t>審級救濟制度想一想！ </a:t>
            </a:r>
            <a:endParaRPr lang="zh-TW" altLang="en-US" sz="3600" b="1">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xmlns="" id="{1E8AA595-5218-4E0A-9686-21CC89B22A0E}"/>
              </a:ext>
            </a:extLst>
          </p:cNvPr>
          <p:cNvSpPr/>
          <p:nvPr/>
        </p:nvSpPr>
        <p:spPr bwMode="auto">
          <a:xfrm>
            <a:off x="8101013" y="0"/>
            <a:ext cx="1042987" cy="985838"/>
          </a:xfrm>
          <a:prstGeom prst="ellipse">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000" dirty="0">
                <a:solidFill>
                  <a:srgbClr val="FFFFFF"/>
                </a:solidFill>
                <a:latin typeface="微軟正黑體" panose="020B0604030504040204" pitchFamily="34" charset="-120"/>
                <a:ea typeface="微軟正黑體" panose="020B0604030504040204" pitchFamily="34" charset="-120"/>
              </a:rPr>
              <a:t>答</a:t>
            </a:r>
          </a:p>
        </p:txBody>
      </p:sp>
      <p:sp>
        <p:nvSpPr>
          <p:cNvPr id="9" name="矩形 8">
            <a:extLst>
              <a:ext uri="{FF2B5EF4-FFF2-40B4-BE49-F238E27FC236}">
                <a16:creationId xmlns:a16="http://schemas.microsoft.com/office/drawing/2014/main" xmlns="" id="{E8C865C0-DEB5-4A29-8020-10FDBBE25118}"/>
              </a:ext>
            </a:extLst>
          </p:cNvPr>
          <p:cNvSpPr/>
          <p:nvPr/>
        </p:nvSpPr>
        <p:spPr>
          <a:xfrm>
            <a:off x="468313" y="2781300"/>
            <a:ext cx="8618537" cy="3108325"/>
          </a:xfrm>
          <a:prstGeom prst="rect">
            <a:avLst/>
          </a:prstGeom>
        </p:spPr>
        <p:txBody>
          <a:bodyPr>
            <a:spAutoFit/>
          </a:bodyPr>
          <a:lstStyle/>
          <a:p>
            <a:pPr eaLnBrk="1" fontAlgn="auto" hangingPunct="1">
              <a:spcBef>
                <a:spcPts val="0"/>
              </a:spcBef>
              <a:spcAft>
                <a:spcPts val="0"/>
              </a:spcAft>
              <a:defRPr/>
            </a:pPr>
            <a:r>
              <a:rPr lang="zh-TW" altLang="zh-TW" sz="2800" kern="100" dirty="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部分案件限制人民上訴到第三審法院，其規定目的在減輕法官負擔，使其得以集中精力處理較為重大繁雜之案件，以期發揮司法功能。其中若第一審判決「有罪」，第二審仍維持「有罪」，因就第一審有罪之判決，已經有給予被告上訴到第二審法院的機會，以維護其訴訟權，因此不許其提起第三審上訴，尚屬合理。</a:t>
            </a:r>
          </a:p>
          <a:p>
            <a:pPr eaLnBrk="1" fontAlgn="auto" hangingPunct="1">
              <a:spcBef>
                <a:spcPts val="0"/>
              </a:spcBef>
              <a:spcAft>
                <a:spcPts val="0"/>
              </a:spcAft>
              <a:defRPr/>
            </a:pPr>
            <a:r>
              <a:rPr lang="en-US" altLang="zh-TW" sz="2800" kern="100" dirty="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2800" dirty="0">
              <a:solidFill>
                <a:srgbClr val="F36F32"/>
              </a:solidFill>
              <a:latin typeface="微軟正黑體" panose="020B0604030504040204" pitchFamily="34" charset="-120"/>
              <a:ea typeface="微軟正黑體" panose="020B0604030504040204" pitchFamily="34"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Text Box 17">
            <a:extLst>
              <a:ext uri="{FF2B5EF4-FFF2-40B4-BE49-F238E27FC236}">
                <a16:creationId xmlns:a16="http://schemas.microsoft.com/office/drawing/2014/main" xmlns="" id="{CAC09711-87E9-41D4-BE99-26D6573A650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166</a:t>
            </a:r>
          </a:p>
        </p:txBody>
      </p:sp>
      <p:sp>
        <p:nvSpPr>
          <p:cNvPr id="128003" name="矩形 6">
            <a:extLst>
              <a:ext uri="{FF2B5EF4-FFF2-40B4-BE49-F238E27FC236}">
                <a16:creationId xmlns:a16="http://schemas.microsoft.com/office/drawing/2014/main" xmlns="" id="{E184F57A-47FD-45AE-A25A-A28F63EF2D2B}"/>
              </a:ext>
            </a:extLst>
          </p:cNvPr>
          <p:cNvSpPr>
            <a:spLocks noChangeArrowheads="1"/>
          </p:cNvSpPr>
          <p:nvPr/>
        </p:nvSpPr>
        <p:spPr bwMode="auto">
          <a:xfrm>
            <a:off x="3492500" y="625475"/>
            <a:ext cx="490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solidFill>
                  <a:srgbClr val="000000"/>
                </a:solidFill>
                <a:latin typeface="微軟正黑體" panose="020B0604030504040204" pitchFamily="34" charset="-120"/>
                <a:ea typeface="微軟正黑體" panose="020B0604030504040204" pitchFamily="34" charset="-120"/>
              </a:rPr>
              <a:t>審級救濟制度想一想！ </a:t>
            </a:r>
            <a:endParaRPr lang="zh-TW" altLang="en-US" sz="3600" b="1">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xmlns="" id="{CAE4240F-4B94-4559-90A4-A07D5F913D97}"/>
              </a:ext>
            </a:extLst>
          </p:cNvPr>
          <p:cNvSpPr/>
          <p:nvPr/>
        </p:nvSpPr>
        <p:spPr bwMode="auto">
          <a:xfrm>
            <a:off x="8101013" y="0"/>
            <a:ext cx="1042987" cy="985838"/>
          </a:xfrm>
          <a:prstGeom prst="ellipse">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000" dirty="0">
                <a:solidFill>
                  <a:srgbClr val="FFFFFF"/>
                </a:solidFill>
                <a:latin typeface="微軟正黑體" panose="020B0604030504040204" pitchFamily="34" charset="-120"/>
                <a:ea typeface="微軟正黑體" panose="020B0604030504040204" pitchFamily="34" charset="-120"/>
              </a:rPr>
              <a:t>答</a:t>
            </a:r>
          </a:p>
        </p:txBody>
      </p:sp>
      <p:sp>
        <p:nvSpPr>
          <p:cNvPr id="128005" name="矩形 8">
            <a:extLst>
              <a:ext uri="{FF2B5EF4-FFF2-40B4-BE49-F238E27FC236}">
                <a16:creationId xmlns:a16="http://schemas.microsoft.com/office/drawing/2014/main" xmlns="" id="{B2CCF4D2-8E32-4A01-B88F-20ECA07E1E5E}"/>
              </a:ext>
            </a:extLst>
          </p:cNvPr>
          <p:cNvSpPr>
            <a:spLocks noChangeArrowheads="1"/>
          </p:cNvSpPr>
          <p:nvPr/>
        </p:nvSpPr>
        <p:spPr bwMode="auto">
          <a:xfrm>
            <a:off x="327025" y="1355725"/>
            <a:ext cx="8618538"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若第一審「無罪」，但第二審突然改判「有罪」，人民初次受有罪判決，其人身、財產等權利亦可能因而遭受不利益，但卻規定被告不得上訴到第三審，使被告於初次受有罪判決後即告確定，無法藉由上訴尋求救濟機會，上述規定未能提供「至少一次」上訴救濟之機會，與憲法第</a:t>
            </a:r>
            <a:r>
              <a:rPr lang="en-US"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條保障人民訴訟權之意旨有違，因此為有效保障人民訴訟權，避免錯誤或冤抑，應自本解釋公布之日起失其效力。</a:t>
            </a:r>
            <a:endParaRPr lang="zh-TW" altLang="en-US"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a:extLst>
              <a:ext uri="{FF2B5EF4-FFF2-40B4-BE49-F238E27FC236}">
                <a16:creationId xmlns:a16="http://schemas.microsoft.com/office/drawing/2014/main" xmlns="" id="{68D21A87-E6C9-47AE-9AA4-A0E90F31767C}"/>
              </a:ext>
            </a:extLst>
          </p:cNvPr>
          <p:cNvSpPr/>
          <p:nvPr/>
        </p:nvSpPr>
        <p:spPr bwMode="auto">
          <a:xfrm>
            <a:off x="3995738" y="1341438"/>
            <a:ext cx="1152525" cy="115411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5400" b="1" dirty="0">
                <a:solidFill>
                  <a:srgbClr val="002060"/>
                </a:solidFill>
                <a:latin typeface="Microsoft JhengHei" pitchFamily="34" charset="-120"/>
                <a:ea typeface="Microsoft JhengHei" pitchFamily="34" charset="-120"/>
              </a:rPr>
              <a:t>肆</a:t>
            </a:r>
          </a:p>
        </p:txBody>
      </p:sp>
      <p:sp>
        <p:nvSpPr>
          <p:cNvPr id="129027" name="矩形 2">
            <a:extLst>
              <a:ext uri="{FF2B5EF4-FFF2-40B4-BE49-F238E27FC236}">
                <a16:creationId xmlns:a16="http://schemas.microsoft.com/office/drawing/2014/main" xmlns="" id="{5E1BA2E3-C586-4B3B-8AF6-63D40F951DB4}"/>
              </a:ext>
            </a:extLst>
          </p:cNvPr>
          <p:cNvSpPr>
            <a:spLocks noChangeArrowheads="1"/>
          </p:cNvSpPr>
          <p:nvPr/>
        </p:nvSpPr>
        <p:spPr bwMode="auto">
          <a:xfrm>
            <a:off x="1709738" y="2708275"/>
            <a:ext cx="57245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為什麼少年的刑事</a:t>
            </a:r>
            <a:endParaRPr lang="en-US" altLang="zh-TW" sz="54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司法程序與成年人</a:t>
            </a:r>
            <a:endParaRPr lang="en-US" altLang="zh-TW" sz="54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不同？ </a:t>
            </a:r>
            <a:endParaRPr lang="zh-TW" altLang="en-US" sz="5400" b="1">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文字方塊 5">
            <a:extLst>
              <a:ext uri="{FF2B5EF4-FFF2-40B4-BE49-F238E27FC236}">
                <a16:creationId xmlns:a16="http://schemas.microsoft.com/office/drawing/2014/main" xmlns="" id="{4F6988FC-A4B2-40BC-90FF-262B4670A88A}"/>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一、</a:t>
            </a:r>
          </a:p>
        </p:txBody>
      </p:sp>
      <p:graphicFrame>
        <p:nvGraphicFramePr>
          <p:cNvPr id="4" name="內容版面配置區 3">
            <a:extLst>
              <a:ext uri="{FF2B5EF4-FFF2-40B4-BE49-F238E27FC236}">
                <a16:creationId xmlns:a16="http://schemas.microsoft.com/office/drawing/2014/main" xmlns="" id="{0CDB1D38-5251-49AA-B297-C259BC8B7381}"/>
              </a:ext>
            </a:extLst>
          </p:cNvPr>
          <p:cNvGraphicFramePr>
            <a:graphicFrameLocks noGrp="1"/>
          </p:cNvGraphicFramePr>
          <p:nvPr>
            <p:ph idx="1"/>
            <p:extLst>
              <p:ext uri="{D42A27DB-BD31-4B8C-83A1-F6EECF244321}">
                <p14:modId xmlns:p14="http://schemas.microsoft.com/office/powerpoint/2010/main" val="2252747501"/>
              </p:ext>
            </p:extLst>
          </p:nvPr>
        </p:nvGraphicFramePr>
        <p:xfrm>
          <a:off x="755650" y="1989138"/>
          <a:ext cx="7632700" cy="2316412"/>
        </p:xfrm>
        <a:graphic>
          <a:graphicData uri="http://schemas.openxmlformats.org/drawingml/2006/table">
            <a:tbl>
              <a:tblPr firstRow="1" bandRow="1">
                <a:tableStyleId>{5C22544A-7EE6-4342-B048-85BDC9FD1C3A}</a:tableStyleId>
              </a:tblPr>
              <a:tblGrid>
                <a:gridCol w="7632700">
                  <a:extLst>
                    <a:ext uri="{9D8B030D-6E8A-4147-A177-3AD203B41FA5}">
                      <a16:colId xmlns:a16="http://schemas.microsoft.com/office/drawing/2014/main" xmlns="" val="20000"/>
                    </a:ext>
                  </a:extLst>
                </a:gridCol>
              </a:tblGrid>
              <a:tr h="518076">
                <a:tc>
                  <a:txBody>
                    <a:bodyPr/>
                    <a:lstStyle/>
                    <a:p>
                      <a:pPr algn="ctr"/>
                      <a:r>
                        <a:rPr lang="zh-TW" altLang="en-US" sz="2800" dirty="0">
                          <a:latin typeface="微軟正黑體" panose="020B0604030504040204" pitchFamily="34" charset="-120"/>
                          <a:ea typeface="微軟正黑體" panose="020B0604030504040204" pitchFamily="34" charset="-120"/>
                        </a:rPr>
                        <a:t>少年刑事司法程序為何與成年人不同？</a:t>
                      </a:r>
                    </a:p>
                  </a:txBody>
                  <a:tcPr marL="91438" marR="91438" marT="45703" marB="45703"/>
                </a:tc>
                <a:extLst>
                  <a:ext uri="{0D108BD9-81ED-4DB2-BD59-A6C34878D82A}">
                    <a16:rowId xmlns:a16="http://schemas.microsoft.com/office/drawing/2014/main" xmlns="" val="10000"/>
                  </a:ext>
                </a:extLst>
              </a:tr>
              <a:tr h="1798086">
                <a:tc>
                  <a:txBody>
                    <a:bodyPr/>
                    <a:lstStyle/>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智發展尚未成熟，基於好奇而誤觸法網</a:t>
                      </a:r>
                      <a:endParaRPr lang="en-US" altLang="zh-TW" sz="28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家庭的失能，如父母疏於照顧或是家庭暴力</a:t>
                      </a:r>
                      <a:endParaRPr lang="en-US" altLang="zh-TW" sz="28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少年正處於學習、試探的成長階段，具有極高的可塑性</a:t>
                      </a:r>
                    </a:p>
                  </a:txBody>
                  <a:tcPr marL="91438" marR="91438" marT="45703" marB="45703"/>
                </a:tc>
                <a:extLst>
                  <a:ext uri="{0D108BD9-81ED-4DB2-BD59-A6C34878D82A}">
                    <a16:rowId xmlns:a16="http://schemas.microsoft.com/office/drawing/2014/main" xmlns="" val="10001"/>
                  </a:ext>
                </a:extLst>
              </a:tr>
            </a:tbl>
          </a:graphicData>
        </a:graphic>
      </p:graphicFrame>
      <p:sp>
        <p:nvSpPr>
          <p:cNvPr id="130059" name="標題 2">
            <a:extLst>
              <a:ext uri="{FF2B5EF4-FFF2-40B4-BE49-F238E27FC236}">
                <a16:creationId xmlns:a16="http://schemas.microsoft.com/office/drawing/2014/main" xmlns="" id="{A54BFBD9-7B24-4DA1-8752-A2EFE651A3F3}"/>
              </a:ext>
            </a:extLst>
          </p:cNvPr>
          <p:cNvSpPr>
            <a:spLocks noGrp="1" noChangeArrowheads="1"/>
          </p:cNvSpPr>
          <p:nvPr>
            <p:ph type="title"/>
          </p:nvPr>
        </p:nvSpPr>
        <p:spPr>
          <a:xfrm>
            <a:off x="1860550" y="530225"/>
            <a:ext cx="7283450" cy="1143000"/>
          </a:xfrm>
        </p:spPr>
        <p:txBody>
          <a:bodyPr>
            <a:normAutofit fontScale="90000"/>
          </a:bodyPr>
          <a:lstStyle/>
          <a:p>
            <a:pPr algn="l" eaLnBrk="1" hangingPunct="1">
              <a:defRPr/>
            </a:pPr>
            <a:r>
              <a:rPr lang="zh-TW" altLang="en-US" sz="4400" b="1" dirty="0"/>
              <a:t>兒童權利公約第 </a:t>
            </a:r>
            <a:r>
              <a:rPr lang="en-US" altLang="zh-TW" sz="4400" b="1" dirty="0"/>
              <a:t>10 </a:t>
            </a:r>
            <a:r>
              <a:rPr lang="zh-TW" altLang="en-US" sz="4400" b="1" dirty="0"/>
              <a:t>號</a:t>
            </a:r>
            <a:r>
              <a:rPr lang="en-US" altLang="zh-TW" sz="4400" b="1" dirty="0"/>
              <a:t/>
            </a:r>
            <a:br>
              <a:rPr lang="en-US" altLang="zh-TW" sz="4400" b="1" dirty="0"/>
            </a:br>
            <a:r>
              <a:rPr lang="zh-TW" altLang="en-US" sz="4400" b="1" dirty="0"/>
              <a:t>一般意見書的精神</a:t>
            </a:r>
          </a:p>
        </p:txBody>
      </p:sp>
      <p:sp>
        <p:nvSpPr>
          <p:cNvPr id="130060" name="Text Box 17">
            <a:extLst>
              <a:ext uri="{FF2B5EF4-FFF2-40B4-BE49-F238E27FC236}">
                <a16:creationId xmlns:a16="http://schemas.microsoft.com/office/drawing/2014/main" xmlns="" id="{ED2AD4AB-514C-4A18-B480-08F43847AD6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167</a:t>
            </a:r>
          </a:p>
        </p:txBody>
      </p:sp>
      <p:grpSp>
        <p:nvGrpSpPr>
          <p:cNvPr id="130061" name="群組 7">
            <a:extLst>
              <a:ext uri="{FF2B5EF4-FFF2-40B4-BE49-F238E27FC236}">
                <a16:creationId xmlns:a16="http://schemas.microsoft.com/office/drawing/2014/main" xmlns="" id="{87C51488-3A8B-4724-B43A-4393A4B21BFE}"/>
              </a:ext>
            </a:extLst>
          </p:cNvPr>
          <p:cNvGrpSpPr>
            <a:grpSpLocks/>
          </p:cNvGrpSpPr>
          <p:nvPr/>
        </p:nvGrpSpPr>
        <p:grpSpPr bwMode="auto">
          <a:xfrm>
            <a:off x="1716088" y="5956300"/>
            <a:ext cx="3062287" cy="806450"/>
            <a:chOff x="1773201" y="5933312"/>
            <a:chExt cx="3062525" cy="807190"/>
          </a:xfrm>
        </p:grpSpPr>
        <p:sp>
          <p:nvSpPr>
            <p:cNvPr id="7" name="橢圓 6">
              <a:extLst>
                <a:ext uri="{FF2B5EF4-FFF2-40B4-BE49-F238E27FC236}">
                  <a16:creationId xmlns:a16="http://schemas.microsoft.com/office/drawing/2014/main" xmlns="" id="{4C9752F6-8677-4390-90B4-B916C97530EA}"/>
                </a:ext>
              </a:extLst>
            </p:cNvPr>
            <p:cNvSpPr/>
            <p:nvPr/>
          </p:nvSpPr>
          <p:spPr>
            <a:xfrm>
              <a:off x="1773201" y="5933312"/>
              <a:ext cx="806513"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30064" name="矩形 9">
              <a:extLst>
                <a:ext uri="{FF2B5EF4-FFF2-40B4-BE49-F238E27FC236}">
                  <a16:creationId xmlns:a16="http://schemas.microsoft.com/office/drawing/2014/main" xmlns="" id="{1973C2A1-015D-4F7E-BA83-C38E0AD89041}"/>
                </a:ext>
              </a:extLst>
            </p:cNvPr>
            <p:cNvSpPr>
              <a:spLocks noChangeArrowheads="1"/>
            </p:cNvSpPr>
            <p:nvPr/>
          </p:nvSpPr>
          <p:spPr bwMode="auto">
            <a:xfrm>
              <a:off x="2487134" y="6180873"/>
              <a:ext cx="2348592"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兒童權利公約 </a:t>
              </a:r>
              <a:r>
                <a:rPr lang="en-US" altLang="zh-TW" sz="1800" b="1">
                  <a:latin typeface="微軟正黑體" panose="020B0604030504040204" pitchFamily="34" charset="-120"/>
                  <a:ea typeface="微軟正黑體" panose="020B0604030504040204" pitchFamily="34" charset="-120"/>
                </a:rPr>
                <a:t>01'30"</a:t>
              </a:r>
            </a:p>
          </p:txBody>
        </p:sp>
        <p:pic>
          <p:nvPicPr>
            <p:cNvPr id="130065" name="圖片 10">
              <a:extLst>
                <a:ext uri="{FF2B5EF4-FFF2-40B4-BE49-F238E27FC236}">
                  <a16:creationId xmlns:a16="http://schemas.microsoft.com/office/drawing/2014/main" xmlns="" id="{DA0DD8BB-D588-4F15-AEC1-E01392E8B3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a:hlinkClick r:id="rId3" action="ppaction://hlinkfile"/>
            <a:extLst>
              <a:ext uri="{FF2B5EF4-FFF2-40B4-BE49-F238E27FC236}">
                <a16:creationId xmlns:a16="http://schemas.microsoft.com/office/drawing/2014/main" xmlns="" id="{8DF863E1-899F-4961-9978-2699E5586901}"/>
              </a:ext>
            </a:extLst>
          </p:cNvPr>
          <p:cNvSpPr/>
          <p:nvPr/>
        </p:nvSpPr>
        <p:spPr>
          <a:xfrm>
            <a:off x="1681163" y="5899150"/>
            <a:ext cx="3251200"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橢圓 7">
            <a:extLst>
              <a:ext uri="{FF2B5EF4-FFF2-40B4-BE49-F238E27FC236}">
                <a16:creationId xmlns:a16="http://schemas.microsoft.com/office/drawing/2014/main" xmlns="" id="{6A3283AB-7B9B-4F82-A971-D28D62C0989F}"/>
              </a:ext>
            </a:extLst>
          </p:cNvPr>
          <p:cNvSpPr/>
          <p:nvPr/>
        </p:nvSpPr>
        <p:spPr bwMode="auto">
          <a:xfrm>
            <a:off x="323850" y="1303338"/>
            <a:ext cx="827088" cy="8302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4400" b="1" dirty="0">
                <a:solidFill>
                  <a:srgbClr val="002060"/>
                </a:solidFill>
                <a:latin typeface="微軟正黑體" panose="020B0604030504040204" pitchFamily="34" charset="-120"/>
                <a:ea typeface="微軟正黑體" panose="020B0604030504040204" pitchFamily="34" charset="-120"/>
              </a:rPr>
              <a:t>壹</a:t>
            </a:r>
          </a:p>
        </p:txBody>
      </p:sp>
      <p:sp>
        <p:nvSpPr>
          <p:cNvPr id="23555" name="矩形 11">
            <a:extLst>
              <a:ext uri="{FF2B5EF4-FFF2-40B4-BE49-F238E27FC236}">
                <a16:creationId xmlns:a16="http://schemas.microsoft.com/office/drawing/2014/main" xmlns="" id="{300E89F9-C0FF-4A81-822E-F95BA084A828}"/>
              </a:ext>
            </a:extLst>
          </p:cNvPr>
          <p:cNvSpPr>
            <a:spLocks noChangeArrowheads="1"/>
          </p:cNvSpPr>
          <p:nvPr/>
        </p:nvSpPr>
        <p:spPr bwMode="auto">
          <a:xfrm>
            <a:off x="1187450" y="1412875"/>
            <a:ext cx="7254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latin typeface="微軟正黑體" panose="020B0604030504040204" pitchFamily="34" charset="-120"/>
                <a:ea typeface="微軟正黑體" panose="020B0604030504040204" pitchFamily="34" charset="-120"/>
              </a:rPr>
              <a:t>國家為什麼要以刑罰的方式處罰人民？</a:t>
            </a:r>
          </a:p>
        </p:txBody>
      </p:sp>
      <p:sp>
        <p:nvSpPr>
          <p:cNvPr id="13" name="橢圓 12">
            <a:extLst>
              <a:ext uri="{FF2B5EF4-FFF2-40B4-BE49-F238E27FC236}">
                <a16:creationId xmlns:a16="http://schemas.microsoft.com/office/drawing/2014/main" xmlns="" id="{5658A74D-7060-4718-9656-F4DE634C8B00}"/>
              </a:ext>
            </a:extLst>
          </p:cNvPr>
          <p:cNvSpPr/>
          <p:nvPr/>
        </p:nvSpPr>
        <p:spPr bwMode="auto">
          <a:xfrm>
            <a:off x="323850" y="2349500"/>
            <a:ext cx="827088" cy="82867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4400" b="1" dirty="0">
                <a:solidFill>
                  <a:srgbClr val="002060"/>
                </a:solidFill>
                <a:latin typeface="微軟正黑體" panose="020B0604030504040204" pitchFamily="34" charset="-120"/>
                <a:ea typeface="微軟正黑體" panose="020B0604030504040204" pitchFamily="34" charset="-120"/>
              </a:rPr>
              <a:t>貳</a:t>
            </a:r>
          </a:p>
        </p:txBody>
      </p:sp>
      <p:sp>
        <p:nvSpPr>
          <p:cNvPr id="14" name="橢圓 13">
            <a:extLst>
              <a:ext uri="{FF2B5EF4-FFF2-40B4-BE49-F238E27FC236}">
                <a16:creationId xmlns:a16="http://schemas.microsoft.com/office/drawing/2014/main" xmlns="" id="{7F865CD7-BF15-4EB3-93C3-9CD7DD8C2011}"/>
              </a:ext>
            </a:extLst>
          </p:cNvPr>
          <p:cNvSpPr/>
          <p:nvPr/>
        </p:nvSpPr>
        <p:spPr bwMode="auto">
          <a:xfrm>
            <a:off x="323850" y="3429000"/>
            <a:ext cx="827088" cy="83026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4400" b="1" dirty="0">
                <a:solidFill>
                  <a:srgbClr val="002060"/>
                </a:solidFill>
                <a:latin typeface="微軟正黑體" panose="020B0604030504040204" pitchFamily="34" charset="-120"/>
                <a:ea typeface="微軟正黑體" panose="020B0604030504040204" pitchFamily="34" charset="-120"/>
              </a:rPr>
              <a:t>参</a:t>
            </a:r>
          </a:p>
        </p:txBody>
      </p:sp>
      <p:sp>
        <p:nvSpPr>
          <p:cNvPr id="16" name="矩形 15">
            <a:extLst>
              <a:ext uri="{FF2B5EF4-FFF2-40B4-BE49-F238E27FC236}">
                <a16:creationId xmlns:a16="http://schemas.microsoft.com/office/drawing/2014/main" xmlns="" id="{873AC070-ED5F-4BE6-B874-A0DB38D4432C}"/>
              </a:ext>
            </a:extLst>
          </p:cNvPr>
          <p:cNvSpPr>
            <a:spLocks noChangeArrowheads="1"/>
          </p:cNvSpPr>
          <p:nvPr/>
        </p:nvSpPr>
        <p:spPr bwMode="auto">
          <a:xfrm>
            <a:off x="1187450" y="2484438"/>
            <a:ext cx="7254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latin typeface="微軟正黑體" panose="020B0604030504040204" pitchFamily="34" charset="-120"/>
                <a:ea typeface="微軟正黑體" panose="020B0604030504040204" pitchFamily="34" charset="-120"/>
              </a:rPr>
              <a:t>為何罪刑法定主義是刑法的最高原則？</a:t>
            </a:r>
          </a:p>
        </p:txBody>
      </p:sp>
      <p:sp>
        <p:nvSpPr>
          <p:cNvPr id="17" name="矩形 16">
            <a:extLst>
              <a:ext uri="{FF2B5EF4-FFF2-40B4-BE49-F238E27FC236}">
                <a16:creationId xmlns:a16="http://schemas.microsoft.com/office/drawing/2014/main" xmlns="" id="{5B343A99-6E4E-43B0-BCDC-0A673CAB64C4}"/>
              </a:ext>
            </a:extLst>
          </p:cNvPr>
          <p:cNvSpPr>
            <a:spLocks noChangeArrowheads="1"/>
          </p:cNvSpPr>
          <p:nvPr/>
        </p:nvSpPr>
        <p:spPr bwMode="auto">
          <a:xfrm>
            <a:off x="1187450" y="3563938"/>
            <a:ext cx="6750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latin typeface="微軟正黑體" panose="020B0604030504040204" pitchFamily="34" charset="-120"/>
                <a:ea typeface="微軟正黑體" panose="020B0604030504040204" pitchFamily="34" charset="-120"/>
              </a:rPr>
              <a:t>法治國家如何追訴、處罰犯罪行為？</a:t>
            </a:r>
            <a:endParaRPr lang="zh-TW" altLang="en-US" b="1">
              <a:solidFill>
                <a:schemeClr val="bg1"/>
              </a:solidFill>
              <a:latin typeface="微軟正黑體" panose="020B0604030504040204" pitchFamily="34" charset="-120"/>
              <a:ea typeface="微軟正黑體" panose="020B0604030504040204" pitchFamily="34" charset="-120"/>
            </a:endParaRPr>
          </a:p>
        </p:txBody>
      </p:sp>
      <p:sp>
        <p:nvSpPr>
          <p:cNvPr id="9" name="橢圓 8">
            <a:extLst>
              <a:ext uri="{FF2B5EF4-FFF2-40B4-BE49-F238E27FC236}">
                <a16:creationId xmlns:a16="http://schemas.microsoft.com/office/drawing/2014/main" xmlns="" id="{FE58ACE7-B3BF-4949-AE92-F919B1F0000C}"/>
              </a:ext>
            </a:extLst>
          </p:cNvPr>
          <p:cNvSpPr/>
          <p:nvPr/>
        </p:nvSpPr>
        <p:spPr bwMode="auto">
          <a:xfrm>
            <a:off x="323850" y="4589463"/>
            <a:ext cx="827088" cy="8302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4400" b="1" dirty="0">
                <a:solidFill>
                  <a:srgbClr val="002060"/>
                </a:solidFill>
                <a:latin typeface="微軟正黑體" panose="020B0604030504040204" pitchFamily="34" charset="-120"/>
                <a:ea typeface="微軟正黑體" panose="020B0604030504040204" pitchFamily="34" charset="-120"/>
              </a:rPr>
              <a:t>肆</a:t>
            </a:r>
          </a:p>
        </p:txBody>
      </p:sp>
      <p:sp>
        <p:nvSpPr>
          <p:cNvPr id="10" name="矩形 9">
            <a:extLst>
              <a:ext uri="{FF2B5EF4-FFF2-40B4-BE49-F238E27FC236}">
                <a16:creationId xmlns:a16="http://schemas.microsoft.com/office/drawing/2014/main" xmlns="" id="{592735B7-4D28-400E-AF98-486C7B35E2F6}"/>
              </a:ext>
            </a:extLst>
          </p:cNvPr>
          <p:cNvSpPr>
            <a:spLocks noChangeArrowheads="1"/>
          </p:cNvSpPr>
          <p:nvPr/>
        </p:nvSpPr>
        <p:spPr bwMode="auto">
          <a:xfrm>
            <a:off x="1187450" y="4724400"/>
            <a:ext cx="75803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000" b="1">
                <a:latin typeface="微軟正黑體" panose="020B0604030504040204" pitchFamily="34" charset="-120"/>
                <a:ea typeface="微軟正黑體" panose="020B0604030504040204" pitchFamily="34" charset="-120"/>
              </a:rPr>
              <a:t>為什麼少年的刑事司法程序與成年人不同？ </a:t>
            </a:r>
            <a:endParaRPr lang="zh-TW" altLang="en-US" sz="3000" b="1">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23555" name="內容版面配置區 2"/>
          <p:cNvSpPr>
            <a:spLocks noGrp="1"/>
          </p:cNvSpPr>
          <p:nvPr>
            <p:ph sz="quarter" idx="13"/>
          </p:nvPr>
        </p:nvSpPr>
        <p:spPr>
          <a:xfrm>
            <a:off x="250825" y="981075"/>
            <a:ext cx="8893175" cy="4897438"/>
          </a:xfrm>
        </p:spPr>
        <p:txBody>
          <a:bodyPr/>
          <a:lstStyle/>
          <a:p>
            <a:pPr>
              <a:buFont typeface="Arial" pitchFamily="34" charset="0"/>
              <a:buNone/>
            </a:pPr>
            <a:r>
              <a:rPr lang="zh-TW" altLang="en-US" dirty="0" smtClean="0">
                <a:latin typeface="微軟正黑體" pitchFamily="34" charset="-120"/>
                <a:ea typeface="微軟正黑體" pitchFamily="34" charset="-120"/>
              </a:rPr>
              <a:t>（二）預防理論</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著重社會防衛與犯罪預防之觀點，不僅對犯罪行為施以刑罰制裁，更考量如何</a:t>
            </a:r>
            <a:r>
              <a:rPr lang="zh-TW" altLang="en-US" b="1" dirty="0" smtClean="0">
                <a:solidFill>
                  <a:srgbClr val="FF3C00"/>
                </a:solidFill>
                <a:latin typeface="微軟正黑體" pitchFamily="34" charset="-120"/>
                <a:ea typeface="微軟正黑體" pitchFamily="34" charset="-120"/>
              </a:rPr>
              <a:t>防範犯罪的發生與再犯</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914400" lvl="1" indent="-514350" eaLnBrk="1" hangingPunct="1">
              <a:buFont typeface="Calibri" pitchFamily="34" charset="0"/>
              <a:buAutoNum type="arabicPeriod"/>
            </a:pPr>
            <a:r>
              <a:rPr lang="zh-TW" altLang="en-US" sz="3000" dirty="0" smtClean="0">
                <a:latin typeface="微軟正黑體" pitchFamily="34" charset="-120"/>
                <a:ea typeface="微軟正黑體" pitchFamily="34" charset="-120"/>
              </a:rPr>
              <a:t>一般預防理論：相似於「殺雞儆猴」的做法。</a:t>
            </a:r>
            <a:endParaRPr lang="en-US" altLang="zh-TW" sz="3000" dirty="0" smtClean="0">
              <a:latin typeface="微軟正黑體" pitchFamily="34" charset="-120"/>
              <a:ea typeface="微軟正黑體" pitchFamily="34" charset="-120"/>
            </a:endParaRPr>
          </a:p>
          <a:p>
            <a:pPr marL="914400" lvl="1" indent="-514350" eaLnBrk="1" hangingPunct="1">
              <a:buFont typeface="Calibri" pitchFamily="34" charset="0"/>
              <a:buAutoNum type="arabicPeriod"/>
            </a:pPr>
            <a:r>
              <a:rPr lang="zh-TW" altLang="en-US" sz="3000" dirty="0" smtClean="0">
                <a:latin typeface="微軟正黑體" pitchFamily="34" charset="-120"/>
                <a:ea typeface="微軟正黑體" pitchFamily="34" charset="-120"/>
              </a:rPr>
              <a:t>特別預防理論：矯治以預防犯罪行為人再犯。</a:t>
            </a:r>
            <a:endParaRPr lang="en-US" altLang="zh-TW" sz="3000" dirty="0" smtClean="0">
              <a:latin typeface="微軟正黑體" pitchFamily="34" charset="-120"/>
              <a:ea typeface="微軟正黑體" pitchFamily="34" charset="-120"/>
            </a:endParaRPr>
          </a:p>
        </p:txBody>
      </p:sp>
      <p:sp>
        <p:nvSpPr>
          <p:cNvPr id="2355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D89E966-EB39-48AA-9CA2-EAD88E324E92}" type="slidenum">
              <a:rPr kumimoji="0" lang="zh-TW" altLang="en-US" smtClean="0">
                <a:solidFill>
                  <a:srgbClr val="898989"/>
                </a:solidFill>
                <a:latin typeface="標楷體" pitchFamily="65" charset="-120"/>
                <a:ea typeface="標楷體" pitchFamily="65" charset="-120"/>
              </a:rPr>
              <a:pPr eaLnBrk="1" hangingPunct="1"/>
              <a:t>20</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88598633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3200" b="1" dirty="0" smtClean="0">
                <a:hlinkClick r:id="rId2"/>
              </a:rPr>
              <a:t>兒童權利公約</a:t>
            </a:r>
            <a:endParaRPr lang="en-US" altLang="zh-TW" sz="3200" b="1" dirty="0" smtClean="0">
              <a:hlinkClick r:id="rId3"/>
            </a:endParaRPr>
          </a:p>
          <a:p>
            <a:r>
              <a:rPr lang="zh-TW" altLang="en-US" sz="3200" b="1" dirty="0" smtClean="0">
                <a:hlinkClick r:id="rId3"/>
              </a:rPr>
              <a:t>兒童</a:t>
            </a:r>
            <a:r>
              <a:rPr lang="zh-TW" altLang="en-US" sz="3200" b="1" dirty="0">
                <a:hlinkClick r:id="rId3"/>
              </a:rPr>
              <a:t>權利公約第 </a:t>
            </a:r>
            <a:r>
              <a:rPr lang="en-US" altLang="zh-TW" sz="3200" b="1" dirty="0">
                <a:hlinkClick r:id="rId3"/>
              </a:rPr>
              <a:t>10 </a:t>
            </a:r>
            <a:r>
              <a:rPr lang="zh-TW" altLang="en-US" sz="3200" b="1" dirty="0">
                <a:hlinkClick r:id="rId3"/>
              </a:rPr>
              <a:t>號</a:t>
            </a:r>
            <a:r>
              <a:rPr lang="en-US" altLang="zh-TW" sz="3200" b="1" dirty="0">
                <a:hlinkClick r:id="rId3"/>
              </a:rPr>
              <a:t/>
            </a:r>
            <a:br>
              <a:rPr lang="en-US" altLang="zh-TW" sz="3200" b="1" dirty="0">
                <a:hlinkClick r:id="rId3"/>
              </a:rPr>
            </a:br>
            <a:r>
              <a:rPr lang="zh-TW" altLang="en-US" sz="3200" b="1" dirty="0"/>
              <a:t>一般意見書的</a:t>
            </a:r>
            <a:r>
              <a:rPr lang="zh-TW" altLang="en-US" sz="3200" b="1" dirty="0" smtClean="0"/>
              <a:t>精神</a:t>
            </a:r>
            <a:endParaRPr lang="zh-TW" altLang="en-US" dirty="0"/>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09016886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標題 2">
            <a:extLst>
              <a:ext uri="{FF2B5EF4-FFF2-40B4-BE49-F238E27FC236}">
                <a16:creationId xmlns:a16="http://schemas.microsoft.com/office/drawing/2014/main" xmlns="" id="{0297743F-E405-4EEE-BEFF-E8CDBEE3F633}"/>
              </a:ext>
            </a:extLst>
          </p:cNvPr>
          <p:cNvSpPr txBox="1">
            <a:spLocks noChangeArrowheads="1"/>
          </p:cNvSpPr>
          <p:nvPr/>
        </p:nvSpPr>
        <p:spPr bwMode="auto">
          <a:xfrm>
            <a:off x="1258888" y="404813"/>
            <a:ext cx="7283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4000">
                <a:latin typeface="微軟正黑體" panose="020B0604030504040204" pitchFamily="34" charset="-120"/>
                <a:ea typeface="微軟正黑體" panose="020B0604030504040204" pitchFamily="34" charset="-120"/>
              </a:rPr>
              <a:t>兒童權利公約第 </a:t>
            </a:r>
            <a:r>
              <a:rPr lang="en-US" altLang="zh-TW" sz="4000">
                <a:latin typeface="微軟正黑體" panose="020B0604030504040204" pitchFamily="34" charset="-120"/>
                <a:ea typeface="微軟正黑體" panose="020B0604030504040204" pitchFamily="34" charset="-120"/>
              </a:rPr>
              <a:t>10 </a:t>
            </a:r>
            <a:r>
              <a:rPr lang="zh-TW" altLang="en-US" sz="4000">
                <a:latin typeface="微軟正黑體" panose="020B0604030504040204" pitchFamily="34" charset="-120"/>
                <a:ea typeface="微軟正黑體" panose="020B0604030504040204" pitchFamily="34" charset="-120"/>
              </a:rPr>
              <a:t>號</a:t>
            </a:r>
            <a:r>
              <a:rPr lang="en-US" altLang="zh-TW" sz="4000">
                <a:latin typeface="微軟正黑體" panose="020B0604030504040204" pitchFamily="34" charset="-120"/>
                <a:ea typeface="微軟正黑體" panose="020B0604030504040204" pitchFamily="34" charset="-120"/>
              </a:rPr>
              <a:t/>
            </a:r>
            <a:br>
              <a:rPr lang="en-US" altLang="zh-TW" sz="4000">
                <a:latin typeface="微軟正黑體" panose="020B0604030504040204" pitchFamily="34" charset="-120"/>
                <a:ea typeface="微軟正黑體" panose="020B0604030504040204" pitchFamily="34" charset="-120"/>
              </a:rPr>
            </a:br>
            <a:r>
              <a:rPr lang="zh-TW" altLang="en-US" sz="4000">
                <a:latin typeface="微軟正黑體" panose="020B0604030504040204" pitchFamily="34" charset="-120"/>
                <a:ea typeface="微軟正黑體" panose="020B0604030504040204" pitchFamily="34" charset="-120"/>
              </a:rPr>
              <a:t>一般意見書的精神</a:t>
            </a:r>
          </a:p>
        </p:txBody>
      </p:sp>
      <p:graphicFrame>
        <p:nvGraphicFramePr>
          <p:cNvPr id="5" name="內容版面配置區 3">
            <a:extLst>
              <a:ext uri="{FF2B5EF4-FFF2-40B4-BE49-F238E27FC236}">
                <a16:creationId xmlns:a16="http://schemas.microsoft.com/office/drawing/2014/main" xmlns="" id="{C98C548E-63B2-4584-84E3-B5AD5A995A43}"/>
              </a:ext>
            </a:extLst>
          </p:cNvPr>
          <p:cNvGraphicFramePr>
            <a:graphicFrameLocks/>
          </p:cNvGraphicFramePr>
          <p:nvPr/>
        </p:nvGraphicFramePr>
        <p:xfrm>
          <a:off x="755650" y="1989138"/>
          <a:ext cx="7632700" cy="2378075"/>
        </p:xfrm>
        <a:graphic>
          <a:graphicData uri="http://schemas.openxmlformats.org/drawingml/2006/table">
            <a:tbl>
              <a:tblPr firstRow="1" bandRow="1">
                <a:tableStyleId>{5C22544A-7EE6-4342-B048-85BDC9FD1C3A}</a:tableStyleId>
              </a:tblPr>
              <a:tblGrid>
                <a:gridCol w="7632700">
                  <a:extLst>
                    <a:ext uri="{9D8B030D-6E8A-4147-A177-3AD203B41FA5}">
                      <a16:colId xmlns:a16="http://schemas.microsoft.com/office/drawing/2014/main" xmlns="" val="20000"/>
                    </a:ext>
                  </a:extLst>
                </a:gridCol>
              </a:tblGrid>
              <a:tr h="487810">
                <a:tc>
                  <a:txBody>
                    <a:bodyPr/>
                    <a:lstStyle/>
                    <a:p>
                      <a:pPr algn="ctr"/>
                      <a:r>
                        <a:rPr lang="zh-TW" altLang="en-US" sz="2600" dirty="0">
                          <a:latin typeface="微軟正黑體" panose="020B0604030504040204" pitchFamily="34" charset="-120"/>
                          <a:ea typeface="微軟正黑體" panose="020B0604030504040204" pitchFamily="34" charset="-120"/>
                        </a:rPr>
                        <a:t>若少年比照成人犯只是以監禁隔離的方式來處理</a:t>
                      </a:r>
                    </a:p>
                  </a:txBody>
                  <a:tcPr marL="91438" marR="91438" marT="45732" marB="45732"/>
                </a:tc>
                <a:extLst>
                  <a:ext uri="{0D108BD9-81ED-4DB2-BD59-A6C34878D82A}">
                    <a16:rowId xmlns:a16="http://schemas.microsoft.com/office/drawing/2014/main" xmlns="" val="10000"/>
                  </a:ext>
                </a:extLst>
              </a:tr>
              <a:tr h="1890265">
                <a:tc>
                  <a:txBody>
                    <a:bodyPr/>
                    <a:lstStyle/>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將問題隱藏在社會角落成為隱形危機</a:t>
                      </a:r>
                      <a:endParaRPr lang="en-US" altLang="zh-TW" sz="2800" dirty="0">
                        <a:latin typeface="微軟正黑體" panose="020B0604030504040204" pitchFamily="34" charset="-120"/>
                        <a:ea typeface="微軟正黑體" panose="020B0604030504040204" pitchFamily="34" charset="-120"/>
                      </a:endParaRPr>
                    </a:p>
                    <a:p>
                      <a:pPr marL="457200" marR="0"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觸法少年若愈早進入刑事司法體系，甚至進入少年犯罪矯治機構，則未來再犯機率愈高，犯罪類型也愈多。</a:t>
                      </a:r>
                    </a:p>
                  </a:txBody>
                  <a:tcPr marL="91438" marR="91438" marT="45732" marB="45732"/>
                </a:tc>
                <a:extLst>
                  <a:ext uri="{0D108BD9-81ED-4DB2-BD59-A6C34878D82A}">
                    <a16:rowId xmlns:a16="http://schemas.microsoft.com/office/drawing/2014/main" xmlns="" val="10001"/>
                  </a:ext>
                </a:extLst>
              </a:tr>
            </a:tbl>
          </a:graphicData>
        </a:graphic>
      </p:graphicFrame>
      <p:sp>
        <p:nvSpPr>
          <p:cNvPr id="131083" name="Text Box 17">
            <a:extLst>
              <a:ext uri="{FF2B5EF4-FFF2-40B4-BE49-F238E27FC236}">
                <a16:creationId xmlns:a16="http://schemas.microsoft.com/office/drawing/2014/main" xmlns="" id="{30068CFF-68EB-4457-B33B-0A77854B6051}"/>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167</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2">
            <a:extLst>
              <a:ext uri="{FF2B5EF4-FFF2-40B4-BE49-F238E27FC236}">
                <a16:creationId xmlns:a16="http://schemas.microsoft.com/office/drawing/2014/main" xmlns="" id="{C44FF8E1-79F0-4FCE-9AB9-25A46E5ECE90}"/>
              </a:ext>
            </a:extLst>
          </p:cNvPr>
          <p:cNvSpPr txBox="1">
            <a:spLocks noChangeArrowheads="1"/>
          </p:cNvSpPr>
          <p:nvPr/>
        </p:nvSpPr>
        <p:spPr bwMode="auto">
          <a:xfrm>
            <a:off x="1258888" y="404813"/>
            <a:ext cx="7283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4000">
                <a:latin typeface="微軟正黑體" panose="020B0604030504040204" pitchFamily="34" charset="-120"/>
                <a:ea typeface="微軟正黑體" panose="020B0604030504040204" pitchFamily="34" charset="-120"/>
              </a:rPr>
              <a:t>兒童權利公約第 </a:t>
            </a:r>
            <a:r>
              <a:rPr lang="en-US" altLang="zh-TW" sz="4000">
                <a:latin typeface="微軟正黑體" panose="020B0604030504040204" pitchFamily="34" charset="-120"/>
                <a:ea typeface="微軟正黑體" panose="020B0604030504040204" pitchFamily="34" charset="-120"/>
              </a:rPr>
              <a:t>10 </a:t>
            </a:r>
            <a:r>
              <a:rPr lang="zh-TW" altLang="en-US" sz="4000">
                <a:latin typeface="微軟正黑體" panose="020B0604030504040204" pitchFamily="34" charset="-120"/>
                <a:ea typeface="微軟正黑體" panose="020B0604030504040204" pitchFamily="34" charset="-120"/>
              </a:rPr>
              <a:t>號</a:t>
            </a:r>
            <a:r>
              <a:rPr lang="en-US" altLang="zh-TW" sz="4000">
                <a:latin typeface="微軟正黑體" panose="020B0604030504040204" pitchFamily="34" charset="-120"/>
                <a:ea typeface="微軟正黑體" panose="020B0604030504040204" pitchFamily="34" charset="-120"/>
              </a:rPr>
              <a:t/>
            </a:r>
            <a:br>
              <a:rPr lang="en-US" altLang="zh-TW" sz="4000">
                <a:latin typeface="微軟正黑體" panose="020B0604030504040204" pitchFamily="34" charset="-120"/>
                <a:ea typeface="微軟正黑體" panose="020B0604030504040204" pitchFamily="34" charset="-120"/>
              </a:rPr>
            </a:br>
            <a:r>
              <a:rPr lang="zh-TW" altLang="en-US" sz="4000">
                <a:latin typeface="微軟正黑體" panose="020B0604030504040204" pitchFamily="34" charset="-120"/>
                <a:ea typeface="微軟正黑體" panose="020B0604030504040204" pitchFamily="34" charset="-120"/>
              </a:rPr>
              <a:t>一般意見書的精神</a:t>
            </a:r>
          </a:p>
        </p:txBody>
      </p:sp>
      <p:graphicFrame>
        <p:nvGraphicFramePr>
          <p:cNvPr id="5" name="內容版面配置區 3">
            <a:extLst>
              <a:ext uri="{FF2B5EF4-FFF2-40B4-BE49-F238E27FC236}">
                <a16:creationId xmlns:a16="http://schemas.microsoft.com/office/drawing/2014/main" xmlns="" id="{84B5562D-3D62-4BC9-923E-33DDE9853FDE}"/>
              </a:ext>
            </a:extLst>
          </p:cNvPr>
          <p:cNvGraphicFramePr>
            <a:graphicFrameLocks/>
          </p:cNvGraphicFramePr>
          <p:nvPr>
            <p:extLst>
              <p:ext uri="{D42A27DB-BD31-4B8C-83A1-F6EECF244321}">
                <p14:modId xmlns:p14="http://schemas.microsoft.com/office/powerpoint/2010/main" val="3867783470"/>
              </p:ext>
            </p:extLst>
          </p:nvPr>
        </p:nvGraphicFramePr>
        <p:xfrm>
          <a:off x="755650" y="1989138"/>
          <a:ext cx="7632700" cy="3170237"/>
        </p:xfrm>
        <a:graphic>
          <a:graphicData uri="http://schemas.openxmlformats.org/drawingml/2006/table">
            <a:tbl>
              <a:tblPr firstRow="1" bandRow="1">
                <a:tableStyleId>{5C22544A-7EE6-4342-B048-85BDC9FD1C3A}</a:tableStyleId>
              </a:tblPr>
              <a:tblGrid>
                <a:gridCol w="7632700">
                  <a:extLst>
                    <a:ext uri="{9D8B030D-6E8A-4147-A177-3AD203B41FA5}">
                      <a16:colId xmlns:a16="http://schemas.microsoft.com/office/drawing/2014/main" xmlns="" val="20000"/>
                    </a:ext>
                  </a:extLst>
                </a:gridCol>
              </a:tblGrid>
              <a:tr h="518212">
                <a:tc>
                  <a:txBody>
                    <a:bodyPr/>
                    <a:lstStyle/>
                    <a:p>
                      <a:pPr algn="ctr"/>
                      <a:r>
                        <a:rPr lang="zh-TW" altLang="en-US" sz="2800" dirty="0">
                          <a:latin typeface="微軟正黑體" panose="020B0604030504040204" pitchFamily="34" charset="-120"/>
                          <a:ea typeface="微軟正黑體" panose="020B0604030504040204" pitchFamily="34" charset="-120"/>
                        </a:rPr>
                        <a:t>在制度性設計上→優先採取「預防策略」</a:t>
                      </a:r>
                    </a:p>
                  </a:txBody>
                  <a:tcPr marL="91438" marR="91438" marT="45725" marB="45725"/>
                </a:tc>
                <a:extLst>
                  <a:ext uri="{0D108BD9-81ED-4DB2-BD59-A6C34878D82A}">
                    <a16:rowId xmlns:a16="http://schemas.microsoft.com/office/drawing/2014/main" xmlns="" val="10000"/>
                  </a:ext>
                </a:extLst>
              </a:tr>
              <a:tr h="2652025">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家庭與社會應促進兒童（此處所指的兒童，是指未滿 </a:t>
                      </a:r>
                      <a:r>
                        <a:rPr lang="en-US" altLang="zh-TW" sz="2800" dirty="0">
                          <a:latin typeface="微軟正黑體" panose="020B0604030504040204" pitchFamily="34" charset="-120"/>
                          <a:ea typeface="微軟正黑體" panose="020B0604030504040204" pitchFamily="34" charset="-120"/>
                        </a:rPr>
                        <a:t>18 </a:t>
                      </a:r>
                      <a:r>
                        <a:rPr lang="zh-TW" altLang="en-US" sz="2800" dirty="0">
                          <a:latin typeface="微軟正黑體" panose="020B0604030504040204" pitchFamily="34" charset="-120"/>
                          <a:ea typeface="微軟正黑體" panose="020B0604030504040204" pitchFamily="34" charset="-120"/>
                        </a:rPr>
                        <a:t>歲之人）個性、才智和身心能力的協調發展</a:t>
                      </a:r>
                      <a:endParaRPr lang="en-US" altLang="zh-TW" sz="2800" dirty="0">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家長及社會有責任提供適當的引導與協助</a:t>
                      </a:r>
                      <a:endParaRPr lang="en-US" altLang="zh-TW" sz="2800" dirty="0">
                        <a:latin typeface="微軟正黑體" panose="020B0604030504040204" pitchFamily="34" charset="-120"/>
                        <a:ea typeface="微軟正黑體" panose="020B0604030504040204" pitchFamily="34" charset="-12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積極維護兒童的健康權、受教育權等以預防其誤入歧途。</a:t>
                      </a:r>
                    </a:p>
                  </a:txBody>
                  <a:tcPr marL="91438" marR="91438" marT="45725" marB="45725"/>
                </a:tc>
                <a:extLst>
                  <a:ext uri="{0D108BD9-81ED-4DB2-BD59-A6C34878D82A}">
                    <a16:rowId xmlns:a16="http://schemas.microsoft.com/office/drawing/2014/main" xmlns="" val="10001"/>
                  </a:ext>
                </a:extLst>
              </a:tr>
            </a:tbl>
          </a:graphicData>
        </a:graphic>
      </p:graphicFrame>
      <p:sp>
        <p:nvSpPr>
          <p:cNvPr id="132107" name="Text Box 17">
            <a:extLst>
              <a:ext uri="{FF2B5EF4-FFF2-40B4-BE49-F238E27FC236}">
                <a16:creationId xmlns:a16="http://schemas.microsoft.com/office/drawing/2014/main" xmlns="" id="{25E091CF-44B3-441F-A18D-D1C5D5099CC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168</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2">
            <a:extLst>
              <a:ext uri="{FF2B5EF4-FFF2-40B4-BE49-F238E27FC236}">
                <a16:creationId xmlns:a16="http://schemas.microsoft.com/office/drawing/2014/main" xmlns="" id="{F34A6874-6F43-40CB-BFBA-3C3D5F026456}"/>
              </a:ext>
            </a:extLst>
          </p:cNvPr>
          <p:cNvSpPr txBox="1">
            <a:spLocks noChangeArrowheads="1"/>
          </p:cNvSpPr>
          <p:nvPr/>
        </p:nvSpPr>
        <p:spPr bwMode="auto">
          <a:xfrm>
            <a:off x="1258888" y="404813"/>
            <a:ext cx="7283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4000">
                <a:latin typeface="微軟正黑體" panose="020B0604030504040204" pitchFamily="34" charset="-120"/>
                <a:ea typeface="微軟正黑體" panose="020B0604030504040204" pitchFamily="34" charset="-120"/>
              </a:rPr>
              <a:t>兒童權利公約第 </a:t>
            </a:r>
            <a:r>
              <a:rPr lang="en-US" altLang="zh-TW" sz="4000">
                <a:latin typeface="微軟正黑體" panose="020B0604030504040204" pitchFamily="34" charset="-120"/>
                <a:ea typeface="微軟正黑體" panose="020B0604030504040204" pitchFamily="34" charset="-120"/>
              </a:rPr>
              <a:t>10 </a:t>
            </a:r>
            <a:r>
              <a:rPr lang="zh-TW" altLang="en-US" sz="4000">
                <a:latin typeface="微軟正黑體" panose="020B0604030504040204" pitchFamily="34" charset="-120"/>
                <a:ea typeface="微軟正黑體" panose="020B0604030504040204" pitchFamily="34" charset="-120"/>
              </a:rPr>
              <a:t>號</a:t>
            </a:r>
            <a:r>
              <a:rPr lang="en-US" altLang="zh-TW" sz="4000">
                <a:latin typeface="微軟正黑體" panose="020B0604030504040204" pitchFamily="34" charset="-120"/>
                <a:ea typeface="微軟正黑體" panose="020B0604030504040204" pitchFamily="34" charset="-120"/>
              </a:rPr>
              <a:t/>
            </a:r>
            <a:br>
              <a:rPr lang="en-US" altLang="zh-TW" sz="4000">
                <a:latin typeface="微軟正黑體" panose="020B0604030504040204" pitchFamily="34" charset="-120"/>
                <a:ea typeface="微軟正黑體" panose="020B0604030504040204" pitchFamily="34" charset="-120"/>
              </a:rPr>
            </a:br>
            <a:r>
              <a:rPr lang="zh-TW" altLang="en-US" sz="4000">
                <a:latin typeface="微軟正黑體" panose="020B0604030504040204" pitchFamily="34" charset="-120"/>
                <a:ea typeface="微軟正黑體" panose="020B0604030504040204" pitchFamily="34" charset="-120"/>
              </a:rPr>
              <a:t>一般意見書的精神</a:t>
            </a:r>
          </a:p>
        </p:txBody>
      </p:sp>
      <p:graphicFrame>
        <p:nvGraphicFramePr>
          <p:cNvPr id="5" name="內容版面配置區 3">
            <a:extLst>
              <a:ext uri="{FF2B5EF4-FFF2-40B4-BE49-F238E27FC236}">
                <a16:creationId xmlns:a16="http://schemas.microsoft.com/office/drawing/2014/main" xmlns="" id="{FA7E6C71-85B1-49A1-85CF-8D36FE28FBBB}"/>
              </a:ext>
            </a:extLst>
          </p:cNvPr>
          <p:cNvGraphicFramePr>
            <a:graphicFrameLocks/>
          </p:cNvGraphicFramePr>
          <p:nvPr/>
        </p:nvGraphicFramePr>
        <p:xfrm>
          <a:off x="792163" y="1690688"/>
          <a:ext cx="7559675" cy="1889592"/>
        </p:xfrm>
        <a:graphic>
          <a:graphicData uri="http://schemas.openxmlformats.org/drawingml/2006/table">
            <a:tbl>
              <a:tblPr firstRow="1" bandRow="1">
                <a:tableStyleId>{3B4B98B0-60AC-42C2-AFA5-B58CD77FA1E5}</a:tableStyleId>
              </a:tblPr>
              <a:tblGrid>
                <a:gridCol w="7559675">
                  <a:extLst>
                    <a:ext uri="{9D8B030D-6E8A-4147-A177-3AD203B41FA5}">
                      <a16:colId xmlns:a16="http://schemas.microsoft.com/office/drawing/2014/main" xmlns="" val="20000"/>
                    </a:ext>
                  </a:extLst>
                </a:gridCol>
              </a:tblGrid>
              <a:tr h="517960">
                <a:tc>
                  <a:txBody>
                    <a:bodyPr/>
                    <a:lstStyle/>
                    <a:p>
                      <a:pPr algn="ctr"/>
                      <a:r>
                        <a:rPr lang="zh-TW" altLang="en-US" sz="2800" dirty="0">
                          <a:latin typeface="微軟正黑體" panose="020B0604030504040204" pitchFamily="34" charset="-120"/>
                          <a:ea typeface="微軟正黑體" panose="020B0604030504040204" pitchFamily="34" charset="-120"/>
                        </a:rPr>
                        <a:t>若不得已進入司法審理程序時的注意事項：</a:t>
                      </a:r>
                    </a:p>
                  </a:txBody>
                  <a:tcPr marL="91426" marR="91426" marT="45678" marB="45678"/>
                </a:tc>
                <a:extLst>
                  <a:ext uri="{0D108BD9-81ED-4DB2-BD59-A6C34878D82A}">
                    <a16:rowId xmlns:a16="http://schemas.microsoft.com/office/drawing/2014/main" xmlns="" val="10000"/>
                  </a:ext>
                </a:extLst>
              </a:tr>
              <a:tr h="1371165">
                <a:tc>
                  <a:txBody>
                    <a:bodyPr/>
                    <a:lstStyle/>
                    <a:p>
                      <a:pPr algn="l"/>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一</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轉向輔導教育方式</a:t>
                      </a:r>
                      <a:endParaRPr lang="en-US" altLang="zh-TW" sz="2800" dirty="0">
                        <a:latin typeface="微軟正黑體" panose="020B0604030504040204" pitchFamily="34" charset="-120"/>
                        <a:ea typeface="微軟正黑體" panose="020B0604030504040204" pitchFamily="34" charset="-120"/>
                      </a:endParaRPr>
                    </a:p>
                    <a:p>
                      <a:pPr algn="l"/>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個別處遇原則</a:t>
                      </a:r>
                      <a:endParaRPr lang="en-US" altLang="zh-TW" sz="2800" dirty="0">
                        <a:latin typeface="微軟正黑體" panose="020B0604030504040204" pitchFamily="34" charset="-120"/>
                        <a:ea typeface="微軟正黑體" panose="020B0604030504040204" pitchFamily="34" charset="-120"/>
                      </a:endParaRPr>
                    </a:p>
                    <a:p>
                      <a:pPr algn="l"/>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三</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降低「剝奪自由」的傷害</a:t>
                      </a:r>
                    </a:p>
                  </a:txBody>
                  <a:tcPr marL="91426" marR="91426" marT="45678" marB="45678"/>
                </a:tc>
                <a:extLst>
                  <a:ext uri="{0D108BD9-81ED-4DB2-BD59-A6C34878D82A}">
                    <a16:rowId xmlns:a16="http://schemas.microsoft.com/office/drawing/2014/main" xmlns="" val="10001"/>
                  </a:ext>
                </a:extLst>
              </a:tr>
            </a:tbl>
          </a:graphicData>
        </a:graphic>
      </p:graphicFrame>
      <p:sp>
        <p:nvSpPr>
          <p:cNvPr id="133129" name="Text Box 17">
            <a:extLst>
              <a:ext uri="{FF2B5EF4-FFF2-40B4-BE49-F238E27FC236}">
                <a16:creationId xmlns:a16="http://schemas.microsoft.com/office/drawing/2014/main" xmlns="" id="{C0CEBF46-64F0-4419-9D81-C4B77652D8A3}"/>
              </a:ext>
            </a:extLst>
          </p:cNvPr>
          <p:cNvSpPr txBox="1">
            <a:spLocks noChangeArrowheads="1"/>
          </p:cNvSpPr>
          <p:nvPr/>
        </p:nvSpPr>
        <p:spPr bwMode="auto">
          <a:xfrm>
            <a:off x="971550" y="6337300"/>
            <a:ext cx="5349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168</a:t>
            </a:r>
          </a:p>
          <a:p>
            <a:pPr>
              <a:spcBef>
                <a:spcPct val="0"/>
              </a:spcBef>
              <a:buFontTx/>
              <a:buNone/>
            </a:pPr>
            <a:endParaRPr lang="en-US" altLang="zh-TW" sz="1800" b="1">
              <a:solidFill>
                <a:schemeClr val="bg1"/>
              </a:solidFill>
              <a:ea typeface="Adobe 明體 Std L"/>
              <a:cs typeface="Adobe 明體 Std L"/>
            </a:endParaRPr>
          </a:p>
        </p:txBody>
      </p:sp>
      <p:pic>
        <p:nvPicPr>
          <p:cNvPr id="133130" name="圖片 1">
            <a:extLst>
              <a:ext uri="{FF2B5EF4-FFF2-40B4-BE49-F238E27FC236}">
                <a16:creationId xmlns:a16="http://schemas.microsoft.com/office/drawing/2014/main" xmlns="" id="{C68D0E00-D8EF-4E93-B7B7-E2509E2FC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5850" y="3702050"/>
            <a:ext cx="44323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矩形 3">
            <a:extLst>
              <a:ext uri="{FF2B5EF4-FFF2-40B4-BE49-F238E27FC236}">
                <a16:creationId xmlns:a16="http://schemas.microsoft.com/office/drawing/2014/main" xmlns="" id="{F031C8C2-91CC-4299-81AA-03EA412D9B06}"/>
              </a:ext>
            </a:extLst>
          </p:cNvPr>
          <p:cNvSpPr>
            <a:spLocks noChangeArrowheads="1"/>
          </p:cNvSpPr>
          <p:nvPr/>
        </p:nvSpPr>
        <p:spPr bwMode="auto">
          <a:xfrm>
            <a:off x="395288" y="1628775"/>
            <a:ext cx="86407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b="1">
                <a:solidFill>
                  <a:srgbClr val="00B0F0"/>
                </a:solidFill>
                <a:latin typeface="微軟正黑體" panose="020B0604030504040204" pitchFamily="34" charset="-120"/>
                <a:ea typeface="微軟正黑體" panose="020B0604030504040204" pitchFamily="34" charset="-120"/>
              </a:rPr>
              <a:t>兒童權利公約四大原則</a:t>
            </a:r>
            <a:r>
              <a:rPr lang="zh-TW" altLang="en-US" sz="2800">
                <a:solidFill>
                  <a:srgbClr val="000000"/>
                </a:solidFill>
                <a:latin typeface="微軟正黑體" panose="020B0604030504040204" pitchFamily="34" charset="-120"/>
                <a:ea typeface="微軟正黑體" panose="020B0604030504040204" pitchFamily="34" charset="-120"/>
              </a:rPr>
              <a:t>：</a:t>
            </a:r>
            <a:r>
              <a:rPr lang="en-US" altLang="zh-TW" sz="2800">
                <a:solidFill>
                  <a:srgbClr val="000000"/>
                </a:solidFill>
                <a:latin typeface="微軟正黑體" panose="020B0604030504040204" pitchFamily="34" charset="-120"/>
                <a:ea typeface="微軟正黑體" panose="020B0604030504040204" pitchFamily="34" charset="-120"/>
              </a:rPr>
              <a:t>1. </a:t>
            </a:r>
            <a:r>
              <a:rPr lang="zh-TW" altLang="en-US" sz="2800">
                <a:solidFill>
                  <a:srgbClr val="000000"/>
                </a:solidFill>
                <a:latin typeface="微軟正黑體" panose="020B0604030504040204" pitchFamily="34" charset="-120"/>
                <a:ea typeface="微軟正黑體" panose="020B0604030504040204" pitchFamily="34" charset="-120"/>
              </a:rPr>
              <a:t>禁止歧視：不可因兒童或其父母、法定監護人的種族、膚色、性別等不同而受歧視；</a:t>
            </a:r>
            <a:r>
              <a:rPr lang="en-US" altLang="zh-TW" sz="2800">
                <a:solidFill>
                  <a:srgbClr val="000000"/>
                </a:solidFill>
                <a:latin typeface="微軟正黑體" panose="020B0604030504040204" pitchFamily="34" charset="-120"/>
                <a:ea typeface="微軟正黑體" panose="020B0604030504040204" pitchFamily="34" charset="-120"/>
              </a:rPr>
              <a:t>2. </a:t>
            </a:r>
            <a:r>
              <a:rPr lang="zh-TW" altLang="en-US" sz="2800">
                <a:solidFill>
                  <a:srgbClr val="000000"/>
                </a:solidFill>
                <a:latin typeface="微軟正黑體" panose="020B0604030504040204" pitchFamily="34" charset="-120"/>
                <a:ea typeface="微軟正黑體" panose="020B0604030504040204" pitchFamily="34" charset="-120"/>
              </a:rPr>
              <a:t>兒童最佳利益：涉及兒童的一切事項，都應以「兒童最大利益」作首要考慮；</a:t>
            </a:r>
            <a:r>
              <a:rPr lang="en-US" altLang="zh-TW" sz="2800">
                <a:solidFill>
                  <a:srgbClr val="000000"/>
                </a:solidFill>
                <a:latin typeface="微軟正黑體" panose="020B0604030504040204" pitchFamily="34" charset="-120"/>
                <a:ea typeface="微軟正黑體" panose="020B0604030504040204" pitchFamily="34" charset="-120"/>
              </a:rPr>
              <a:t>3. </a:t>
            </a:r>
            <a:r>
              <a:rPr lang="zh-TW" altLang="en-US" sz="2800">
                <a:solidFill>
                  <a:srgbClr val="000000"/>
                </a:solidFill>
                <a:latin typeface="微軟正黑體" panose="020B0604030504040204" pitchFamily="34" charset="-120"/>
                <a:ea typeface="微軟正黑體" panose="020B0604030504040204" pitchFamily="34" charset="-120"/>
              </a:rPr>
              <a:t>保障兒童生存與發展權：國家除應保障兒童的生命和生存外，還應重視兒童的持續發展、成長的狀態，並給予保護和協助；</a:t>
            </a:r>
            <a:r>
              <a:rPr lang="en-US" altLang="zh-TW" sz="2800">
                <a:solidFill>
                  <a:srgbClr val="000000"/>
                </a:solidFill>
                <a:latin typeface="微軟正黑體" panose="020B0604030504040204" pitchFamily="34" charset="-120"/>
                <a:ea typeface="微軟正黑體" panose="020B0604030504040204" pitchFamily="34" charset="-120"/>
              </a:rPr>
              <a:t>4. </a:t>
            </a:r>
            <a:r>
              <a:rPr lang="zh-TW" altLang="en-US" sz="2800">
                <a:solidFill>
                  <a:srgbClr val="000000"/>
                </a:solidFill>
                <a:latin typeface="微軟正黑體" panose="020B0604030504040204" pitchFamily="34" charset="-120"/>
                <a:ea typeface="微軟正黑體" panose="020B0604030504040204" pitchFamily="34" charset="-120"/>
              </a:rPr>
              <a:t>尊重兒童意見：兒童有權對影響到自己的一切事項自由發表意見，尊重兒童的意見並以兒童最佳利益作為定奪的標準。 </a:t>
            </a:r>
          </a:p>
        </p:txBody>
      </p:sp>
      <p:sp>
        <p:nvSpPr>
          <p:cNvPr id="134147" name="Text Box 17">
            <a:extLst>
              <a:ext uri="{FF2B5EF4-FFF2-40B4-BE49-F238E27FC236}">
                <a16:creationId xmlns:a16="http://schemas.microsoft.com/office/drawing/2014/main" xmlns="" id="{77A7381E-71CD-4AA9-A019-B592EAC080EC}"/>
              </a:ext>
            </a:extLst>
          </p:cNvPr>
          <p:cNvSpPr txBox="1">
            <a:spLocks noChangeArrowheads="1"/>
          </p:cNvSpPr>
          <p:nvPr/>
        </p:nvSpPr>
        <p:spPr bwMode="auto">
          <a:xfrm>
            <a:off x="971550" y="6337300"/>
            <a:ext cx="5349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168</a:t>
            </a:r>
          </a:p>
          <a:p>
            <a:pPr>
              <a:spcBef>
                <a:spcPct val="0"/>
              </a:spcBef>
              <a:buFontTx/>
              <a:buNone/>
            </a:pPr>
            <a:endParaRPr lang="en-US" altLang="zh-TW" sz="1800" b="1">
              <a:solidFill>
                <a:schemeClr val="bg1"/>
              </a:solidFill>
              <a:ea typeface="Adobe 明體 Std L"/>
              <a:cs typeface="Adobe 明體 Std 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標題 1">
            <a:extLst>
              <a:ext uri="{FF2B5EF4-FFF2-40B4-BE49-F238E27FC236}">
                <a16:creationId xmlns:a16="http://schemas.microsoft.com/office/drawing/2014/main" xmlns="" id="{8AF78614-1579-47C7-8C5A-7D4DFDC95608}"/>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轉向輔導教育方式</a:t>
            </a:r>
          </a:p>
        </p:txBody>
      </p:sp>
      <p:sp>
        <p:nvSpPr>
          <p:cNvPr id="135171" name="內容版面配置區 2">
            <a:extLst>
              <a:ext uri="{FF2B5EF4-FFF2-40B4-BE49-F238E27FC236}">
                <a16:creationId xmlns:a16="http://schemas.microsoft.com/office/drawing/2014/main" xmlns="" id="{47053015-D6C9-463C-A435-64222F7DD9BA}"/>
              </a:ext>
            </a:extLst>
          </p:cNvPr>
          <p:cNvSpPr>
            <a:spLocks noGrp="1" noChangeArrowheads="1"/>
          </p:cNvSpPr>
          <p:nvPr>
            <p:ph idx="1"/>
          </p:nvPr>
        </p:nvSpPr>
        <p:spPr>
          <a:xfrm>
            <a:off x="468313" y="1600200"/>
            <a:ext cx="8218487" cy="2260600"/>
          </a:xfrm>
        </p:spPr>
        <p:txBody>
          <a:bodyPr>
            <a:normAutofit lnSpcReduction="10000"/>
          </a:bodyPr>
          <a:lstStyle/>
          <a:p>
            <a:pPr eaLnBrk="1" hangingPunct="1">
              <a:lnSpc>
                <a:spcPct val="100000"/>
              </a:lnSpc>
              <a:defRPr/>
            </a:pPr>
            <a:r>
              <a:rPr lang="zh-TW" altLang="en-US" sz="2800"/>
              <a:t>讓觸法少年直接進入司法程序，可能使少年被貼上「罪犯」的汙名標籤，在少年心中留下烙印與傷害，未來不易融入社會。 </a:t>
            </a:r>
            <a:endParaRPr lang="en-US" altLang="zh-TW" sz="2800"/>
          </a:p>
          <a:p>
            <a:pPr eaLnBrk="1" hangingPunct="1">
              <a:lnSpc>
                <a:spcPct val="100000"/>
              </a:lnSpc>
              <a:defRPr/>
            </a:pPr>
            <a:r>
              <a:rPr lang="zh-TW" altLang="en-US" sz="2800"/>
              <a:t>基於「兒童最佳利益」對於輕微犯罪的少年應該盡量</a:t>
            </a:r>
            <a:r>
              <a:rPr lang="zh-TW" altLang="en-US" sz="2800" b="1">
                <a:solidFill>
                  <a:srgbClr val="FF0000"/>
                </a:solidFill>
              </a:rPr>
              <a:t>採用輔導教育等方式協助其改過</a:t>
            </a:r>
            <a:r>
              <a:rPr lang="zh-TW" altLang="en-US" sz="2800"/>
              <a:t>。 </a:t>
            </a:r>
          </a:p>
        </p:txBody>
      </p:sp>
      <p:sp>
        <p:nvSpPr>
          <p:cNvPr id="135172" name="Text Box 17">
            <a:extLst>
              <a:ext uri="{FF2B5EF4-FFF2-40B4-BE49-F238E27FC236}">
                <a16:creationId xmlns:a16="http://schemas.microsoft.com/office/drawing/2014/main" xmlns="" id="{0B90A906-C4C1-4652-A38E-1C084616590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169</a:t>
            </a:r>
          </a:p>
        </p:txBody>
      </p:sp>
      <p:grpSp>
        <p:nvGrpSpPr>
          <p:cNvPr id="135173" name="群組 7">
            <a:extLst>
              <a:ext uri="{FF2B5EF4-FFF2-40B4-BE49-F238E27FC236}">
                <a16:creationId xmlns:a16="http://schemas.microsoft.com/office/drawing/2014/main" xmlns="" id="{7DE8882F-5306-4A09-A3BA-49698344B705}"/>
              </a:ext>
            </a:extLst>
          </p:cNvPr>
          <p:cNvGrpSpPr>
            <a:grpSpLocks/>
          </p:cNvGrpSpPr>
          <p:nvPr/>
        </p:nvGrpSpPr>
        <p:grpSpPr bwMode="auto">
          <a:xfrm>
            <a:off x="1716088" y="5956300"/>
            <a:ext cx="3856037" cy="806450"/>
            <a:chOff x="1773201" y="5933312"/>
            <a:chExt cx="3855969" cy="807190"/>
          </a:xfrm>
        </p:grpSpPr>
        <p:sp>
          <p:nvSpPr>
            <p:cNvPr id="6" name="橢圓 5">
              <a:extLst>
                <a:ext uri="{FF2B5EF4-FFF2-40B4-BE49-F238E27FC236}">
                  <a16:creationId xmlns:a16="http://schemas.microsoft.com/office/drawing/2014/main" xmlns="" id="{3D4C4C3B-9704-419D-BB69-D0804DE7C090}"/>
                </a:ext>
              </a:extLst>
            </p:cNvPr>
            <p:cNvSpPr/>
            <p:nvPr/>
          </p:nvSpPr>
          <p:spPr>
            <a:xfrm>
              <a:off x="1773201" y="5933312"/>
              <a:ext cx="806436"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35176" name="矩形 9">
              <a:extLst>
                <a:ext uri="{FF2B5EF4-FFF2-40B4-BE49-F238E27FC236}">
                  <a16:creationId xmlns:a16="http://schemas.microsoft.com/office/drawing/2014/main" xmlns="" id="{6CE1458F-0A16-402C-84B0-22C560D8EFF5}"/>
                </a:ext>
              </a:extLst>
            </p:cNvPr>
            <p:cNvSpPr>
              <a:spLocks noChangeArrowheads="1"/>
            </p:cNvSpPr>
            <p:nvPr/>
          </p:nvSpPr>
          <p:spPr bwMode="auto">
            <a:xfrm>
              <a:off x="2487134" y="6180873"/>
              <a:ext cx="3142036"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雲林地方法院</a:t>
              </a:r>
              <a:r>
                <a:rPr lang="en-US" altLang="zh-TW" sz="1800" b="1">
                  <a:latin typeface="微軟正黑體" panose="020B0604030504040204" pitchFamily="34" charset="-120"/>
                  <a:ea typeface="微軟正黑體" panose="020B0604030504040204" pitchFamily="34" charset="-120"/>
                </a:rPr>
                <a:t>-</a:t>
              </a:r>
              <a:r>
                <a:rPr lang="zh-TW" altLang="en-US" sz="1800" b="1">
                  <a:latin typeface="微軟正黑體" panose="020B0604030504040204" pitchFamily="34" charset="-120"/>
                  <a:ea typeface="微軟正黑體" panose="020B0604030504040204" pitchFamily="34" charset="-120"/>
                </a:rPr>
                <a:t>少年篇 </a:t>
              </a:r>
              <a:r>
                <a:rPr lang="en-US" altLang="zh-TW" sz="1800" b="1">
                  <a:latin typeface="微軟正黑體" panose="020B0604030504040204" pitchFamily="34" charset="-120"/>
                  <a:ea typeface="微軟正黑體" panose="020B0604030504040204" pitchFamily="34" charset="-120"/>
                </a:rPr>
                <a:t>31'55"</a:t>
              </a:r>
            </a:p>
          </p:txBody>
        </p:sp>
        <p:pic>
          <p:nvPicPr>
            <p:cNvPr id="135177" name="圖片 10">
              <a:extLst>
                <a:ext uri="{FF2B5EF4-FFF2-40B4-BE49-F238E27FC236}">
                  <a16:creationId xmlns:a16="http://schemas.microsoft.com/office/drawing/2014/main" xmlns="" id="{59C7E150-28F0-4BE5-B5C1-CDD68C333C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8">
            <a:hlinkClick r:id="rId3"/>
            <a:extLst>
              <a:ext uri="{FF2B5EF4-FFF2-40B4-BE49-F238E27FC236}">
                <a16:creationId xmlns:a16="http://schemas.microsoft.com/office/drawing/2014/main" xmlns="" id="{4DAEF56E-C851-41C3-9A67-EFE3A4791466}"/>
              </a:ext>
            </a:extLst>
          </p:cNvPr>
          <p:cNvSpPr/>
          <p:nvPr/>
        </p:nvSpPr>
        <p:spPr>
          <a:xfrm>
            <a:off x="1722438" y="5934075"/>
            <a:ext cx="4002087"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a:extLst>
              <a:ext uri="{FF2B5EF4-FFF2-40B4-BE49-F238E27FC236}">
                <a16:creationId xmlns:a16="http://schemas.microsoft.com/office/drawing/2014/main" xmlns="" id="{3DB7DC24-2830-4559-84A4-04E8E4D2E511}"/>
              </a:ext>
            </a:extLst>
          </p:cNvPr>
          <p:cNvSpPr>
            <a:spLocks noGrp="1" noChangeArrowheads="1"/>
          </p:cNvSpPr>
          <p:nvPr>
            <p:ph type="title"/>
          </p:nvPr>
        </p:nvSpPr>
        <p:spPr/>
        <p:txBody>
          <a:bodyPr/>
          <a:lstStyle/>
          <a:p>
            <a:pPr eaLnBrk="1" hangingPunct="1"/>
            <a:r>
              <a:rPr lang="en-US" altLang="zh-TW" sz="4400" b="1"/>
              <a:t>(</a:t>
            </a:r>
            <a:r>
              <a:rPr lang="zh-TW" altLang="en-US" sz="4400" b="1"/>
              <a:t>二</a:t>
            </a:r>
            <a:r>
              <a:rPr lang="en-US" altLang="zh-TW" sz="4400" b="1"/>
              <a:t>) </a:t>
            </a:r>
            <a:r>
              <a:rPr lang="zh-TW" altLang="en-US" sz="4400" b="1"/>
              <a:t>個別處遇原則</a:t>
            </a:r>
          </a:p>
        </p:txBody>
      </p:sp>
      <p:sp>
        <p:nvSpPr>
          <p:cNvPr id="136195" name="內容版面配置區 2">
            <a:extLst>
              <a:ext uri="{FF2B5EF4-FFF2-40B4-BE49-F238E27FC236}">
                <a16:creationId xmlns:a16="http://schemas.microsoft.com/office/drawing/2014/main" xmlns="" id="{18C41378-7CAF-4230-A1C6-6313EF977851}"/>
              </a:ext>
            </a:extLst>
          </p:cNvPr>
          <p:cNvSpPr>
            <a:spLocks noGrp="1" noChangeArrowheads="1"/>
          </p:cNvSpPr>
          <p:nvPr>
            <p:ph idx="1"/>
          </p:nvPr>
        </p:nvSpPr>
        <p:spPr>
          <a:xfrm>
            <a:off x="468313" y="1600200"/>
            <a:ext cx="8218487" cy="4525963"/>
          </a:xfrm>
        </p:spPr>
        <p:txBody>
          <a:bodyPr/>
          <a:lstStyle/>
          <a:p>
            <a:pPr marL="0" indent="0" eaLnBrk="1" hangingPunct="1">
              <a:lnSpc>
                <a:spcPct val="100000"/>
              </a:lnSpc>
              <a:buFont typeface="Arial" panose="020B0604020202020204" pitchFamily="34" charset="0"/>
              <a:buNone/>
            </a:pPr>
            <a:r>
              <a:rPr lang="zh-TW" altLang="en-US" sz="2800"/>
              <a:t>少年觸法原因眾多，可能導因於經濟狀況、個人性格、家庭背景等不同因素，因此對於少年的輔導應考量少年的個別情況，採取個別處遇原則，</a:t>
            </a:r>
            <a:r>
              <a:rPr lang="zh-TW" altLang="en-US" sz="2800" b="1">
                <a:solidFill>
                  <a:srgbClr val="FF0000"/>
                </a:solidFill>
              </a:rPr>
              <a:t>給予最適合的處遇維護其利益</a:t>
            </a:r>
            <a:r>
              <a:rPr lang="zh-TW" altLang="en-US" sz="2800"/>
              <a:t>，如照顧、輔導、職業訓練或非機構性處置等。</a:t>
            </a:r>
          </a:p>
        </p:txBody>
      </p:sp>
      <p:sp>
        <p:nvSpPr>
          <p:cNvPr id="136196" name="Text Box 17">
            <a:extLst>
              <a:ext uri="{FF2B5EF4-FFF2-40B4-BE49-F238E27FC236}">
                <a16:creationId xmlns:a16="http://schemas.microsoft.com/office/drawing/2014/main" xmlns="" id="{7547CE2B-9F7E-404F-98C7-ADBC126AB96A}"/>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169</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xmlns="" id="{EA72C76B-727F-46B2-9B6E-46C77D5E8251}"/>
              </a:ext>
            </a:extLst>
          </p:cNvPr>
          <p:cNvSpPr>
            <a:spLocks noGrp="1" noChangeArrowheads="1"/>
          </p:cNvSpPr>
          <p:nvPr>
            <p:ph type="title"/>
          </p:nvPr>
        </p:nvSpPr>
        <p:spPr/>
        <p:txBody>
          <a:bodyPr/>
          <a:lstStyle/>
          <a:p>
            <a:pPr eaLnBrk="1" hangingPunct="1"/>
            <a:r>
              <a:rPr lang="en-US" altLang="zh-TW" sz="4400" b="1"/>
              <a:t>(</a:t>
            </a:r>
            <a:r>
              <a:rPr lang="zh-TW" altLang="en-US" sz="4400" b="1"/>
              <a:t>三</a:t>
            </a:r>
            <a:r>
              <a:rPr lang="en-US" altLang="zh-TW" sz="4400" b="1"/>
              <a:t>) </a:t>
            </a:r>
            <a:r>
              <a:rPr lang="zh-TW" altLang="en-US" sz="4400" b="1"/>
              <a:t>降低「剝奪自由」的傷害</a:t>
            </a:r>
          </a:p>
        </p:txBody>
      </p:sp>
      <p:sp>
        <p:nvSpPr>
          <p:cNvPr id="137219" name="內容版面配置區 2">
            <a:extLst>
              <a:ext uri="{FF2B5EF4-FFF2-40B4-BE49-F238E27FC236}">
                <a16:creationId xmlns:a16="http://schemas.microsoft.com/office/drawing/2014/main" xmlns="" id="{AB595733-AF19-4925-B47D-48ECA36351A9}"/>
              </a:ext>
            </a:extLst>
          </p:cNvPr>
          <p:cNvSpPr>
            <a:spLocks noGrp="1" noChangeArrowheads="1"/>
          </p:cNvSpPr>
          <p:nvPr>
            <p:ph idx="1"/>
          </p:nvPr>
        </p:nvSpPr>
        <p:spPr>
          <a:xfrm>
            <a:off x="468313" y="1600200"/>
            <a:ext cx="8218487" cy="4525963"/>
          </a:xfrm>
        </p:spPr>
        <p:txBody>
          <a:bodyPr/>
          <a:lstStyle/>
          <a:p>
            <a:pPr marL="0" indent="0" algn="just" eaLnBrk="1" hangingPunct="1">
              <a:lnSpc>
                <a:spcPct val="100000"/>
              </a:lnSpc>
              <a:buFont typeface="Arial" panose="020B0604020202020204" pitchFamily="34" charset="0"/>
              <a:buNone/>
            </a:pPr>
            <a:r>
              <a:rPr lang="zh-TW" altLang="en-US" sz="2800"/>
              <a:t>未滿</a:t>
            </a:r>
            <a:r>
              <a:rPr lang="en-US" altLang="zh-TW" sz="2800"/>
              <a:t>18</a:t>
            </a:r>
            <a:r>
              <a:rPr lang="zh-TW" altLang="en-US" sz="2800"/>
              <a:t>歲之少年</a:t>
            </a:r>
            <a:r>
              <a:rPr lang="zh-TW" altLang="en-US" sz="2800" b="1">
                <a:solidFill>
                  <a:srgbClr val="FF0000"/>
                </a:solidFill>
              </a:rPr>
              <a:t>不得判處死刑或無期徒刑</a:t>
            </a:r>
            <a:r>
              <a:rPr lang="zh-TW" altLang="en-US" sz="2800"/>
              <a:t>；萬一需要羈押或監禁，也應盡量</a:t>
            </a:r>
            <a:r>
              <a:rPr lang="zh-TW" altLang="en-US" sz="2800" b="1">
                <a:solidFill>
                  <a:srgbClr val="FF0000"/>
                </a:solidFill>
              </a:rPr>
              <a:t>縮短時間</a:t>
            </a:r>
            <a:r>
              <a:rPr lang="zh-TW" altLang="en-US" sz="2800"/>
              <a:t>並</a:t>
            </a:r>
            <a:r>
              <a:rPr lang="zh-TW" altLang="en-US" sz="2800" b="1">
                <a:solidFill>
                  <a:srgbClr val="FF0000"/>
                </a:solidFill>
              </a:rPr>
              <a:t>與成年犯隔離</a:t>
            </a:r>
            <a:r>
              <a:rPr lang="zh-TW" altLang="en-US" sz="2800"/>
              <a:t>。 觸法少年有權利</a:t>
            </a:r>
            <a:r>
              <a:rPr lang="zh-TW" altLang="en-US" sz="2800" b="1">
                <a:solidFill>
                  <a:srgbClr val="FF0000"/>
                </a:solidFill>
              </a:rPr>
              <a:t>與家人保持接觸及聯繫</a:t>
            </a:r>
            <a:r>
              <a:rPr lang="zh-TW" altLang="en-US" sz="2800"/>
              <a:t>，並可即時獲得法律與其他適當的協助，以降低觸法少年的恐懼感。</a:t>
            </a:r>
          </a:p>
        </p:txBody>
      </p:sp>
      <p:sp>
        <p:nvSpPr>
          <p:cNvPr id="137220" name="Text Box 17">
            <a:extLst>
              <a:ext uri="{FF2B5EF4-FFF2-40B4-BE49-F238E27FC236}">
                <a16:creationId xmlns:a16="http://schemas.microsoft.com/office/drawing/2014/main" xmlns="" id="{DC0828BF-1779-4A66-8723-573C8F86789D}"/>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169</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a:extLst>
              <a:ext uri="{FF2B5EF4-FFF2-40B4-BE49-F238E27FC236}">
                <a16:creationId xmlns:a16="http://schemas.microsoft.com/office/drawing/2014/main" xmlns="" id="{BCCE7459-3C47-4A94-8934-EB02E7D3F8DF}"/>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二、</a:t>
            </a:r>
          </a:p>
        </p:txBody>
      </p:sp>
      <p:graphicFrame>
        <p:nvGraphicFramePr>
          <p:cNvPr id="4" name="內容版面配置區 3">
            <a:extLst>
              <a:ext uri="{FF2B5EF4-FFF2-40B4-BE49-F238E27FC236}">
                <a16:creationId xmlns:a16="http://schemas.microsoft.com/office/drawing/2014/main" xmlns="" id="{56D19538-EB3F-4918-8C3B-B6B9E9BC0998}"/>
              </a:ext>
            </a:extLst>
          </p:cNvPr>
          <p:cNvGraphicFramePr>
            <a:graphicFrameLocks noGrp="1"/>
          </p:cNvGraphicFramePr>
          <p:nvPr>
            <p:ph idx="1"/>
          </p:nvPr>
        </p:nvGraphicFramePr>
        <p:xfrm>
          <a:off x="468313" y="1600200"/>
          <a:ext cx="8218487" cy="4114800"/>
        </p:xfrm>
        <a:graphic>
          <a:graphicData uri="http://schemas.openxmlformats.org/drawingml/2006/table">
            <a:tbl>
              <a:tblPr firstRow="1" bandRow="1">
                <a:tableStyleId>{5C22544A-7EE6-4342-B048-85BDC9FD1C3A}</a:tableStyleId>
              </a:tblPr>
              <a:tblGrid>
                <a:gridCol w="2159471">
                  <a:extLst>
                    <a:ext uri="{9D8B030D-6E8A-4147-A177-3AD203B41FA5}">
                      <a16:colId xmlns:a16="http://schemas.microsoft.com/office/drawing/2014/main" xmlns="" val="20000"/>
                    </a:ext>
                  </a:extLst>
                </a:gridCol>
                <a:gridCol w="6059016">
                  <a:extLst>
                    <a:ext uri="{9D8B030D-6E8A-4147-A177-3AD203B41FA5}">
                      <a16:colId xmlns:a16="http://schemas.microsoft.com/office/drawing/2014/main" xmlns="" val="20001"/>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少年的範圍</a:t>
                      </a: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rPr>
                        <a:t>12</a:t>
                      </a:r>
                      <a:r>
                        <a:rPr lang="zh-TW" altLang="en-US" sz="2800" dirty="0">
                          <a:latin typeface="微軟正黑體" panose="020B0604030504040204" pitchFamily="34" charset="-120"/>
                          <a:ea typeface="微軟正黑體" panose="020B0604030504040204" pitchFamily="34" charset="-120"/>
                        </a:rPr>
                        <a:t>歲以上未滿</a:t>
                      </a:r>
                      <a:r>
                        <a:rPr lang="en-US" altLang="zh-TW" sz="2800" dirty="0">
                          <a:latin typeface="微軟正黑體" panose="020B0604030504040204" pitchFamily="34" charset="-120"/>
                          <a:ea typeface="微軟正黑體" panose="020B0604030504040204" pitchFamily="34" charset="-120"/>
                        </a:rPr>
                        <a:t>18</a:t>
                      </a:r>
                      <a:r>
                        <a:rPr lang="zh-TW" altLang="en-US" sz="2800" dirty="0">
                          <a:latin typeface="微軟正黑體" panose="020B0604030504040204" pitchFamily="34" charset="-120"/>
                          <a:ea typeface="微軟正黑體" panose="020B0604030504040204" pitchFamily="34" charset="-120"/>
                        </a:rPr>
                        <a:t>歲之人，規範之對象包括觸犯刑罰法律之少年，以及涉及犯罪邊緣行為的「曝險少年」。</a:t>
                      </a:r>
                    </a:p>
                  </a:txBody>
                  <a:tcPr/>
                </a:tc>
                <a:extLst>
                  <a:ext uri="{0D108BD9-81ED-4DB2-BD59-A6C34878D82A}">
                    <a16:rowId xmlns:a16="http://schemas.microsoft.com/office/drawing/2014/main" xmlns="" val="10000"/>
                  </a:ext>
                </a:extLst>
              </a:tr>
              <a:tr h="370840">
                <a:tc>
                  <a:txBody>
                    <a:bodyPr/>
                    <a:lstStyle/>
                    <a:p>
                      <a:pPr algn="ctr"/>
                      <a:r>
                        <a:rPr lang="zh-TW" altLang="en-US" sz="2800" dirty="0">
                          <a:latin typeface="微軟正黑體" panose="020B0604030504040204" pitchFamily="34" charset="-120"/>
                          <a:ea typeface="微軟正黑體" panose="020B0604030504040204" pitchFamily="34" charset="-120"/>
                        </a:rPr>
                        <a:t>基本精神</a:t>
                      </a:r>
                    </a:p>
                  </a:txBody>
                  <a:tcPr anchor="ctr"/>
                </a:tc>
                <a:tc>
                  <a:txBody>
                    <a:bodyPr/>
                    <a:lstStyle/>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「預防重於治療，教育重於處罰」</a:t>
                      </a:r>
                      <a:endParaRPr lang="en-US" altLang="zh-TW" sz="2800" dirty="0">
                        <a:latin typeface="微軟正黑體" panose="020B0604030504040204" pitchFamily="34" charset="-120"/>
                        <a:ea typeface="微軟正黑體" panose="020B0604030504040204" pitchFamily="34" charset="-120"/>
                      </a:endParaRPr>
                    </a:p>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重視如何透過調整少年的成長環境，使其能夠健全的成長。</a:t>
                      </a:r>
                    </a:p>
                  </a:txBody>
                  <a:tcPr/>
                </a:tc>
                <a:extLst>
                  <a:ext uri="{0D108BD9-81ED-4DB2-BD59-A6C34878D82A}">
                    <a16:rowId xmlns:a16="http://schemas.microsoft.com/office/drawing/2014/main" xmlns="" val="10001"/>
                  </a:ext>
                </a:extLst>
              </a:tr>
              <a:tr h="370840">
                <a:tc>
                  <a:txBody>
                    <a:bodyPr/>
                    <a:lstStyle/>
                    <a:p>
                      <a:pPr algn="ctr"/>
                      <a:r>
                        <a:rPr lang="zh-TW" altLang="en-US" sz="2800" dirty="0">
                          <a:latin typeface="微軟正黑體" panose="020B0604030504040204" pitchFamily="34" charset="-120"/>
                          <a:ea typeface="微軟正黑體" panose="020B0604030504040204" pitchFamily="34" charset="-120"/>
                        </a:rPr>
                        <a:t>對於已經</a:t>
                      </a:r>
                      <a:endParaRPr lang="en-US" altLang="zh-TW" sz="2800" dirty="0">
                        <a:latin typeface="微軟正黑體" panose="020B0604030504040204" pitchFamily="34" charset="-120"/>
                        <a:ea typeface="微軟正黑體" panose="020B0604030504040204" pitchFamily="34" charset="-120"/>
                      </a:endParaRPr>
                    </a:p>
                    <a:p>
                      <a:pPr algn="ctr"/>
                      <a:r>
                        <a:rPr lang="zh-TW" altLang="en-US" sz="2800" dirty="0">
                          <a:latin typeface="微軟正黑體" panose="020B0604030504040204" pitchFamily="34" charset="-120"/>
                          <a:ea typeface="微軟正黑體" panose="020B0604030504040204" pitchFamily="34" charset="-120"/>
                        </a:rPr>
                        <a:t>犯罪的少年</a:t>
                      </a:r>
                    </a:p>
                  </a:txBody>
                  <a:tcPr anchor="ctr"/>
                </a:tc>
                <a:tc>
                  <a:txBody>
                    <a:bodyPr/>
                    <a:lstStyle/>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採「保護優先主義」。</a:t>
                      </a:r>
                      <a:endParaRPr lang="en-US" altLang="zh-TW" sz="2800" dirty="0">
                        <a:latin typeface="微軟正黑體" panose="020B0604030504040204" pitchFamily="34" charset="-120"/>
                        <a:ea typeface="微軟正黑體" panose="020B0604030504040204" pitchFamily="34" charset="-120"/>
                      </a:endParaRPr>
                    </a:p>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透過各種教育和輔導的措施，矯治少年的性格。</a:t>
                      </a:r>
                    </a:p>
                  </a:txBody>
                  <a:tcPr/>
                </a:tc>
                <a:extLst>
                  <a:ext uri="{0D108BD9-81ED-4DB2-BD59-A6C34878D82A}">
                    <a16:rowId xmlns:a16="http://schemas.microsoft.com/office/drawing/2014/main" xmlns="" val="10002"/>
                  </a:ext>
                </a:extLst>
              </a:tr>
            </a:tbl>
          </a:graphicData>
        </a:graphic>
      </p:graphicFrame>
      <p:sp>
        <p:nvSpPr>
          <p:cNvPr id="138257" name="標題 2">
            <a:extLst>
              <a:ext uri="{FF2B5EF4-FFF2-40B4-BE49-F238E27FC236}">
                <a16:creationId xmlns:a16="http://schemas.microsoft.com/office/drawing/2014/main" xmlns="" id="{311EF2CB-3E80-4460-8666-F5CF3388A5C7}"/>
              </a:ext>
            </a:extLst>
          </p:cNvPr>
          <p:cNvSpPr>
            <a:spLocks noGrp="1" noChangeArrowheads="1"/>
          </p:cNvSpPr>
          <p:nvPr>
            <p:ph type="title"/>
          </p:nvPr>
        </p:nvSpPr>
        <p:spPr>
          <a:xfrm>
            <a:off x="1403350" y="146050"/>
            <a:ext cx="7632700" cy="1143000"/>
          </a:xfrm>
        </p:spPr>
        <p:txBody>
          <a:bodyPr/>
          <a:lstStyle/>
          <a:p>
            <a:pPr eaLnBrk="1" hangingPunct="1"/>
            <a:r>
              <a:rPr lang="zh-TW" altLang="en-US" sz="4000" b="1"/>
              <a:t>我國少年事件處理法的立法意旨</a:t>
            </a:r>
          </a:p>
        </p:txBody>
      </p:sp>
      <p:sp>
        <p:nvSpPr>
          <p:cNvPr id="138258" name="Text Box 17">
            <a:extLst>
              <a:ext uri="{FF2B5EF4-FFF2-40B4-BE49-F238E27FC236}">
                <a16:creationId xmlns:a16="http://schemas.microsoft.com/office/drawing/2014/main" xmlns="" id="{ED3142F9-96A1-4C44-B124-4A833CA46DC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169</a:t>
            </a:r>
          </a:p>
        </p:txBody>
      </p:sp>
      <p:grpSp>
        <p:nvGrpSpPr>
          <p:cNvPr id="138259" name="群組 7">
            <a:extLst>
              <a:ext uri="{FF2B5EF4-FFF2-40B4-BE49-F238E27FC236}">
                <a16:creationId xmlns:a16="http://schemas.microsoft.com/office/drawing/2014/main" xmlns="" id="{C71B41DF-5E8A-4083-A711-CBC1F1B65215}"/>
              </a:ext>
            </a:extLst>
          </p:cNvPr>
          <p:cNvGrpSpPr>
            <a:grpSpLocks/>
          </p:cNvGrpSpPr>
          <p:nvPr/>
        </p:nvGrpSpPr>
        <p:grpSpPr bwMode="auto">
          <a:xfrm>
            <a:off x="1716088" y="5956300"/>
            <a:ext cx="4275137" cy="806450"/>
            <a:chOff x="1773201" y="5933312"/>
            <a:chExt cx="4274329" cy="807190"/>
          </a:xfrm>
        </p:grpSpPr>
        <p:sp>
          <p:nvSpPr>
            <p:cNvPr id="7" name="橢圓 6">
              <a:extLst>
                <a:ext uri="{FF2B5EF4-FFF2-40B4-BE49-F238E27FC236}">
                  <a16:creationId xmlns:a16="http://schemas.microsoft.com/office/drawing/2014/main" xmlns="" id="{B9A5F4DE-62D1-4A8E-AC82-555263092D26}"/>
                </a:ext>
              </a:extLst>
            </p:cNvPr>
            <p:cNvSpPr/>
            <p:nvPr/>
          </p:nvSpPr>
          <p:spPr>
            <a:xfrm>
              <a:off x="1773201" y="5933312"/>
              <a:ext cx="806298"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38262" name="矩形 9">
              <a:extLst>
                <a:ext uri="{FF2B5EF4-FFF2-40B4-BE49-F238E27FC236}">
                  <a16:creationId xmlns:a16="http://schemas.microsoft.com/office/drawing/2014/main" xmlns="" id="{874C45DB-04BF-404A-9E41-DA88C7219936}"/>
                </a:ext>
              </a:extLst>
            </p:cNvPr>
            <p:cNvSpPr>
              <a:spLocks noChangeArrowheads="1"/>
            </p:cNvSpPr>
            <p:nvPr/>
          </p:nvSpPr>
          <p:spPr bwMode="auto">
            <a:xfrm>
              <a:off x="2487134" y="6180873"/>
              <a:ext cx="3560396"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獨立特派員 鐵窗裡的少年 </a:t>
              </a:r>
              <a:r>
                <a:rPr lang="en-US" altLang="zh-TW" sz="1800" b="1">
                  <a:latin typeface="微軟正黑體" panose="020B0604030504040204" pitchFamily="34" charset="-120"/>
                  <a:ea typeface="微軟正黑體" panose="020B0604030504040204" pitchFamily="34" charset="-120"/>
                </a:rPr>
                <a:t>16'48"</a:t>
              </a:r>
            </a:p>
          </p:txBody>
        </p:sp>
        <p:pic>
          <p:nvPicPr>
            <p:cNvPr id="138263" name="圖片 10">
              <a:extLst>
                <a:ext uri="{FF2B5EF4-FFF2-40B4-BE49-F238E27FC236}">
                  <a16:creationId xmlns:a16="http://schemas.microsoft.com/office/drawing/2014/main" xmlns="" id="{75403945-10ED-4437-B20C-C3F3824DDD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a:hlinkClick r:id="rId3"/>
            <a:extLst>
              <a:ext uri="{FF2B5EF4-FFF2-40B4-BE49-F238E27FC236}">
                <a16:creationId xmlns:a16="http://schemas.microsoft.com/office/drawing/2014/main" xmlns="" id="{73E64E43-4AFE-4067-9E9F-3027BD308892}"/>
              </a:ext>
            </a:extLst>
          </p:cNvPr>
          <p:cNvSpPr/>
          <p:nvPr/>
        </p:nvSpPr>
        <p:spPr>
          <a:xfrm>
            <a:off x="1703388" y="5964238"/>
            <a:ext cx="4740275"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hlinkClick r:id="rId2"/>
              </a:rPr>
              <a:t>少年事件處理法修法講座</a:t>
            </a:r>
            <a:endParaRPr lang="zh-TW" altLang="en-US" dirty="0" smtClean="0"/>
          </a:p>
          <a:p>
            <a:endParaRPr lang="zh-TW" altLang="en-US" dirty="0"/>
          </a:p>
        </p:txBody>
      </p:sp>
      <p:sp>
        <p:nvSpPr>
          <p:cNvPr id="3" name="標題 2"/>
          <p:cNvSpPr>
            <a:spLocks noGrp="1"/>
          </p:cNvSpPr>
          <p:nvPr>
            <p:ph type="title"/>
          </p:nvPr>
        </p:nvSpPr>
        <p:spPr/>
        <p:txBody>
          <a:bodyPr/>
          <a:lstStyle/>
          <a:p>
            <a:endParaRPr lang="zh-TW"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24579" name="內容版面配置區 2"/>
          <p:cNvSpPr>
            <a:spLocks noGrp="1"/>
          </p:cNvSpPr>
          <p:nvPr>
            <p:ph sz="quarter" idx="13"/>
          </p:nvPr>
        </p:nvSpPr>
        <p:spPr>
          <a:xfrm>
            <a:off x="250825" y="981075"/>
            <a:ext cx="8569325" cy="4897438"/>
          </a:xfrm>
        </p:spPr>
        <p:txBody>
          <a:bodyPr/>
          <a:lstStyle/>
          <a:p>
            <a:pPr>
              <a:buFont typeface="Arial" pitchFamily="34" charset="0"/>
              <a:buNone/>
            </a:pPr>
            <a:r>
              <a:rPr lang="zh-TW" altLang="en-US" dirty="0" smtClean="0">
                <a:latin typeface="微軟正黑體" pitchFamily="34" charset="-120"/>
                <a:ea typeface="微軟正黑體" pitchFamily="34" charset="-120"/>
              </a:rPr>
              <a:t>（二）預防理論</a:t>
            </a:r>
            <a:endParaRPr lang="en-US" altLang="zh-TW" dirty="0" smtClean="0">
              <a:latin typeface="微軟正黑體" pitchFamily="34" charset="-120"/>
              <a:ea typeface="微軟正黑體" pitchFamily="34" charset="-120"/>
            </a:endParaRPr>
          </a:p>
          <a:p>
            <a:pPr>
              <a:buFont typeface="Calibri" pitchFamily="34" charset="0"/>
              <a:buAutoNum type="arabicPeriod"/>
            </a:pPr>
            <a:r>
              <a:rPr lang="zh-TW" altLang="en-US" dirty="0" smtClean="0">
                <a:latin typeface="微軟正黑體" pitchFamily="34" charset="-120"/>
                <a:ea typeface="微軟正黑體" pitchFamily="34" charset="-120"/>
              </a:rPr>
              <a:t>一般預防理論</a:t>
            </a:r>
            <a:endParaRPr lang="en-US" altLang="zh-TW" dirty="0" smtClean="0">
              <a:latin typeface="微軟正黑體" pitchFamily="34" charset="-120"/>
              <a:ea typeface="微軟正黑體" pitchFamily="34" charset="-120"/>
            </a:endParaRPr>
          </a:p>
          <a:p>
            <a:pPr lvl="1" eaLnBrk="1" hangingPunct="1"/>
            <a:r>
              <a:rPr lang="zh-TW" altLang="en-US" sz="3000" dirty="0" smtClean="0">
                <a:latin typeface="微軟正黑體" pitchFamily="34" charset="-120"/>
                <a:ea typeface="微軟正黑體" pitchFamily="34" charset="-120"/>
              </a:rPr>
              <a:t>刑罰的目的在於</a:t>
            </a:r>
            <a:r>
              <a:rPr lang="zh-TW" altLang="en-US" sz="3000" b="1" dirty="0" smtClean="0">
                <a:solidFill>
                  <a:srgbClr val="FF3C00"/>
                </a:solidFill>
                <a:latin typeface="微軟正黑體" pitchFamily="34" charset="-120"/>
                <a:ea typeface="微軟正黑體" pitchFamily="34" charset="-120"/>
              </a:rPr>
              <a:t>嚇阻</a:t>
            </a:r>
            <a:r>
              <a:rPr lang="zh-TW" altLang="en-US" sz="3000" dirty="0" smtClean="0">
                <a:latin typeface="微軟正黑體" pitchFamily="34" charset="-120"/>
                <a:ea typeface="微軟正黑體" pitchFamily="34" charset="-120"/>
              </a:rPr>
              <a:t>潛在的犯罪行為人，使其不敢心存僥倖，以預防更多可能發生的犯罪。</a:t>
            </a:r>
            <a:endParaRPr lang="en-US" altLang="zh-TW" sz="3000" dirty="0" smtClean="0">
              <a:latin typeface="微軟正黑體" pitchFamily="34" charset="-120"/>
              <a:ea typeface="微軟正黑體" pitchFamily="34" charset="-120"/>
            </a:endParaRPr>
          </a:p>
          <a:p>
            <a:pPr lvl="1" eaLnBrk="1" hangingPunct="1"/>
            <a:r>
              <a:rPr lang="zh-TW" altLang="en-US" sz="3000" dirty="0" smtClean="0">
                <a:latin typeface="微軟正黑體" pitchFamily="34" charset="-120"/>
                <a:ea typeface="微軟正黑體" pitchFamily="34" charset="-120"/>
              </a:rPr>
              <a:t>例如：死刑的存在，是認為人類懂得趨吉避凶，故可透過教育來了解刑罰的嚴峻，使人們在想要犯罪時，先衡量利害以避免自身遭受刑罰，而不去犯罪</a:t>
            </a:r>
            <a:r>
              <a:rPr lang="zh-TW" altLang="en-US" sz="3000" dirty="0" smtClean="0"/>
              <a:t>。</a:t>
            </a:r>
            <a:endParaRPr lang="en-US" altLang="zh-TW" sz="3000" dirty="0" smtClean="0"/>
          </a:p>
          <a:p>
            <a:pPr lvl="1" eaLnBrk="1" hangingPunct="1">
              <a:buFont typeface="Arial" pitchFamily="34" charset="0"/>
              <a:buNone/>
            </a:pPr>
            <a:endParaRPr lang="en-US" altLang="zh-TW" sz="3000" dirty="0" smtClean="0"/>
          </a:p>
        </p:txBody>
      </p:sp>
      <p:sp>
        <p:nvSpPr>
          <p:cNvPr id="2458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012A5FE-E6F5-4DFB-B6EF-50F4493F18CB}" type="slidenum">
              <a:rPr kumimoji="0" lang="zh-TW" altLang="en-US" smtClean="0">
                <a:solidFill>
                  <a:srgbClr val="898989"/>
                </a:solidFill>
                <a:latin typeface="標楷體" pitchFamily="65" charset="-120"/>
                <a:ea typeface="標楷體" pitchFamily="65" charset="-120"/>
              </a:rPr>
              <a:pPr eaLnBrk="1" hangingPunct="1"/>
              <a:t>21</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51292539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19970E46-82B8-44FF-A65E-687D0A29650F}"/>
              </a:ext>
            </a:extLst>
          </p:cNvPr>
          <p:cNvGraphicFramePr>
            <a:graphicFrameLocks noGrp="1"/>
          </p:cNvGraphicFramePr>
          <p:nvPr>
            <p:ph idx="1"/>
          </p:nvPr>
        </p:nvGraphicFramePr>
        <p:xfrm>
          <a:off x="461963" y="1916113"/>
          <a:ext cx="8218487" cy="2500311"/>
        </p:xfrm>
        <a:graphic>
          <a:graphicData uri="http://schemas.openxmlformats.org/drawingml/2006/table">
            <a:tbl>
              <a:tblPr firstRow="1" bandRow="1">
                <a:tableStyleId>{69012ECD-51FC-41F1-AA8D-1B2483CD663E}</a:tableStyleId>
              </a:tblPr>
              <a:tblGrid>
                <a:gridCol w="8218487">
                  <a:extLst>
                    <a:ext uri="{9D8B030D-6E8A-4147-A177-3AD203B41FA5}">
                      <a16:colId xmlns:a16="http://schemas.microsoft.com/office/drawing/2014/main" xmlns="" val="20000"/>
                    </a:ext>
                  </a:extLst>
                </a:gridCol>
              </a:tblGrid>
              <a:tr h="518357">
                <a:tc>
                  <a:txBody>
                    <a:bodyPr/>
                    <a:lstStyle/>
                    <a:p>
                      <a:pPr algn="ctr"/>
                      <a:r>
                        <a:rPr lang="zh-TW" altLang="en-US" sz="2800" dirty="0">
                          <a:latin typeface="微軟正黑體" panose="020B0604030504040204" pitchFamily="34" charset="-120"/>
                          <a:ea typeface="微軟正黑體" panose="020B0604030504040204" pitchFamily="34" charset="-120"/>
                        </a:rPr>
                        <a:t>少年事件處理法之重大修改：</a:t>
                      </a:r>
                    </a:p>
                  </a:txBody>
                  <a:tcPr marT="45737" marB="45737"/>
                </a:tc>
                <a:extLst>
                  <a:ext uri="{0D108BD9-81ED-4DB2-BD59-A6C34878D82A}">
                    <a16:rowId xmlns:a16="http://schemas.microsoft.com/office/drawing/2014/main" xmlns="" val="10000"/>
                  </a:ext>
                </a:extLst>
              </a:tr>
              <a:tr h="518357">
                <a:tc>
                  <a:txBody>
                    <a:bodyPr/>
                    <a:lstStyle/>
                    <a:p>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一</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觸法兒童不再適用少年事件處理法</a:t>
                      </a:r>
                    </a:p>
                  </a:txBody>
                  <a:tcPr marT="45737" marB="45737"/>
                </a:tc>
                <a:extLst>
                  <a:ext uri="{0D108BD9-81ED-4DB2-BD59-A6C34878D82A}">
                    <a16:rowId xmlns:a16="http://schemas.microsoft.com/office/drawing/2014/main" xmlns="" val="10001"/>
                  </a:ext>
                </a:extLst>
              </a:tr>
              <a:tr h="518357">
                <a:tc>
                  <a:txBody>
                    <a:bodyPr/>
                    <a:lstStyle/>
                    <a:p>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曝險少年去標籤，縮減司法介入事由</a:t>
                      </a:r>
                    </a:p>
                  </a:txBody>
                  <a:tcPr marT="45737" marB="45737"/>
                </a:tc>
                <a:extLst>
                  <a:ext uri="{0D108BD9-81ED-4DB2-BD59-A6C34878D82A}">
                    <a16:rowId xmlns:a16="http://schemas.microsoft.com/office/drawing/2014/main" xmlns="" val="10002"/>
                  </a:ext>
                </a:extLst>
              </a:tr>
              <a:tr h="945240">
                <a:tc>
                  <a:txBody>
                    <a:bodyPr/>
                    <a:lstStyle/>
                    <a:p>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三</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對於曝險少年以「行政輔導先行，司法為後盾」為原則</a:t>
                      </a:r>
                    </a:p>
                  </a:txBody>
                  <a:tcPr marT="45737" marB="45737"/>
                </a:tc>
                <a:extLst>
                  <a:ext uri="{0D108BD9-81ED-4DB2-BD59-A6C34878D82A}">
                    <a16:rowId xmlns:a16="http://schemas.microsoft.com/office/drawing/2014/main" xmlns="" val="10003"/>
                  </a:ext>
                </a:extLst>
              </a:tr>
            </a:tbl>
          </a:graphicData>
        </a:graphic>
      </p:graphicFrame>
      <p:sp>
        <p:nvSpPr>
          <p:cNvPr id="139278" name="標題 2">
            <a:extLst>
              <a:ext uri="{FF2B5EF4-FFF2-40B4-BE49-F238E27FC236}">
                <a16:creationId xmlns:a16="http://schemas.microsoft.com/office/drawing/2014/main" xmlns="" id="{9A6F71D6-C640-48F4-82D1-148ECAED82B6}"/>
              </a:ext>
            </a:extLst>
          </p:cNvPr>
          <p:cNvSpPr>
            <a:spLocks noGrp="1" noChangeArrowheads="1"/>
          </p:cNvSpPr>
          <p:nvPr>
            <p:ph type="title"/>
          </p:nvPr>
        </p:nvSpPr>
        <p:spPr>
          <a:xfrm>
            <a:off x="1692275" y="620713"/>
            <a:ext cx="5338763" cy="1143000"/>
          </a:xfrm>
        </p:spPr>
        <p:txBody>
          <a:bodyPr/>
          <a:lstStyle/>
          <a:p>
            <a:pPr eaLnBrk="1" hangingPunct="1"/>
            <a:r>
              <a:rPr lang="en-US" altLang="zh-TW"/>
              <a:t>2019</a:t>
            </a:r>
            <a:r>
              <a:rPr lang="zh-TW" altLang="en-US"/>
              <a:t>年呼應兒童權利公約第</a:t>
            </a:r>
            <a:r>
              <a:rPr lang="en-US" altLang="zh-TW"/>
              <a:t>10</a:t>
            </a:r>
            <a:r>
              <a:rPr lang="zh-TW" altLang="en-US"/>
              <a:t>號一般性意見書的精神</a:t>
            </a:r>
          </a:p>
        </p:txBody>
      </p:sp>
      <p:sp>
        <p:nvSpPr>
          <p:cNvPr id="139279" name="Text Box 17">
            <a:extLst>
              <a:ext uri="{FF2B5EF4-FFF2-40B4-BE49-F238E27FC236}">
                <a16:creationId xmlns:a16="http://schemas.microsoft.com/office/drawing/2014/main" xmlns="" id="{AD2AD2A5-368B-4CED-B532-ADE76C752C14}"/>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170</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xmlns="" id="{CFD6E06D-EA1D-4A1E-9375-1D9AD2D93050}"/>
              </a:ext>
            </a:extLst>
          </p:cNvPr>
          <p:cNvSpPr>
            <a:spLocks noGrp="1" noChangeArrowheads="1"/>
          </p:cNvSpPr>
          <p:nvPr>
            <p:ph type="title"/>
          </p:nvPr>
        </p:nvSpPr>
        <p:spPr/>
        <p:txBody>
          <a:bodyPr/>
          <a:lstStyle/>
          <a:p>
            <a:pPr eaLnBrk="1" hangingPunct="1"/>
            <a:r>
              <a:rPr lang="en-US" altLang="zh-TW" sz="3600" b="1"/>
              <a:t>(</a:t>
            </a:r>
            <a:r>
              <a:rPr lang="zh-TW" altLang="en-US" sz="3600" b="1"/>
              <a:t>一</a:t>
            </a:r>
            <a:r>
              <a:rPr lang="en-US" altLang="zh-TW" sz="3600" b="1"/>
              <a:t>) </a:t>
            </a:r>
            <a:r>
              <a:rPr lang="zh-TW" altLang="en-US" sz="3600" b="1"/>
              <a:t>觸法兒童不再適用少年事件處理法</a:t>
            </a:r>
          </a:p>
        </p:txBody>
      </p:sp>
      <p:sp>
        <p:nvSpPr>
          <p:cNvPr id="140291" name="內容版面配置區 2">
            <a:extLst>
              <a:ext uri="{FF2B5EF4-FFF2-40B4-BE49-F238E27FC236}">
                <a16:creationId xmlns:a16="http://schemas.microsoft.com/office/drawing/2014/main" xmlns="" id="{8D5F36E6-6D2F-4143-97EF-87AF4E613F34}"/>
              </a:ext>
            </a:extLst>
          </p:cNvPr>
          <p:cNvSpPr>
            <a:spLocks noGrp="1" noChangeArrowheads="1"/>
          </p:cNvSpPr>
          <p:nvPr>
            <p:ph idx="1"/>
          </p:nvPr>
        </p:nvSpPr>
        <p:spPr>
          <a:xfrm>
            <a:off x="468313" y="1600200"/>
            <a:ext cx="8280400" cy="4525963"/>
          </a:xfrm>
        </p:spPr>
        <p:txBody>
          <a:bodyPr/>
          <a:lstStyle/>
          <a:p>
            <a:pPr marL="0" indent="0" algn="just" eaLnBrk="1" hangingPunct="1">
              <a:lnSpc>
                <a:spcPct val="100000"/>
              </a:lnSpc>
              <a:buFont typeface="Arial" panose="020B0604020202020204" pitchFamily="34" charset="0"/>
              <a:buNone/>
            </a:pPr>
            <a:r>
              <a:rPr lang="zh-TW" altLang="en-US" sz="2800" dirty="0"/>
              <a:t> </a:t>
            </a:r>
            <a:r>
              <a:rPr lang="en-US" altLang="zh-TW" sz="2800" b="1" dirty="0">
                <a:solidFill>
                  <a:srgbClr val="FF0000"/>
                </a:solidFill>
              </a:rPr>
              <a:t>7</a:t>
            </a:r>
            <a:r>
              <a:rPr lang="zh-TW" altLang="en-US" sz="2800" b="1" dirty="0">
                <a:solidFill>
                  <a:srgbClr val="FF0000"/>
                </a:solidFill>
              </a:rPr>
              <a:t>歲以上</a:t>
            </a:r>
            <a:r>
              <a:rPr lang="en-US" altLang="zh-TW" sz="2800" b="1" dirty="0">
                <a:solidFill>
                  <a:srgbClr val="FF0000"/>
                </a:solidFill>
              </a:rPr>
              <a:t>12</a:t>
            </a:r>
            <a:r>
              <a:rPr lang="zh-TW" altLang="en-US" sz="2800" b="1" dirty="0">
                <a:solidFill>
                  <a:srgbClr val="FF0000"/>
                </a:solidFill>
              </a:rPr>
              <a:t>歲以下</a:t>
            </a:r>
            <a:r>
              <a:rPr lang="zh-TW" altLang="en-US" sz="2800" dirty="0"/>
              <a:t>的觸法兒童，將</a:t>
            </a:r>
            <a:r>
              <a:rPr lang="zh-TW" altLang="en-US" sz="2800" b="1" dirty="0">
                <a:solidFill>
                  <a:srgbClr val="FF0000"/>
                </a:solidFill>
              </a:rPr>
              <a:t>不再適用</a:t>
            </a:r>
            <a:r>
              <a:rPr lang="zh-TW" altLang="en-US" sz="2800" dirty="0"/>
              <a:t>少年事件處理法，回歸</a:t>
            </a:r>
            <a:r>
              <a:rPr lang="zh-TW" altLang="en-US" sz="2800" b="1" dirty="0">
                <a:solidFill>
                  <a:srgbClr val="FF0000"/>
                </a:solidFill>
              </a:rPr>
              <a:t>教育社福體系進行輔導</a:t>
            </a:r>
            <a:r>
              <a:rPr lang="zh-TW" altLang="en-US" sz="2800" dirty="0"/>
              <a:t>，避免讓觸法兒童進入司法系統，對其造成太大的衝擊與創傷</a:t>
            </a:r>
            <a:r>
              <a:rPr lang="zh-TW" altLang="en-US" sz="2800" dirty="0" smtClean="0"/>
              <a:t>。</a:t>
            </a:r>
            <a:endParaRPr lang="en-US" altLang="zh-TW" sz="2800" dirty="0" smtClean="0"/>
          </a:p>
          <a:p>
            <a:pPr marL="0" indent="0" algn="just" eaLnBrk="1" hangingPunct="1">
              <a:lnSpc>
                <a:spcPct val="100000"/>
              </a:lnSpc>
              <a:buFont typeface="Arial" panose="020B0604020202020204" pitchFamily="34" charset="0"/>
              <a:buNone/>
            </a:pPr>
            <a:endParaRPr lang="en-US" altLang="zh-TW" sz="2800" dirty="0"/>
          </a:p>
          <a:p>
            <a:pPr marL="0" indent="0" algn="just" eaLnBrk="1" hangingPunct="1">
              <a:lnSpc>
                <a:spcPct val="100000"/>
              </a:lnSpc>
              <a:buFont typeface="Arial" panose="020B0604020202020204" pitchFamily="34" charset="0"/>
              <a:buNone/>
            </a:pPr>
            <a:r>
              <a:rPr lang="zh-TW" altLang="en-US" sz="2800" dirty="0" smtClean="0">
                <a:solidFill>
                  <a:srgbClr val="FF0000"/>
                </a:solidFill>
              </a:rPr>
              <a:t>未滿</a:t>
            </a:r>
            <a:r>
              <a:rPr lang="en-US" altLang="zh-TW" sz="2800" dirty="0" smtClean="0">
                <a:solidFill>
                  <a:srgbClr val="FF0000"/>
                </a:solidFill>
              </a:rPr>
              <a:t>12</a:t>
            </a:r>
            <a:r>
              <a:rPr lang="zh-TW" altLang="en-US" sz="2800" dirty="0" smtClean="0">
                <a:solidFill>
                  <a:srgbClr val="FF0000"/>
                </a:solidFill>
              </a:rPr>
              <a:t>歲屬於兒童，適用</a:t>
            </a:r>
            <a:r>
              <a:rPr lang="zh-TW" altLang="en-US" sz="2800" b="1" dirty="0" smtClean="0">
                <a:solidFill>
                  <a:srgbClr val="FF0000"/>
                </a:solidFill>
              </a:rPr>
              <a:t>兒童福利法</a:t>
            </a:r>
            <a:r>
              <a:rPr lang="zh-TW" altLang="en-US" sz="2800" dirty="0" smtClean="0">
                <a:solidFill>
                  <a:srgbClr val="FF0000"/>
                </a:solidFill>
              </a:rPr>
              <a:t>，可能採兒童保護事件處理</a:t>
            </a:r>
            <a:endParaRPr lang="zh-TW" altLang="en-US" sz="2800" dirty="0">
              <a:solidFill>
                <a:srgbClr val="FF0000"/>
              </a:solidFill>
            </a:endParaRPr>
          </a:p>
          <a:p>
            <a:pPr marL="0" indent="0" algn="just" eaLnBrk="1" hangingPunct="1">
              <a:lnSpc>
                <a:spcPct val="100000"/>
              </a:lnSpc>
              <a:buFont typeface="Arial" panose="020B0604020202020204" pitchFamily="34" charset="0"/>
              <a:buNone/>
            </a:pPr>
            <a:endParaRPr lang="zh-TW" altLang="en-US" sz="2800" dirty="0"/>
          </a:p>
        </p:txBody>
      </p:sp>
      <p:sp>
        <p:nvSpPr>
          <p:cNvPr id="140292" name="Text Box 17">
            <a:extLst>
              <a:ext uri="{FF2B5EF4-FFF2-40B4-BE49-F238E27FC236}">
                <a16:creationId xmlns:a16="http://schemas.microsoft.com/office/drawing/2014/main" xmlns="" id="{8D62EAF2-CF1E-47B5-8684-62305DBE2D61}"/>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170</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xmlns="" id="{D4C8431E-2379-41D4-8535-284E53AA6C0E}"/>
              </a:ext>
            </a:extLst>
          </p:cNvPr>
          <p:cNvSpPr>
            <a:spLocks noGrp="1" noChangeArrowheads="1"/>
          </p:cNvSpPr>
          <p:nvPr>
            <p:ph type="title"/>
          </p:nvPr>
        </p:nvSpPr>
        <p:spPr/>
        <p:txBody>
          <a:bodyPr/>
          <a:lstStyle/>
          <a:p>
            <a:pPr eaLnBrk="1" hangingPunct="1"/>
            <a:r>
              <a:rPr lang="en-US" altLang="zh-TW" sz="3400" b="1"/>
              <a:t>(</a:t>
            </a:r>
            <a:r>
              <a:rPr lang="zh-TW" altLang="en-US" sz="3400" b="1"/>
              <a:t>二</a:t>
            </a:r>
            <a:r>
              <a:rPr lang="en-US" altLang="zh-TW" sz="3400" b="1"/>
              <a:t>) </a:t>
            </a:r>
            <a:r>
              <a:rPr lang="zh-TW" altLang="en-US" sz="3400" b="1"/>
              <a:t>曝險少年去標籤，縮減司法介入事由</a:t>
            </a:r>
          </a:p>
        </p:txBody>
      </p:sp>
      <p:sp>
        <p:nvSpPr>
          <p:cNvPr id="141315" name="內容版面配置區 2">
            <a:extLst>
              <a:ext uri="{FF2B5EF4-FFF2-40B4-BE49-F238E27FC236}">
                <a16:creationId xmlns:a16="http://schemas.microsoft.com/office/drawing/2014/main" xmlns="" id="{F9C99D73-804D-4DAD-81BA-8BCCD95D7096}"/>
              </a:ext>
            </a:extLst>
          </p:cNvPr>
          <p:cNvSpPr>
            <a:spLocks noGrp="1" noChangeArrowheads="1"/>
          </p:cNvSpPr>
          <p:nvPr>
            <p:ph idx="1"/>
          </p:nvPr>
        </p:nvSpPr>
        <p:spPr>
          <a:xfrm>
            <a:off x="611188" y="1557338"/>
            <a:ext cx="8220075" cy="4525962"/>
          </a:xfrm>
        </p:spPr>
        <p:txBody>
          <a:bodyPr/>
          <a:lstStyle/>
          <a:p>
            <a:pPr marL="0" indent="0" eaLnBrk="1" hangingPunct="1">
              <a:lnSpc>
                <a:spcPct val="100000"/>
              </a:lnSpc>
              <a:buFont typeface="Arial" panose="020B0604020202020204" pitchFamily="34" charset="0"/>
              <a:buNone/>
            </a:pPr>
            <a:r>
              <a:rPr lang="zh-TW" altLang="en-US" sz="2800"/>
              <a:t>虞犯規定：實際上這些行為並未達到犯罪的構成要件不應受到處罰， 因此有違比例原則。</a:t>
            </a:r>
            <a:r>
              <a:rPr lang="zh-TW" altLang="en-US" sz="2800" b="1">
                <a:solidFill>
                  <a:srgbClr val="FF0000"/>
                </a:solidFill>
              </a:rPr>
              <a:t>刪減了虞犯的範圍</a:t>
            </a:r>
            <a:r>
              <a:rPr lang="zh-TW" altLang="en-US" sz="2800"/>
              <a:t>， 並以「</a:t>
            </a:r>
            <a:r>
              <a:rPr lang="zh-TW" altLang="en-US" sz="2800" b="1">
                <a:solidFill>
                  <a:srgbClr val="FF0000"/>
                </a:solidFill>
              </a:rPr>
              <a:t>曝險少年</a:t>
            </a:r>
            <a:r>
              <a:rPr lang="zh-TW" altLang="en-US" sz="2800"/>
              <a:t>」一詞取代「虞犯」以去除身分犯之標籤效應。</a:t>
            </a:r>
          </a:p>
        </p:txBody>
      </p:sp>
      <p:sp>
        <p:nvSpPr>
          <p:cNvPr id="141316" name="Text Box 17">
            <a:extLst>
              <a:ext uri="{FF2B5EF4-FFF2-40B4-BE49-F238E27FC236}">
                <a16:creationId xmlns:a16="http://schemas.microsoft.com/office/drawing/2014/main" xmlns="" id="{47E0E3C7-1C78-4894-B3F0-55ACB75852B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170</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矩形 3">
            <a:extLst>
              <a:ext uri="{FF2B5EF4-FFF2-40B4-BE49-F238E27FC236}">
                <a16:creationId xmlns:a16="http://schemas.microsoft.com/office/drawing/2014/main" xmlns="" id="{18ECB9CF-48D8-4386-87FD-B83705916B70}"/>
              </a:ext>
            </a:extLst>
          </p:cNvPr>
          <p:cNvSpPr>
            <a:spLocks noChangeArrowheads="1"/>
          </p:cNvSpPr>
          <p:nvPr/>
        </p:nvSpPr>
        <p:spPr bwMode="auto">
          <a:xfrm>
            <a:off x="468313" y="1700213"/>
            <a:ext cx="77406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b="1">
                <a:solidFill>
                  <a:srgbClr val="00B0F0"/>
                </a:solidFill>
                <a:latin typeface="微軟正黑體" panose="020B0604030504040204" pitchFamily="34" charset="-120"/>
                <a:ea typeface="微軟正黑體" panose="020B0604030504040204" pitchFamily="34" charset="-120"/>
              </a:rPr>
              <a:t>曝險少年</a:t>
            </a:r>
            <a:r>
              <a:rPr lang="zh-TW" altLang="en-US" sz="2800">
                <a:solidFill>
                  <a:srgbClr val="000000"/>
                </a:solidFill>
                <a:latin typeface="微軟正黑體" panose="020B0604030504040204" pitchFamily="34" charset="-120"/>
                <a:ea typeface="微軟正黑體" panose="020B0604030504040204" pitchFamily="34" charset="-120"/>
              </a:rPr>
              <a:t>：少年事件處理法修法後，所謂「曝險少年」是以涉及「無正當理由經常攜帶危險器械」、「有施用毒品或迷幻物品之行為而尚未觸犯刑罰法律」、「有預備犯罪或犯罪未遂而為法所不罰之行為」這三類行為，作為辨識「曝險少年」的行為徵兆。</a:t>
            </a:r>
          </a:p>
        </p:txBody>
      </p:sp>
      <p:sp>
        <p:nvSpPr>
          <p:cNvPr id="142339" name="Text Box 17">
            <a:extLst>
              <a:ext uri="{FF2B5EF4-FFF2-40B4-BE49-F238E27FC236}">
                <a16:creationId xmlns:a16="http://schemas.microsoft.com/office/drawing/2014/main" xmlns="" id="{7C74B20A-D394-4834-8134-2C360AA5CD9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170</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a:extLst>
              <a:ext uri="{FF2B5EF4-FFF2-40B4-BE49-F238E27FC236}">
                <a16:creationId xmlns:a16="http://schemas.microsoft.com/office/drawing/2014/main" xmlns="" id="{EBA7176C-23C1-4196-B556-0F1F739B9F25}"/>
              </a:ext>
            </a:extLst>
          </p:cNvPr>
          <p:cNvSpPr>
            <a:spLocks noGrp="1" noChangeArrowheads="1"/>
          </p:cNvSpPr>
          <p:nvPr>
            <p:ph type="title"/>
          </p:nvPr>
        </p:nvSpPr>
        <p:spPr/>
        <p:txBody>
          <a:bodyPr/>
          <a:lstStyle/>
          <a:p>
            <a:pPr eaLnBrk="1" hangingPunct="1"/>
            <a:r>
              <a:rPr lang="en-US" altLang="zh-TW" sz="3400" b="1"/>
              <a:t>(</a:t>
            </a:r>
            <a:r>
              <a:rPr lang="zh-TW" altLang="en-US" sz="3400" b="1"/>
              <a:t>三</a:t>
            </a:r>
            <a:r>
              <a:rPr lang="en-US" altLang="zh-TW" sz="3400" b="1"/>
              <a:t>) </a:t>
            </a:r>
            <a:r>
              <a:rPr lang="zh-TW" altLang="en-US" sz="3400" b="1"/>
              <a:t>對於曝險少年以</a:t>
            </a:r>
            <a:r>
              <a:rPr lang="en-US" altLang="zh-TW" sz="3400" b="1"/>
              <a:t/>
            </a:r>
            <a:br>
              <a:rPr lang="en-US" altLang="zh-TW" sz="3400" b="1"/>
            </a:br>
            <a:r>
              <a:rPr lang="zh-TW" altLang="en-US" sz="3400" b="1"/>
              <a:t>「行政輔導先行，司法為後盾」為原則</a:t>
            </a:r>
          </a:p>
        </p:txBody>
      </p:sp>
      <p:sp>
        <p:nvSpPr>
          <p:cNvPr id="143363" name="內容版面配置區 2">
            <a:extLst>
              <a:ext uri="{FF2B5EF4-FFF2-40B4-BE49-F238E27FC236}">
                <a16:creationId xmlns:a16="http://schemas.microsoft.com/office/drawing/2014/main" xmlns="" id="{9EB44AEF-8777-4791-BE3E-514782FF5FFB}"/>
              </a:ext>
            </a:extLst>
          </p:cNvPr>
          <p:cNvSpPr>
            <a:spLocks noGrp="1" noChangeArrowheads="1"/>
          </p:cNvSpPr>
          <p:nvPr>
            <p:ph idx="1"/>
          </p:nvPr>
        </p:nvSpPr>
        <p:spPr>
          <a:xfrm>
            <a:off x="468313" y="1600200"/>
            <a:ext cx="8218487" cy="2549525"/>
          </a:xfrm>
        </p:spPr>
        <p:txBody>
          <a:bodyPr/>
          <a:lstStyle/>
          <a:p>
            <a:pPr marL="0" indent="0" eaLnBrk="1" hangingPunct="1">
              <a:lnSpc>
                <a:spcPct val="100000"/>
              </a:lnSpc>
              <a:buFont typeface="Arial" panose="020B0604020202020204" pitchFamily="34" charset="0"/>
              <a:buNone/>
            </a:pPr>
            <a:r>
              <a:rPr lang="zh-TW" altLang="en-US" sz="2800"/>
              <a:t>依規定若警察、檢察官或法院執行勤務時，知悉少年有曝險行為，應優先由</a:t>
            </a:r>
            <a:r>
              <a:rPr lang="zh-TW" altLang="en-US" sz="2800" b="1">
                <a:solidFill>
                  <a:srgbClr val="FF0000"/>
                </a:solidFill>
              </a:rPr>
              <a:t>各地方的少年輔導委員會</a:t>
            </a:r>
            <a:r>
              <a:rPr lang="zh-TW" altLang="en-US" sz="2800"/>
              <a:t>介入，並結合福利、教育、心理、醫療、警政、勞政及其他相關資源，對少年給予適當輔導，</a:t>
            </a:r>
            <a:r>
              <a:rPr lang="zh-TW" altLang="en-US" sz="2800" b="1">
                <a:solidFill>
                  <a:srgbClr val="FF0000"/>
                </a:solidFill>
              </a:rPr>
              <a:t>必要時才請求少年法院介入</a:t>
            </a:r>
            <a:r>
              <a:rPr lang="zh-TW" altLang="en-US" sz="2800"/>
              <a:t>。</a:t>
            </a:r>
          </a:p>
        </p:txBody>
      </p:sp>
      <p:sp>
        <p:nvSpPr>
          <p:cNvPr id="143364" name="Text Box 17">
            <a:extLst>
              <a:ext uri="{FF2B5EF4-FFF2-40B4-BE49-F238E27FC236}">
                <a16:creationId xmlns:a16="http://schemas.microsoft.com/office/drawing/2014/main" xmlns="" id="{5129FAF9-FB72-41E4-B417-49E3389D978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171</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標題 3">
            <a:extLst>
              <a:ext uri="{FF2B5EF4-FFF2-40B4-BE49-F238E27FC236}">
                <a16:creationId xmlns:a16="http://schemas.microsoft.com/office/drawing/2014/main" xmlns="" id="{AD9AEA4C-EFAF-474D-B358-B47C696A9E70}"/>
              </a:ext>
            </a:extLst>
          </p:cNvPr>
          <p:cNvSpPr>
            <a:spLocks noGrp="1" noChangeArrowheads="1"/>
          </p:cNvSpPr>
          <p:nvPr>
            <p:ph type="title"/>
          </p:nvPr>
        </p:nvSpPr>
        <p:spPr>
          <a:xfrm>
            <a:off x="250825" y="341313"/>
            <a:ext cx="2665413" cy="1143000"/>
          </a:xfrm>
        </p:spPr>
        <p:txBody>
          <a:bodyPr/>
          <a:lstStyle/>
          <a:p>
            <a:pPr eaLnBrk="1" hangingPunct="1"/>
            <a:r>
              <a:rPr lang="zh-TW" altLang="en-US" b="1"/>
              <a:t>時事議題</a:t>
            </a:r>
          </a:p>
        </p:txBody>
      </p:sp>
      <p:sp>
        <p:nvSpPr>
          <p:cNvPr id="144387" name="內容版面配置區 1">
            <a:extLst>
              <a:ext uri="{FF2B5EF4-FFF2-40B4-BE49-F238E27FC236}">
                <a16:creationId xmlns:a16="http://schemas.microsoft.com/office/drawing/2014/main" xmlns="" id="{A57A50D9-AD5A-4B49-AE9A-AEF9995BBDEA}"/>
              </a:ext>
            </a:extLst>
          </p:cNvPr>
          <p:cNvSpPr>
            <a:spLocks noGrp="1" noChangeArrowheads="1"/>
          </p:cNvSpPr>
          <p:nvPr>
            <p:ph idx="1"/>
          </p:nvPr>
        </p:nvSpPr>
        <p:spPr>
          <a:xfrm>
            <a:off x="601663" y="1811338"/>
            <a:ext cx="8147050" cy="4425950"/>
          </a:xfrm>
        </p:spPr>
        <p:txBody>
          <a:bodyPr/>
          <a:lstStyle/>
          <a:p>
            <a:pPr marL="0" indent="0" algn="just"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立法院今年</a:t>
            </a:r>
            <a:r>
              <a:rPr lang="en-US" altLang="zh-TW" sz="2800">
                <a:latin typeface="微軟正黑體" panose="020B0604030504040204" pitchFamily="34" charset="-120"/>
                <a:ea typeface="微軟正黑體" panose="020B0604030504040204" pitchFamily="34" charset="-120"/>
              </a:rPr>
              <a:t>(2019)</a:t>
            </a:r>
            <a:r>
              <a:rPr lang="zh-TW" altLang="en-US" sz="2800">
                <a:latin typeface="微軟正黑體" panose="020B0604030504040204" pitchFamily="34" charset="-120"/>
                <a:ea typeface="微軟正黑體" panose="020B0604030504040204" pitchFamily="34" charset="-120"/>
              </a:rPr>
              <a:t>三讀修正通過「少年事件處理法」部分條文，大幅減少司法介入少年輔導，無正當理由經常攜帶危險器械等三類曝險少年不再移送少年法庭，四年後回歸少輔會負責輔導。但六都之外，目前七成縣市的少輔會編制僅</a:t>
            </a:r>
            <a:r>
              <a:rPr lang="en-US" altLang="zh-TW" sz="2800">
                <a:latin typeface="微軟正黑體" panose="020B0604030504040204" pitchFamily="34" charset="-120"/>
                <a:ea typeface="微軟正黑體" panose="020B0604030504040204" pitchFamily="34" charset="-120"/>
              </a:rPr>
              <a:t>1</a:t>
            </a:r>
            <a:r>
              <a:rPr lang="zh-TW" altLang="en-US" sz="2800">
                <a:latin typeface="微軟正黑體" panose="020B0604030504040204" pitchFamily="34" charset="-120"/>
                <a:ea typeface="微軟正黑體" panose="020B0604030504040204" pitchFamily="34" charset="-120"/>
              </a:rPr>
              <a:t>至</a:t>
            </a:r>
            <a:r>
              <a:rPr lang="en-US" altLang="zh-TW" sz="2800">
                <a:latin typeface="微軟正黑體" panose="020B0604030504040204" pitchFamily="34" charset="-120"/>
                <a:ea typeface="微軟正黑體" panose="020B0604030504040204" pitchFamily="34" charset="-120"/>
              </a:rPr>
              <a:t>2</a:t>
            </a:r>
            <a:r>
              <a:rPr lang="zh-TW" altLang="en-US" sz="2800">
                <a:latin typeface="微軟正黑體" panose="020B0604030504040204" pitchFamily="34" charset="-120"/>
                <a:ea typeface="微軟正黑體" panose="020B0604030504040204" pitchFamily="34" charset="-120"/>
              </a:rPr>
              <a:t>人，面臨人力缺乏困境。</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3">
            <a:extLst>
              <a:ext uri="{FF2B5EF4-FFF2-40B4-BE49-F238E27FC236}">
                <a16:creationId xmlns:a16="http://schemas.microsoft.com/office/drawing/2014/main" xmlns="" id="{D0DEE7B0-AE2E-4889-876A-8F61F785FCA0}"/>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p>
        </p:txBody>
      </p:sp>
      <p:sp>
        <p:nvSpPr>
          <p:cNvPr id="146435" name="內容版面配置區 1">
            <a:extLst>
              <a:ext uri="{FF2B5EF4-FFF2-40B4-BE49-F238E27FC236}">
                <a16:creationId xmlns:a16="http://schemas.microsoft.com/office/drawing/2014/main" xmlns="" id="{978488B6-2D49-4F3C-B4B2-4671B4C44C06}"/>
              </a:ext>
            </a:extLst>
          </p:cNvPr>
          <p:cNvSpPr>
            <a:spLocks noGrp="1" noChangeArrowheads="1"/>
          </p:cNvSpPr>
          <p:nvPr>
            <p:ph idx="1"/>
          </p:nvPr>
        </p:nvSpPr>
        <p:spPr>
          <a:xfrm>
            <a:off x="539750" y="1773238"/>
            <a:ext cx="8353425" cy="4424362"/>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新竹市警局少年隊指出，除了人力缺乏，修法後少輔會輔導青少年期間，須評估是否由少年法院才能保障少年健全的自我成長，並敘明理由、檢具相關資料請求少年法院處理，少輔員未來應深入瞭解司法調查特性，才能提高對少年犯罪預防、高風險少年的輔導成效。</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標題 2">
            <a:extLst>
              <a:ext uri="{FF2B5EF4-FFF2-40B4-BE49-F238E27FC236}">
                <a16:creationId xmlns:a16="http://schemas.microsoft.com/office/drawing/2014/main" xmlns="" id="{8299E8B0-9526-4CE6-A355-81567D03D517}"/>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endParaRPr lang="zh-TW" altLang="en-US"/>
          </a:p>
        </p:txBody>
      </p:sp>
      <p:sp>
        <p:nvSpPr>
          <p:cNvPr id="147459" name="內容版面配置區 3">
            <a:extLst>
              <a:ext uri="{FF2B5EF4-FFF2-40B4-BE49-F238E27FC236}">
                <a16:creationId xmlns:a16="http://schemas.microsoft.com/office/drawing/2014/main" xmlns="" id="{28470427-BE7A-4933-9CB5-7EA8AA67441B}"/>
              </a:ext>
            </a:extLst>
          </p:cNvPr>
          <p:cNvSpPr>
            <a:spLocks noGrp="1" noChangeArrowheads="1"/>
          </p:cNvSpPr>
          <p:nvPr>
            <p:ph idx="1"/>
          </p:nvPr>
        </p:nvSpPr>
        <p:spPr>
          <a:xfrm>
            <a:off x="539750" y="1844675"/>
            <a:ext cx="8280400" cy="4425950"/>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司法院表示，現制的少輔會多屬地方政府任務編組，編制看似「軍容壯盛」，其實人員和經費都有限；民國</a:t>
            </a:r>
            <a:r>
              <a:rPr lang="en-US" altLang="zh-TW" sz="2800">
                <a:latin typeface="微軟正黑體" panose="020B0604030504040204" pitchFamily="34" charset="-120"/>
                <a:ea typeface="微軟正黑體" panose="020B0604030504040204" pitchFamily="34" charset="-120"/>
              </a:rPr>
              <a:t>112</a:t>
            </a:r>
            <a:r>
              <a:rPr lang="zh-TW" altLang="en-US" sz="2800">
                <a:latin typeface="微軟正黑體" panose="020B0604030504040204" pitchFamily="34" charset="-120"/>
                <a:ea typeface="微軟正黑體" panose="020B0604030504040204" pitchFamily="34" charset="-120"/>
              </a:rPr>
              <a:t>年</a:t>
            </a:r>
            <a:r>
              <a:rPr lang="en-US" altLang="zh-TW" sz="2800">
                <a:latin typeface="微軟正黑體" panose="020B0604030504040204" pitchFamily="34" charset="-120"/>
                <a:ea typeface="微軟正黑體" panose="020B0604030504040204" pitchFamily="34" charset="-120"/>
              </a:rPr>
              <a:t>7</a:t>
            </a:r>
            <a:r>
              <a:rPr lang="zh-TW" altLang="en-US" sz="2800">
                <a:latin typeface="微軟正黑體" panose="020B0604030504040204" pitchFamily="34" charset="-120"/>
                <a:ea typeface="微軟正黑體" panose="020B0604030504040204" pitchFamily="34" charset="-120"/>
              </a:rPr>
              <a:t>月後，新的少輔會結合福利、教育、心理、醫療等各類資源，如果行政輔導有效，少年就能復歸正軌，不必再以司法介入，各縣市新的少輔會配置人力至少</a:t>
            </a:r>
            <a:r>
              <a:rPr lang="en-US" altLang="zh-TW" sz="2800">
                <a:latin typeface="微軟正黑體" panose="020B0604030504040204" pitchFamily="34" charset="-120"/>
                <a:ea typeface="微軟正黑體" panose="020B0604030504040204" pitchFamily="34" charset="-120"/>
              </a:rPr>
              <a:t>5</a:t>
            </a:r>
            <a:r>
              <a:rPr lang="zh-TW" altLang="en-US" sz="2800">
                <a:latin typeface="微軟正黑體" panose="020B0604030504040204" pitchFamily="34" charset="-120"/>
                <a:ea typeface="微軟正黑體" panose="020B0604030504040204" pitchFamily="34" charset="-120"/>
              </a:rPr>
              <a:t>人。</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標題 2">
            <a:extLst>
              <a:ext uri="{FF2B5EF4-FFF2-40B4-BE49-F238E27FC236}">
                <a16:creationId xmlns:a16="http://schemas.microsoft.com/office/drawing/2014/main" xmlns="" id="{C11C7810-254E-43EE-BAA9-BCB751FCA1B0}"/>
              </a:ext>
            </a:extLst>
          </p:cNvPr>
          <p:cNvSpPr>
            <a:spLocks noGrp="1" noChangeArrowheads="1"/>
          </p:cNvSpPr>
          <p:nvPr>
            <p:ph type="title"/>
          </p:nvPr>
        </p:nvSpPr>
        <p:spPr>
          <a:xfrm>
            <a:off x="250825" y="341313"/>
            <a:ext cx="3168650" cy="1143000"/>
          </a:xfrm>
        </p:spPr>
        <p:txBody>
          <a:bodyPr/>
          <a:lstStyle/>
          <a:p>
            <a:pPr eaLnBrk="1" hangingPunct="1"/>
            <a:r>
              <a:rPr lang="zh-TW" altLang="en-US" b="1"/>
              <a:t>議題小考箱</a:t>
            </a:r>
          </a:p>
        </p:txBody>
      </p:sp>
      <p:sp>
        <p:nvSpPr>
          <p:cNvPr id="148483" name="內容版面配置區 3">
            <a:extLst>
              <a:ext uri="{FF2B5EF4-FFF2-40B4-BE49-F238E27FC236}">
                <a16:creationId xmlns:a16="http://schemas.microsoft.com/office/drawing/2014/main" xmlns="" id="{BBF1DFDB-4E32-4F27-8C12-0260DE894015}"/>
              </a:ext>
            </a:extLst>
          </p:cNvPr>
          <p:cNvSpPr>
            <a:spLocks noGrp="1" noChangeArrowheads="1"/>
          </p:cNvSpPr>
          <p:nvPr>
            <p:ph idx="1"/>
          </p:nvPr>
        </p:nvSpPr>
        <p:spPr>
          <a:xfrm>
            <a:off x="971550" y="1827213"/>
            <a:ext cx="6553200" cy="1198562"/>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請問司法院的說法，符合我國少年事件處理法的哪一項原則？</a:t>
            </a:r>
          </a:p>
        </p:txBody>
      </p:sp>
      <p:grpSp>
        <p:nvGrpSpPr>
          <p:cNvPr id="5" name="群組 4">
            <a:extLst>
              <a:ext uri="{FF2B5EF4-FFF2-40B4-BE49-F238E27FC236}">
                <a16:creationId xmlns:a16="http://schemas.microsoft.com/office/drawing/2014/main" xmlns="" id="{6D1935F1-A03E-48B7-8794-1FAEDA55B442}"/>
              </a:ext>
            </a:extLst>
          </p:cNvPr>
          <p:cNvGrpSpPr>
            <a:grpSpLocks/>
          </p:cNvGrpSpPr>
          <p:nvPr/>
        </p:nvGrpSpPr>
        <p:grpSpPr bwMode="auto">
          <a:xfrm>
            <a:off x="1619250" y="3141663"/>
            <a:ext cx="6624638" cy="1341437"/>
            <a:chOff x="2267744" y="3068962"/>
            <a:chExt cx="6445689" cy="1341728"/>
          </a:xfrm>
        </p:grpSpPr>
        <p:sp>
          <p:nvSpPr>
            <p:cNvPr id="148485" name="文字方塊 5">
              <a:extLst>
                <a:ext uri="{FF2B5EF4-FFF2-40B4-BE49-F238E27FC236}">
                  <a16:creationId xmlns:a16="http://schemas.microsoft.com/office/drawing/2014/main" xmlns="" id="{6E365D9C-A7CC-424E-8B4C-711D5A9F7CDE}"/>
                </a:ext>
              </a:extLst>
            </p:cNvPr>
            <p:cNvSpPr txBox="1">
              <a:spLocks noChangeArrowheads="1"/>
            </p:cNvSpPr>
            <p:nvPr/>
          </p:nvSpPr>
          <p:spPr bwMode="auto">
            <a:xfrm>
              <a:off x="2987824" y="3887470"/>
              <a:ext cx="5725609"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「行政輔導先行，司法為後盾」原則。</a:t>
              </a:r>
            </a:p>
          </p:txBody>
        </p:sp>
        <p:sp>
          <p:nvSpPr>
            <p:cNvPr id="7" name="橢圓 6">
              <a:extLst>
                <a:ext uri="{FF2B5EF4-FFF2-40B4-BE49-F238E27FC236}">
                  <a16:creationId xmlns:a16="http://schemas.microsoft.com/office/drawing/2014/main" xmlns="" id="{D46B0444-EC2D-42D5-BC64-6DDBCE58F4C1}"/>
                </a:ext>
              </a:extLst>
            </p:cNvPr>
            <p:cNvSpPr/>
            <p:nvPr/>
          </p:nvSpPr>
          <p:spPr bwMode="auto">
            <a:xfrm>
              <a:off x="2267744" y="3068962"/>
              <a:ext cx="1008636" cy="9796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2">
            <a:extLst>
              <a:ext uri="{FF2B5EF4-FFF2-40B4-BE49-F238E27FC236}">
                <a16:creationId xmlns:a16="http://schemas.microsoft.com/office/drawing/2014/main" xmlns="" id="{35BE4726-A031-41C2-AF7C-0229F16B96B4}"/>
              </a:ext>
            </a:extLst>
          </p:cNvPr>
          <p:cNvSpPr>
            <a:spLocks noGrp="1" noChangeArrowheads="1"/>
          </p:cNvSpPr>
          <p:nvPr>
            <p:ph type="title"/>
          </p:nvPr>
        </p:nvSpPr>
        <p:spPr>
          <a:xfrm>
            <a:off x="1403350" y="557213"/>
            <a:ext cx="7283450" cy="1143000"/>
          </a:xfrm>
        </p:spPr>
        <p:txBody>
          <a:bodyPr>
            <a:normAutofit fontScale="90000"/>
          </a:bodyPr>
          <a:lstStyle/>
          <a:p>
            <a:pPr eaLnBrk="1" hangingPunct="1">
              <a:defRPr/>
            </a:pPr>
            <a:r>
              <a:rPr lang="zh-TW" altLang="en-US" sz="4000"/>
              <a:t>少年事件處理法對少年</a:t>
            </a:r>
            <a:r>
              <a:rPr lang="en-US" altLang="zh-TW" sz="4000"/>
              <a:t/>
            </a:r>
            <a:br>
              <a:rPr lang="en-US" altLang="zh-TW" sz="4000"/>
            </a:br>
            <a:r>
              <a:rPr lang="zh-TW" altLang="en-US" sz="4000"/>
              <a:t>之處遇與保護規定</a:t>
            </a:r>
          </a:p>
        </p:txBody>
      </p:sp>
      <p:sp>
        <p:nvSpPr>
          <p:cNvPr id="149507" name="文字方塊 3">
            <a:extLst>
              <a:ext uri="{FF2B5EF4-FFF2-40B4-BE49-F238E27FC236}">
                <a16:creationId xmlns:a16="http://schemas.microsoft.com/office/drawing/2014/main" xmlns="" id="{57D20FBC-DF86-46FA-A8D6-20A885803ED7}"/>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三、</a:t>
            </a:r>
          </a:p>
        </p:txBody>
      </p:sp>
      <p:pic>
        <p:nvPicPr>
          <p:cNvPr id="149508" name="圖片 4">
            <a:extLst>
              <a:ext uri="{FF2B5EF4-FFF2-40B4-BE49-F238E27FC236}">
                <a16:creationId xmlns:a16="http://schemas.microsoft.com/office/drawing/2014/main" xmlns="" id="{7FCE90CE-E7E2-4E96-BB70-5AC49B088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844675"/>
            <a:ext cx="484822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 Box 17">
            <a:extLst>
              <a:ext uri="{FF2B5EF4-FFF2-40B4-BE49-F238E27FC236}">
                <a16:creationId xmlns:a16="http://schemas.microsoft.com/office/drawing/2014/main" xmlns="" id="{D2A53CD2-6C73-4F0C-BEDB-78A5D78EDA5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25603"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dirty="0" smtClean="0">
                <a:latin typeface="微軟正黑體" pitchFamily="34" charset="-120"/>
                <a:ea typeface="微軟正黑體" pitchFamily="34" charset="-120"/>
              </a:rPr>
              <a:t>（二）預防理論</a:t>
            </a:r>
            <a:endParaRPr lang="en-US" altLang="zh-TW" dirty="0" smtClean="0">
              <a:latin typeface="微軟正黑體" pitchFamily="34" charset="-120"/>
              <a:ea typeface="微軟正黑體" pitchFamily="34" charset="-120"/>
            </a:endParaRPr>
          </a:p>
          <a:p>
            <a:pPr>
              <a:buFont typeface="Calibri" pitchFamily="34" charset="0"/>
              <a:buAutoNum type="arabicPeriod" startAt="2"/>
            </a:pPr>
            <a:r>
              <a:rPr lang="zh-TW" altLang="en-US" dirty="0" smtClean="0">
                <a:latin typeface="微軟正黑體" pitchFamily="34" charset="-120"/>
                <a:ea typeface="微軟正黑體" pitchFamily="34" charset="-120"/>
              </a:rPr>
              <a:t>特別預防理論</a:t>
            </a:r>
            <a:endParaRPr lang="en-US" altLang="zh-TW" dirty="0" smtClean="0">
              <a:latin typeface="微軟正黑體" pitchFamily="34" charset="-120"/>
              <a:ea typeface="微軟正黑體" pitchFamily="34" charset="-120"/>
            </a:endParaRPr>
          </a:p>
          <a:p>
            <a:pPr lvl="1" eaLnBrk="1" hangingPunct="1"/>
            <a:r>
              <a:rPr lang="zh-TW" altLang="en-US" sz="3000" dirty="0" smtClean="0">
                <a:latin typeface="微軟正黑體" pitchFamily="34" charset="-120"/>
                <a:ea typeface="微軟正黑體" pitchFamily="34" charset="-120"/>
              </a:rPr>
              <a:t>刑罰的目的在於</a:t>
            </a:r>
            <a:r>
              <a:rPr lang="zh-TW" altLang="en-US" sz="3000" b="1" dirty="0" smtClean="0">
                <a:solidFill>
                  <a:srgbClr val="FF3C00"/>
                </a:solidFill>
                <a:latin typeface="微軟正黑體" pitchFamily="34" charset="-120"/>
                <a:ea typeface="微軟正黑體" pitchFamily="34" charset="-120"/>
              </a:rPr>
              <a:t>預防</a:t>
            </a:r>
            <a:r>
              <a:rPr lang="zh-TW" altLang="en-US" sz="3000" dirty="0" smtClean="0">
                <a:latin typeface="微軟正黑體" pitchFamily="34" charset="-120"/>
                <a:ea typeface="微軟正黑體" pitchFamily="34" charset="-120"/>
              </a:rPr>
              <a:t>犯罪行為人再犯。</a:t>
            </a:r>
            <a:endParaRPr lang="en-US" altLang="zh-TW" sz="3000" dirty="0" smtClean="0">
              <a:latin typeface="微軟正黑體" pitchFamily="34" charset="-120"/>
              <a:ea typeface="微軟正黑體" pitchFamily="34" charset="-120"/>
            </a:endParaRPr>
          </a:p>
          <a:p>
            <a:pPr lvl="1" eaLnBrk="1" hangingPunct="1"/>
            <a:r>
              <a:rPr lang="zh-TW" altLang="en-US" sz="3000" dirty="0" smtClean="0">
                <a:latin typeface="微軟正黑體" pitchFamily="34" charset="-120"/>
                <a:ea typeface="微軟正黑體" pitchFamily="34" charset="-120"/>
              </a:rPr>
              <a:t>刑罰不再只是回顧過去，而是積極的展望未來，透過刑罰</a:t>
            </a:r>
            <a:r>
              <a:rPr lang="zh-TW" altLang="en-US" sz="3000" b="1" dirty="0" smtClean="0">
                <a:solidFill>
                  <a:srgbClr val="FF3C00"/>
                </a:solidFill>
                <a:latin typeface="微軟正黑體" pitchFamily="34" charset="-120"/>
                <a:ea typeface="微軟正黑體" pitchFamily="34" charset="-120"/>
              </a:rPr>
              <a:t>矯治</a:t>
            </a:r>
            <a:r>
              <a:rPr lang="zh-TW" altLang="en-US" sz="3000" dirty="0" smtClean="0">
                <a:latin typeface="微軟正黑體" pitchFamily="34" charset="-120"/>
                <a:ea typeface="微軟正黑體" pitchFamily="34" charset="-120"/>
              </a:rPr>
              <a:t>犯罪行為人，使之回歸社會正常生活，遵守法律秩序</a:t>
            </a:r>
            <a:r>
              <a:rPr lang="zh-TW" altLang="en-US" sz="3000" dirty="0" smtClean="0"/>
              <a:t>。</a:t>
            </a:r>
            <a:endParaRPr lang="en-US" altLang="zh-TW" sz="3000" dirty="0" smtClean="0"/>
          </a:p>
        </p:txBody>
      </p:sp>
      <p:sp>
        <p:nvSpPr>
          <p:cNvPr id="2560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03784FDC-530F-4E92-812F-A0C8C9FAD6A2}" type="slidenum">
              <a:rPr kumimoji="0" lang="zh-TW" altLang="en-US" smtClean="0">
                <a:solidFill>
                  <a:srgbClr val="898989"/>
                </a:solidFill>
                <a:latin typeface="標楷體" pitchFamily="65" charset="-120"/>
                <a:ea typeface="標楷體" pitchFamily="65" charset="-120"/>
              </a:rPr>
              <a:pPr eaLnBrk="1" hangingPunct="1"/>
              <a:t>22</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79050573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犯罪者未滿</a:t>
            </a:r>
            <a:r>
              <a:rPr lang="en-US" altLang="zh-TW" dirty="0" smtClean="0"/>
              <a:t>14</a:t>
            </a:r>
            <a:r>
              <a:rPr lang="zh-TW" altLang="en-US" dirty="0" smtClean="0"/>
              <a:t>歲，無論罪刑輕重，</a:t>
            </a:r>
            <a:r>
              <a:rPr lang="zh-TW" altLang="en-US" dirty="0"/>
              <a:t>一律</a:t>
            </a:r>
            <a:r>
              <a:rPr lang="zh-TW" altLang="en-US" dirty="0" smtClean="0"/>
              <a:t>以少年保護事件處理</a:t>
            </a:r>
            <a:endParaRPr lang="en-US" altLang="zh-TW" dirty="0" smtClean="0"/>
          </a:p>
          <a:p>
            <a:r>
              <a:rPr lang="en-US" altLang="zh-TW" dirty="0" smtClean="0"/>
              <a:t>12</a:t>
            </a:r>
            <a:r>
              <a:rPr lang="zh-TW" altLang="en-US" dirty="0" smtClean="0"/>
              <a:t>歲以下，適用兒童福利法</a:t>
            </a:r>
            <a:endParaRPr lang="zh-TW" altLang="en-US" dirty="0"/>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36672062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標題 3">
            <a:extLst>
              <a:ext uri="{FF2B5EF4-FFF2-40B4-BE49-F238E27FC236}">
                <a16:creationId xmlns:a16="http://schemas.microsoft.com/office/drawing/2014/main" xmlns="" id="{BE237D7E-ADCE-46EC-BAF2-8F80521AC272}"/>
              </a:ext>
            </a:extLst>
          </p:cNvPr>
          <p:cNvSpPr>
            <a:spLocks noGrp="1" noChangeArrowheads="1"/>
          </p:cNvSpPr>
          <p:nvPr>
            <p:ph type="title"/>
          </p:nvPr>
        </p:nvSpPr>
        <p:spPr>
          <a:xfrm>
            <a:off x="250825" y="341313"/>
            <a:ext cx="2665413" cy="1143000"/>
          </a:xfrm>
        </p:spPr>
        <p:txBody>
          <a:bodyPr/>
          <a:lstStyle/>
          <a:p>
            <a:pPr eaLnBrk="1" hangingPunct="1"/>
            <a:r>
              <a:rPr lang="zh-TW" altLang="en-US" b="1"/>
              <a:t>生活實例</a:t>
            </a:r>
          </a:p>
        </p:txBody>
      </p:sp>
      <p:sp>
        <p:nvSpPr>
          <p:cNvPr id="150531" name="內容版面配置區 1">
            <a:extLst>
              <a:ext uri="{FF2B5EF4-FFF2-40B4-BE49-F238E27FC236}">
                <a16:creationId xmlns:a16="http://schemas.microsoft.com/office/drawing/2014/main" xmlns="" id="{DBB4DE53-EDEC-4B1E-80EC-9C53655B0F71}"/>
              </a:ext>
            </a:extLst>
          </p:cNvPr>
          <p:cNvSpPr>
            <a:spLocks noGrp="1" noChangeArrowheads="1"/>
          </p:cNvSpPr>
          <p:nvPr>
            <p:ph idx="1"/>
          </p:nvPr>
        </p:nvSpPr>
        <p:spPr>
          <a:xfrm>
            <a:off x="611188" y="1773238"/>
            <a:ext cx="8147050" cy="4424362"/>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台南市邱姓少年跟著老大在街頭廝混，老大跟他說：</a:t>
            </a:r>
            <a:r>
              <a:rPr lang="en-US" altLang="zh-TW" sz="2800">
                <a:latin typeface="微軟正黑體" panose="020B0604030504040204" pitchFamily="34" charset="-120"/>
                <a:ea typeface="微軟正黑體" panose="020B0604030504040204" pitchFamily="34" charset="-120"/>
              </a:rPr>
              <a:t> </a:t>
            </a:r>
            <a:r>
              <a:rPr lang="zh-TW" altLang="en-US" sz="2800">
                <a:latin typeface="微軟正黑體" panose="020B0604030504040204" pitchFamily="34" charset="-120"/>
                <a:ea typeface="微軟正黑體" panose="020B0604030504040204" pitchFamily="34" charset="-120"/>
              </a:rPr>
              <a:t>「兄弟要轉型，投資詐騙！」交給他一筆錢購買名牌服飾及智慧手機到高職夜校炫富招攬車手，邱向陳姓同學說，當車手有錢可賺，可以和他一樣，穿名牌拿高檔手機，陳姓少年禁不起利誘，和邱當起詐騙車手。</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內容版面配置區 1">
            <a:extLst>
              <a:ext uri="{FF2B5EF4-FFF2-40B4-BE49-F238E27FC236}">
                <a16:creationId xmlns:a16="http://schemas.microsoft.com/office/drawing/2014/main" xmlns="" id="{D432E461-9E5B-4846-90DF-184E51D2B188}"/>
              </a:ext>
            </a:extLst>
          </p:cNvPr>
          <p:cNvSpPr>
            <a:spLocks noGrp="1" noChangeArrowheads="1"/>
          </p:cNvSpPr>
          <p:nvPr>
            <p:ph idx="1"/>
          </p:nvPr>
        </p:nvSpPr>
        <p:spPr>
          <a:xfrm>
            <a:off x="601663" y="1739900"/>
            <a:ext cx="8147050" cy="4425950"/>
          </a:xfrm>
        </p:spPr>
        <p:txBody>
          <a:bodyPr/>
          <a:lstStyle/>
          <a:p>
            <a:pPr marL="0" indent="0" algn="just"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邱和陳姓少年涉嫌假冒檢察官被警方查獲，被少年觀護所收容</a:t>
            </a:r>
            <a:r>
              <a:rPr lang="en-US" altLang="zh-TW" sz="2800">
                <a:latin typeface="微軟正黑體" panose="020B0604030504040204" pitchFamily="34" charset="-120"/>
                <a:ea typeface="微軟正黑體" panose="020B0604030504040204" pitchFamily="34" charset="-120"/>
              </a:rPr>
              <a:t>2</a:t>
            </a:r>
            <a:r>
              <a:rPr lang="zh-TW" altLang="en-US" sz="2800">
                <a:latin typeface="微軟正黑體" panose="020B0604030504040204" pitchFamily="34" charset="-120"/>
                <a:ea typeface="微軟正黑體" panose="020B0604030504040204" pitchFamily="34" charset="-120"/>
              </a:rPr>
              <a:t>個月後，交付保護管束。法辦過</a:t>
            </a:r>
            <a:r>
              <a:rPr lang="en-US" altLang="zh-TW" sz="2800">
                <a:latin typeface="微軟正黑體" panose="020B0604030504040204" pitchFamily="34" charset="-120"/>
                <a:ea typeface="微軟正黑體" panose="020B0604030504040204" pitchFamily="34" charset="-120"/>
              </a:rPr>
              <a:t>2</a:t>
            </a:r>
            <a:r>
              <a:rPr lang="zh-TW" altLang="en-US" sz="2800">
                <a:latin typeface="微軟正黑體" panose="020B0604030504040204" pitchFamily="34" charset="-120"/>
                <a:ea typeface="微軟正黑體" panose="020B0604030504040204" pitchFamily="34" charset="-120"/>
              </a:rPr>
              <a:t>人的警官還輔導他們分別到油漆行、鐵工所學擦油漆、做鐵工，兩人做了不到</a:t>
            </a:r>
            <a:r>
              <a:rPr lang="en-US" altLang="zh-TW" sz="2800">
                <a:latin typeface="微軟正黑體" panose="020B0604030504040204" pitchFamily="34" charset="-120"/>
                <a:ea typeface="微軟正黑體" panose="020B0604030504040204" pitchFamily="34" charset="-120"/>
              </a:rPr>
              <a:t>3</a:t>
            </a:r>
            <a:r>
              <a:rPr lang="zh-TW" altLang="en-US" sz="2800">
                <a:latin typeface="微軟正黑體" panose="020B0604030504040204" pitchFamily="34" charset="-120"/>
                <a:ea typeface="微軟正黑體" panose="020B0604030504040204" pitchFamily="34" charset="-120"/>
              </a:rPr>
              <a:t>個月，就半途而廢，其中邱姓少年成年後重操舊業，涉嫌當詐騙車手再度警方查獲法辦。</a:t>
            </a:r>
          </a:p>
          <a:p>
            <a:pPr marL="0" indent="0" algn="just" eaLnBrk="1" hangingPunct="1">
              <a:buFont typeface="Arial" panose="020B0604020202020204" pitchFamily="34" charset="0"/>
              <a:buNone/>
            </a:pPr>
            <a:endParaRPr lang="zh-TW" altLang="en-US" sz="2800">
              <a:latin typeface="微軟正黑體" panose="020B0604030504040204" pitchFamily="34" charset="-120"/>
              <a:ea typeface="微軟正黑體" panose="020B0604030504040204" pitchFamily="34" charset="-120"/>
            </a:endParaRPr>
          </a:p>
        </p:txBody>
      </p:sp>
      <p:sp>
        <p:nvSpPr>
          <p:cNvPr id="152579" name="標題 2">
            <a:extLst>
              <a:ext uri="{FF2B5EF4-FFF2-40B4-BE49-F238E27FC236}">
                <a16:creationId xmlns:a16="http://schemas.microsoft.com/office/drawing/2014/main" xmlns="" id="{4A07F7B1-D7C7-44E0-8EF0-2430A1D17A18}"/>
              </a:ext>
            </a:extLst>
          </p:cNvPr>
          <p:cNvSpPr>
            <a:spLocks noGrp="1" noChangeArrowheads="1"/>
          </p:cNvSpPr>
          <p:nvPr>
            <p:ph type="title"/>
          </p:nvPr>
        </p:nvSpPr>
        <p:spPr>
          <a:xfrm>
            <a:off x="250825" y="341313"/>
            <a:ext cx="2665413" cy="1143000"/>
          </a:xfrm>
        </p:spPr>
        <p:txBody>
          <a:bodyPr/>
          <a:lstStyle/>
          <a:p>
            <a:pPr eaLnBrk="1" hangingPunct="1"/>
            <a:r>
              <a:rPr lang="zh-TW" altLang="en-US" b="1"/>
              <a:t>生活實例</a:t>
            </a: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標題 2">
            <a:extLst>
              <a:ext uri="{FF2B5EF4-FFF2-40B4-BE49-F238E27FC236}">
                <a16:creationId xmlns:a16="http://schemas.microsoft.com/office/drawing/2014/main" xmlns="" id="{85E31910-8501-4897-97BA-7C05CF1B3795}"/>
              </a:ext>
            </a:extLst>
          </p:cNvPr>
          <p:cNvSpPr>
            <a:spLocks noGrp="1" noChangeArrowheads="1"/>
          </p:cNvSpPr>
          <p:nvPr>
            <p:ph type="title"/>
          </p:nvPr>
        </p:nvSpPr>
        <p:spPr>
          <a:xfrm>
            <a:off x="250825" y="341313"/>
            <a:ext cx="3168650" cy="1143000"/>
          </a:xfrm>
        </p:spPr>
        <p:txBody>
          <a:bodyPr/>
          <a:lstStyle/>
          <a:p>
            <a:pPr eaLnBrk="1" hangingPunct="1"/>
            <a:r>
              <a:rPr lang="zh-TW" altLang="en-US" b="1"/>
              <a:t>生活小烤箱</a:t>
            </a:r>
            <a:endParaRPr lang="zh-TW" altLang="en-US"/>
          </a:p>
        </p:txBody>
      </p:sp>
      <p:sp>
        <p:nvSpPr>
          <p:cNvPr id="153603" name="內容版面配置區 3">
            <a:extLst>
              <a:ext uri="{FF2B5EF4-FFF2-40B4-BE49-F238E27FC236}">
                <a16:creationId xmlns:a16="http://schemas.microsoft.com/office/drawing/2014/main" xmlns="" id="{418F8050-FA93-4DEF-88CE-1091E16FCA9D}"/>
              </a:ext>
            </a:extLst>
          </p:cNvPr>
          <p:cNvSpPr>
            <a:spLocks noGrp="1" noChangeArrowheads="1"/>
          </p:cNvSpPr>
          <p:nvPr>
            <p:ph idx="1"/>
          </p:nvPr>
        </p:nvSpPr>
        <p:spPr>
          <a:xfrm>
            <a:off x="539750" y="1773238"/>
            <a:ext cx="8147050" cy="4352925"/>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請問從兩個少年曾被保護管束的敘述可推論，當時案件審理屬於少年保護事件或少年刑事案件？</a:t>
            </a:r>
          </a:p>
        </p:txBody>
      </p:sp>
      <p:grpSp>
        <p:nvGrpSpPr>
          <p:cNvPr id="5" name="群組 4">
            <a:extLst>
              <a:ext uri="{FF2B5EF4-FFF2-40B4-BE49-F238E27FC236}">
                <a16:creationId xmlns:a16="http://schemas.microsoft.com/office/drawing/2014/main" xmlns="" id="{D3A0BEDB-D31C-4E7A-903C-8F33EC38806F}"/>
              </a:ext>
            </a:extLst>
          </p:cNvPr>
          <p:cNvGrpSpPr>
            <a:grpSpLocks/>
          </p:cNvGrpSpPr>
          <p:nvPr/>
        </p:nvGrpSpPr>
        <p:grpSpPr bwMode="auto">
          <a:xfrm>
            <a:off x="2700338" y="3068638"/>
            <a:ext cx="3527425" cy="1341437"/>
            <a:chOff x="2267744" y="3068962"/>
            <a:chExt cx="3433030" cy="1341728"/>
          </a:xfrm>
        </p:grpSpPr>
        <p:sp>
          <p:nvSpPr>
            <p:cNvPr id="153605" name="文字方塊 5">
              <a:extLst>
                <a:ext uri="{FF2B5EF4-FFF2-40B4-BE49-F238E27FC236}">
                  <a16:creationId xmlns:a16="http://schemas.microsoft.com/office/drawing/2014/main" xmlns="" id="{8391225B-DE30-474C-BB85-C8A71E533236}"/>
                </a:ext>
              </a:extLst>
            </p:cNvPr>
            <p:cNvSpPr txBox="1">
              <a:spLocks noChangeArrowheads="1"/>
            </p:cNvSpPr>
            <p:nvPr/>
          </p:nvSpPr>
          <p:spPr bwMode="auto">
            <a:xfrm>
              <a:off x="2987824" y="3887470"/>
              <a:ext cx="2712950"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少年保護事件。</a:t>
              </a:r>
            </a:p>
          </p:txBody>
        </p:sp>
        <p:sp>
          <p:nvSpPr>
            <p:cNvPr id="7" name="橢圓 6">
              <a:extLst>
                <a:ext uri="{FF2B5EF4-FFF2-40B4-BE49-F238E27FC236}">
                  <a16:creationId xmlns:a16="http://schemas.microsoft.com/office/drawing/2014/main" xmlns="" id="{B852C529-0818-4935-81AC-8AD44761D4A2}"/>
                </a:ext>
              </a:extLst>
            </p:cNvPr>
            <p:cNvSpPr/>
            <p:nvPr/>
          </p:nvSpPr>
          <p:spPr bwMode="auto">
            <a:xfrm>
              <a:off x="2267744" y="3068962"/>
              <a:ext cx="1007352" cy="97969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標題 1">
            <a:extLst>
              <a:ext uri="{FF2B5EF4-FFF2-40B4-BE49-F238E27FC236}">
                <a16:creationId xmlns:a16="http://schemas.microsoft.com/office/drawing/2014/main" xmlns="" id="{B86256F9-F346-4AD4-A172-0676716B230A}"/>
              </a:ext>
            </a:extLst>
          </p:cNvPr>
          <p:cNvSpPr>
            <a:spLocks noGrp="1" noChangeArrowheads="1"/>
          </p:cNvSpPr>
          <p:nvPr>
            <p:ph type="title"/>
          </p:nvPr>
        </p:nvSpPr>
        <p:spPr/>
        <p:txBody>
          <a:bodyPr/>
          <a:lstStyle/>
          <a:p>
            <a:pPr eaLnBrk="1" hangingPunct="1"/>
            <a:r>
              <a:rPr lang="zh-TW" altLang="en-US" sz="4400"/>
              <a:t>阿勇的故事</a:t>
            </a:r>
          </a:p>
        </p:txBody>
      </p:sp>
      <p:sp>
        <p:nvSpPr>
          <p:cNvPr id="155651" name="內容版面配置區 2">
            <a:extLst>
              <a:ext uri="{FF2B5EF4-FFF2-40B4-BE49-F238E27FC236}">
                <a16:creationId xmlns:a16="http://schemas.microsoft.com/office/drawing/2014/main" xmlns="" id="{A10E8D6D-DC6D-4966-AF61-426B7A5E54AF}"/>
              </a:ext>
            </a:extLst>
          </p:cNvPr>
          <p:cNvSpPr>
            <a:spLocks noGrp="1" noChangeArrowheads="1"/>
          </p:cNvSpPr>
          <p:nvPr>
            <p:ph idx="1"/>
          </p:nvPr>
        </p:nvSpPr>
        <p:spPr>
          <a:xfrm>
            <a:off x="539750" y="1600200"/>
            <a:ext cx="8147050" cy="4525963"/>
          </a:xfrm>
        </p:spPr>
        <p:txBody>
          <a:bodyPr/>
          <a:lstStyle/>
          <a:p>
            <a:pPr marL="0" indent="0" eaLnBrk="1" hangingPunct="1">
              <a:lnSpc>
                <a:spcPct val="100000"/>
              </a:lnSpc>
              <a:buFont typeface="Arial" panose="020B0604020202020204" pitchFamily="34" charset="0"/>
              <a:buNone/>
            </a:pPr>
            <a:r>
              <a:rPr lang="en-US" altLang="zh-TW" sz="2800"/>
              <a:t>17</a:t>
            </a:r>
            <a:r>
              <a:rPr lang="zh-TW" altLang="en-US" sz="2800"/>
              <a:t>歲的阿勇，自幼常遭酗酒成性動的父親打罵，瘦小的阿勇 又常遭同學霸凌，為求自保阿勇時常攜帶刀械防身，某日因故與同學衝突，誤將同學殺傷。</a:t>
            </a:r>
            <a:endParaRPr lang="en-US" altLang="zh-TW" sz="2800"/>
          </a:p>
        </p:txBody>
      </p:sp>
      <p:sp>
        <p:nvSpPr>
          <p:cNvPr id="155652" name="Text Box 17">
            <a:extLst>
              <a:ext uri="{FF2B5EF4-FFF2-40B4-BE49-F238E27FC236}">
                <a16:creationId xmlns:a16="http://schemas.microsoft.com/office/drawing/2014/main" xmlns="" id="{D428CB40-F4D8-479E-86CB-B68AC2A1680A}"/>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xmlns="" id="{0B6E2A60-375A-46C8-A37A-10501FC7909B}"/>
              </a:ext>
            </a:extLst>
          </p:cNvPr>
          <p:cNvGraphicFramePr>
            <a:graphicFrameLocks noGrp="1"/>
          </p:cNvGraphicFramePr>
          <p:nvPr/>
        </p:nvGraphicFramePr>
        <p:xfrm>
          <a:off x="900113" y="692150"/>
          <a:ext cx="7704137" cy="3262313"/>
        </p:xfrm>
        <a:graphic>
          <a:graphicData uri="http://schemas.openxmlformats.org/drawingml/2006/table">
            <a:tbl>
              <a:tblPr firstRow="1" bandRow="1">
                <a:tableStyleId>{69012ECD-51FC-41F1-AA8D-1B2483CD663E}</a:tableStyleId>
              </a:tblPr>
              <a:tblGrid>
                <a:gridCol w="4248076">
                  <a:extLst>
                    <a:ext uri="{9D8B030D-6E8A-4147-A177-3AD203B41FA5}">
                      <a16:colId xmlns:a16="http://schemas.microsoft.com/office/drawing/2014/main" xmlns="" val="20000"/>
                    </a:ext>
                  </a:extLst>
                </a:gridCol>
                <a:gridCol w="3456061">
                  <a:extLst>
                    <a:ext uri="{9D8B030D-6E8A-4147-A177-3AD203B41FA5}">
                      <a16:colId xmlns:a16="http://schemas.microsoft.com/office/drawing/2014/main" xmlns="" val="20001"/>
                    </a:ext>
                  </a:extLst>
                </a:gridCol>
              </a:tblGrid>
              <a:tr h="518311">
                <a:tc gridSpan="2">
                  <a:txBody>
                    <a:bodyPr/>
                    <a:lstStyle/>
                    <a:p>
                      <a:pPr algn="ctr"/>
                      <a:r>
                        <a:rPr lang="zh-TW" altLang="en-US" sz="2800" dirty="0">
                          <a:latin typeface="微軟正黑體" panose="020B0604030504040204" pitchFamily="34" charset="-120"/>
                          <a:ea typeface="微軟正黑體" panose="020B0604030504040204" pitchFamily="34" charset="-120"/>
                        </a:rPr>
                        <a:t>少年調查官調查後，</a:t>
                      </a:r>
                    </a:p>
                  </a:txBody>
                  <a:tcPr marL="91431" marR="91431" marT="45733" marB="45733">
                    <a:lnT w="12700" cap="flat" cmpd="sng" algn="ctr">
                      <a:solidFill>
                        <a:schemeClr val="tx1"/>
                      </a:solidFill>
                      <a:prstDash val="solid"/>
                      <a:round/>
                      <a:headEnd type="none" w="med" len="med"/>
                      <a:tailEnd type="none" w="med" len="med"/>
                    </a:lnT>
                  </a:tcPr>
                </a:tc>
                <a:tc hMerge="1">
                  <a:txBody>
                    <a:bodyPr/>
                    <a:lstStyle/>
                    <a:p>
                      <a:endParaRPr lang="zh-TW" altLang="en-US" dirty="0"/>
                    </a:p>
                  </a:txBody>
                  <a:tcPr/>
                </a:tc>
                <a:extLst>
                  <a:ext uri="{0D108BD9-81ED-4DB2-BD59-A6C34878D82A}">
                    <a16:rowId xmlns:a16="http://schemas.microsoft.com/office/drawing/2014/main" xmlns="" val="10000"/>
                  </a:ext>
                </a:extLst>
              </a:tr>
              <a:tr h="518311">
                <a:tc>
                  <a:txBody>
                    <a:bodyPr/>
                    <a:lstStyle/>
                    <a:p>
                      <a:pPr algn="ctr"/>
                      <a:r>
                        <a:rPr lang="zh-TW" altLang="en-US" sz="2800" b="1" dirty="0">
                          <a:latin typeface="微軟正黑體" panose="020B0604030504040204" pitchFamily="34" charset="-120"/>
                          <a:ea typeface="微軟正黑體" panose="020B0604030504040204" pitchFamily="34" charset="-120"/>
                        </a:rPr>
                        <a:t>犯行輕微</a:t>
                      </a:r>
                    </a:p>
                  </a:txBody>
                  <a:tcPr marL="91431" marR="91431" marT="45733" marB="45733">
                    <a:lnR w="12700" cap="flat" cmpd="sng" algn="ctr">
                      <a:solidFill>
                        <a:schemeClr val="tx1"/>
                      </a:solidFill>
                      <a:prstDash val="solid"/>
                      <a:round/>
                      <a:headEnd type="none" w="med" len="med"/>
                      <a:tailEnd type="none" w="med" len="med"/>
                    </a:lnR>
                  </a:tcPr>
                </a:tc>
                <a:tc>
                  <a:txBody>
                    <a:bodyPr/>
                    <a:lstStyle/>
                    <a:p>
                      <a:pPr algn="ctr"/>
                      <a:r>
                        <a:rPr lang="zh-TW" altLang="en-US" sz="2800" b="1" dirty="0">
                          <a:latin typeface="微軟正黑體" panose="020B0604030504040204" pitchFamily="34" charset="-120"/>
                          <a:ea typeface="微軟正黑體" panose="020B0604030504040204" pitchFamily="34" charset="-120"/>
                        </a:rPr>
                        <a:t>案情較為嚴重</a:t>
                      </a:r>
                    </a:p>
                  </a:txBody>
                  <a:tcPr marL="91431" marR="9143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r h="2225691">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可以作「不付審理」的裁定，交由福利或教養機構給予輔導，或交付法定代理人嚴加管教。</a:t>
                      </a:r>
                      <a:endParaRPr lang="en-US" altLang="zh-TW" sz="2800" dirty="0">
                        <a:latin typeface="微軟正黑體" panose="020B0604030504040204" pitchFamily="34" charset="-120"/>
                        <a:ea typeface="微軟正黑體" panose="020B0604030504040204" pitchFamily="34" charset="-120"/>
                      </a:endParaRPr>
                    </a:p>
                    <a:p>
                      <a:endParaRPr lang="zh-TW" altLang="en-US" sz="2800" dirty="0">
                        <a:latin typeface="微軟正黑體" panose="020B0604030504040204" pitchFamily="34" charset="-120"/>
                        <a:ea typeface="微軟正黑體" panose="020B0604030504040204" pitchFamily="34" charset="-120"/>
                      </a:endParaRPr>
                    </a:p>
                  </a:txBody>
                  <a:tcPr marL="91431" marR="91431" marT="45733" marB="45733">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2800" dirty="0">
                          <a:latin typeface="微軟正黑體" panose="020B0604030504040204" pitchFamily="34" charset="-120"/>
                          <a:ea typeface="微軟正黑體" panose="020B0604030504040204" pitchFamily="34" charset="-120"/>
                        </a:rPr>
                        <a:t>「交付審理」</a:t>
                      </a:r>
                    </a:p>
                    <a:p>
                      <a:pPr marL="457200" indent="-457200">
                        <a:buFont typeface="Arial" panose="020B0604020202020204" pitchFamily="34" charset="0"/>
                        <a:buChar char="•"/>
                      </a:pPr>
                      <a:endParaRPr lang="zh-TW" altLang="en-US" sz="2800" dirty="0">
                        <a:latin typeface="微軟正黑體" panose="020B0604030504040204" pitchFamily="34" charset="-120"/>
                        <a:ea typeface="微軟正黑體" panose="020B0604030504040204" pitchFamily="34" charset="-120"/>
                      </a:endParaRPr>
                    </a:p>
                  </a:txBody>
                  <a:tcPr marL="91431" marR="9143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2"/>
                  </a:ext>
                </a:extLst>
              </a:tr>
            </a:tbl>
          </a:graphicData>
        </a:graphic>
      </p:graphicFrame>
      <p:sp>
        <p:nvSpPr>
          <p:cNvPr id="156687" name="Text Box 17">
            <a:extLst>
              <a:ext uri="{FF2B5EF4-FFF2-40B4-BE49-F238E27FC236}">
                <a16:creationId xmlns:a16="http://schemas.microsoft.com/office/drawing/2014/main" xmlns="" id="{3E2AA78B-FE70-4257-AD5B-BF1211C117E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矩形 3">
            <a:extLst>
              <a:ext uri="{FF2B5EF4-FFF2-40B4-BE49-F238E27FC236}">
                <a16:creationId xmlns:a16="http://schemas.microsoft.com/office/drawing/2014/main" xmlns="" id="{E1A0EDE1-20AD-4642-8E36-3952C33053C7}"/>
              </a:ext>
            </a:extLst>
          </p:cNvPr>
          <p:cNvSpPr>
            <a:spLocks noChangeArrowheads="1"/>
          </p:cNvSpPr>
          <p:nvPr/>
        </p:nvSpPr>
        <p:spPr bwMode="auto">
          <a:xfrm>
            <a:off x="323850" y="1628775"/>
            <a:ext cx="8712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b="1">
                <a:solidFill>
                  <a:srgbClr val="00B0F0"/>
                </a:solidFill>
                <a:latin typeface="微軟正黑體" panose="020B0604030504040204" pitchFamily="34" charset="-120"/>
                <a:ea typeface="微軟正黑體" panose="020B0604030504040204" pitchFamily="34" charset="-120"/>
              </a:rPr>
              <a:t>少年法定代理人之責任</a:t>
            </a:r>
            <a:r>
              <a:rPr lang="zh-TW" altLang="en-US" sz="2800">
                <a:solidFill>
                  <a:srgbClr val="000000"/>
                </a:solidFill>
                <a:latin typeface="微軟正黑體" panose="020B0604030504040204" pitchFamily="34" charset="-120"/>
                <a:ea typeface="微軟正黑體" panose="020B0604030504040204" pitchFamily="34" charset="-120"/>
              </a:rPr>
              <a:t>：少年的法定代理人或監護人應該對少年盡保護教養之責，如果因為他們忽視對少年之教養，而導致少年受保護處分或刑罰之宣告時，少年法院（庭）可以裁定明令少年之法定代理人或監護人，接受親職教育輔導。如果情況嚴重者，還可以公告法定代理人之姓名。</a:t>
            </a:r>
          </a:p>
        </p:txBody>
      </p:sp>
      <p:sp>
        <p:nvSpPr>
          <p:cNvPr id="157699" name="Text Box 17">
            <a:extLst>
              <a:ext uri="{FF2B5EF4-FFF2-40B4-BE49-F238E27FC236}">
                <a16:creationId xmlns:a16="http://schemas.microsoft.com/office/drawing/2014/main" xmlns="" id="{AC14C1E8-2FE0-4EB0-BA12-6E48CE81EE04}"/>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標題 1">
            <a:extLst>
              <a:ext uri="{FF2B5EF4-FFF2-40B4-BE49-F238E27FC236}">
                <a16:creationId xmlns:a16="http://schemas.microsoft.com/office/drawing/2014/main" xmlns="" id="{FBF72B86-E443-4B1C-9DAF-8EC9B4C3F854}"/>
              </a:ext>
            </a:extLst>
          </p:cNvPr>
          <p:cNvSpPr>
            <a:spLocks noGrp="1" noChangeArrowheads="1"/>
          </p:cNvSpPr>
          <p:nvPr>
            <p:ph type="title"/>
          </p:nvPr>
        </p:nvSpPr>
        <p:spPr/>
        <p:txBody>
          <a:bodyPr>
            <a:normAutofit fontScale="90000"/>
          </a:bodyPr>
          <a:lstStyle/>
          <a:p>
            <a:pPr eaLnBrk="1" hangingPunct="1"/>
            <a:r>
              <a:rPr lang="en-US" altLang="zh-TW" sz="4400" b="1" dirty="0"/>
              <a:t>(</a:t>
            </a:r>
            <a:r>
              <a:rPr lang="zh-TW" altLang="en-US" sz="4400" b="1" dirty="0"/>
              <a:t>一</a:t>
            </a:r>
            <a:r>
              <a:rPr lang="en-US" altLang="zh-TW" sz="4400" b="1" dirty="0"/>
              <a:t>) </a:t>
            </a:r>
            <a:r>
              <a:rPr lang="zh-TW" altLang="en-US" sz="4400" b="1" dirty="0" smtClean="0"/>
              <a:t>少年保護</a:t>
            </a:r>
            <a:r>
              <a:rPr lang="zh-TW" altLang="en-US" sz="4400" b="1" dirty="0"/>
              <a:t>事件：注重個別處遇</a:t>
            </a:r>
          </a:p>
        </p:txBody>
      </p:sp>
      <p:graphicFrame>
        <p:nvGraphicFramePr>
          <p:cNvPr id="4" name="表格 3">
            <a:extLst>
              <a:ext uri="{FF2B5EF4-FFF2-40B4-BE49-F238E27FC236}">
                <a16:creationId xmlns:a16="http://schemas.microsoft.com/office/drawing/2014/main" xmlns="" id="{D12EBB75-AE0E-4586-BC0E-41633D3BF246}"/>
              </a:ext>
            </a:extLst>
          </p:cNvPr>
          <p:cNvGraphicFramePr>
            <a:graphicFrameLocks noGrp="1"/>
          </p:cNvGraphicFramePr>
          <p:nvPr/>
        </p:nvGraphicFramePr>
        <p:xfrm>
          <a:off x="1116013" y="1560513"/>
          <a:ext cx="7127875" cy="2316412"/>
        </p:xfrm>
        <a:graphic>
          <a:graphicData uri="http://schemas.openxmlformats.org/drawingml/2006/table">
            <a:tbl>
              <a:tblPr firstRow="1" bandRow="1">
                <a:tableStyleId>{3B4B98B0-60AC-42C2-AFA5-B58CD77FA1E5}</a:tableStyleId>
              </a:tblPr>
              <a:tblGrid>
                <a:gridCol w="7127875">
                  <a:extLst>
                    <a:ext uri="{9D8B030D-6E8A-4147-A177-3AD203B41FA5}">
                      <a16:colId xmlns:a16="http://schemas.microsoft.com/office/drawing/2014/main" xmlns="" val="20000"/>
                    </a:ext>
                  </a:extLst>
                </a:gridCol>
              </a:tblGrid>
              <a:tr h="944746">
                <a:tc>
                  <a:txBody>
                    <a:bodyPr/>
                    <a:lstStyle/>
                    <a:p>
                      <a:r>
                        <a:rPr lang="zh-TW" altLang="en-US" sz="2800" b="0" dirty="0">
                          <a:latin typeface="微軟正黑體" panose="020B0604030504040204" pitchFamily="34" charset="-120"/>
                          <a:ea typeface="微軟正黑體" panose="020B0604030504040204" pitchFamily="34" charset="-120"/>
                        </a:rPr>
                        <a:t>若阿勇傷害同學的情況不嚴重，且已取得對方原諒</a:t>
                      </a:r>
                    </a:p>
                  </a:txBody>
                  <a:tcPr marL="91428" marR="91428" marT="45703" marB="45703"/>
                </a:tc>
                <a:extLst>
                  <a:ext uri="{0D108BD9-81ED-4DB2-BD59-A6C34878D82A}">
                    <a16:rowId xmlns:a16="http://schemas.microsoft.com/office/drawing/2014/main" xmlns="" val="10000"/>
                  </a:ext>
                </a:extLst>
              </a:tr>
              <a:tr h="1371416">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少年法院會盡量給予阿勇改過自新的機會，因此會以保護事件來處理，並給予較為輕微的處分，避免以高壓的刑事 處分來處罰。</a:t>
                      </a:r>
                      <a:endParaRPr lang="en-US" altLang="zh-TW" sz="2800" dirty="0">
                        <a:latin typeface="微軟正黑體" panose="020B0604030504040204" pitchFamily="34" charset="-120"/>
                        <a:ea typeface="微軟正黑體" panose="020B0604030504040204" pitchFamily="34" charset="-120"/>
                      </a:endParaRPr>
                    </a:p>
                  </a:txBody>
                  <a:tcPr marL="91428" marR="91428" marT="45703" marB="45703"/>
                </a:tc>
                <a:extLst>
                  <a:ext uri="{0D108BD9-81ED-4DB2-BD59-A6C34878D82A}">
                    <a16:rowId xmlns:a16="http://schemas.microsoft.com/office/drawing/2014/main" xmlns="" val="10001"/>
                  </a:ext>
                </a:extLst>
              </a:tr>
            </a:tbl>
          </a:graphicData>
        </a:graphic>
      </p:graphicFrame>
      <p:sp>
        <p:nvSpPr>
          <p:cNvPr id="158729" name="Text Box 17">
            <a:extLst>
              <a:ext uri="{FF2B5EF4-FFF2-40B4-BE49-F238E27FC236}">
                <a16:creationId xmlns:a16="http://schemas.microsoft.com/office/drawing/2014/main" xmlns="" id="{EE91A788-4593-463C-A48E-84DF51C64C0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標題 1">
            <a:extLst>
              <a:ext uri="{FF2B5EF4-FFF2-40B4-BE49-F238E27FC236}">
                <a16:creationId xmlns:a16="http://schemas.microsoft.com/office/drawing/2014/main" xmlns="" id="{5F91C6F2-11AF-4E21-96A9-2CBA786AD154}"/>
              </a:ext>
            </a:extLst>
          </p:cNvPr>
          <p:cNvSpPr>
            <a:spLocks noGrp="1" noChangeArrowheads="1"/>
          </p:cNvSpPr>
          <p:nvPr>
            <p:ph type="title"/>
          </p:nvPr>
        </p:nvSpPr>
        <p:spPr/>
        <p:txBody>
          <a:bodyPr>
            <a:normAutofit fontScale="90000"/>
          </a:bodyPr>
          <a:lstStyle/>
          <a:p>
            <a:pPr eaLnBrk="1" hangingPunct="1"/>
            <a:r>
              <a:rPr lang="en-US" altLang="zh-TW" sz="4400" b="1" dirty="0"/>
              <a:t>(</a:t>
            </a:r>
            <a:r>
              <a:rPr lang="zh-TW" altLang="en-US" sz="4400" b="1" dirty="0"/>
              <a:t>一</a:t>
            </a:r>
            <a:r>
              <a:rPr lang="en-US" altLang="zh-TW" sz="4400" b="1" dirty="0"/>
              <a:t>) </a:t>
            </a:r>
            <a:r>
              <a:rPr lang="zh-TW" altLang="en-US" sz="4400" b="1" dirty="0" smtClean="0"/>
              <a:t>少年保護</a:t>
            </a:r>
            <a:r>
              <a:rPr lang="zh-TW" altLang="en-US" sz="4400" b="1" dirty="0"/>
              <a:t>事件：注重個別處遇</a:t>
            </a:r>
          </a:p>
        </p:txBody>
      </p:sp>
      <p:graphicFrame>
        <p:nvGraphicFramePr>
          <p:cNvPr id="4" name="表格 3">
            <a:extLst>
              <a:ext uri="{FF2B5EF4-FFF2-40B4-BE49-F238E27FC236}">
                <a16:creationId xmlns:a16="http://schemas.microsoft.com/office/drawing/2014/main" xmlns="" id="{2B880BEE-F390-4514-B8F5-BF38BCEB8091}"/>
              </a:ext>
            </a:extLst>
          </p:cNvPr>
          <p:cNvGraphicFramePr>
            <a:graphicFrameLocks noGrp="1"/>
          </p:cNvGraphicFramePr>
          <p:nvPr/>
        </p:nvGraphicFramePr>
        <p:xfrm>
          <a:off x="1187450" y="1397000"/>
          <a:ext cx="7129463" cy="3170238"/>
        </p:xfrm>
        <a:graphic>
          <a:graphicData uri="http://schemas.openxmlformats.org/drawingml/2006/table">
            <a:tbl>
              <a:tblPr firstRow="1" bandRow="1">
                <a:tableStyleId>{3B4B98B0-60AC-42C2-AFA5-B58CD77FA1E5}</a:tableStyleId>
              </a:tblPr>
              <a:tblGrid>
                <a:gridCol w="7129463">
                  <a:extLst>
                    <a:ext uri="{9D8B030D-6E8A-4147-A177-3AD203B41FA5}">
                      <a16:colId xmlns:a16="http://schemas.microsoft.com/office/drawing/2014/main" xmlns="" val="20000"/>
                    </a:ext>
                  </a:extLst>
                </a:gridCol>
              </a:tblGrid>
              <a:tr h="944975">
                <a:tc>
                  <a:txBody>
                    <a:bodyPr/>
                    <a:lstStyle/>
                    <a:p>
                      <a:pPr algn="just"/>
                      <a:r>
                        <a:rPr lang="zh-TW" altLang="en-US" sz="2800" b="0" dirty="0">
                          <a:latin typeface="微軟正黑體" panose="020B0604030504040204" pitchFamily="34" charset="-120"/>
                          <a:ea typeface="微軟正黑體" panose="020B0604030504040204" pitchFamily="34" charset="-120"/>
                        </a:rPr>
                        <a:t>若阿勇傷害同學的情況不嚴重，且已取得對方原諒</a:t>
                      </a:r>
                    </a:p>
                  </a:txBody>
                  <a:tcPr marL="91449" marR="91449" marT="45725" marB="45725"/>
                </a:tc>
                <a:extLst>
                  <a:ext uri="{0D108BD9-81ED-4DB2-BD59-A6C34878D82A}">
                    <a16:rowId xmlns:a16="http://schemas.microsoft.com/office/drawing/2014/main" xmlns="" val="10000"/>
                  </a:ext>
                </a:extLst>
              </a:tr>
              <a:tr h="2225263">
                <a:tc>
                  <a:txBody>
                    <a:bodyPr/>
                    <a:lstStyle/>
                    <a:p>
                      <a:pPr marL="0" indent="0" algn="just">
                        <a:buFont typeface="Arial" pitchFamily="34" charset="0"/>
                        <a:buNone/>
                      </a:pPr>
                      <a:r>
                        <a:rPr lang="zh-TW" altLang="en-US" sz="2800" b="0" dirty="0">
                          <a:latin typeface="微軟正黑體" panose="020B0604030504040204" pitchFamily="34" charset="-120"/>
                          <a:ea typeface="微軟正黑體" panose="020B0604030504040204" pitchFamily="34" charset="-120"/>
                        </a:rPr>
                        <a:t>採取教育性質較高的「</a:t>
                      </a:r>
                      <a:r>
                        <a:rPr lang="zh-TW" altLang="en-US" sz="2800" b="0" dirty="0">
                          <a:solidFill>
                            <a:srgbClr val="FF0000"/>
                          </a:solidFill>
                          <a:latin typeface="微軟正黑體" panose="020B0604030504040204" pitchFamily="34" charset="-120"/>
                          <a:ea typeface="微軟正黑體" panose="020B0604030504040204" pitchFamily="34" charset="-120"/>
                        </a:rPr>
                        <a:t>保護處分</a:t>
                      </a:r>
                      <a:r>
                        <a:rPr lang="zh-TW" altLang="en-US" sz="2800" b="0" dirty="0">
                          <a:latin typeface="微軟正黑體" panose="020B0604030504040204" pitchFamily="34" charset="-120"/>
                          <a:ea typeface="微軟正黑體" panose="020B0604030504040204" pitchFamily="34" charset="-120"/>
                        </a:rPr>
                        <a:t>」，以教育、福利措施為內容，且具有法律強制力的處分，注重的是</a:t>
                      </a:r>
                      <a:r>
                        <a:rPr lang="zh-TW" altLang="en-US" sz="2800" b="0" dirty="0">
                          <a:solidFill>
                            <a:srgbClr val="FF0000"/>
                          </a:solidFill>
                          <a:latin typeface="微軟正黑體" panose="020B0604030504040204" pitchFamily="34" charset="-120"/>
                          <a:ea typeface="微軟正黑體" panose="020B0604030504040204" pitchFamily="34" charset="-120"/>
                        </a:rPr>
                        <a:t>少年的個別需要</a:t>
                      </a:r>
                      <a:r>
                        <a:rPr lang="zh-TW" altLang="en-US" sz="2800" b="0" dirty="0">
                          <a:latin typeface="微軟正黑體" panose="020B0604030504040204" pitchFamily="34" charset="-120"/>
                          <a:ea typeface="微軟正黑體" panose="020B0604030504040204" pitchFamily="34" charset="-120"/>
                        </a:rPr>
                        <a:t>，會依據少年的品行、家庭狀況、個人需求等，做出不同的處分裁定。</a:t>
                      </a:r>
                    </a:p>
                  </a:txBody>
                  <a:tcPr marL="91449" marR="91449" marT="45725" marB="45725"/>
                </a:tc>
                <a:extLst>
                  <a:ext uri="{0D108BD9-81ED-4DB2-BD59-A6C34878D82A}">
                    <a16:rowId xmlns:a16="http://schemas.microsoft.com/office/drawing/2014/main" xmlns="" val="10001"/>
                  </a:ext>
                </a:extLst>
              </a:tr>
            </a:tbl>
          </a:graphicData>
        </a:graphic>
      </p:graphicFrame>
      <p:sp>
        <p:nvSpPr>
          <p:cNvPr id="159753" name="Text Box 17">
            <a:extLst>
              <a:ext uri="{FF2B5EF4-FFF2-40B4-BE49-F238E27FC236}">
                <a16:creationId xmlns:a16="http://schemas.microsoft.com/office/drawing/2014/main" xmlns="" id="{46864D4C-6818-4BEC-AD2D-5CC309A60A2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少年之保護處分有哪些</a:t>
            </a:r>
            <a:r>
              <a:rPr lang="en-US" altLang="zh-TW" dirty="0"/>
              <a:t>?</a:t>
            </a:r>
            <a:r>
              <a:rPr lang="zh-TW" altLang="en-US" dirty="0"/>
              <a:t>如何執行？</a:t>
            </a:r>
            <a:br>
              <a:rPr lang="zh-TW" altLang="en-US" dirty="0"/>
            </a:br>
            <a:endParaRPr lang="zh-TW" altLang="en-US" dirty="0"/>
          </a:p>
        </p:txBody>
      </p:sp>
      <p:sp>
        <p:nvSpPr>
          <p:cNvPr id="3" name="內容版面配置區 2"/>
          <p:cNvSpPr>
            <a:spLocks noGrp="1"/>
          </p:cNvSpPr>
          <p:nvPr>
            <p:ph idx="1"/>
          </p:nvPr>
        </p:nvSpPr>
        <p:spPr/>
        <p:txBody>
          <a:bodyPr>
            <a:normAutofit/>
          </a:bodyPr>
          <a:lstStyle/>
          <a:p>
            <a:r>
              <a:rPr lang="zh-TW" altLang="en-US" dirty="0" smtClean="0"/>
              <a:t>依</a:t>
            </a:r>
            <a:r>
              <a:rPr lang="zh-TW" altLang="en-US" dirty="0"/>
              <a:t>少年事件處理法第</a:t>
            </a:r>
            <a:r>
              <a:rPr lang="en-US" altLang="zh-TW" dirty="0"/>
              <a:t>42</a:t>
            </a:r>
            <a:r>
              <a:rPr lang="zh-TW" altLang="en-US" dirty="0"/>
              <a:t>條之規定，保護處分計有下列</a:t>
            </a:r>
            <a:r>
              <a:rPr lang="en-US" altLang="zh-TW" dirty="0"/>
              <a:t>4</a:t>
            </a:r>
            <a:r>
              <a:rPr lang="zh-TW" altLang="en-US" dirty="0"/>
              <a:t>種：</a:t>
            </a:r>
            <a:r>
              <a:rPr lang="zh-TW" altLang="en-US" dirty="0"/>
              <a:t/>
            </a:r>
            <a:br>
              <a:rPr lang="zh-TW" altLang="en-US" dirty="0"/>
            </a:br>
            <a:r>
              <a:rPr lang="en-US" altLang="zh-TW" dirty="0"/>
              <a:t>1.</a:t>
            </a:r>
            <a:r>
              <a:rPr lang="zh-TW" altLang="en-US" dirty="0"/>
              <a:t>訓誡，並得予以假日生活輔導。</a:t>
            </a:r>
            <a:r>
              <a:rPr lang="zh-TW" altLang="en-US" dirty="0"/>
              <a:t/>
            </a:r>
            <a:br>
              <a:rPr lang="zh-TW" altLang="en-US" dirty="0"/>
            </a:br>
            <a:r>
              <a:rPr lang="en-US" altLang="zh-TW" dirty="0"/>
              <a:t>2.</a:t>
            </a:r>
            <a:r>
              <a:rPr lang="zh-TW" altLang="en-US" dirty="0"/>
              <a:t>保護管束並得命勞動服務。</a:t>
            </a:r>
            <a:r>
              <a:rPr lang="zh-TW" altLang="en-US" dirty="0"/>
              <a:t/>
            </a:r>
            <a:br>
              <a:rPr lang="zh-TW" altLang="en-US" dirty="0"/>
            </a:br>
            <a:r>
              <a:rPr lang="en-US" altLang="zh-TW" dirty="0"/>
              <a:t>3.</a:t>
            </a:r>
            <a:r>
              <a:rPr lang="zh-TW" altLang="en-US" dirty="0"/>
              <a:t>安置輔導。</a:t>
            </a:r>
            <a:r>
              <a:rPr lang="zh-TW" altLang="en-US" dirty="0"/>
              <a:t/>
            </a:r>
            <a:br>
              <a:rPr lang="zh-TW" altLang="en-US" dirty="0"/>
            </a:br>
            <a:r>
              <a:rPr lang="en-US" altLang="zh-TW" dirty="0"/>
              <a:t>4.</a:t>
            </a:r>
            <a:r>
              <a:rPr lang="zh-TW" altLang="en-US" dirty="0"/>
              <a:t>感化教育。</a:t>
            </a:r>
            <a:endParaRPr lang="zh-TW" altLang="en-US" dirty="0"/>
          </a:p>
        </p:txBody>
      </p:sp>
    </p:spTree>
    <p:extLst>
      <p:ext uri="{BB962C8B-B14F-4D97-AF65-F5344CB8AC3E}">
        <p14:creationId xmlns:p14="http://schemas.microsoft.com/office/powerpoint/2010/main" val="3301435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26627" name="內容版面配置區 2"/>
          <p:cNvSpPr>
            <a:spLocks noGrp="1"/>
          </p:cNvSpPr>
          <p:nvPr>
            <p:ph sz="quarter" idx="13"/>
          </p:nvPr>
        </p:nvSpPr>
        <p:spPr>
          <a:xfrm>
            <a:off x="250825" y="981075"/>
            <a:ext cx="8351838" cy="4897438"/>
          </a:xfrm>
        </p:spPr>
        <p:txBody>
          <a:bodyPr/>
          <a:lstStyle/>
          <a:p>
            <a:pPr>
              <a:buFont typeface="Arial" pitchFamily="34" charset="0"/>
              <a:buNone/>
            </a:pPr>
            <a:r>
              <a:rPr lang="zh-TW" altLang="en-US" dirty="0" smtClean="0">
                <a:latin typeface="微軟正黑體" pitchFamily="34" charset="-120"/>
                <a:ea typeface="微軟正黑體" pitchFamily="34" charset="-120"/>
              </a:rPr>
              <a:t>（二）預防理論</a:t>
            </a:r>
            <a:endParaRPr lang="en-US" altLang="zh-TW" dirty="0" smtClean="0">
              <a:latin typeface="微軟正黑體" pitchFamily="34" charset="-120"/>
              <a:ea typeface="微軟正黑體" pitchFamily="34" charset="-120"/>
            </a:endParaRPr>
          </a:p>
          <a:p>
            <a:pPr>
              <a:buFont typeface="Calibri" pitchFamily="34" charset="0"/>
              <a:buAutoNum type="arabicPeriod" startAt="2"/>
            </a:pPr>
            <a:r>
              <a:rPr lang="zh-TW" altLang="en-US" dirty="0" smtClean="0">
                <a:latin typeface="微軟正黑體" pitchFamily="34" charset="-120"/>
                <a:ea typeface="微軟正黑體" pitchFamily="34" charset="-120"/>
              </a:rPr>
              <a:t>特別預防理論</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保安處分</a:t>
            </a:r>
            <a:r>
              <a:rPr lang="en-US" altLang="zh-TW" dirty="0" smtClean="0">
                <a:latin typeface="微軟正黑體" pitchFamily="34" charset="-120"/>
                <a:ea typeface="微軟正黑體" pitchFamily="34" charset="-120"/>
              </a:rPr>
              <a:t>)</a:t>
            </a:r>
          </a:p>
          <a:p>
            <a:pPr lvl="1" eaLnBrk="1" hangingPunct="1"/>
            <a:r>
              <a:rPr lang="zh-TW" altLang="en-US" sz="3000" dirty="0" smtClean="0">
                <a:latin typeface="微軟正黑體" pitchFamily="34" charset="-120"/>
                <a:ea typeface="微軟正黑體" pitchFamily="34" charset="-120"/>
              </a:rPr>
              <a:t>例如：對犯罪之外國人若受刑罰之處分，則在執行完畢後予以驅逐出境、對性侵害罪犯配戴電子腳鐐或對藥癮者施以禁戒處分、對於青少年施以感化教育等。</a:t>
            </a:r>
            <a:endParaRPr lang="en-US" altLang="zh-TW" sz="3000" dirty="0" smtClean="0">
              <a:latin typeface="微軟正黑體" pitchFamily="34" charset="-120"/>
              <a:ea typeface="微軟正黑體" pitchFamily="34" charset="-120"/>
            </a:endParaRPr>
          </a:p>
        </p:txBody>
      </p:sp>
      <p:sp>
        <p:nvSpPr>
          <p:cNvPr id="2662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242B76F-DBC0-4A6D-832F-603ABCB6BFD1}" type="slidenum">
              <a:rPr kumimoji="0" lang="zh-TW" altLang="en-US" smtClean="0">
                <a:solidFill>
                  <a:srgbClr val="898989"/>
                </a:solidFill>
                <a:latin typeface="標楷體" pitchFamily="65" charset="-120"/>
                <a:ea typeface="標楷體" pitchFamily="65" charset="-120"/>
              </a:rPr>
              <a:pPr eaLnBrk="1" hangingPunct="1"/>
              <a:t>23</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9033826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Ａ、訓誡，並得予以假日生活輔導</a:t>
            </a:r>
            <a:br>
              <a:rPr lang="zh-TW" altLang="en-US" dirty="0"/>
            </a:br>
            <a:endParaRPr lang="zh-TW" altLang="en-US" dirty="0"/>
          </a:p>
        </p:txBody>
      </p:sp>
      <p:sp>
        <p:nvSpPr>
          <p:cNvPr id="3" name="內容版面配置區 2"/>
          <p:cNvSpPr>
            <a:spLocks noGrp="1"/>
          </p:cNvSpPr>
          <p:nvPr>
            <p:ph idx="1"/>
          </p:nvPr>
        </p:nvSpPr>
        <p:spPr/>
        <p:txBody>
          <a:bodyPr>
            <a:normAutofit fontScale="70000" lnSpcReduction="20000"/>
          </a:bodyPr>
          <a:lstStyle/>
          <a:p>
            <a:r>
              <a:rPr lang="zh-TW" altLang="en-US" dirty="0" smtClean="0"/>
              <a:t>訓誡</a:t>
            </a:r>
            <a:r>
              <a:rPr lang="zh-TW" altLang="en-US" dirty="0"/>
              <a:t>：由法官執行，於一定期日通知少年及法定代理人到場，法官當庭向少年指明其行為不當之處，告知法律後果，曉諭應遵守之事項，並訓勉少年不要再犯。</a:t>
            </a:r>
            <a:r>
              <a:rPr lang="zh-TW" altLang="en-US" dirty="0"/>
              <a:t/>
            </a:r>
            <a:br>
              <a:rPr lang="zh-TW" altLang="en-US" dirty="0"/>
            </a:br>
            <a:r>
              <a:rPr lang="zh-TW" altLang="en-US" dirty="0"/>
              <a:t>假日生活輔導：少年於例假日到法院為</a:t>
            </a:r>
            <a:r>
              <a:rPr lang="en-US" altLang="zh-TW" dirty="0"/>
              <a:t>3</a:t>
            </a:r>
            <a:r>
              <a:rPr lang="zh-TW" altLang="en-US" dirty="0"/>
              <a:t>至</a:t>
            </a:r>
            <a:r>
              <a:rPr lang="en-US" altLang="zh-TW" dirty="0"/>
              <a:t>10</a:t>
            </a:r>
            <a:r>
              <a:rPr lang="zh-TW" altLang="en-US" dirty="0"/>
              <a:t>次之輔導，由少年保護官執行或交由適當之機構或個人執行，透過個別或群體品德教育，輔導其學業或其他作業 並得命為勞動服務，使其養成勤勉的習慣及守法精神；其次數視輔導成效而定。</a:t>
            </a:r>
            <a:r>
              <a:rPr lang="zh-TW" altLang="en-US" dirty="0"/>
              <a:t/>
            </a:r>
            <a:br>
              <a:rPr lang="zh-TW" altLang="en-US" dirty="0"/>
            </a:br>
            <a:r>
              <a:rPr lang="zh-TW" altLang="en-US" dirty="0"/>
              <a:t>少年無正當理由拒絕接受訓誡、假日生活輔導，少年法院（庭）得核發勸導書。勸導無效者，得裁定留置少年於少年觀護所，予以</a:t>
            </a:r>
            <a:r>
              <a:rPr lang="en-US" altLang="zh-TW" dirty="0"/>
              <a:t>5</a:t>
            </a:r>
            <a:r>
              <a:rPr lang="zh-TW" altLang="en-US" dirty="0"/>
              <a:t>日以內之觀察。</a:t>
            </a:r>
            <a:endParaRPr lang="zh-TW" altLang="en-US" dirty="0"/>
          </a:p>
        </p:txBody>
      </p:sp>
    </p:spTree>
    <p:extLst>
      <p:ext uri="{BB962C8B-B14F-4D97-AF65-F5344CB8AC3E}">
        <p14:creationId xmlns:p14="http://schemas.microsoft.com/office/powerpoint/2010/main" val="99758084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67544" y="404664"/>
            <a:ext cx="8219256" cy="5721499"/>
          </a:xfrm>
        </p:spPr>
        <p:txBody>
          <a:bodyPr>
            <a:normAutofit fontScale="62500" lnSpcReduction="20000"/>
          </a:bodyPr>
          <a:lstStyle/>
          <a:p>
            <a:r>
              <a:rPr lang="zh-TW" altLang="en-US" dirty="0"/>
              <a:t>Ｂ、交付保護管束並得命勞動服務</a:t>
            </a:r>
            <a:r>
              <a:rPr lang="zh-TW" altLang="en-US" dirty="0"/>
              <a:t/>
            </a:r>
            <a:br>
              <a:rPr lang="zh-TW" altLang="en-US" dirty="0"/>
            </a:br>
            <a:r>
              <a:rPr lang="zh-TW" altLang="en-US" dirty="0"/>
              <a:t>保護管束是不施以監禁處分以長期輔導而期待改善少年、兒童之行為，避免自由刑之科處，由專人或機關團體，消極監督其遵守法院指定之事項，積極輔導其重新適應社會生活的一種社會性處遇。</a:t>
            </a:r>
            <a:r>
              <a:rPr lang="zh-TW" altLang="en-US" dirty="0"/>
              <a:t/>
            </a:r>
            <a:br>
              <a:rPr lang="zh-TW" altLang="en-US" dirty="0"/>
            </a:br>
            <a:r>
              <a:rPr lang="zh-TW" altLang="en-US" dirty="0"/>
              <a:t>保護管束由少年保護官或交由適當之機構或個人執行，執行時除告知少年應遵守事項外，並與之常保接觸，注意其行動，隨時加以指示；並就少年之教養、醫治疾病、謀求職業及改善環境，予以相當輔導。</a:t>
            </a:r>
            <a:r>
              <a:rPr lang="zh-TW" altLang="en-US" dirty="0"/>
              <a:t/>
            </a:r>
            <a:br>
              <a:rPr lang="zh-TW" altLang="en-US" dirty="0"/>
            </a:br>
            <a:r>
              <a:rPr lang="zh-TW" altLang="en-US" dirty="0"/>
              <a:t>執行期間不得超過</a:t>
            </a:r>
            <a:r>
              <a:rPr lang="en-US" altLang="zh-TW" dirty="0"/>
              <a:t>3</a:t>
            </a:r>
            <a:r>
              <a:rPr lang="zh-TW" altLang="en-US" dirty="0"/>
              <a:t>年或少年屆滿</a:t>
            </a:r>
            <a:r>
              <a:rPr lang="en-US" altLang="zh-TW" dirty="0"/>
              <a:t>21</a:t>
            </a:r>
            <a:r>
              <a:rPr lang="zh-TW" altLang="en-US" dirty="0"/>
              <a:t>歲。執行已逾</a:t>
            </a:r>
            <a:r>
              <a:rPr lang="en-US" altLang="zh-TW" dirty="0"/>
              <a:t>6</a:t>
            </a:r>
            <a:r>
              <a:rPr lang="zh-TW" altLang="en-US" dirty="0"/>
              <a:t>月而有成效，認無繼續之必要；或因事實上原因以不繼續執行為宜者，得聲請免除執行。</a:t>
            </a:r>
            <a:r>
              <a:rPr lang="zh-TW" altLang="en-US" dirty="0"/>
              <a:t/>
            </a:r>
            <a:br>
              <a:rPr lang="zh-TW" altLang="en-US" dirty="0"/>
            </a:br>
            <a:r>
              <a:rPr lang="zh-TW" altLang="en-US" dirty="0"/>
              <a:t>勞動服務為</a:t>
            </a:r>
            <a:r>
              <a:rPr lang="en-US" altLang="zh-TW" dirty="0"/>
              <a:t>3</a:t>
            </a:r>
            <a:r>
              <a:rPr lang="zh-TW" altLang="en-US" dirty="0"/>
              <a:t>小時以上，</a:t>
            </a:r>
            <a:r>
              <a:rPr lang="en-US" altLang="zh-TW" dirty="0"/>
              <a:t>50</a:t>
            </a:r>
            <a:r>
              <a:rPr lang="zh-TW" altLang="en-US" dirty="0"/>
              <a:t>小時以下。</a:t>
            </a:r>
            <a:r>
              <a:rPr lang="zh-TW" altLang="en-US" dirty="0"/>
              <a:t/>
            </a:r>
            <a:br>
              <a:rPr lang="zh-TW" altLang="en-US" dirty="0"/>
            </a:br>
            <a:r>
              <a:rPr lang="zh-TW" altLang="en-US" dirty="0"/>
              <a:t>少年在保護管束期間違反應遵守事項，不服從勸導達</a:t>
            </a:r>
            <a:r>
              <a:rPr lang="en-US" altLang="zh-TW" dirty="0"/>
              <a:t>2</a:t>
            </a:r>
            <a:r>
              <a:rPr lang="zh-TW" altLang="en-US" dirty="0"/>
              <a:t>次以上，而有觀察必要者，少年法院（庭）得裁定留置少年於少年觀護所，予以</a:t>
            </a:r>
            <a:r>
              <a:rPr lang="en-US" altLang="zh-TW" dirty="0"/>
              <a:t>5</a:t>
            </a:r>
            <a:r>
              <a:rPr lang="zh-TW" altLang="en-US" dirty="0"/>
              <a:t>日以內之觀察。</a:t>
            </a:r>
            <a:endParaRPr lang="zh-TW" altLang="en-US" dirty="0"/>
          </a:p>
        </p:txBody>
      </p:sp>
    </p:spTree>
    <p:extLst>
      <p:ext uri="{BB962C8B-B14F-4D97-AF65-F5344CB8AC3E}">
        <p14:creationId xmlns:p14="http://schemas.microsoft.com/office/powerpoint/2010/main" val="139569165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normAutofit fontScale="77500" lnSpcReduction="20000"/>
          </a:bodyPr>
          <a:lstStyle/>
          <a:p>
            <a:r>
              <a:rPr lang="zh-TW" altLang="en-US" dirty="0"/>
              <a:t>Ｃ、交付安置於適當之福利或教養機構輔導：</a:t>
            </a:r>
            <a:r>
              <a:rPr lang="zh-TW" altLang="en-US" dirty="0"/>
              <a:t/>
            </a:r>
            <a:br>
              <a:rPr lang="zh-TW" altLang="en-US" dirty="0"/>
            </a:br>
            <a:r>
              <a:rPr lang="zh-TW" altLang="en-US" dirty="0"/>
              <a:t>對於家庭功能不健全或為避免少年有犯罪標籤化之虞。使少年在福利機構健全成長，以符合保護優先主義之特色。</a:t>
            </a:r>
            <a:r>
              <a:rPr lang="zh-TW" altLang="en-US" dirty="0"/>
              <a:t/>
            </a:r>
            <a:br>
              <a:rPr lang="zh-TW" altLang="en-US" dirty="0"/>
            </a:br>
            <a:r>
              <a:rPr lang="zh-TW" altLang="en-US" dirty="0"/>
              <a:t>安置輔導為</a:t>
            </a:r>
            <a:r>
              <a:rPr lang="en-US" altLang="zh-TW" dirty="0"/>
              <a:t>2</a:t>
            </a:r>
            <a:r>
              <a:rPr lang="zh-TW" altLang="en-US" dirty="0"/>
              <a:t>月以上</a:t>
            </a:r>
            <a:r>
              <a:rPr lang="en-US" altLang="zh-TW" dirty="0"/>
              <a:t>2</a:t>
            </a:r>
            <a:r>
              <a:rPr lang="zh-TW" altLang="en-US" dirty="0"/>
              <a:t>年以下。執行已逾</a:t>
            </a:r>
            <a:r>
              <a:rPr lang="en-US" altLang="zh-TW" dirty="0"/>
              <a:t>2</a:t>
            </a:r>
            <a:r>
              <a:rPr lang="zh-TW" altLang="en-US" dirty="0"/>
              <a:t>月，著有成效，認為無繼續執行之必要者，或有事實上原因以不繼續執行為宜者，安置機構、少年、少年之法定代理人等得檢具事證，聲請法院免除其執行。如認為有繼續安置輔導之必要者，得聲請法院裁定延長，其延長期間不得逾</a:t>
            </a:r>
            <a:r>
              <a:rPr lang="en-US" altLang="zh-TW" dirty="0"/>
              <a:t>2</a:t>
            </a:r>
            <a:r>
              <a:rPr lang="zh-TW" altLang="en-US" dirty="0"/>
              <a:t>年。</a:t>
            </a:r>
            <a:endParaRPr lang="zh-TW" altLang="en-US" dirty="0"/>
          </a:p>
        </p:txBody>
      </p:sp>
    </p:spTree>
    <p:extLst>
      <p:ext uri="{BB962C8B-B14F-4D97-AF65-F5344CB8AC3E}">
        <p14:creationId xmlns:p14="http://schemas.microsoft.com/office/powerpoint/2010/main" val="336315260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fontScale="70000" lnSpcReduction="20000"/>
          </a:bodyPr>
          <a:lstStyle/>
          <a:p>
            <a:r>
              <a:rPr lang="zh-TW" altLang="en-US" dirty="0"/>
              <a:t>Ｄ、感化教育：</a:t>
            </a:r>
            <a:r>
              <a:rPr lang="zh-TW" altLang="en-US" dirty="0"/>
              <a:t/>
            </a:r>
            <a:br>
              <a:rPr lang="zh-TW" altLang="en-US" dirty="0"/>
            </a:br>
            <a:r>
              <a:rPr lang="zh-TW" altLang="en-US" dirty="0"/>
              <a:t>少年輔育院依法執行感化教育處分，其目的在矯正少年不良習性，使其悔過自新，授予生活智能，俾能自謀生計；並按其實際需要，實施補習教育，得有繼續求學機會。</a:t>
            </a:r>
            <a:r>
              <a:rPr lang="zh-TW" altLang="en-US" dirty="0"/>
              <a:t/>
            </a:r>
            <a:br>
              <a:rPr lang="zh-TW" altLang="en-US" dirty="0"/>
            </a:br>
            <a:r>
              <a:rPr lang="zh-TW" altLang="en-US" dirty="0"/>
              <a:t>感化教育之執行，其期間不得逾</a:t>
            </a:r>
            <a:r>
              <a:rPr lang="en-US" altLang="zh-TW" dirty="0"/>
              <a:t>3</a:t>
            </a:r>
            <a:r>
              <a:rPr lang="zh-TW" altLang="en-US" dirty="0"/>
              <a:t>年。少年執行已逾六月，認無繼續執行之必要者，得由少年保護官或執行機關檢具事證，聲請法院免除或停止其執行。少年或少年之法定代理人認感化教育之執行有前項情形時，得請求少年保護官為前項之聲請。停止感化教育之執行者，所餘之執行期間，應由法院裁定交付保護管束</a:t>
            </a:r>
            <a:endParaRPr lang="zh-TW" altLang="en-US" dirty="0"/>
          </a:p>
        </p:txBody>
      </p:sp>
    </p:spTree>
    <p:extLst>
      <p:ext uri="{BB962C8B-B14F-4D97-AF65-F5344CB8AC3E}">
        <p14:creationId xmlns:p14="http://schemas.microsoft.com/office/powerpoint/2010/main" val="64333461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矩形 3">
            <a:extLst>
              <a:ext uri="{FF2B5EF4-FFF2-40B4-BE49-F238E27FC236}">
                <a16:creationId xmlns:a16="http://schemas.microsoft.com/office/drawing/2014/main" xmlns="" id="{1C1339D7-7626-49A8-A5FC-1CB819F7FB25}"/>
              </a:ext>
            </a:extLst>
          </p:cNvPr>
          <p:cNvSpPr>
            <a:spLocks noChangeArrowheads="1"/>
          </p:cNvSpPr>
          <p:nvPr/>
        </p:nvSpPr>
        <p:spPr bwMode="auto">
          <a:xfrm>
            <a:off x="323850" y="1674813"/>
            <a:ext cx="84963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b="1" dirty="0">
                <a:solidFill>
                  <a:srgbClr val="00B0F0"/>
                </a:solidFill>
                <a:latin typeface="微軟正黑體" panose="020B0604030504040204" pitchFamily="34" charset="-120"/>
                <a:ea typeface="微軟正黑體" panose="020B0604030504040204" pitchFamily="34" charset="-120"/>
              </a:rPr>
              <a:t>少年保護事件適用對象</a:t>
            </a:r>
            <a:r>
              <a:rPr lang="zh-TW" altLang="en-US" sz="2800" dirty="0">
                <a:solidFill>
                  <a:srgbClr val="000000"/>
                </a:solidFill>
                <a:latin typeface="微軟正黑體" panose="020B0604030504040204" pitchFamily="34" charset="-120"/>
                <a:ea typeface="微軟正黑體" panose="020B0604030504040204" pitchFamily="34" charset="-120"/>
              </a:rPr>
              <a:t>：犯行較輕之少年犯罪，如竊盜、過失傷害等犯罪行為，以及曝險少年或是</a:t>
            </a:r>
            <a:r>
              <a:rPr lang="en-US" altLang="zh-TW" sz="2800" dirty="0">
                <a:solidFill>
                  <a:srgbClr val="000000"/>
                </a:solidFill>
                <a:latin typeface="微軟正黑體" panose="020B0604030504040204" pitchFamily="34" charset="-120"/>
                <a:ea typeface="微軟正黑體" panose="020B0604030504040204" pitchFamily="34" charset="-120"/>
              </a:rPr>
              <a:t>12</a:t>
            </a:r>
            <a:r>
              <a:rPr lang="zh-TW" altLang="en-US" sz="2800" dirty="0">
                <a:solidFill>
                  <a:srgbClr val="000000"/>
                </a:solidFill>
                <a:latin typeface="微軟正黑體" panose="020B0604030504040204" pitchFamily="34" charset="-120"/>
                <a:ea typeface="微軟正黑體" panose="020B0604030504040204" pitchFamily="34" charset="-120"/>
              </a:rPr>
              <a:t>歲以上未滿</a:t>
            </a:r>
            <a:r>
              <a:rPr lang="en-US" altLang="zh-TW" sz="2800" dirty="0">
                <a:solidFill>
                  <a:srgbClr val="000000"/>
                </a:solidFill>
                <a:latin typeface="微軟正黑體" panose="020B0604030504040204" pitchFamily="34" charset="-120"/>
                <a:ea typeface="微軟正黑體" panose="020B0604030504040204" pitchFamily="34" charset="-120"/>
              </a:rPr>
              <a:t>14</a:t>
            </a:r>
            <a:r>
              <a:rPr lang="zh-TW" altLang="en-US" sz="2800" dirty="0">
                <a:solidFill>
                  <a:srgbClr val="000000"/>
                </a:solidFill>
                <a:latin typeface="微軟正黑體" panose="020B0604030504040204" pitchFamily="34" charset="-120"/>
                <a:ea typeface="微軟正黑體" panose="020B0604030504040204" pitchFamily="34" charset="-120"/>
              </a:rPr>
              <a:t>歲之犯罪少年，因其</a:t>
            </a:r>
            <a:r>
              <a:rPr lang="zh-TW" altLang="en-US" sz="2800" dirty="0">
                <a:solidFill>
                  <a:srgbClr val="FF0000"/>
                </a:solidFill>
                <a:latin typeface="微軟正黑體" panose="020B0604030504040204" pitchFamily="34" charset="-120"/>
                <a:ea typeface="微軟正黑體" panose="020B0604030504040204" pitchFamily="34" charset="-120"/>
              </a:rPr>
              <a:t>未滿</a:t>
            </a:r>
            <a:r>
              <a:rPr lang="en-US" altLang="zh-TW" sz="2800" dirty="0">
                <a:solidFill>
                  <a:srgbClr val="FF0000"/>
                </a:solidFill>
                <a:latin typeface="微軟正黑體" panose="020B0604030504040204" pitchFamily="34" charset="-120"/>
                <a:ea typeface="微軟正黑體" panose="020B0604030504040204" pitchFamily="34" charset="-120"/>
              </a:rPr>
              <a:t>14</a:t>
            </a:r>
            <a:r>
              <a:rPr lang="zh-TW" altLang="en-US" sz="2800" dirty="0">
                <a:solidFill>
                  <a:srgbClr val="FF0000"/>
                </a:solidFill>
                <a:latin typeface="微軟正黑體" panose="020B0604030504040204" pitchFamily="34" charset="-120"/>
                <a:ea typeface="微軟正黑體" panose="020B0604030504040204" pitchFamily="34" charset="-120"/>
              </a:rPr>
              <a:t>歲不具有刑法上規定的責任能力，所以不論其犯行之輕重，一律以少年保護事件來處理。</a:t>
            </a:r>
          </a:p>
        </p:txBody>
      </p:sp>
      <p:sp>
        <p:nvSpPr>
          <p:cNvPr id="160771" name="Text Box 17">
            <a:extLst>
              <a:ext uri="{FF2B5EF4-FFF2-40B4-BE49-F238E27FC236}">
                <a16:creationId xmlns:a16="http://schemas.microsoft.com/office/drawing/2014/main" xmlns="" id="{24B512A2-2626-4A7D-A0CA-CCB3C036725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172</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標題 1">
            <a:extLst>
              <a:ext uri="{FF2B5EF4-FFF2-40B4-BE49-F238E27FC236}">
                <a16:creationId xmlns:a16="http://schemas.microsoft.com/office/drawing/2014/main" xmlns="" id="{54B7F8D7-BFDF-400C-92F6-3AB2A76D015E}"/>
              </a:ext>
            </a:extLst>
          </p:cNvPr>
          <p:cNvSpPr>
            <a:spLocks noGrp="1" noChangeArrowheads="1"/>
          </p:cNvSpPr>
          <p:nvPr>
            <p:ph type="title"/>
          </p:nvPr>
        </p:nvSpPr>
        <p:spPr/>
        <p:txBody>
          <a:bodyPr/>
          <a:lstStyle/>
          <a:p>
            <a:pPr eaLnBrk="1" hangingPunct="1"/>
            <a:r>
              <a:rPr lang="en-US" altLang="zh-TW" sz="4400" b="1"/>
              <a:t>(</a:t>
            </a:r>
            <a:r>
              <a:rPr lang="zh-TW" altLang="en-US" sz="4400" b="1"/>
              <a:t>二</a:t>
            </a:r>
            <a:r>
              <a:rPr lang="en-US" altLang="zh-TW" sz="4400" b="1"/>
              <a:t>) </a:t>
            </a:r>
            <a:r>
              <a:rPr lang="zh-TW" altLang="en-US" sz="4400" b="1"/>
              <a:t>刑事案件：採取從輕處分</a:t>
            </a:r>
          </a:p>
        </p:txBody>
      </p:sp>
      <p:graphicFrame>
        <p:nvGraphicFramePr>
          <p:cNvPr id="4" name="表格 3">
            <a:extLst>
              <a:ext uri="{FF2B5EF4-FFF2-40B4-BE49-F238E27FC236}">
                <a16:creationId xmlns:a16="http://schemas.microsoft.com/office/drawing/2014/main" xmlns="" id="{035C468E-D5A4-4DBF-8C79-BFDDA369C600}"/>
              </a:ext>
            </a:extLst>
          </p:cNvPr>
          <p:cNvGraphicFramePr>
            <a:graphicFrameLocks noGrp="1"/>
          </p:cNvGraphicFramePr>
          <p:nvPr>
            <p:extLst>
              <p:ext uri="{D42A27DB-BD31-4B8C-83A1-F6EECF244321}">
                <p14:modId xmlns:p14="http://schemas.microsoft.com/office/powerpoint/2010/main" val="3456779371"/>
              </p:ext>
            </p:extLst>
          </p:nvPr>
        </p:nvGraphicFramePr>
        <p:xfrm>
          <a:off x="1116013" y="1916113"/>
          <a:ext cx="7343775" cy="2317750"/>
        </p:xfrm>
        <a:graphic>
          <a:graphicData uri="http://schemas.openxmlformats.org/drawingml/2006/table">
            <a:tbl>
              <a:tblPr firstRow="1" bandRow="1">
                <a:tableStyleId>{3B4B98B0-60AC-42C2-AFA5-B58CD77FA1E5}</a:tableStyleId>
              </a:tblPr>
              <a:tblGrid>
                <a:gridCol w="7343775">
                  <a:extLst>
                    <a:ext uri="{9D8B030D-6E8A-4147-A177-3AD203B41FA5}">
                      <a16:colId xmlns:a16="http://schemas.microsoft.com/office/drawing/2014/main" xmlns="" val="20000"/>
                    </a:ext>
                  </a:extLst>
                </a:gridCol>
              </a:tblGrid>
              <a:tr h="518444">
                <a:tc>
                  <a:txBody>
                    <a:bodyPr/>
                    <a:lstStyle/>
                    <a:p>
                      <a:r>
                        <a:rPr lang="zh-TW" altLang="en-US" sz="2800" b="0" dirty="0">
                          <a:latin typeface="微軟正黑體" panose="020B0604030504040204" pitchFamily="34" charset="-120"/>
                          <a:ea typeface="微軟正黑體" panose="020B0604030504040204" pitchFamily="34" charset="-120"/>
                        </a:rPr>
                        <a:t>若阿勇傷害同學的情況嚴重 </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如重傷甚至死亡 </a:t>
                      </a:r>
                      <a:r>
                        <a:rPr lang="en-US" altLang="zh-TW" sz="2800" b="0" dirty="0">
                          <a:latin typeface="微軟正黑體" panose="020B0604030504040204" pitchFamily="34" charset="-120"/>
                          <a:ea typeface="微軟正黑體" panose="020B0604030504040204" pitchFamily="34" charset="-120"/>
                        </a:rPr>
                        <a:t>)</a:t>
                      </a:r>
                      <a:endParaRPr lang="zh-TW" altLang="en-US" sz="2800" b="0" dirty="0">
                        <a:latin typeface="微軟正黑體" panose="020B0604030504040204" pitchFamily="34" charset="-120"/>
                        <a:ea typeface="微軟正黑體" panose="020B0604030504040204" pitchFamily="34" charset="-120"/>
                      </a:endParaRPr>
                    </a:p>
                  </a:txBody>
                  <a:tcPr marL="91427" marR="91427" marT="45745" marB="45745"/>
                </a:tc>
                <a:extLst>
                  <a:ext uri="{0D108BD9-81ED-4DB2-BD59-A6C34878D82A}">
                    <a16:rowId xmlns:a16="http://schemas.microsoft.com/office/drawing/2014/main" xmlns="" val="10000"/>
                  </a:ext>
                </a:extLst>
              </a:tr>
              <a:tr h="1799306">
                <a:tc>
                  <a:txBody>
                    <a:bodyPr/>
                    <a:lstStyle/>
                    <a:p>
                      <a:pPr marL="0" indent="0">
                        <a:buFont typeface="Arial" pitchFamily="34" charset="0"/>
                        <a:buNone/>
                      </a:pPr>
                      <a:r>
                        <a:rPr lang="zh-TW" altLang="en-US" sz="2800" b="0" dirty="0">
                          <a:latin typeface="微軟正黑體" panose="020B0604030504040204" pitchFamily="34" charset="-120"/>
                          <a:ea typeface="微軟正黑體" panose="020B0604030504040204" pitchFamily="34" charset="-120"/>
                        </a:rPr>
                        <a:t>以</a:t>
                      </a:r>
                      <a:r>
                        <a:rPr lang="zh-TW" altLang="en-US" sz="2800" b="1" dirty="0">
                          <a:solidFill>
                            <a:srgbClr val="FF0000"/>
                          </a:solidFill>
                          <a:latin typeface="微軟正黑體" panose="020B0604030504040204" pitchFamily="34" charset="-120"/>
                          <a:ea typeface="微軟正黑體" panose="020B0604030504040204" pitchFamily="34" charset="-120"/>
                        </a:rPr>
                        <a:t>少年刑事事件</a:t>
                      </a:r>
                      <a:r>
                        <a:rPr lang="zh-TW" altLang="en-US" sz="2800" b="0" dirty="0">
                          <a:latin typeface="微軟正黑體" panose="020B0604030504040204" pitchFamily="34" charset="-120"/>
                          <a:ea typeface="微軟正黑體" panose="020B0604030504040204" pitchFamily="34" charset="-120"/>
                        </a:rPr>
                        <a:t>來處理，移送地檢署由檢察官偵辦，但基於對少年的保護，若檢察官偵查後認為應採保護事件比較適合時，也可以改採保護事件。</a:t>
                      </a:r>
                    </a:p>
                  </a:txBody>
                  <a:tcPr marL="91427" marR="91427" marT="45745" marB="45745"/>
                </a:tc>
                <a:extLst>
                  <a:ext uri="{0D108BD9-81ED-4DB2-BD59-A6C34878D82A}">
                    <a16:rowId xmlns:a16="http://schemas.microsoft.com/office/drawing/2014/main" xmlns="" val="10001"/>
                  </a:ext>
                </a:extLst>
              </a:tr>
            </a:tbl>
          </a:graphicData>
        </a:graphic>
      </p:graphicFrame>
      <p:sp>
        <p:nvSpPr>
          <p:cNvPr id="161801" name="Text Box 17">
            <a:extLst>
              <a:ext uri="{FF2B5EF4-FFF2-40B4-BE49-F238E27FC236}">
                <a16:creationId xmlns:a16="http://schemas.microsoft.com/office/drawing/2014/main" xmlns="" id="{465A3A61-6E01-4A1B-81E9-DE7636EE7BD7}"/>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矩形 3">
            <a:extLst>
              <a:ext uri="{FF2B5EF4-FFF2-40B4-BE49-F238E27FC236}">
                <a16:creationId xmlns:a16="http://schemas.microsoft.com/office/drawing/2014/main" xmlns="" id="{C6D54836-052C-4BB5-AC70-ACB63B46B21E}"/>
              </a:ext>
            </a:extLst>
          </p:cNvPr>
          <p:cNvSpPr>
            <a:spLocks noChangeArrowheads="1"/>
          </p:cNvSpPr>
          <p:nvPr/>
        </p:nvSpPr>
        <p:spPr bwMode="auto">
          <a:xfrm>
            <a:off x="323850" y="1674813"/>
            <a:ext cx="8208963"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b="1" dirty="0">
                <a:solidFill>
                  <a:srgbClr val="00B0F0"/>
                </a:solidFill>
                <a:latin typeface="微軟正黑體" panose="020B0604030504040204" pitchFamily="34" charset="-120"/>
                <a:ea typeface="微軟正黑體" panose="020B0604030504040204" pitchFamily="34" charset="-120"/>
              </a:rPr>
              <a:t>少年刑事事件適用對象</a:t>
            </a:r>
            <a:r>
              <a:rPr lang="zh-TW" altLang="en-US" sz="2800" dirty="0">
                <a:solidFill>
                  <a:srgbClr val="000000"/>
                </a:solidFill>
                <a:latin typeface="微軟正黑體" panose="020B0604030504040204" pitchFamily="34" charset="-120"/>
                <a:ea typeface="微軟正黑體" panose="020B0604030504040204" pitchFamily="34" charset="-120"/>
              </a:rPr>
              <a:t>：刑事案件是針對</a:t>
            </a:r>
            <a:r>
              <a:rPr lang="zh-TW" altLang="en-US" sz="2800" dirty="0">
                <a:solidFill>
                  <a:srgbClr val="FF0000"/>
                </a:solidFill>
                <a:latin typeface="微軟正黑體" panose="020B0604030504040204" pitchFamily="34" charset="-120"/>
                <a:ea typeface="微軟正黑體" panose="020B0604030504040204" pitchFamily="34" charset="-120"/>
              </a:rPr>
              <a:t>年滿</a:t>
            </a:r>
            <a:r>
              <a:rPr lang="en-US" altLang="zh-TW" sz="2800" dirty="0">
                <a:solidFill>
                  <a:srgbClr val="FF0000"/>
                </a:solidFill>
                <a:latin typeface="微軟正黑體" panose="020B0604030504040204" pitchFamily="34" charset="-120"/>
                <a:ea typeface="微軟正黑體" panose="020B0604030504040204" pitchFamily="34" charset="-120"/>
              </a:rPr>
              <a:t>14</a:t>
            </a:r>
            <a:r>
              <a:rPr lang="zh-TW" altLang="en-US" sz="2800" dirty="0">
                <a:solidFill>
                  <a:srgbClr val="FF0000"/>
                </a:solidFill>
                <a:latin typeface="微軟正黑體" panose="020B0604030504040204" pitchFamily="34" charset="-120"/>
                <a:ea typeface="微軟正黑體" panose="020B0604030504040204" pitchFamily="34" charset="-120"/>
              </a:rPr>
              <a:t>歲觸犯重罪的少年，此處所指的重罪是最輕本刑為五年以上有期徒刑的犯罪</a:t>
            </a:r>
            <a:r>
              <a:rPr lang="zh-TW" altLang="en-US" sz="2800" dirty="0">
                <a:solidFill>
                  <a:srgbClr val="000000"/>
                </a:solidFill>
                <a:latin typeface="微軟正黑體" panose="020B0604030504040204" pitchFamily="34" charset="-120"/>
                <a:ea typeface="微軟正黑體" panose="020B0604030504040204" pitchFamily="34" charset="-120"/>
              </a:rPr>
              <a:t>（如殺人罪、重傷害罪），或是少年所犯雖非重罪，但經少年法院（庭）調查後認為情節重大，以接受刑事處分較為適當者，則會送交由檢察官偵辦，並依偵查結果決定是否起訴。</a:t>
            </a:r>
          </a:p>
        </p:txBody>
      </p:sp>
      <p:sp>
        <p:nvSpPr>
          <p:cNvPr id="163843" name="Text Box 17">
            <a:extLst>
              <a:ext uri="{FF2B5EF4-FFF2-40B4-BE49-F238E27FC236}">
                <a16:creationId xmlns:a16="http://schemas.microsoft.com/office/drawing/2014/main" xmlns="" id="{5449591A-9524-4EA4-BA55-0C7639B3A69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a:extLst>
              <a:ext uri="{FF2B5EF4-FFF2-40B4-BE49-F238E27FC236}">
                <a16:creationId xmlns:a16="http://schemas.microsoft.com/office/drawing/2014/main" xmlns="" id="{4B3FCD0E-4F73-4716-98DE-0BAC25A74289}"/>
              </a:ext>
            </a:extLst>
          </p:cNvPr>
          <p:cNvSpPr>
            <a:spLocks noGrp="1" noChangeArrowheads="1"/>
          </p:cNvSpPr>
          <p:nvPr>
            <p:ph type="title"/>
          </p:nvPr>
        </p:nvSpPr>
        <p:spPr/>
        <p:txBody>
          <a:bodyPr/>
          <a:lstStyle/>
          <a:p>
            <a:pPr eaLnBrk="1" hangingPunct="1"/>
            <a:r>
              <a:rPr lang="en-US" altLang="zh-TW" sz="4400" b="1"/>
              <a:t>(</a:t>
            </a:r>
            <a:r>
              <a:rPr lang="zh-TW" altLang="en-US" sz="4400" b="1"/>
              <a:t>二</a:t>
            </a:r>
            <a:r>
              <a:rPr lang="en-US" altLang="zh-TW" sz="4400" b="1"/>
              <a:t>) </a:t>
            </a:r>
            <a:r>
              <a:rPr lang="zh-TW" altLang="en-US" sz="4400" b="1"/>
              <a:t>刑事案件：採取從輕處分</a:t>
            </a:r>
          </a:p>
        </p:txBody>
      </p:sp>
      <p:graphicFrame>
        <p:nvGraphicFramePr>
          <p:cNvPr id="4" name="表格 3">
            <a:extLst>
              <a:ext uri="{FF2B5EF4-FFF2-40B4-BE49-F238E27FC236}">
                <a16:creationId xmlns:a16="http://schemas.microsoft.com/office/drawing/2014/main" xmlns="" id="{29F7788D-0D3E-4CF6-B979-C6A78E92E753}"/>
              </a:ext>
            </a:extLst>
          </p:cNvPr>
          <p:cNvGraphicFramePr>
            <a:graphicFrameLocks noGrp="1"/>
          </p:cNvGraphicFramePr>
          <p:nvPr>
            <p:extLst>
              <p:ext uri="{D42A27DB-BD31-4B8C-83A1-F6EECF244321}">
                <p14:modId xmlns:p14="http://schemas.microsoft.com/office/powerpoint/2010/main" val="2736407832"/>
              </p:ext>
            </p:extLst>
          </p:nvPr>
        </p:nvGraphicFramePr>
        <p:xfrm>
          <a:off x="1116013" y="1916113"/>
          <a:ext cx="7343775" cy="2317750"/>
        </p:xfrm>
        <a:graphic>
          <a:graphicData uri="http://schemas.openxmlformats.org/drawingml/2006/table">
            <a:tbl>
              <a:tblPr firstRow="1" bandRow="1">
                <a:tableStyleId>{3B4B98B0-60AC-42C2-AFA5-B58CD77FA1E5}</a:tableStyleId>
              </a:tblPr>
              <a:tblGrid>
                <a:gridCol w="7343775">
                  <a:extLst>
                    <a:ext uri="{9D8B030D-6E8A-4147-A177-3AD203B41FA5}">
                      <a16:colId xmlns:a16="http://schemas.microsoft.com/office/drawing/2014/main" xmlns="" val="20000"/>
                    </a:ext>
                  </a:extLst>
                </a:gridCol>
              </a:tblGrid>
              <a:tr h="518444">
                <a:tc>
                  <a:txBody>
                    <a:bodyPr/>
                    <a:lstStyle/>
                    <a:p>
                      <a:pPr algn="just"/>
                      <a:r>
                        <a:rPr lang="zh-TW" altLang="en-US" sz="2800" b="0" dirty="0">
                          <a:latin typeface="微軟正黑體" panose="020B0604030504040204" pitchFamily="34" charset="-120"/>
                          <a:ea typeface="微軟正黑體" panose="020B0604030504040204" pitchFamily="34" charset="-120"/>
                        </a:rPr>
                        <a:t>若阿勇傷害同學的情況嚴重 </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如重傷甚至死亡 </a:t>
                      </a:r>
                      <a:r>
                        <a:rPr lang="en-US" altLang="zh-TW" sz="2800" b="0" dirty="0">
                          <a:latin typeface="微軟正黑體" panose="020B0604030504040204" pitchFamily="34" charset="-120"/>
                          <a:ea typeface="微軟正黑體" panose="020B0604030504040204" pitchFamily="34" charset="-120"/>
                        </a:rPr>
                        <a:t>)</a:t>
                      </a:r>
                      <a:endParaRPr lang="zh-TW" altLang="en-US" sz="2800" b="0" dirty="0">
                        <a:latin typeface="微軟正黑體" panose="020B0604030504040204" pitchFamily="34" charset="-120"/>
                        <a:ea typeface="微軟正黑體" panose="020B0604030504040204" pitchFamily="34" charset="-120"/>
                      </a:endParaRPr>
                    </a:p>
                  </a:txBody>
                  <a:tcPr marL="91427" marR="91427" marT="45745" marB="45745"/>
                </a:tc>
                <a:extLst>
                  <a:ext uri="{0D108BD9-81ED-4DB2-BD59-A6C34878D82A}">
                    <a16:rowId xmlns:a16="http://schemas.microsoft.com/office/drawing/2014/main" xmlns="" val="10000"/>
                  </a:ext>
                </a:extLst>
              </a:tr>
              <a:tr h="1799306">
                <a:tc>
                  <a:txBody>
                    <a:bodyPr/>
                    <a:lstStyle/>
                    <a:p>
                      <a:pPr marL="0" indent="0" algn="just">
                        <a:buFont typeface="Arial" pitchFamily="34" charset="0"/>
                        <a:buNone/>
                      </a:pPr>
                      <a:r>
                        <a:rPr lang="zh-TW" altLang="en-US" sz="2800" b="0" dirty="0">
                          <a:latin typeface="微軟正黑體" panose="020B0604030504040204" pitchFamily="34" charset="-120"/>
                          <a:ea typeface="微軟正黑體" panose="020B0604030504040204" pitchFamily="34" charset="-120"/>
                        </a:rPr>
                        <a:t>萬一檢察官認為情節重大時，會向少年法院（庭）提起公訴，少年法院（庭）對於少年刑事案件的審理，原則上會</a:t>
                      </a:r>
                      <a:r>
                        <a:rPr lang="zh-TW" altLang="en-US" sz="2800" b="1" dirty="0">
                          <a:solidFill>
                            <a:srgbClr val="FF0000"/>
                          </a:solidFill>
                          <a:latin typeface="微軟正黑體" panose="020B0604030504040204" pitchFamily="34" charset="-120"/>
                          <a:ea typeface="微軟正黑體" panose="020B0604030504040204" pitchFamily="34" charset="-120"/>
                        </a:rPr>
                        <a:t>從輕處分</a:t>
                      </a:r>
                      <a:r>
                        <a:rPr lang="zh-TW" altLang="en-US" sz="2800" b="0" dirty="0">
                          <a:latin typeface="微軟正黑體" panose="020B0604030504040204" pitchFamily="34" charset="-120"/>
                          <a:ea typeface="微軟正黑體" panose="020B0604030504040204" pitchFamily="34" charset="-120"/>
                        </a:rPr>
                        <a:t>，除非少年犯行重大，才會依法判處徒刑給予刑事制裁。</a:t>
                      </a:r>
                    </a:p>
                  </a:txBody>
                  <a:tcPr marL="91427" marR="91427" marT="45745" marB="45745"/>
                </a:tc>
                <a:extLst>
                  <a:ext uri="{0D108BD9-81ED-4DB2-BD59-A6C34878D82A}">
                    <a16:rowId xmlns:a16="http://schemas.microsoft.com/office/drawing/2014/main" xmlns="" val="10001"/>
                  </a:ext>
                </a:extLst>
              </a:tr>
            </a:tbl>
          </a:graphicData>
        </a:graphic>
      </p:graphicFrame>
      <p:sp>
        <p:nvSpPr>
          <p:cNvPr id="164873" name="Text Box 17">
            <a:extLst>
              <a:ext uri="{FF2B5EF4-FFF2-40B4-BE49-F238E27FC236}">
                <a16:creationId xmlns:a16="http://schemas.microsoft.com/office/drawing/2014/main" xmlns="" id="{79F0C8A9-E940-4BF8-96B8-7A795ED9F027}"/>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內容版面配置區 1">
            <a:extLst>
              <a:ext uri="{FF2B5EF4-FFF2-40B4-BE49-F238E27FC236}">
                <a16:creationId xmlns:a16="http://schemas.microsoft.com/office/drawing/2014/main" xmlns="" id="{A86B9F0D-B4D3-41F8-BCD0-84B601A67EA7}"/>
              </a:ext>
            </a:extLst>
          </p:cNvPr>
          <p:cNvSpPr>
            <a:spLocks noGrp="1" noChangeArrowheads="1"/>
          </p:cNvSpPr>
          <p:nvPr>
            <p:ph idx="1"/>
          </p:nvPr>
        </p:nvSpPr>
        <p:spPr>
          <a:xfrm>
            <a:off x="468313" y="1600200"/>
            <a:ext cx="8218487" cy="4525963"/>
          </a:xfrm>
        </p:spPr>
        <p:txBody>
          <a:bodyPr/>
          <a:lstStyle/>
          <a:p>
            <a:pPr marL="0" indent="0" eaLnBrk="1" hangingPunct="1">
              <a:lnSpc>
                <a:spcPct val="100000"/>
              </a:lnSpc>
              <a:buFont typeface="Arial" panose="020B0604020202020204" pitchFamily="34" charset="0"/>
              <a:buNone/>
            </a:pPr>
            <a:r>
              <a:rPr lang="zh-TW" altLang="en-US"/>
              <a:t>為避免少年感到恐懼開庭不拘形式，法官和書記官出庭時得不穿制服，審理時應以和藹懇切的態度為之。與一般成人犯罪直接進入刑事訴訟程序有所不同。</a:t>
            </a:r>
          </a:p>
        </p:txBody>
      </p:sp>
      <p:sp>
        <p:nvSpPr>
          <p:cNvPr id="154627" name="標題 2">
            <a:extLst>
              <a:ext uri="{FF2B5EF4-FFF2-40B4-BE49-F238E27FC236}">
                <a16:creationId xmlns:a16="http://schemas.microsoft.com/office/drawing/2014/main" xmlns="" id="{A372C59B-059F-4712-B6BB-12465E7074EF}"/>
              </a:ext>
            </a:extLst>
          </p:cNvPr>
          <p:cNvSpPr>
            <a:spLocks noGrp="1" noChangeArrowheads="1"/>
          </p:cNvSpPr>
          <p:nvPr>
            <p:ph type="title"/>
          </p:nvPr>
        </p:nvSpPr>
        <p:spPr/>
        <p:txBody>
          <a:bodyPr/>
          <a:lstStyle/>
          <a:p>
            <a:pPr eaLnBrk="1" hangingPunct="1"/>
            <a:r>
              <a:rPr lang="zh-TW" altLang="en-US" sz="4000" b="1"/>
              <a:t>少年法院（庭）之特色</a:t>
            </a:r>
          </a:p>
        </p:txBody>
      </p:sp>
      <p:sp>
        <p:nvSpPr>
          <p:cNvPr id="154628" name="Text Box 17">
            <a:extLst>
              <a:ext uri="{FF2B5EF4-FFF2-40B4-BE49-F238E27FC236}">
                <a16:creationId xmlns:a16="http://schemas.microsoft.com/office/drawing/2014/main" xmlns="" id="{5235D3B0-447F-4AC3-A8F8-4DB6624B1C8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171</a:t>
            </a:r>
          </a:p>
        </p:txBody>
      </p:sp>
    </p:spTree>
    <p:extLst>
      <p:ext uri="{BB962C8B-B14F-4D97-AF65-F5344CB8AC3E}">
        <p14:creationId xmlns:p14="http://schemas.microsoft.com/office/powerpoint/2010/main" val="99222272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a:extLst>
              <a:ext uri="{FF2B5EF4-FFF2-40B4-BE49-F238E27FC236}">
                <a16:creationId xmlns:a16="http://schemas.microsoft.com/office/drawing/2014/main" xmlns="" id="{88F518F5-24E9-41F0-9EBF-57165DD70020}"/>
              </a:ext>
            </a:extLst>
          </p:cNvPr>
          <p:cNvSpPr>
            <a:spLocks noGrp="1" noChangeArrowheads="1"/>
          </p:cNvSpPr>
          <p:nvPr>
            <p:ph type="title"/>
          </p:nvPr>
        </p:nvSpPr>
        <p:spPr/>
        <p:txBody>
          <a:bodyPr/>
          <a:lstStyle/>
          <a:p>
            <a:pPr eaLnBrk="1" hangingPunct="1"/>
            <a:r>
              <a:rPr lang="zh-TW" altLang="en-US" sz="4400"/>
              <a:t>少年被判處有期徒刑</a:t>
            </a:r>
          </a:p>
        </p:txBody>
      </p:sp>
      <p:sp>
        <p:nvSpPr>
          <p:cNvPr id="166915" name="內容版面配置區 2">
            <a:extLst>
              <a:ext uri="{FF2B5EF4-FFF2-40B4-BE49-F238E27FC236}">
                <a16:creationId xmlns:a16="http://schemas.microsoft.com/office/drawing/2014/main" xmlns="" id="{0627A3FA-22F5-47F8-8437-C89B3CA451E9}"/>
              </a:ext>
            </a:extLst>
          </p:cNvPr>
          <p:cNvSpPr>
            <a:spLocks noGrp="1" noChangeArrowheads="1"/>
          </p:cNvSpPr>
          <p:nvPr>
            <p:ph idx="1"/>
          </p:nvPr>
        </p:nvSpPr>
        <p:spPr>
          <a:xfrm>
            <a:off x="611188" y="1600200"/>
            <a:ext cx="8075612" cy="4525963"/>
          </a:xfrm>
        </p:spPr>
        <p:txBody>
          <a:bodyPr/>
          <a:lstStyle/>
          <a:p>
            <a:pPr marL="0" indent="0" eaLnBrk="1" hangingPunct="1">
              <a:lnSpc>
                <a:spcPct val="100000"/>
              </a:lnSpc>
              <a:buFont typeface="Arial" panose="020B0604020202020204" pitchFamily="34" charset="0"/>
              <a:buNone/>
            </a:pPr>
            <a:r>
              <a:rPr lang="zh-TW" altLang="en-US" sz="3200" dirty="0"/>
              <a:t>少年並不會進入監獄服刑，而是進入</a:t>
            </a:r>
            <a:r>
              <a:rPr lang="zh-TW" altLang="en-US" sz="3200" b="1" dirty="0">
                <a:solidFill>
                  <a:srgbClr val="FF0000"/>
                </a:solidFill>
              </a:rPr>
              <a:t>少年矯正學校</a:t>
            </a:r>
            <a:r>
              <a:rPr lang="zh-TW" altLang="en-US" sz="3200" dirty="0"/>
              <a:t>接受教育，目的即是希望給予犯罪青少年自新的機會，避免被社會貼上「犯罪者」標籤</a:t>
            </a:r>
            <a:r>
              <a:rPr lang="zh-TW" altLang="en-US" sz="3200" dirty="0" smtClean="0"/>
              <a:t>。</a:t>
            </a:r>
            <a:endParaRPr lang="en-US" altLang="zh-TW" sz="3200" smtClean="0"/>
          </a:p>
          <a:p>
            <a:pPr marL="0" indent="0" eaLnBrk="1" hangingPunct="1">
              <a:lnSpc>
                <a:spcPct val="100000"/>
              </a:lnSpc>
              <a:buFont typeface="Arial" panose="020B0604020202020204" pitchFamily="34" charset="0"/>
              <a:buNone/>
            </a:pPr>
            <a:endParaRPr lang="en-US" altLang="zh-TW" sz="3200" dirty="0" smtClean="0"/>
          </a:p>
          <a:p>
            <a:pPr marL="0" indent="0" eaLnBrk="1" hangingPunct="1">
              <a:lnSpc>
                <a:spcPct val="100000"/>
              </a:lnSpc>
              <a:buFont typeface="Arial" panose="020B0604020202020204" pitchFamily="34" charset="0"/>
              <a:buNone/>
            </a:pPr>
            <a:r>
              <a:rPr lang="zh-TW" altLang="en-US" sz="3200" dirty="0">
                <a:solidFill>
                  <a:srgbClr val="FF0000"/>
                </a:solidFill>
              </a:rPr>
              <a:t>少年輔育院與少年</a:t>
            </a:r>
            <a:r>
              <a:rPr lang="zh-TW" altLang="en-US" sz="3200" dirty="0" smtClean="0">
                <a:solidFill>
                  <a:srgbClr val="FF0000"/>
                </a:solidFill>
              </a:rPr>
              <a:t>監獄都改為少年矯正學校</a:t>
            </a:r>
            <a:endParaRPr lang="en-US" altLang="zh-TW" sz="3200" dirty="0" smtClean="0">
              <a:solidFill>
                <a:srgbClr val="FF0000"/>
              </a:solidFill>
            </a:endParaRPr>
          </a:p>
          <a:p>
            <a:pPr marL="0" indent="0" eaLnBrk="1" hangingPunct="1">
              <a:lnSpc>
                <a:spcPct val="100000"/>
              </a:lnSpc>
              <a:buFont typeface="Arial" panose="020B0604020202020204" pitchFamily="34" charset="0"/>
              <a:buNone/>
            </a:pPr>
            <a:r>
              <a:rPr lang="zh-TW" altLang="en-US" sz="3200" dirty="0">
                <a:solidFill>
                  <a:srgbClr val="FF0000"/>
                </a:solidFill>
              </a:rPr>
              <a:t>盼處</a:t>
            </a:r>
            <a:r>
              <a:rPr lang="zh-TW" altLang="en-US" sz="3200" dirty="0" smtClean="0">
                <a:solidFill>
                  <a:srgbClr val="FF0000"/>
                </a:solidFill>
              </a:rPr>
              <a:t>徒刑之少年，是到少年矯正學校交受矯正與教育</a:t>
            </a:r>
            <a:endParaRPr lang="zh-TW" altLang="en-US" sz="3200" dirty="0">
              <a:solidFill>
                <a:srgbClr val="FF0000"/>
              </a:solidFill>
            </a:endParaRPr>
          </a:p>
        </p:txBody>
      </p:sp>
      <p:sp>
        <p:nvSpPr>
          <p:cNvPr id="166916" name="Text Box 17">
            <a:extLst>
              <a:ext uri="{FF2B5EF4-FFF2-40B4-BE49-F238E27FC236}">
                <a16:creationId xmlns:a16="http://schemas.microsoft.com/office/drawing/2014/main" xmlns="" id="{B8E5705B-6BEE-4F3F-8E03-026A7897D2E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a:extLst>
              <a:ext uri="{FF2B5EF4-FFF2-40B4-BE49-F238E27FC236}">
                <a16:creationId xmlns:a16="http://schemas.microsoft.com/office/drawing/2014/main" xmlns="" id="{CC348A76-0A24-4FDA-A716-416BA4D79B41}"/>
              </a:ext>
            </a:extLst>
          </p:cNvPr>
          <p:cNvSpPr>
            <a:spLocks noGrp="1" noChangeArrowheads="1"/>
          </p:cNvSpPr>
          <p:nvPr>
            <p:ph type="title"/>
          </p:nvPr>
        </p:nvSpPr>
        <p:spPr/>
        <p:txBody>
          <a:bodyPr/>
          <a:lstStyle/>
          <a:p>
            <a:pPr eaLnBrk="1" hangingPunct="1"/>
            <a:r>
              <a:rPr lang="zh-TW" altLang="en-US" sz="4400"/>
              <a:t>預防理論</a:t>
            </a:r>
          </a:p>
        </p:txBody>
      </p:sp>
      <p:graphicFrame>
        <p:nvGraphicFramePr>
          <p:cNvPr id="4" name="表格 3">
            <a:extLst>
              <a:ext uri="{FF2B5EF4-FFF2-40B4-BE49-F238E27FC236}">
                <a16:creationId xmlns:a16="http://schemas.microsoft.com/office/drawing/2014/main" xmlns="" id="{26779D3F-DA15-4640-B498-A436A6163DFA}"/>
              </a:ext>
            </a:extLst>
          </p:cNvPr>
          <p:cNvGraphicFramePr>
            <a:graphicFrameLocks noGrp="1"/>
          </p:cNvGraphicFramePr>
          <p:nvPr/>
        </p:nvGraphicFramePr>
        <p:xfrm>
          <a:off x="827088" y="1397000"/>
          <a:ext cx="7705726" cy="2743200"/>
        </p:xfrm>
        <a:graphic>
          <a:graphicData uri="http://schemas.openxmlformats.org/drawingml/2006/table">
            <a:tbl>
              <a:tblPr firstRow="1" bandRow="1">
                <a:tableStyleId>{BDBED569-4797-4DF1-A0F4-6AAB3CD982D8}</a:tableStyleId>
              </a:tblPr>
              <a:tblGrid>
                <a:gridCol w="3852863">
                  <a:extLst>
                    <a:ext uri="{9D8B030D-6E8A-4147-A177-3AD203B41FA5}">
                      <a16:colId xmlns:a16="http://schemas.microsoft.com/office/drawing/2014/main" xmlns="" val="20000"/>
                    </a:ext>
                  </a:extLst>
                </a:gridCol>
                <a:gridCol w="3852863">
                  <a:extLst>
                    <a:ext uri="{9D8B030D-6E8A-4147-A177-3AD203B41FA5}">
                      <a16:colId xmlns:a16="http://schemas.microsoft.com/office/drawing/2014/main" xmlns="" val="20001"/>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一般預防理論</a:t>
                      </a:r>
                    </a:p>
                  </a:txBody>
                  <a:tcPr marL="91450" marR="91450"/>
                </a:tc>
                <a:tc>
                  <a:txBody>
                    <a:bodyPr/>
                    <a:lstStyle/>
                    <a:p>
                      <a:pPr algn="ctr"/>
                      <a:r>
                        <a:rPr lang="zh-TW" altLang="en-US" sz="2800" dirty="0">
                          <a:latin typeface="微軟正黑體" panose="020B0604030504040204" pitchFamily="34" charset="-120"/>
                          <a:ea typeface="微軟正黑體" panose="020B0604030504040204" pitchFamily="34" charset="-120"/>
                        </a:rPr>
                        <a:t>特別預防理論</a:t>
                      </a:r>
                    </a:p>
                  </a:txBody>
                  <a:tcPr marL="91450" marR="91450"/>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主要針對「</a:t>
                      </a:r>
                      <a:r>
                        <a:rPr lang="zh-TW" altLang="en-US" sz="2800" b="1" dirty="0">
                          <a:solidFill>
                            <a:srgbClr val="FF0000"/>
                          </a:solidFill>
                          <a:latin typeface="微軟正黑體" panose="020B0604030504040204" pitchFamily="34" charset="-120"/>
                          <a:ea typeface="微軟正黑體" panose="020B0604030504040204" pitchFamily="34" charset="-120"/>
                        </a:rPr>
                        <a:t>社會大眾</a:t>
                      </a:r>
                      <a:r>
                        <a:rPr lang="zh-TW" altLang="en-US" sz="2800" dirty="0">
                          <a:latin typeface="微軟正黑體" panose="020B0604030504040204" pitchFamily="34" charset="-120"/>
                          <a:ea typeface="微軟正黑體" panose="020B0604030504040204" pitchFamily="34" charset="-120"/>
                        </a:rPr>
                        <a:t>」，希望讓民眾了解各種刑罰的規定，使其不去犯罪。</a:t>
                      </a:r>
                    </a:p>
                  </a:txBody>
                  <a:tcPr marL="91450" marR="9145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針對</a:t>
                      </a:r>
                      <a:r>
                        <a:rPr lang="zh-TW" altLang="en-US" sz="2800" b="1" dirty="0">
                          <a:solidFill>
                            <a:srgbClr val="FF0000"/>
                          </a:solidFill>
                          <a:latin typeface="微軟正黑體" panose="020B0604030504040204" pitchFamily="34" charset="-120"/>
                          <a:ea typeface="微軟正黑體" panose="020B0604030504040204" pitchFamily="34" charset="-120"/>
                        </a:rPr>
                        <a:t>已經犯罪的犯人</a:t>
                      </a:r>
                      <a:r>
                        <a:rPr lang="zh-TW" altLang="en-US" sz="2800" dirty="0">
                          <a:latin typeface="微軟正黑體" panose="020B0604030504040204" pitchFamily="34" charset="-120"/>
                          <a:ea typeface="微軟正黑體" panose="020B0604030504040204" pitchFamily="34" charset="-120"/>
                        </a:rPr>
                        <a:t>，透過刑罰的作用使其能夠改過遷善，重新回歸社會。</a:t>
                      </a:r>
                    </a:p>
                    <a:p>
                      <a:endParaRPr lang="zh-TW" altLang="en-US" sz="2800" dirty="0">
                        <a:latin typeface="微軟正黑體" panose="020B0604030504040204" pitchFamily="34" charset="-120"/>
                        <a:ea typeface="微軟正黑體" panose="020B0604030504040204" pitchFamily="34" charset="-120"/>
                      </a:endParaRPr>
                    </a:p>
                  </a:txBody>
                  <a:tcPr marL="91450" marR="91450"/>
                </a:tc>
                <a:extLst>
                  <a:ext uri="{0D108BD9-81ED-4DB2-BD59-A6C34878D82A}">
                    <a16:rowId xmlns:a16="http://schemas.microsoft.com/office/drawing/2014/main" xmlns="" val="10001"/>
                  </a:ext>
                </a:extLst>
              </a:tr>
            </a:tbl>
          </a:graphicData>
        </a:graphic>
      </p:graphicFrame>
      <p:sp>
        <p:nvSpPr>
          <p:cNvPr id="36878" name="Text Box 17">
            <a:extLst>
              <a:ext uri="{FF2B5EF4-FFF2-40B4-BE49-F238E27FC236}">
                <a16:creationId xmlns:a16="http://schemas.microsoft.com/office/drawing/2014/main" xmlns="" id="{4DF091AC-949B-416F-8A97-C0AF15B117C1}"/>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147</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17">
            <a:extLst>
              <a:ext uri="{FF2B5EF4-FFF2-40B4-BE49-F238E27FC236}">
                <a16:creationId xmlns:a16="http://schemas.microsoft.com/office/drawing/2014/main" xmlns="" id="{B012C996-596A-4081-85CD-8669DDBDBC3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
        <p:nvSpPr>
          <p:cNvPr id="167939" name="矩形 4">
            <a:extLst>
              <a:ext uri="{FF2B5EF4-FFF2-40B4-BE49-F238E27FC236}">
                <a16:creationId xmlns:a16="http://schemas.microsoft.com/office/drawing/2014/main" xmlns="" id="{5BE06D14-73E8-4260-882A-F0E42A52DB2D}"/>
              </a:ext>
            </a:extLst>
          </p:cNvPr>
          <p:cNvSpPr>
            <a:spLocks noChangeArrowheads="1"/>
          </p:cNvSpPr>
          <p:nvPr/>
        </p:nvSpPr>
        <p:spPr bwMode="auto">
          <a:xfrm>
            <a:off x="323850" y="1674813"/>
            <a:ext cx="84248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b="1">
                <a:solidFill>
                  <a:srgbClr val="00B0F0"/>
                </a:solidFill>
                <a:latin typeface="微軟正黑體" panose="020B0604030504040204" pitchFamily="34" charset="-120"/>
                <a:ea typeface="微軟正黑體" panose="020B0604030504040204" pitchFamily="34" charset="-120"/>
              </a:rPr>
              <a:t>矯正學校</a:t>
            </a:r>
            <a:r>
              <a:rPr lang="zh-TW" altLang="en-US" sz="2800">
                <a:solidFill>
                  <a:srgbClr val="000000"/>
                </a:solidFill>
                <a:latin typeface="微軟正黑體" panose="020B0604030504040204" pitchFamily="34" charset="-120"/>
                <a:ea typeface="微軟正黑體" panose="020B0604030504040204" pitchFamily="34" charset="-120"/>
              </a:rPr>
              <a:t>：指使觸犯法律的未成年人得以繼續升學接受正規教育所設立的特殊學校，以人格輔導、品德教育及知識技能之傳授為目標，並強化輔導工作，以增進受刑學生的社會適應能力，兼具矯正與學校教育之雙重功能。</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a:extLst>
              <a:ext uri="{FF2B5EF4-FFF2-40B4-BE49-F238E27FC236}">
                <a16:creationId xmlns:a16="http://schemas.microsoft.com/office/drawing/2014/main" xmlns="" id="{56F962C9-8E25-42EA-BB9B-9BB52E0F4BA1}"/>
              </a:ext>
            </a:extLst>
          </p:cNvPr>
          <p:cNvSpPr>
            <a:spLocks noGrp="1" noChangeArrowheads="1"/>
          </p:cNvSpPr>
          <p:nvPr>
            <p:ph type="title"/>
          </p:nvPr>
        </p:nvSpPr>
        <p:spPr/>
        <p:txBody>
          <a:bodyPr/>
          <a:lstStyle/>
          <a:p>
            <a:pPr eaLnBrk="1" hangingPunct="1"/>
            <a:r>
              <a:rPr lang="en-US" altLang="zh-TW" sz="4400" b="1"/>
              <a:t>(</a:t>
            </a:r>
            <a:r>
              <a:rPr lang="zh-TW" altLang="en-US" sz="4400" b="1"/>
              <a:t>三</a:t>
            </a:r>
            <a:r>
              <a:rPr lang="en-US" altLang="zh-TW" sz="4400" b="1"/>
              <a:t>) </a:t>
            </a:r>
            <a:r>
              <a:rPr lang="zh-TW" altLang="en-US" sz="4400" b="1"/>
              <a:t>保護規定</a:t>
            </a:r>
          </a:p>
        </p:txBody>
      </p:sp>
      <p:graphicFrame>
        <p:nvGraphicFramePr>
          <p:cNvPr id="4" name="內容版面配置區 3">
            <a:extLst>
              <a:ext uri="{FF2B5EF4-FFF2-40B4-BE49-F238E27FC236}">
                <a16:creationId xmlns:a16="http://schemas.microsoft.com/office/drawing/2014/main" xmlns="" id="{023A5334-94DC-40EF-BC18-CD321C3409DF}"/>
              </a:ext>
            </a:extLst>
          </p:cNvPr>
          <p:cNvGraphicFramePr>
            <a:graphicFrameLocks noGrp="1"/>
          </p:cNvGraphicFramePr>
          <p:nvPr>
            <p:ph idx="1"/>
          </p:nvPr>
        </p:nvGraphicFramePr>
        <p:xfrm>
          <a:off x="2339975" y="1844675"/>
          <a:ext cx="4822825" cy="1737102"/>
        </p:xfrm>
        <a:graphic>
          <a:graphicData uri="http://schemas.openxmlformats.org/drawingml/2006/table">
            <a:tbl>
              <a:tblPr firstRow="1" bandRow="1">
                <a:tableStyleId>{BC89EF96-8CEA-46FF-86C4-4CE0E7609802}</a:tableStyleId>
              </a:tblPr>
              <a:tblGrid>
                <a:gridCol w="4822825">
                  <a:extLst>
                    <a:ext uri="{9D8B030D-6E8A-4147-A177-3AD203B41FA5}">
                      <a16:colId xmlns:a16="http://schemas.microsoft.com/office/drawing/2014/main" xmlns="" val="20000"/>
                    </a:ext>
                  </a:extLst>
                </a:gridCol>
              </a:tblGrid>
              <a:tr h="578908">
                <a:tc>
                  <a:txBody>
                    <a:bodyPr/>
                    <a:lstStyle/>
                    <a:p>
                      <a:r>
                        <a:rPr lang="en-US" altLang="zh-TW" sz="3200" b="0" dirty="0">
                          <a:latin typeface="微軟正黑體" panose="020B0604030504040204" pitchFamily="34" charset="-120"/>
                          <a:ea typeface="微軟正黑體" panose="020B0604030504040204" pitchFamily="34" charset="-120"/>
                        </a:rPr>
                        <a:t>1. </a:t>
                      </a:r>
                      <a:r>
                        <a:rPr lang="zh-TW" altLang="en-US" sz="3200" b="0" dirty="0">
                          <a:latin typeface="微軟正黑體" panose="020B0604030504040204" pitchFamily="34" charset="-120"/>
                          <a:ea typeface="微軟正黑體" panose="020B0604030504040204" pitchFamily="34" charset="-120"/>
                        </a:rPr>
                        <a:t>審理程序採不公開制度</a:t>
                      </a:r>
                    </a:p>
                  </a:txBody>
                  <a:tcPr marL="91422" marR="91422" marT="45677" marB="45677"/>
                </a:tc>
                <a:extLst>
                  <a:ext uri="{0D108BD9-81ED-4DB2-BD59-A6C34878D82A}">
                    <a16:rowId xmlns:a16="http://schemas.microsoft.com/office/drawing/2014/main" xmlns="" val="10000"/>
                  </a:ext>
                </a:extLst>
              </a:tr>
              <a:tr h="578908">
                <a:tc>
                  <a:txBody>
                    <a:bodyPr/>
                    <a:lstStyle/>
                    <a:p>
                      <a:r>
                        <a:rPr lang="en-US" altLang="zh-TW" sz="3200" b="0" dirty="0">
                          <a:latin typeface="微軟正黑體" panose="020B0604030504040204" pitchFamily="34" charset="-120"/>
                          <a:ea typeface="微軟正黑體" panose="020B0604030504040204" pitchFamily="34" charset="-120"/>
                        </a:rPr>
                        <a:t>2. </a:t>
                      </a:r>
                      <a:r>
                        <a:rPr lang="zh-TW" altLang="en-US" sz="3200" b="0" dirty="0">
                          <a:latin typeface="微軟正黑體" panose="020B0604030504040204" pitchFamily="34" charset="-120"/>
                          <a:ea typeface="微軟正黑體" panose="020B0604030504040204" pitchFamily="34" charset="-120"/>
                        </a:rPr>
                        <a:t>父母或監護人參與制度 </a:t>
                      </a:r>
                    </a:p>
                  </a:txBody>
                  <a:tcPr marL="91422" marR="91422" marT="45677" marB="45677"/>
                </a:tc>
                <a:extLst>
                  <a:ext uri="{0D108BD9-81ED-4DB2-BD59-A6C34878D82A}">
                    <a16:rowId xmlns:a16="http://schemas.microsoft.com/office/drawing/2014/main" xmlns="" val="10001"/>
                  </a:ext>
                </a:extLst>
              </a:tr>
              <a:tr h="5789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3200" b="0" dirty="0">
                          <a:latin typeface="微軟正黑體" panose="020B0604030504040204" pitchFamily="34" charset="-120"/>
                          <a:ea typeface="微軟正黑體" panose="020B0604030504040204" pitchFamily="34" charset="-120"/>
                        </a:rPr>
                        <a:t>3. </a:t>
                      </a:r>
                      <a:r>
                        <a:rPr lang="zh-TW" altLang="en-US" sz="3200" b="0" dirty="0">
                          <a:latin typeface="微軟正黑體" panose="020B0604030504040204" pitchFamily="34" charset="-120"/>
                          <a:ea typeface="微軟正黑體" panose="020B0604030504040204" pitchFamily="34" charset="-120"/>
                        </a:rPr>
                        <a:t>塗銷前科紀錄之規定</a:t>
                      </a:r>
                    </a:p>
                  </a:txBody>
                  <a:tcPr marL="91422" marR="91422" marT="45677" marB="45677"/>
                </a:tc>
                <a:extLst>
                  <a:ext uri="{0D108BD9-81ED-4DB2-BD59-A6C34878D82A}">
                    <a16:rowId xmlns:a16="http://schemas.microsoft.com/office/drawing/2014/main" xmlns="" val="10002"/>
                  </a:ext>
                </a:extLst>
              </a:tr>
            </a:tbl>
          </a:graphicData>
        </a:graphic>
      </p:graphicFrame>
      <p:sp>
        <p:nvSpPr>
          <p:cNvPr id="168973" name="Text Box 17">
            <a:extLst>
              <a:ext uri="{FF2B5EF4-FFF2-40B4-BE49-F238E27FC236}">
                <a16:creationId xmlns:a16="http://schemas.microsoft.com/office/drawing/2014/main" xmlns="" id="{7AF54F8E-1673-4ACC-90C2-9B6CDEB2EBE2}"/>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標題 1">
            <a:extLst>
              <a:ext uri="{FF2B5EF4-FFF2-40B4-BE49-F238E27FC236}">
                <a16:creationId xmlns:a16="http://schemas.microsoft.com/office/drawing/2014/main" xmlns="" id="{7B57CBDF-EAEB-4822-BC5C-E82A2CADB3EB}"/>
              </a:ext>
            </a:extLst>
          </p:cNvPr>
          <p:cNvSpPr>
            <a:spLocks noGrp="1" noChangeArrowheads="1"/>
          </p:cNvSpPr>
          <p:nvPr>
            <p:ph type="title"/>
          </p:nvPr>
        </p:nvSpPr>
        <p:spPr/>
        <p:txBody>
          <a:bodyPr/>
          <a:lstStyle/>
          <a:p>
            <a:pPr eaLnBrk="1" hangingPunct="1"/>
            <a:r>
              <a:rPr lang="en-US" altLang="zh-TW" sz="4400" b="1"/>
              <a:t>1. </a:t>
            </a:r>
            <a:r>
              <a:rPr lang="zh-TW" altLang="en-US" sz="4400" b="1"/>
              <a:t>審理程序採不公開制度</a:t>
            </a:r>
            <a:endParaRPr lang="zh-TW" altLang="en-US" sz="4400"/>
          </a:p>
        </p:txBody>
      </p:sp>
      <p:sp>
        <p:nvSpPr>
          <p:cNvPr id="169987" name="內容版面配置區 2">
            <a:extLst>
              <a:ext uri="{FF2B5EF4-FFF2-40B4-BE49-F238E27FC236}">
                <a16:creationId xmlns:a16="http://schemas.microsoft.com/office/drawing/2014/main" xmlns="" id="{56C134B2-4D5F-4945-9813-25BCA55A1570}"/>
              </a:ext>
            </a:extLst>
          </p:cNvPr>
          <p:cNvSpPr>
            <a:spLocks noGrp="1" noChangeArrowheads="1"/>
          </p:cNvSpPr>
          <p:nvPr>
            <p:ph idx="1"/>
          </p:nvPr>
        </p:nvSpPr>
        <p:spPr>
          <a:xfrm>
            <a:off x="1187450" y="1600200"/>
            <a:ext cx="7499350" cy="4525963"/>
          </a:xfrm>
        </p:spPr>
        <p:txBody>
          <a:bodyPr/>
          <a:lstStyle/>
          <a:p>
            <a:pPr marL="0" indent="0" eaLnBrk="1" hangingPunct="1">
              <a:lnSpc>
                <a:spcPct val="100000"/>
              </a:lnSpc>
              <a:buFont typeface="Arial" panose="020B0604020202020204" pitchFamily="34" charset="0"/>
              <a:buNone/>
            </a:pPr>
            <a:r>
              <a:rPr lang="zh-TW" altLang="en-US" sz="2800"/>
              <a:t>一般審判案件採公開審理制度，但基於保護少年，保護事件的調查、審理或刑事案件的偵查與審判，</a:t>
            </a:r>
            <a:r>
              <a:rPr lang="zh-TW" altLang="en-US" sz="2800" b="1">
                <a:solidFill>
                  <a:srgbClr val="FF0000"/>
                </a:solidFill>
              </a:rPr>
              <a:t>原則上均不公開</a:t>
            </a:r>
            <a:r>
              <a:rPr lang="zh-TW" altLang="en-US" sz="2800"/>
              <a:t>。</a:t>
            </a:r>
          </a:p>
        </p:txBody>
      </p:sp>
      <p:sp>
        <p:nvSpPr>
          <p:cNvPr id="169988" name="Text Box 17">
            <a:extLst>
              <a:ext uri="{FF2B5EF4-FFF2-40B4-BE49-F238E27FC236}">
                <a16:creationId xmlns:a16="http://schemas.microsoft.com/office/drawing/2014/main" xmlns="" id="{A30629C0-AC4B-42A1-8D56-C1CC427DF0A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標題 1">
            <a:extLst>
              <a:ext uri="{FF2B5EF4-FFF2-40B4-BE49-F238E27FC236}">
                <a16:creationId xmlns:a16="http://schemas.microsoft.com/office/drawing/2014/main" xmlns="" id="{D8ADBD6F-B5CE-47C2-AEC0-E2B9A6E8A0AC}"/>
              </a:ext>
            </a:extLst>
          </p:cNvPr>
          <p:cNvSpPr>
            <a:spLocks noGrp="1" noChangeArrowheads="1"/>
          </p:cNvSpPr>
          <p:nvPr>
            <p:ph type="title"/>
          </p:nvPr>
        </p:nvSpPr>
        <p:spPr/>
        <p:txBody>
          <a:bodyPr/>
          <a:lstStyle/>
          <a:p>
            <a:pPr eaLnBrk="1" hangingPunct="1"/>
            <a:r>
              <a:rPr lang="en-US" altLang="zh-TW" sz="4400" b="1"/>
              <a:t>2. </a:t>
            </a:r>
            <a:r>
              <a:rPr lang="zh-TW" altLang="en-US" sz="4400" b="1"/>
              <a:t>父母或監護人參與制度 </a:t>
            </a:r>
            <a:endParaRPr lang="zh-TW" altLang="en-US" sz="4400"/>
          </a:p>
        </p:txBody>
      </p:sp>
      <p:sp>
        <p:nvSpPr>
          <p:cNvPr id="171011" name="內容版面配置區 2">
            <a:extLst>
              <a:ext uri="{FF2B5EF4-FFF2-40B4-BE49-F238E27FC236}">
                <a16:creationId xmlns:a16="http://schemas.microsoft.com/office/drawing/2014/main" xmlns="" id="{664B87A0-610D-45B6-AB71-335DAAB7986C}"/>
              </a:ext>
            </a:extLst>
          </p:cNvPr>
          <p:cNvSpPr>
            <a:spLocks noGrp="1" noChangeArrowheads="1"/>
          </p:cNvSpPr>
          <p:nvPr>
            <p:ph idx="1"/>
          </p:nvPr>
        </p:nvSpPr>
        <p:spPr>
          <a:xfrm>
            <a:off x="468313" y="1600200"/>
            <a:ext cx="8218487" cy="4525963"/>
          </a:xfrm>
        </p:spPr>
        <p:txBody>
          <a:bodyPr/>
          <a:lstStyle/>
          <a:p>
            <a:pPr marL="0" indent="0" eaLnBrk="1" hangingPunct="1">
              <a:lnSpc>
                <a:spcPct val="100000"/>
              </a:lnSpc>
              <a:buFont typeface="Arial" panose="020B0604020202020204" pitchFamily="34" charset="0"/>
              <a:buNone/>
            </a:pPr>
            <a:r>
              <a:rPr lang="zh-TW" altLang="en-US" sz="2800"/>
              <a:t>觸法少年受司法審判過程，亦有聘請律師辯護的權利外，還特別讓</a:t>
            </a:r>
            <a:r>
              <a:rPr lang="zh-TW" altLang="en-US" sz="2800" b="1">
                <a:solidFill>
                  <a:srgbClr val="FF0000"/>
                </a:solidFill>
              </a:rPr>
              <a:t>父母或監護人</a:t>
            </a:r>
            <a:r>
              <a:rPr lang="zh-TW" altLang="en-US" sz="2800"/>
              <a:t>也有</a:t>
            </a:r>
            <a:r>
              <a:rPr lang="zh-TW" altLang="en-US" sz="2800" b="1">
                <a:solidFill>
                  <a:srgbClr val="FF0000"/>
                </a:solidFill>
              </a:rPr>
              <a:t>在場權與意見陳 述權</a:t>
            </a:r>
            <a:r>
              <a:rPr lang="zh-TW" altLang="en-US" sz="2800"/>
              <a:t>等規定，避免少年因年幼、社會經驗不足，受到不利的審判。</a:t>
            </a:r>
          </a:p>
        </p:txBody>
      </p:sp>
      <p:sp>
        <p:nvSpPr>
          <p:cNvPr id="171012" name="Text Box 17">
            <a:extLst>
              <a:ext uri="{FF2B5EF4-FFF2-40B4-BE49-F238E27FC236}">
                <a16:creationId xmlns:a16="http://schemas.microsoft.com/office/drawing/2014/main" xmlns="" id="{75AC6D9F-8E2A-4101-A34F-B3895238EE9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標題 1">
            <a:extLst>
              <a:ext uri="{FF2B5EF4-FFF2-40B4-BE49-F238E27FC236}">
                <a16:creationId xmlns:a16="http://schemas.microsoft.com/office/drawing/2014/main" xmlns="" id="{82C0A649-4ED1-4E75-983B-15DB945AAE04}"/>
              </a:ext>
            </a:extLst>
          </p:cNvPr>
          <p:cNvSpPr>
            <a:spLocks noGrp="1" noChangeArrowheads="1"/>
          </p:cNvSpPr>
          <p:nvPr>
            <p:ph type="title"/>
          </p:nvPr>
        </p:nvSpPr>
        <p:spPr/>
        <p:txBody>
          <a:bodyPr/>
          <a:lstStyle/>
          <a:p>
            <a:pPr eaLnBrk="1" hangingPunct="1"/>
            <a:r>
              <a:rPr lang="en-US" altLang="zh-TW" sz="4400" b="1"/>
              <a:t>3.</a:t>
            </a:r>
            <a:r>
              <a:rPr lang="zh-TW" altLang="en-US" sz="4400" b="1"/>
              <a:t>塗銷前科紀錄之規定</a:t>
            </a:r>
            <a:endParaRPr lang="zh-TW" altLang="en-US" sz="4400"/>
          </a:p>
        </p:txBody>
      </p:sp>
      <p:sp>
        <p:nvSpPr>
          <p:cNvPr id="172035" name="內容版面配置區 2">
            <a:extLst>
              <a:ext uri="{FF2B5EF4-FFF2-40B4-BE49-F238E27FC236}">
                <a16:creationId xmlns:a16="http://schemas.microsoft.com/office/drawing/2014/main" xmlns="" id="{9317BB76-7B67-47E8-8FCE-5BDEFDB02F49}"/>
              </a:ext>
            </a:extLst>
          </p:cNvPr>
          <p:cNvSpPr>
            <a:spLocks noGrp="1" noChangeArrowheads="1"/>
          </p:cNvSpPr>
          <p:nvPr>
            <p:ph idx="1"/>
          </p:nvPr>
        </p:nvSpPr>
        <p:spPr>
          <a:xfrm>
            <a:off x="468313" y="1600200"/>
            <a:ext cx="8218487" cy="4525963"/>
          </a:xfrm>
        </p:spPr>
        <p:txBody>
          <a:bodyPr/>
          <a:lstStyle/>
          <a:p>
            <a:pPr marL="0" indent="0" eaLnBrk="1" hangingPunct="1">
              <a:lnSpc>
                <a:spcPct val="100000"/>
              </a:lnSpc>
              <a:buFont typeface="Arial" panose="020B0604020202020204" pitchFamily="34" charset="0"/>
              <a:buNone/>
            </a:pPr>
            <a:r>
              <a:rPr lang="zh-TW" altLang="en-US" sz="2800"/>
              <a:t>避免少年遭到社會「標籤化」，影響未來求職、生活等權益，同時給予青少年改過自新的機會，少年法院（庭）會</a:t>
            </a:r>
            <a:r>
              <a:rPr lang="zh-TW" altLang="en-US" sz="2800" b="1">
                <a:solidFill>
                  <a:srgbClr val="FF0000"/>
                </a:solidFill>
              </a:rPr>
              <a:t>通知相關機關塗銷前科紀錄和資料</a:t>
            </a:r>
            <a:r>
              <a:rPr lang="zh-TW" altLang="en-US" sz="2800"/>
              <a:t>。</a:t>
            </a:r>
          </a:p>
        </p:txBody>
      </p:sp>
      <p:sp>
        <p:nvSpPr>
          <p:cNvPr id="172036" name="Text Box 17">
            <a:extLst>
              <a:ext uri="{FF2B5EF4-FFF2-40B4-BE49-F238E27FC236}">
                <a16:creationId xmlns:a16="http://schemas.microsoft.com/office/drawing/2014/main" xmlns="" id="{E44F263A-75B1-46BF-87F6-ED440F1B354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矩形 3">
            <a:extLst>
              <a:ext uri="{FF2B5EF4-FFF2-40B4-BE49-F238E27FC236}">
                <a16:creationId xmlns:a16="http://schemas.microsoft.com/office/drawing/2014/main" xmlns="" id="{AC58769B-1DFF-4B04-899A-96222F8E4F8E}"/>
              </a:ext>
            </a:extLst>
          </p:cNvPr>
          <p:cNvSpPr>
            <a:spLocks noChangeArrowheads="1"/>
          </p:cNvSpPr>
          <p:nvPr/>
        </p:nvSpPr>
        <p:spPr bwMode="auto">
          <a:xfrm>
            <a:off x="323850" y="1400175"/>
            <a:ext cx="86407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a:solidFill>
                  <a:srgbClr val="000000"/>
                </a:solidFill>
                <a:latin typeface="微軟正黑體" panose="020B0604030504040204" pitchFamily="34" charset="-120"/>
                <a:ea typeface="微軟正黑體" panose="020B0604030504040204" pitchFamily="34" charset="-120"/>
              </a:rPr>
              <a:t>立法院於</a:t>
            </a:r>
            <a:r>
              <a:rPr lang="en-US" altLang="zh-TW" sz="2800">
                <a:solidFill>
                  <a:srgbClr val="000000"/>
                </a:solidFill>
                <a:latin typeface="微軟正黑體" panose="020B0604030504040204" pitchFamily="34" charset="-120"/>
                <a:ea typeface="微軟正黑體" panose="020B0604030504040204" pitchFamily="34" charset="-120"/>
              </a:rPr>
              <a:t>2019</a:t>
            </a:r>
            <a:r>
              <a:rPr lang="zh-TW" altLang="en-US" sz="2800">
                <a:solidFill>
                  <a:srgbClr val="000000"/>
                </a:solidFill>
                <a:latin typeface="微軟正黑體" panose="020B0604030504040204" pitchFamily="34" charset="-120"/>
                <a:ea typeface="微軟正黑體" panose="020B0604030504040204" pitchFamily="34" charset="-120"/>
              </a:rPr>
              <a:t>年</a:t>
            </a:r>
            <a:r>
              <a:rPr lang="en-US" altLang="zh-TW" sz="2800">
                <a:solidFill>
                  <a:srgbClr val="000000"/>
                </a:solidFill>
                <a:latin typeface="微軟正黑體" panose="020B0604030504040204" pitchFamily="34" charset="-120"/>
                <a:ea typeface="微軟正黑體" panose="020B0604030504040204" pitchFamily="34" charset="-120"/>
              </a:rPr>
              <a:t>5</a:t>
            </a:r>
            <a:r>
              <a:rPr lang="zh-TW" altLang="en-US" sz="2800">
                <a:solidFill>
                  <a:srgbClr val="000000"/>
                </a:solidFill>
                <a:latin typeface="微軟正黑體" panose="020B0604030504040204" pitchFamily="34" charset="-120"/>
                <a:ea typeface="微軟正黑體" panose="020B0604030504040204" pitchFamily="34" charset="-120"/>
              </a:rPr>
              <a:t>月通過少年事件處理法修法，除將原有的虞犯類型縮減外，同時將有犯罪之虞的「虞犯」改稱「曝險少年」。過去所謂虞犯行為屬於司法介入事由，依據少年事件處理法應給予「矯治」，如今修法之後上述行為不但改稱為「曝險少年」，且認為應以社會福利制度介入協助而非給予「矯治」。</a:t>
            </a:r>
            <a:endParaRPr lang="zh-TW" altLang="en-US" sz="2800">
              <a:latin typeface="微軟正黑體" panose="020B0604030504040204" pitchFamily="34" charset="-120"/>
              <a:ea typeface="微軟正黑體" panose="020B0604030504040204" pitchFamily="34" charset="-120"/>
            </a:endParaRPr>
          </a:p>
        </p:txBody>
      </p:sp>
      <p:sp>
        <p:nvSpPr>
          <p:cNvPr id="173059" name="矩形 4">
            <a:extLst>
              <a:ext uri="{FF2B5EF4-FFF2-40B4-BE49-F238E27FC236}">
                <a16:creationId xmlns:a16="http://schemas.microsoft.com/office/drawing/2014/main" xmlns="" id="{C55C9329-E0B0-4A76-B4EC-5F71914852BC}"/>
              </a:ext>
            </a:extLst>
          </p:cNvPr>
          <p:cNvSpPr>
            <a:spLocks noChangeArrowheads="1"/>
          </p:cNvSpPr>
          <p:nvPr/>
        </p:nvSpPr>
        <p:spPr bwMode="auto">
          <a:xfrm>
            <a:off x="3532188" y="642938"/>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0000"/>
                </a:solidFill>
                <a:latin typeface="微軟正黑體" panose="020B0604030504040204" pitchFamily="34" charset="-120"/>
                <a:ea typeface="微軟正黑體" panose="020B0604030504040204" pitchFamily="34" charset="-120"/>
              </a:rPr>
              <a:t>撕去標籤　曝險少年走正路 </a:t>
            </a:r>
            <a:endParaRPr lang="zh-TW" altLang="en-US" b="1">
              <a:latin typeface="微軟正黑體" panose="020B0604030504040204" pitchFamily="34" charset="-120"/>
              <a:ea typeface="微軟正黑體" panose="020B0604030504040204" pitchFamily="34" charset="-120"/>
            </a:endParaRPr>
          </a:p>
        </p:txBody>
      </p:sp>
      <p:sp>
        <p:nvSpPr>
          <p:cNvPr id="173060" name="Text Box 17">
            <a:extLst>
              <a:ext uri="{FF2B5EF4-FFF2-40B4-BE49-F238E27FC236}">
                <a16:creationId xmlns:a16="http://schemas.microsoft.com/office/drawing/2014/main" xmlns="" id="{B4A09A02-2719-4E10-A1AE-90114E6ACFF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174</a:t>
            </a: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17">
            <a:extLst>
              <a:ext uri="{FF2B5EF4-FFF2-40B4-BE49-F238E27FC236}">
                <a16:creationId xmlns:a16="http://schemas.microsoft.com/office/drawing/2014/main" xmlns="" id="{800F294E-05B2-4B58-B6CD-ECE47F54FCE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pic>
        <p:nvPicPr>
          <p:cNvPr id="174083" name="圖片 2">
            <a:extLst>
              <a:ext uri="{FF2B5EF4-FFF2-40B4-BE49-F238E27FC236}">
                <a16:creationId xmlns:a16="http://schemas.microsoft.com/office/drawing/2014/main" xmlns="" id="{66EAA856-B410-4683-B37E-CE105B1B8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12875"/>
            <a:ext cx="86407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矩形 4">
            <a:extLst>
              <a:ext uri="{FF2B5EF4-FFF2-40B4-BE49-F238E27FC236}">
                <a16:creationId xmlns:a16="http://schemas.microsoft.com/office/drawing/2014/main" xmlns="" id="{066C5FB9-8CC5-4E2C-A913-A3A05301D189}"/>
              </a:ext>
            </a:extLst>
          </p:cNvPr>
          <p:cNvSpPr>
            <a:spLocks noChangeArrowheads="1"/>
          </p:cNvSpPr>
          <p:nvPr/>
        </p:nvSpPr>
        <p:spPr bwMode="auto">
          <a:xfrm>
            <a:off x="3348038" y="622300"/>
            <a:ext cx="490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0000"/>
                </a:solidFill>
                <a:latin typeface="微軟正黑體" panose="020B0604030504040204" pitchFamily="34" charset="-120"/>
                <a:ea typeface="微軟正黑體" panose="020B0604030504040204" pitchFamily="34" charset="-120"/>
              </a:rPr>
              <a:t>撕去標籤 曝險少年走正路 </a:t>
            </a:r>
            <a:endParaRPr lang="zh-TW" altLang="en-US" b="1">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6" name="群組 1">
            <a:extLst>
              <a:ext uri="{FF2B5EF4-FFF2-40B4-BE49-F238E27FC236}">
                <a16:creationId xmlns:a16="http://schemas.microsoft.com/office/drawing/2014/main" xmlns="" id="{13C7770B-3F53-4D79-97D1-034AAD8EFBBC}"/>
              </a:ext>
            </a:extLst>
          </p:cNvPr>
          <p:cNvGrpSpPr>
            <a:grpSpLocks/>
          </p:cNvGrpSpPr>
          <p:nvPr/>
        </p:nvGrpSpPr>
        <p:grpSpPr bwMode="auto">
          <a:xfrm>
            <a:off x="406400" y="1333500"/>
            <a:ext cx="8602663" cy="954088"/>
            <a:chOff x="377200" y="3537361"/>
            <a:chExt cx="8601645" cy="954108"/>
          </a:xfrm>
        </p:grpSpPr>
        <p:sp>
          <p:nvSpPr>
            <p:cNvPr id="3" name="矩形 2">
              <a:extLst>
                <a:ext uri="{FF2B5EF4-FFF2-40B4-BE49-F238E27FC236}">
                  <a16:creationId xmlns:a16="http://schemas.microsoft.com/office/drawing/2014/main" xmlns="" id="{EDF0CF25-47E5-4F37-A4AD-D0146AE0BBAE}"/>
                </a:ext>
              </a:extLst>
            </p:cNvPr>
            <p:cNvSpPr/>
            <p:nvPr/>
          </p:nvSpPr>
          <p:spPr>
            <a:xfrm>
              <a:off x="377200" y="3537361"/>
              <a:ext cx="8281008" cy="954108"/>
            </a:xfrm>
            <a:prstGeom prst="rect">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175112" name="圖片 3">
              <a:extLst>
                <a:ext uri="{FF2B5EF4-FFF2-40B4-BE49-F238E27FC236}">
                  <a16:creationId xmlns:a16="http://schemas.microsoft.com/office/drawing/2014/main" xmlns="" id="{4F4AE110-3532-45B7-A198-9DF3633B3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3594" b="56477"/>
            <a:stretch>
              <a:fillRect/>
            </a:stretch>
          </p:blipFill>
          <p:spPr bwMode="auto">
            <a:xfrm>
              <a:off x="451602" y="3596321"/>
              <a:ext cx="586835" cy="59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3" name="文字方塊 4">
              <a:extLst>
                <a:ext uri="{FF2B5EF4-FFF2-40B4-BE49-F238E27FC236}">
                  <a16:creationId xmlns:a16="http://schemas.microsoft.com/office/drawing/2014/main" xmlns="" id="{AA789223-C96B-4B44-A037-07E62DBEDF0D}"/>
                </a:ext>
              </a:extLst>
            </p:cNvPr>
            <p:cNvSpPr txBox="1">
              <a:spLocks noChangeArrowheads="1"/>
            </p:cNvSpPr>
            <p:nvPr/>
          </p:nvSpPr>
          <p:spPr bwMode="auto">
            <a:xfrm>
              <a:off x="1038437" y="3537361"/>
              <a:ext cx="79404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F36F32"/>
                  </a:solidFill>
                  <a:latin typeface="微軟正黑體" panose="020B0604030504040204" pitchFamily="34" charset="-120"/>
                  <a:ea typeface="微軟正黑體" panose="020B0604030504040204" pitchFamily="34" charset="-120"/>
                </a:rPr>
                <a:t>對於「曝險少年」為何新法要以社會福利制度，來取代司法的「矯治」手段呢 </a:t>
              </a:r>
              <a:r>
                <a:rPr lang="en-US" altLang="zh-TW" sz="2800">
                  <a:solidFill>
                    <a:srgbClr val="F36F32"/>
                  </a:solidFill>
                  <a:latin typeface="微軟正黑體" panose="020B0604030504040204" pitchFamily="34" charset="-120"/>
                  <a:ea typeface="微軟正黑體" panose="020B0604030504040204" pitchFamily="34" charset="-120"/>
                </a:rPr>
                <a:t>?</a:t>
              </a:r>
              <a:endParaRPr lang="zh-TW" altLang="en-US" sz="2800">
                <a:solidFill>
                  <a:srgbClr val="F36F32"/>
                </a:solidFill>
                <a:latin typeface="微軟正黑體" panose="020B0604030504040204" pitchFamily="34" charset="-120"/>
                <a:ea typeface="微軟正黑體" panose="020B0604030504040204" pitchFamily="34" charset="-120"/>
              </a:endParaRPr>
            </a:p>
          </p:txBody>
        </p:sp>
      </p:grpSp>
      <p:sp>
        <p:nvSpPr>
          <p:cNvPr id="175107" name="Text Box 17">
            <a:extLst>
              <a:ext uri="{FF2B5EF4-FFF2-40B4-BE49-F238E27FC236}">
                <a16:creationId xmlns:a16="http://schemas.microsoft.com/office/drawing/2014/main" xmlns="" id="{C4D85F42-DC0A-4697-8F37-FEB5CC7F7B52}"/>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173</a:t>
            </a:r>
          </a:p>
        </p:txBody>
      </p:sp>
      <p:sp>
        <p:nvSpPr>
          <p:cNvPr id="175108" name="矩形 6">
            <a:extLst>
              <a:ext uri="{FF2B5EF4-FFF2-40B4-BE49-F238E27FC236}">
                <a16:creationId xmlns:a16="http://schemas.microsoft.com/office/drawing/2014/main" xmlns="" id="{41693AA4-3DEE-431B-949A-076F259C833F}"/>
              </a:ext>
            </a:extLst>
          </p:cNvPr>
          <p:cNvSpPr>
            <a:spLocks noChangeArrowheads="1"/>
          </p:cNvSpPr>
          <p:nvPr/>
        </p:nvSpPr>
        <p:spPr bwMode="auto">
          <a:xfrm>
            <a:off x="3348038" y="622300"/>
            <a:ext cx="4903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b="1">
                <a:solidFill>
                  <a:srgbClr val="000000"/>
                </a:solidFill>
                <a:latin typeface="微軟正黑體" panose="020B0604030504040204" pitchFamily="34" charset="-120"/>
                <a:ea typeface="微軟正黑體" panose="020B0604030504040204" pitchFamily="34" charset="-120"/>
              </a:rPr>
              <a:t>撕去標籤 曝險少年走正路 </a:t>
            </a:r>
            <a:endParaRPr lang="zh-TW" altLang="en-US" b="1">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xmlns="" id="{E47365C0-B481-4B73-B2CE-2FEDF3A87EBD}"/>
              </a:ext>
            </a:extLst>
          </p:cNvPr>
          <p:cNvSpPr>
            <a:spLocks noChangeArrowheads="1"/>
          </p:cNvSpPr>
          <p:nvPr/>
        </p:nvSpPr>
        <p:spPr bwMode="auto">
          <a:xfrm>
            <a:off x="341313" y="2393950"/>
            <a:ext cx="84613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在兒童權利公約中傾向將所謂虞犯少年視為「有偏差行為之兒童」，主張應以社會福利制度介入協助而非「矯治」，主要因為少年虞犯行為也可能是的少年求救信號，藉此來告訴國家自己正身處危險或困難中需要協助，例如因家境清寒，少年必須經常逃學去打工</a:t>
            </a:r>
            <a:r>
              <a:rPr lang="en-US"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 ; </a:t>
            </a: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或少年為了賺錢繳學費，而到酒店</a:t>
            </a:r>
            <a:r>
              <a:rPr lang="en-US"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出入不當場所</a:t>
            </a:r>
            <a:r>
              <a:rPr lang="en-US"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rPr>
              <a:t>打工，因此若以社會福利制度給予協助，或透過兒童及少年福利與權益保障法提供有偏差行為之兒童必要的支持與保護，可能更為適當。</a:t>
            </a:r>
            <a:endParaRPr lang="zh-TW" altLang="en-US" sz="2800">
              <a:solidFill>
                <a:srgbClr val="F36F32"/>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橢圓 8">
            <a:extLst>
              <a:ext uri="{FF2B5EF4-FFF2-40B4-BE49-F238E27FC236}">
                <a16:creationId xmlns:a16="http://schemas.microsoft.com/office/drawing/2014/main" xmlns="" id="{8548443B-82FD-47B9-87CF-E42A88CA6196}"/>
              </a:ext>
            </a:extLst>
          </p:cNvPr>
          <p:cNvSpPr/>
          <p:nvPr/>
        </p:nvSpPr>
        <p:spPr bwMode="auto">
          <a:xfrm>
            <a:off x="8101013" y="0"/>
            <a:ext cx="1042987" cy="985838"/>
          </a:xfrm>
          <a:prstGeom prst="ellipse">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000" dirty="0">
                <a:solidFill>
                  <a:srgbClr val="FFFFFF"/>
                </a:solidFill>
                <a:latin typeface="微軟正黑體" panose="020B0604030504040204" pitchFamily="34" charset="-120"/>
                <a:ea typeface="微軟正黑體" panose="020B0604030504040204" pitchFamily="34" charset="-120"/>
              </a:rPr>
              <a:t>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內容版面配置區 2">
            <a:extLst>
              <a:ext uri="{FF2B5EF4-FFF2-40B4-BE49-F238E27FC236}">
                <a16:creationId xmlns:a16="http://schemas.microsoft.com/office/drawing/2014/main" xmlns="" id="{DBA2BACC-D0B3-4B14-B017-AF69CE4A4D4D}"/>
              </a:ext>
            </a:extLst>
          </p:cNvPr>
          <p:cNvSpPr>
            <a:spLocks noGrp="1" noChangeArrowheads="1"/>
          </p:cNvSpPr>
          <p:nvPr>
            <p:ph idx="1"/>
          </p:nvPr>
        </p:nvSpPr>
        <p:spPr>
          <a:xfrm>
            <a:off x="468313" y="1700213"/>
            <a:ext cx="8218487" cy="2233612"/>
          </a:xfrm>
        </p:spPr>
        <p:txBody>
          <a:bodyPr/>
          <a:lstStyle/>
          <a:p>
            <a:pPr marL="0" indent="0" eaLnBrk="1" hangingPunct="1">
              <a:buFont typeface="Arial" panose="020B0604020202020204" pitchFamily="34" charset="0"/>
              <a:buNone/>
            </a:pPr>
            <a:r>
              <a:rPr lang="zh-TW" altLang="zh-TW" sz="2800">
                <a:latin typeface="微軟正黑體" panose="020B0604030504040204" pitchFamily="34" charset="-120"/>
                <a:ea typeface="微軟正黑體" panose="020B0604030504040204" pitchFamily="34" charset="-120"/>
              </a:rPr>
              <a:t>在國外曾出現有宗教信徒因為違反宗教戒律，雖沒有違反明確法律規定，但仍被法院判處刑罰的案例。在我國，法院並不能因為信徒單純違反宗教戒律的行為而判其有罪，這是因為我國法院受到下列哪一項原則的拘束？</a:t>
            </a:r>
            <a:r>
              <a:rPr lang="en-US" altLang="zh-TW" sz="2800">
                <a:latin typeface="微軟正黑體" panose="020B0604030504040204" pitchFamily="34" charset="-120"/>
                <a:ea typeface="微軟正黑體" panose="020B0604030504040204" pitchFamily="34" charset="-120"/>
              </a:rPr>
              <a:t>                                       【108</a:t>
            </a:r>
            <a:r>
              <a:rPr lang="zh-TW" altLang="en-US" sz="2800">
                <a:latin typeface="微軟正黑體" panose="020B0604030504040204" pitchFamily="34" charset="-120"/>
                <a:ea typeface="微軟正黑體" panose="020B0604030504040204" pitchFamily="34" charset="-120"/>
              </a:rPr>
              <a:t>學測</a:t>
            </a:r>
            <a:r>
              <a:rPr lang="en-US" altLang="zh-TW" sz="2800">
                <a:latin typeface="微軟正黑體" panose="020B0604030504040204" pitchFamily="34" charset="-120"/>
                <a:ea typeface="微軟正黑體" panose="020B0604030504040204" pitchFamily="34" charset="-120"/>
              </a:rPr>
              <a:t>】</a:t>
            </a:r>
            <a:endParaRPr lang="zh-TW" altLang="zh-TW" sz="2800">
              <a:latin typeface="微軟正黑體" panose="020B0604030504040204" pitchFamily="34" charset="-120"/>
              <a:ea typeface="微軟正黑體" panose="020B0604030504040204" pitchFamily="34" charset="-120"/>
            </a:endParaRPr>
          </a:p>
        </p:txBody>
      </p:sp>
      <p:sp>
        <p:nvSpPr>
          <p:cNvPr id="176131" name="矩形 3">
            <a:extLst>
              <a:ext uri="{FF2B5EF4-FFF2-40B4-BE49-F238E27FC236}">
                <a16:creationId xmlns:a16="http://schemas.microsoft.com/office/drawing/2014/main" xmlns="" id="{4596779C-DB5E-4A85-8DF2-F3CD350B9CBC}"/>
              </a:ext>
            </a:extLst>
          </p:cNvPr>
          <p:cNvSpPr>
            <a:spLocks noChangeArrowheads="1"/>
          </p:cNvSpPr>
          <p:nvPr/>
        </p:nvSpPr>
        <p:spPr bwMode="auto">
          <a:xfrm>
            <a:off x="1042988" y="3933825"/>
            <a:ext cx="45720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800">
                <a:latin typeface="微軟正黑體" panose="020B0604030504040204" pitchFamily="34" charset="-120"/>
                <a:ea typeface="微軟正黑體" panose="020B0604030504040204" pitchFamily="34" charset="-120"/>
              </a:rPr>
              <a:t>(A)</a:t>
            </a:r>
            <a:r>
              <a:rPr lang="zh-TW" altLang="zh-TW" sz="2800">
                <a:latin typeface="微軟正黑體" panose="020B0604030504040204" pitchFamily="34" charset="-120"/>
                <a:ea typeface="微軟正黑體" panose="020B0604030504040204" pitchFamily="34" charset="-120"/>
              </a:rPr>
              <a:t>刑法謙抑</a:t>
            </a:r>
          </a:p>
          <a:p>
            <a:pPr eaLnBrk="1" hangingPunct="1">
              <a:spcBef>
                <a:spcPct val="0"/>
              </a:spcBef>
              <a:buFontTx/>
              <a:buNone/>
            </a:pPr>
            <a:r>
              <a:rPr lang="en-US" altLang="zh-TW" sz="2800">
                <a:latin typeface="微軟正黑體" panose="020B0604030504040204" pitchFamily="34" charset="-120"/>
                <a:ea typeface="微軟正黑體" panose="020B0604030504040204" pitchFamily="34" charset="-120"/>
              </a:rPr>
              <a:t>(B)</a:t>
            </a:r>
            <a:r>
              <a:rPr lang="zh-TW" altLang="zh-TW" sz="2800">
                <a:latin typeface="微軟正黑體" panose="020B0604030504040204" pitchFamily="34" charset="-120"/>
                <a:ea typeface="微軟正黑體" panose="020B0604030504040204" pitchFamily="34" charset="-120"/>
              </a:rPr>
              <a:t>罪刑法定</a:t>
            </a:r>
          </a:p>
          <a:p>
            <a:pPr eaLnBrk="1" hangingPunct="1">
              <a:spcBef>
                <a:spcPct val="0"/>
              </a:spcBef>
              <a:buFontTx/>
              <a:buNone/>
            </a:pPr>
            <a:r>
              <a:rPr lang="en-US" altLang="zh-TW" sz="2800">
                <a:latin typeface="微軟正黑體" panose="020B0604030504040204" pitchFamily="34" charset="-120"/>
                <a:ea typeface="微軟正黑體" panose="020B0604030504040204" pitchFamily="34" charset="-120"/>
              </a:rPr>
              <a:t>(C)</a:t>
            </a:r>
            <a:r>
              <a:rPr lang="zh-TW" altLang="zh-TW" sz="2800">
                <a:latin typeface="微軟正黑體" panose="020B0604030504040204" pitchFamily="34" charset="-120"/>
                <a:ea typeface="微軟正黑體" panose="020B0604030504040204" pitchFamily="34" charset="-120"/>
              </a:rPr>
              <a:t>程序正義</a:t>
            </a:r>
          </a:p>
          <a:p>
            <a:pPr eaLnBrk="1" hangingPunct="1">
              <a:spcBef>
                <a:spcPct val="0"/>
              </a:spcBef>
              <a:buFontTx/>
              <a:buNone/>
            </a:pPr>
            <a:r>
              <a:rPr lang="en-US" altLang="zh-TW" sz="2800">
                <a:latin typeface="微軟正黑體" panose="020B0604030504040204" pitchFamily="34" charset="-120"/>
                <a:ea typeface="微軟正黑體" panose="020B0604030504040204" pitchFamily="34" charset="-120"/>
              </a:rPr>
              <a:t>(D)</a:t>
            </a:r>
            <a:r>
              <a:rPr lang="zh-TW" altLang="zh-TW" sz="2800">
                <a:latin typeface="微軟正黑體" panose="020B0604030504040204" pitchFamily="34" charset="-120"/>
                <a:ea typeface="微軟正黑體" panose="020B0604030504040204" pitchFamily="34" charset="-120"/>
              </a:rPr>
              <a:t>宗教自由</a:t>
            </a:r>
          </a:p>
        </p:txBody>
      </p:sp>
      <p:grpSp>
        <p:nvGrpSpPr>
          <p:cNvPr id="6" name="群組 5">
            <a:extLst>
              <a:ext uri="{FF2B5EF4-FFF2-40B4-BE49-F238E27FC236}">
                <a16:creationId xmlns:a16="http://schemas.microsoft.com/office/drawing/2014/main" xmlns="" id="{9D46F083-9BD8-4C01-BEE7-9662ED13EF1A}"/>
              </a:ext>
            </a:extLst>
          </p:cNvPr>
          <p:cNvGrpSpPr>
            <a:grpSpLocks/>
          </p:cNvGrpSpPr>
          <p:nvPr/>
        </p:nvGrpSpPr>
        <p:grpSpPr bwMode="auto">
          <a:xfrm>
            <a:off x="4056063" y="4213225"/>
            <a:ext cx="1571625" cy="979488"/>
            <a:chOff x="4355976" y="4077072"/>
            <a:chExt cx="1572056" cy="979488"/>
          </a:xfrm>
        </p:grpSpPr>
        <p:sp>
          <p:nvSpPr>
            <p:cNvPr id="5" name="橢圓 4">
              <a:extLst>
                <a:ext uri="{FF2B5EF4-FFF2-40B4-BE49-F238E27FC236}">
                  <a16:creationId xmlns:a16="http://schemas.microsoft.com/office/drawing/2014/main" xmlns="" id="{02D43DEB-6362-4937-8E56-D6B44F439B6D}"/>
                </a:ext>
              </a:extLst>
            </p:cNvPr>
            <p:cNvSpPr/>
            <p:nvPr/>
          </p:nvSpPr>
          <p:spPr bwMode="auto">
            <a:xfrm>
              <a:off x="4355976" y="4077072"/>
              <a:ext cx="1035334" cy="97948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sp>
          <p:nvSpPr>
            <p:cNvPr id="176134" name="文字方塊 1">
              <a:extLst>
                <a:ext uri="{FF2B5EF4-FFF2-40B4-BE49-F238E27FC236}">
                  <a16:creationId xmlns:a16="http://schemas.microsoft.com/office/drawing/2014/main" xmlns="" id="{330F4940-A00E-4513-9EFE-19ACB2C041EC}"/>
                </a:ext>
              </a:extLst>
            </p:cNvPr>
            <p:cNvSpPr txBox="1">
              <a:spLocks noChangeArrowheads="1"/>
            </p:cNvSpPr>
            <p:nvPr/>
          </p:nvSpPr>
          <p:spPr bwMode="auto">
            <a:xfrm>
              <a:off x="5475664" y="4243650"/>
              <a:ext cx="45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3600">
                  <a:solidFill>
                    <a:srgbClr val="FF0000"/>
                  </a:solidFill>
                </a:rPr>
                <a:t>B</a:t>
              </a:r>
              <a:endParaRPr lang="zh-TW" altLang="en-US" sz="360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矩形 3">
            <a:extLst>
              <a:ext uri="{FF2B5EF4-FFF2-40B4-BE49-F238E27FC236}">
                <a16:creationId xmlns:a16="http://schemas.microsoft.com/office/drawing/2014/main" xmlns="" id="{69E0866B-3201-4FFF-ADB4-F04526645023}"/>
              </a:ext>
            </a:extLst>
          </p:cNvPr>
          <p:cNvSpPr>
            <a:spLocks noChangeArrowheads="1"/>
          </p:cNvSpPr>
          <p:nvPr/>
        </p:nvSpPr>
        <p:spPr bwMode="auto">
          <a:xfrm>
            <a:off x="539750" y="1484313"/>
            <a:ext cx="80645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zh-TW" sz="2800">
                <a:latin typeface="微軟正黑體" panose="020B0604030504040204" pitchFamily="34" charset="-120"/>
                <a:ea typeface="微軟正黑體" panose="020B0604030504040204" pitchFamily="34" charset="-120"/>
                <a:cs typeface="Times New Roman" panose="02020603050405020304" pitchFamily="18" charset="0"/>
              </a:rPr>
              <a:t>我國刑法第一條規定行為之處罰，以行為時之法律有明文規定者為限，即</a:t>
            </a:r>
            <a:r>
              <a:rPr lang="en-US" altLang="zh-TW" sz="280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zh-TW" sz="2800">
                <a:latin typeface="微軟正黑體" panose="020B0604030504040204" pitchFamily="34" charset="-120"/>
                <a:ea typeface="微軟正黑體" panose="020B0604030504040204" pitchFamily="34" charset="-120"/>
                <a:cs typeface="Times New Roman" panose="02020603050405020304" pitchFamily="18" charset="0"/>
              </a:rPr>
              <a:t>罪刑法定原則，法律未規定違反宗教之戒律則不能以刑法判其有罪。</a:t>
            </a:r>
            <a:r>
              <a:rPr lang="en-US" altLang="zh-TW" sz="2800">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zh-TW" sz="2800">
                <a:latin typeface="微軟正黑體" panose="020B0604030504040204" pitchFamily="34" charset="-120"/>
                <a:ea typeface="微軟正黑體" panose="020B0604030504040204" pitchFamily="34" charset="-120"/>
                <a:cs typeface="Times New Roman" panose="02020603050405020304" pitchFamily="18" charset="0"/>
              </a:rPr>
              <a:t>刑法謙抑是指刑罰只能在合理、必要時才能適用，即刑罰的最後手段性。</a:t>
            </a:r>
            <a:r>
              <a:rPr lang="en-US" altLang="zh-TW" sz="280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zh-TW" sz="2800">
                <a:latin typeface="微軟正黑體" panose="020B0604030504040204" pitchFamily="34" charset="-120"/>
                <a:ea typeface="微軟正黑體" panose="020B0604030504040204" pitchFamily="34" charset="-120"/>
                <a:cs typeface="Times New Roman" panose="02020603050405020304" pitchFamily="18" charset="0"/>
              </a:rPr>
              <a:t>程序正義是指國家（或政府）的行為應符合正當法律程序。</a:t>
            </a:r>
            <a:r>
              <a:rPr lang="en-US" altLang="zh-TW" sz="2800">
                <a:latin typeface="微軟正黑體" panose="020B0604030504040204" pitchFamily="34" charset="-120"/>
                <a:ea typeface="微軟正黑體" panose="020B0604030504040204" pitchFamily="34" charset="-120"/>
                <a:cs typeface="Times New Roman" panose="02020603050405020304" pitchFamily="18" charset="0"/>
              </a:rPr>
              <a:t>(D)</a:t>
            </a:r>
            <a:r>
              <a:rPr lang="zh-TW" altLang="zh-TW" sz="2800">
                <a:latin typeface="微軟正黑體" panose="020B0604030504040204" pitchFamily="34" charset="-120"/>
                <a:ea typeface="微軟正黑體" panose="020B0604030504040204" pitchFamily="34" charset="-120"/>
                <a:cs typeface="Times New Roman" panose="02020603050405020304" pitchFamily="18" charset="0"/>
              </a:rPr>
              <a:t>宗教自由是指人民有選擇信仰宗教的自由。</a:t>
            </a:r>
            <a:endParaRPr lang="zh-TW" altLang="en-US" sz="280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77155" name="文字方塊 1">
            <a:extLst>
              <a:ext uri="{FF2B5EF4-FFF2-40B4-BE49-F238E27FC236}">
                <a16:creationId xmlns:a16="http://schemas.microsoft.com/office/drawing/2014/main" xmlns="" id="{6DB3E49A-8FA2-478B-9448-40684C78E80A}"/>
              </a:ext>
            </a:extLst>
          </p:cNvPr>
          <p:cNvSpPr txBox="1">
            <a:spLocks noChangeArrowheads="1"/>
          </p:cNvSpPr>
          <p:nvPr/>
        </p:nvSpPr>
        <p:spPr bwMode="auto">
          <a:xfrm>
            <a:off x="2268538" y="701675"/>
            <a:ext cx="1106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ea typeface="微軟正黑體" panose="020B0604030504040204" pitchFamily="34" charset="-120"/>
              </a:rPr>
              <a:t>解析</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a:extLst>
              <a:ext uri="{FF2B5EF4-FFF2-40B4-BE49-F238E27FC236}">
                <a16:creationId xmlns:a16="http://schemas.microsoft.com/office/drawing/2014/main" xmlns="" id="{0873EFD7-04D1-44CD-8851-68B810FB1A71}"/>
              </a:ext>
            </a:extLst>
          </p:cNvPr>
          <p:cNvSpPr>
            <a:spLocks noGrp="1" noChangeArrowheads="1"/>
          </p:cNvSpPr>
          <p:nvPr>
            <p:ph type="title"/>
          </p:nvPr>
        </p:nvSpPr>
        <p:spPr>
          <a:xfrm>
            <a:off x="468313" y="549275"/>
            <a:ext cx="8229600" cy="1143000"/>
          </a:xfrm>
        </p:spPr>
        <p:txBody>
          <a:bodyPr/>
          <a:lstStyle/>
          <a:p>
            <a:pPr eaLnBrk="1" hangingPunct="1"/>
            <a:r>
              <a:rPr lang="zh-TW" altLang="en-US" sz="4400"/>
              <a:t>綜合理論</a:t>
            </a:r>
          </a:p>
        </p:txBody>
      </p:sp>
      <p:sp>
        <p:nvSpPr>
          <p:cNvPr id="37891" name="內容版面配置區 2">
            <a:extLst>
              <a:ext uri="{FF2B5EF4-FFF2-40B4-BE49-F238E27FC236}">
                <a16:creationId xmlns:a16="http://schemas.microsoft.com/office/drawing/2014/main" xmlns="" id="{268334F1-C08B-431D-8B62-2ABAE754EDAD}"/>
              </a:ext>
            </a:extLst>
          </p:cNvPr>
          <p:cNvSpPr>
            <a:spLocks noGrp="1" noChangeArrowheads="1"/>
          </p:cNvSpPr>
          <p:nvPr>
            <p:ph idx="1"/>
          </p:nvPr>
        </p:nvSpPr>
        <p:spPr>
          <a:xfrm>
            <a:off x="1403350" y="1989138"/>
            <a:ext cx="2305050" cy="892175"/>
          </a:xfrm>
        </p:spPr>
        <p:txBody>
          <a:bodyPr>
            <a:normAutofit fontScale="92500" lnSpcReduction="10000"/>
          </a:bodyPr>
          <a:lstStyle/>
          <a:p>
            <a:pPr marL="0" indent="0" eaLnBrk="1" hangingPunct="1">
              <a:buFont typeface="Arial" panose="020B0604020202020204" pitchFamily="34" charset="0"/>
              <a:buNone/>
              <a:defRPr/>
            </a:pPr>
            <a:r>
              <a:rPr lang="zh-TW" altLang="en-US" sz="4000"/>
              <a:t>應報理論</a:t>
            </a:r>
          </a:p>
        </p:txBody>
      </p:sp>
      <p:sp>
        <p:nvSpPr>
          <p:cNvPr id="37892" name="內容版面配置區 2">
            <a:extLst>
              <a:ext uri="{FF2B5EF4-FFF2-40B4-BE49-F238E27FC236}">
                <a16:creationId xmlns:a16="http://schemas.microsoft.com/office/drawing/2014/main" xmlns="" id="{BF855377-CA0B-4DAE-BAAF-C38CB1E98999}"/>
              </a:ext>
            </a:extLst>
          </p:cNvPr>
          <p:cNvSpPr txBox="1">
            <a:spLocks noChangeArrowheads="1"/>
          </p:cNvSpPr>
          <p:nvPr/>
        </p:nvSpPr>
        <p:spPr bwMode="auto">
          <a:xfrm>
            <a:off x="5292725" y="1989138"/>
            <a:ext cx="23034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50000"/>
              </a:lnSpc>
              <a:buFont typeface="Arial" panose="020B0604020202020204" pitchFamily="34" charset="0"/>
              <a:buNone/>
            </a:pPr>
            <a:r>
              <a:rPr lang="zh-TW" altLang="en-US" sz="4000">
                <a:latin typeface="微軟正黑體" panose="020B0604030504040204" pitchFamily="34" charset="-120"/>
                <a:ea typeface="微軟正黑體" panose="020B0604030504040204" pitchFamily="34" charset="-120"/>
              </a:rPr>
              <a:t>預防理論</a:t>
            </a:r>
          </a:p>
        </p:txBody>
      </p:sp>
      <p:sp>
        <p:nvSpPr>
          <p:cNvPr id="5" name="十字形 4">
            <a:extLst>
              <a:ext uri="{FF2B5EF4-FFF2-40B4-BE49-F238E27FC236}">
                <a16:creationId xmlns:a16="http://schemas.microsoft.com/office/drawing/2014/main" xmlns="" id="{9F62651D-98AA-4A64-8C69-E1C07030B182}"/>
              </a:ext>
            </a:extLst>
          </p:cNvPr>
          <p:cNvSpPr/>
          <p:nvPr/>
        </p:nvSpPr>
        <p:spPr>
          <a:xfrm>
            <a:off x="4021138" y="2154238"/>
            <a:ext cx="792162" cy="769937"/>
          </a:xfrm>
          <a:prstGeom prst="plus">
            <a:avLst>
              <a:gd name="adj" fmla="val 36013"/>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graphicFrame>
        <p:nvGraphicFramePr>
          <p:cNvPr id="6" name="表格 5">
            <a:extLst>
              <a:ext uri="{FF2B5EF4-FFF2-40B4-BE49-F238E27FC236}">
                <a16:creationId xmlns:a16="http://schemas.microsoft.com/office/drawing/2014/main" xmlns="" id="{8D3CC6CD-81CD-4770-ACA2-43F52985501B}"/>
              </a:ext>
            </a:extLst>
          </p:cNvPr>
          <p:cNvGraphicFramePr>
            <a:graphicFrameLocks noGrp="1"/>
          </p:cNvGraphicFramePr>
          <p:nvPr>
            <p:extLst>
              <p:ext uri="{D42A27DB-BD31-4B8C-83A1-F6EECF244321}">
                <p14:modId xmlns:p14="http://schemas.microsoft.com/office/powerpoint/2010/main" val="3513155123"/>
              </p:ext>
            </p:extLst>
          </p:nvPr>
        </p:nvGraphicFramePr>
        <p:xfrm>
          <a:off x="827583" y="3213100"/>
          <a:ext cx="7870329" cy="579120"/>
        </p:xfrm>
        <a:graphic>
          <a:graphicData uri="http://schemas.openxmlformats.org/drawingml/2006/table">
            <a:tbl>
              <a:tblPr firstRow="1" bandRow="1">
                <a:tableStyleId>{BDBED569-4797-4DF1-A0F4-6AAB3CD982D8}</a:tableStyleId>
              </a:tblPr>
              <a:tblGrid>
                <a:gridCol w="7870329">
                  <a:extLst>
                    <a:ext uri="{9D8B030D-6E8A-4147-A177-3AD203B41FA5}">
                      <a16:colId xmlns:a16="http://schemas.microsoft.com/office/drawing/2014/main" xmlns="" val="20000"/>
                    </a:ext>
                  </a:extLst>
                </a:gridCol>
              </a:tblGrid>
              <a:tr h="370840">
                <a:tc>
                  <a:txBody>
                    <a:bodyPr/>
                    <a:lstStyle/>
                    <a:p>
                      <a:r>
                        <a:rPr lang="zh-TW" altLang="en-US" sz="3200" dirty="0">
                          <a:latin typeface="微軟正黑體" panose="020B0604030504040204" pitchFamily="34" charset="-120"/>
                          <a:ea typeface="微軟正黑體" panose="020B0604030504040204" pitchFamily="34" charset="-120"/>
                        </a:rPr>
                        <a:t>預防與感化兼施，為現代各國的共通作法。</a:t>
                      </a:r>
                    </a:p>
                  </a:txBody>
                  <a:tcPr/>
                </a:tc>
                <a:extLst>
                  <a:ext uri="{0D108BD9-81ED-4DB2-BD59-A6C34878D82A}">
                    <a16:rowId xmlns:a16="http://schemas.microsoft.com/office/drawing/2014/main" xmlns="" val="10000"/>
                  </a:ext>
                </a:extLst>
              </a:tr>
            </a:tbl>
          </a:graphicData>
        </a:graphic>
      </p:graphicFrame>
      <p:sp>
        <p:nvSpPr>
          <p:cNvPr id="37900" name="Text Box 17">
            <a:extLst>
              <a:ext uri="{FF2B5EF4-FFF2-40B4-BE49-F238E27FC236}">
                <a16:creationId xmlns:a16="http://schemas.microsoft.com/office/drawing/2014/main" xmlns="" id="{7A3F6636-92FA-47A5-A0D5-31C78BBF6E9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147</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內容版面配置區 1">
            <a:extLst>
              <a:ext uri="{FF2B5EF4-FFF2-40B4-BE49-F238E27FC236}">
                <a16:creationId xmlns:a16="http://schemas.microsoft.com/office/drawing/2014/main" xmlns="" id="{99C8588D-A090-4A00-A5BE-081190092ECA}"/>
              </a:ext>
            </a:extLst>
          </p:cNvPr>
          <p:cNvSpPr>
            <a:spLocks noGrp="1" noChangeArrowheads="1"/>
          </p:cNvSpPr>
          <p:nvPr>
            <p:ph idx="1"/>
          </p:nvPr>
        </p:nvSpPr>
        <p:spPr>
          <a:xfrm>
            <a:off x="468313" y="1308100"/>
            <a:ext cx="8218487" cy="4929188"/>
          </a:xfrm>
        </p:spPr>
        <p:txBody>
          <a:bodyPr/>
          <a:lstStyle/>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書名</a:t>
            </a:r>
            <a:r>
              <a:rPr lang="zh-TW" altLang="en-US" sz="2800">
                <a:latin typeface="微軟正黑體" panose="020B0604030504040204" pitchFamily="34" charset="-120"/>
                <a:ea typeface="微軟正黑體" panose="020B0604030504040204" pitchFamily="34" charset="-120"/>
              </a:rPr>
              <a:t>：法官的被害人：德國冤案事件簿</a:t>
            </a:r>
            <a:endParaRPr lang="en-US" altLang="zh-TW" sz="2800">
              <a:latin typeface="微軟正黑體" panose="020B0604030504040204" pitchFamily="34" charset="-120"/>
              <a:ea typeface="微軟正黑體" panose="020B0604030504040204" pitchFamily="34" charset="-120"/>
            </a:endParaRPr>
          </a:p>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簡介</a:t>
            </a:r>
            <a:r>
              <a:rPr lang="zh-TW" altLang="en-US" sz="2800">
                <a:latin typeface="微軟正黑體" panose="020B0604030504040204" pitchFamily="34" charset="-120"/>
                <a:ea typeface="微軟正黑體" panose="020B0604030504040204" pitchFamily="34" charset="-120"/>
              </a:rPr>
              <a:t>：德國是臺灣人心目中的法治先進國，但德國聯邦最高法院的資深法官推算，德國的刑事判決可能有高達四分之一是誤判！為什麼連德國也有這麼高的冤案比例呢？這本書舉出近幾年許多個不同類型的案子，講述它們匪夷所思的偵辦與審判過程，指出其中出現哪些關鍵錯誤，也訪問了法官與律師，以及受司法單位委託諮詢的外部鑑定人。從這樣的仔細檢視當中，可以看到冤案為何發生，或許也讓我們更加瞭解應該如何改善。</a:t>
            </a:r>
            <a:br>
              <a:rPr lang="zh-TW" altLang="en-US" sz="2800">
                <a:latin typeface="微軟正黑體" panose="020B0604030504040204" pitchFamily="34" charset="-120"/>
                <a:ea typeface="微軟正黑體" panose="020B0604030504040204" pitchFamily="34" charset="-120"/>
              </a:rPr>
            </a:br>
            <a:endParaRPr lang="zh-TW" altLang="en-US" sz="280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內容版面配置區 1">
            <a:extLst>
              <a:ext uri="{FF2B5EF4-FFF2-40B4-BE49-F238E27FC236}">
                <a16:creationId xmlns:a16="http://schemas.microsoft.com/office/drawing/2014/main" xmlns="" id="{07063B17-F2DA-4D5D-8FD4-0CA8964E3D0C}"/>
              </a:ext>
            </a:extLst>
          </p:cNvPr>
          <p:cNvSpPr>
            <a:spLocks noGrp="1" noChangeArrowheads="1"/>
          </p:cNvSpPr>
          <p:nvPr>
            <p:ph idx="1"/>
          </p:nvPr>
        </p:nvSpPr>
        <p:spPr>
          <a:xfrm>
            <a:off x="468313" y="1268413"/>
            <a:ext cx="8218487" cy="4857750"/>
          </a:xfrm>
        </p:spPr>
        <p:txBody>
          <a:bodyPr/>
          <a:lstStyle/>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書名</a:t>
            </a:r>
            <a:r>
              <a:rPr lang="zh-TW" altLang="en-US" sz="2800">
                <a:latin typeface="微軟正黑體" panose="020B0604030504040204" pitchFamily="34" charset="-120"/>
                <a:ea typeface="微軟正黑體" panose="020B0604030504040204" pitchFamily="34" charset="-120"/>
              </a:rPr>
              <a:t>：廢墟少年：被遺忘的高風險家庭孩子們</a:t>
            </a:r>
            <a:endParaRPr lang="en-US" altLang="zh-TW" sz="2800">
              <a:latin typeface="微軟正黑體" panose="020B0604030504040204" pitchFamily="34" charset="-120"/>
              <a:ea typeface="微軟正黑體" panose="020B0604030504040204" pitchFamily="34" charset="-120"/>
            </a:endParaRPr>
          </a:p>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簡介</a:t>
            </a:r>
            <a:r>
              <a:rPr lang="zh-TW" altLang="en-US" sz="2800">
                <a:latin typeface="微軟正黑體" panose="020B0604030504040204" pitchFamily="34" charset="-120"/>
                <a:ea typeface="微軟正黑體" panose="020B0604030504040204" pitchFamily="34" charset="-120"/>
              </a:rPr>
              <a:t>：透過影像與文字，</a:t>
            </a:r>
            <a:r>
              <a:rPr lang="en-US" altLang="zh-TW" sz="2800">
                <a:latin typeface="微軟正黑體" panose="020B0604030504040204" pitchFamily="34" charset="-120"/>
                <a:ea typeface="微軟正黑體" panose="020B0604030504040204" pitchFamily="34" charset="-120"/>
              </a:rPr>
              <a:t>《</a:t>
            </a:r>
            <a:r>
              <a:rPr lang="zh-TW" altLang="en-US" sz="2800">
                <a:latin typeface="微軟正黑體" panose="020B0604030504040204" pitchFamily="34" charset="-120"/>
                <a:ea typeface="微軟正黑體" panose="020B0604030504040204" pitchFamily="34" charset="-120"/>
              </a:rPr>
              <a:t>報導者</a:t>
            </a:r>
            <a:r>
              <a:rPr lang="en-US" altLang="zh-TW" sz="2800">
                <a:latin typeface="微軟正黑體" panose="020B0604030504040204" pitchFamily="34" charset="-120"/>
                <a:ea typeface="微軟正黑體" panose="020B0604030504040204" pitchFamily="34" charset="-120"/>
              </a:rPr>
              <a:t>》</a:t>
            </a:r>
            <a:r>
              <a:rPr lang="zh-TW" altLang="en-US" sz="2800">
                <a:latin typeface="微軟正黑體" panose="020B0604030504040204" pitchFamily="34" charset="-120"/>
                <a:ea typeface="微軟正黑體" panose="020B0604030504040204" pitchFamily="34" charset="-120"/>
              </a:rPr>
              <a:t>記者群在全國深入採訪了上百名在高風險家庭中長大的少年，希望帶著讀者從少年的視角，近距離看見他們在困頓之中如何努力生活。除了拋出疑問，這一系列報導試圖探究問題的結構根源：臺灣的高風險家庭形成的原因；在並非沒有相關法令的保護下，為何這群孩子仍會被目前的社福體系、教育體系層層漏接；他們為何會成為勞動市場中被剝削的一群？甚至被不法組織吸納？同時也透過香港、南韓與本土的不同案例，試圖為這些孩子，找尋出更有力量的未來之路。</a:t>
            </a:r>
            <a:br>
              <a:rPr lang="zh-TW" altLang="en-US" sz="2800">
                <a:latin typeface="微軟正黑體" panose="020B0604030504040204" pitchFamily="34" charset="-120"/>
                <a:ea typeface="微軟正黑體" panose="020B0604030504040204" pitchFamily="34" charset="-120"/>
              </a:rPr>
            </a:br>
            <a:endParaRPr lang="zh-TW" altLang="en-US" sz="2800">
              <a:latin typeface="微軟正黑體" panose="020B0604030504040204" pitchFamily="34" charset="-120"/>
              <a:ea typeface="微軟正黑體" panose="020B0604030504040204" pitchFamily="34" charset="-120"/>
            </a:endParaRPr>
          </a:p>
          <a:p>
            <a:pPr marL="0" indent="0" eaLnBrk="1" hangingPunct="1">
              <a:buFont typeface="Arial" panose="020B0604020202020204" pitchFamily="34" charset="0"/>
              <a:buNone/>
            </a:pPr>
            <a:endParaRPr lang="zh-TW" altLang="en-US" sz="280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1">
            <a:extLst>
              <a:ext uri="{FF2B5EF4-FFF2-40B4-BE49-F238E27FC236}">
                <a16:creationId xmlns:a16="http://schemas.microsoft.com/office/drawing/2014/main" xmlns="" id="{3620C3EE-C0FD-457C-AB57-25E0AAFA50AB}"/>
              </a:ext>
            </a:extLst>
          </p:cNvPr>
          <p:cNvSpPr>
            <a:spLocks noGrp="1" noChangeArrowheads="1"/>
          </p:cNvSpPr>
          <p:nvPr>
            <p:ph idx="1"/>
          </p:nvPr>
        </p:nvSpPr>
        <p:spPr>
          <a:xfrm>
            <a:off x="468313" y="1268413"/>
            <a:ext cx="8218487" cy="4857750"/>
          </a:xfrm>
        </p:spPr>
        <p:txBody>
          <a:bodyPr/>
          <a:lstStyle/>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書名</a:t>
            </a:r>
            <a:r>
              <a:rPr lang="zh-TW" altLang="en-US" sz="2800">
                <a:latin typeface="微軟正黑體" panose="020B0604030504040204" pitchFamily="34" charset="-120"/>
                <a:ea typeface="微軟正黑體" panose="020B0604030504040204" pitchFamily="34" charset="-120"/>
              </a:rPr>
              <a:t>：漫夜馨光：愛與勇氣的旅程</a:t>
            </a:r>
          </a:p>
          <a:p>
            <a:pPr marL="0" indent="0" eaLnBrk="1" hangingPunct="1">
              <a:buFont typeface="Arial" panose="020B0604020202020204" pitchFamily="34" charset="0"/>
              <a:buNone/>
            </a:pPr>
            <a:r>
              <a:rPr lang="zh-TW" altLang="en-US" sz="2800" b="1">
                <a:latin typeface="微軟正黑體" panose="020B0604030504040204" pitchFamily="34" charset="-120"/>
                <a:ea typeface="微軟正黑體" panose="020B0604030504040204" pitchFamily="34" charset="-120"/>
              </a:rPr>
              <a:t>簡介</a:t>
            </a:r>
            <a:r>
              <a:rPr lang="zh-TW" altLang="en-US" sz="2800">
                <a:latin typeface="微軟正黑體" panose="020B0604030504040204" pitchFamily="34" charset="-120"/>
                <a:ea typeface="微軟正黑體" panose="020B0604030504040204" pitchFamily="34" charset="-120"/>
              </a:rPr>
              <a:t>：本書整理了二十個真實的案例故事，每篇都是犯罪被害人或其家屬親身經歷的血淚歷程。每一個事件，無論是否曾受到社會關注，這些回首不堪、刺痛經歷的人，又如何能在時間迴廊裡重新站起來，成為別人生命中的導師。透過書中一篇又一篇的傷痛故事，喚起生命裡最堅韌的力量。這是一段段愛與勇氣的旅程，看看他們如何用「愛」與「勇氣」，永遠不放棄，更勇敢地活下去。</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29699" name="內容版面配置區 2"/>
          <p:cNvSpPr>
            <a:spLocks noGrp="1"/>
          </p:cNvSpPr>
          <p:nvPr>
            <p:ph sz="quarter" idx="13"/>
          </p:nvPr>
        </p:nvSpPr>
        <p:spPr>
          <a:xfrm>
            <a:off x="250825" y="981075"/>
            <a:ext cx="8351838" cy="5184775"/>
          </a:xfrm>
        </p:spPr>
        <p:txBody>
          <a:bodyPr/>
          <a:lstStyle/>
          <a:p>
            <a:pPr>
              <a:buFont typeface="Arial" pitchFamily="34" charset="0"/>
              <a:buNone/>
            </a:pPr>
            <a:r>
              <a:rPr lang="zh-TW" altLang="en-US" dirty="0" smtClean="0">
                <a:latin typeface="微軟正黑體" pitchFamily="34" charset="-120"/>
                <a:ea typeface="微軟正黑體" pitchFamily="34" charset="-120"/>
              </a:rPr>
              <a:t>（三）綜合理論</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刑罰之目的在於公正的應報犯罪行為人之罪責，同時威嚇或教育社會大眾，而產生嚇阻犯罪的一般預防功能，並利用刑罰執行之機會，從事受刑人之矯治工作，而收教化的個別預防功能。</a:t>
            </a:r>
            <a:endParaRPr lang="en-US" altLang="zh-TW" dirty="0" smtClean="0">
              <a:latin typeface="微軟正黑體" pitchFamily="34" charset="-120"/>
              <a:ea typeface="微軟正黑體" pitchFamily="34" charset="-120"/>
            </a:endParaRPr>
          </a:p>
        </p:txBody>
      </p:sp>
      <p:sp>
        <p:nvSpPr>
          <p:cNvPr id="2970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1D7B073-26B7-47F5-B11F-E188DDD0BBB1}" type="slidenum">
              <a:rPr kumimoji="0" lang="zh-TW" altLang="en-US" smtClean="0">
                <a:solidFill>
                  <a:srgbClr val="898989"/>
                </a:solidFill>
                <a:latin typeface="標楷體" pitchFamily="65" charset="-120"/>
                <a:ea typeface="標楷體" pitchFamily="65" charset="-120"/>
              </a:rPr>
              <a:pPr eaLnBrk="1" hangingPunct="1"/>
              <a:t>26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502478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0" y="0"/>
            <a:ext cx="8229600" cy="765175"/>
          </a:xfrm>
        </p:spPr>
        <p:txBody>
          <a:bodyPr/>
          <a:lstStyle/>
          <a:p>
            <a:pPr eaLnBrk="1" hangingPunct="1"/>
            <a:r>
              <a:rPr lang="zh-TW" altLang="en-US" smtClean="0"/>
              <a:t>一、刑罰的目的</a:t>
            </a:r>
          </a:p>
        </p:txBody>
      </p:sp>
      <p:sp>
        <p:nvSpPr>
          <p:cNvPr id="30723" name="內容版面配置區 2"/>
          <p:cNvSpPr>
            <a:spLocks noGrp="1"/>
          </p:cNvSpPr>
          <p:nvPr>
            <p:ph sz="quarter" idx="13"/>
          </p:nvPr>
        </p:nvSpPr>
        <p:spPr>
          <a:xfrm>
            <a:off x="250825" y="981075"/>
            <a:ext cx="8351838" cy="5184775"/>
          </a:xfrm>
        </p:spPr>
        <p:txBody>
          <a:bodyPr/>
          <a:lstStyle/>
          <a:p>
            <a:pPr>
              <a:buFont typeface="Arial" pitchFamily="34" charset="0"/>
              <a:buNone/>
            </a:pPr>
            <a:r>
              <a:rPr lang="zh-TW" altLang="en-US" dirty="0" smtClean="0">
                <a:latin typeface="微軟正黑體" pitchFamily="34" charset="-120"/>
                <a:ea typeface="微軟正黑體" pitchFamily="34" charset="-120"/>
              </a:rPr>
              <a:t>（三）綜合理論</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我國現行刑事法律規範所設計的刑罰，兼採應報理論、一般預防理論與特別預防理論的刑罰目的，形成所謂的綜合理論，希望能夠同時達成</a:t>
            </a:r>
            <a:r>
              <a:rPr lang="zh-TW" altLang="en-US" b="1" dirty="0" smtClean="0">
                <a:solidFill>
                  <a:srgbClr val="FF3C00"/>
                </a:solidFill>
                <a:latin typeface="微軟正黑體" pitchFamily="34" charset="-120"/>
                <a:ea typeface="微軟正黑體" pitchFamily="34" charset="-120"/>
              </a:rPr>
              <a:t>罪責相符</a:t>
            </a:r>
            <a:r>
              <a:rPr lang="zh-TW" altLang="en-US" dirty="0" smtClean="0">
                <a:latin typeface="微軟正黑體" pitchFamily="34" charset="-120"/>
                <a:ea typeface="微軟正黑體" pitchFamily="34" charset="-120"/>
              </a:rPr>
              <a:t>、</a:t>
            </a:r>
            <a:r>
              <a:rPr lang="zh-TW" altLang="en-US" b="1" dirty="0" smtClean="0">
                <a:solidFill>
                  <a:srgbClr val="FF3C00"/>
                </a:solidFill>
                <a:latin typeface="微軟正黑體" pitchFamily="34" charset="-120"/>
                <a:ea typeface="微軟正黑體" pitchFamily="34" charset="-120"/>
              </a:rPr>
              <a:t>威嚇</a:t>
            </a:r>
            <a:r>
              <a:rPr lang="zh-TW" altLang="en-US" dirty="0" smtClean="0">
                <a:latin typeface="微軟正黑體" pitchFamily="34" charset="-120"/>
                <a:ea typeface="微軟正黑體" pitchFamily="34" charset="-120"/>
              </a:rPr>
              <a:t>與</a:t>
            </a:r>
            <a:r>
              <a:rPr lang="zh-TW" altLang="en-US" b="1" dirty="0" smtClean="0">
                <a:solidFill>
                  <a:srgbClr val="FF3C00"/>
                </a:solidFill>
                <a:latin typeface="微軟正黑體" pitchFamily="34" charset="-120"/>
                <a:ea typeface="微軟正黑體" pitchFamily="34" charset="-120"/>
              </a:rPr>
              <a:t>再社會化</a:t>
            </a:r>
            <a:r>
              <a:rPr lang="zh-TW" altLang="en-US" dirty="0" smtClean="0">
                <a:latin typeface="微軟正黑體" pitchFamily="34" charset="-120"/>
                <a:ea typeface="微軟正黑體" pitchFamily="34" charset="-120"/>
              </a:rPr>
              <a:t>的功能。</a:t>
            </a:r>
            <a:endParaRPr lang="en-US" altLang="zh-TW" dirty="0" smtClean="0">
              <a:latin typeface="微軟正黑體" pitchFamily="34" charset="-120"/>
              <a:ea typeface="微軟正黑體" pitchFamily="34" charset="-120"/>
            </a:endParaRPr>
          </a:p>
        </p:txBody>
      </p:sp>
      <p:sp>
        <p:nvSpPr>
          <p:cNvPr id="3072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B8E82DF-C5DC-479B-B271-CCD81DF67A27}" type="slidenum">
              <a:rPr kumimoji="0" lang="zh-TW" altLang="en-US" smtClean="0">
                <a:solidFill>
                  <a:srgbClr val="898989"/>
                </a:solidFill>
                <a:latin typeface="標楷體" pitchFamily="65" charset="-120"/>
                <a:ea typeface="標楷體" pitchFamily="65" charset="-120"/>
              </a:rPr>
              <a:pPr eaLnBrk="1" hangingPunct="1"/>
              <a:t>27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6317663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內容版面配置區 7"/>
          <p:cNvGraphicFramePr>
            <a:graphicFrameLocks noGrp="1"/>
          </p:cNvGraphicFramePr>
          <p:nvPr>
            <p:ph idx="1"/>
          </p:nvPr>
        </p:nvGraphicFramePr>
        <p:xfrm>
          <a:off x="395288" y="1071563"/>
          <a:ext cx="8362950" cy="4830762"/>
        </p:xfrm>
        <a:graphic>
          <a:graphicData uri="http://schemas.openxmlformats.org/drawingml/2006/table">
            <a:tbl>
              <a:tblPr/>
              <a:tblGrid>
                <a:gridCol w="2880568"/>
                <a:gridCol w="2939207"/>
                <a:gridCol w="2543175"/>
              </a:tblGrid>
              <a:tr h="642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微軟正黑體" pitchFamily="34" charset="-120"/>
                          <a:ea typeface="微軟正黑體" pitchFamily="34" charset="-120"/>
                        </a:rPr>
                        <a:t>一般預防理論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微軟正黑體" pitchFamily="34" charset="-120"/>
                          <a:ea typeface="微軟正黑體" pitchFamily="34" charset="-120"/>
                        </a:rPr>
                        <a:t>特別預防理論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微軟正黑體" pitchFamily="34" charset="-120"/>
                          <a:ea typeface="微軟正黑體" pitchFamily="34" charset="-120"/>
                        </a:rPr>
                        <a:t>綜合理論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lumMod val="50000"/>
                      </a:schemeClr>
                    </a:solidFill>
                  </a:tcPr>
                </a:tc>
              </a:tr>
              <a:tr h="41878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sng" strike="noStrike" cap="none" normalizeH="0" baseline="0" dirty="0" smtClean="0">
                          <a:ln>
                            <a:noFill/>
                          </a:ln>
                          <a:solidFill>
                            <a:schemeClr val="accent1">
                              <a:lumMod val="50000"/>
                            </a:schemeClr>
                          </a:solidFill>
                          <a:effectLst/>
                          <a:latin typeface="微軟正黑體" pitchFamily="34" charset="-120"/>
                          <a:ea typeface="微軟正黑體" pitchFamily="34" charset="-120"/>
                        </a:rPr>
                        <a:t>刑罰的對象</a:t>
                      </a: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rPr>
                        <a:t>：</a:t>
                      </a:r>
                      <a:endParaRPr kumimoji="0" lang="en-US" altLang="zh-TW" sz="2400" b="1" i="0" u="none" strike="noStrike" cap="none" normalizeH="0" baseline="0" dirty="0" smtClean="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社會大眾</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sng" strike="noStrike" cap="none" normalizeH="0" baseline="0" dirty="0" smtClean="0">
                          <a:ln>
                            <a:noFill/>
                          </a:ln>
                          <a:solidFill>
                            <a:schemeClr val="accent1">
                              <a:lumMod val="50000"/>
                            </a:schemeClr>
                          </a:solidFill>
                          <a:effectLst/>
                          <a:latin typeface="微軟正黑體" pitchFamily="34" charset="-120"/>
                          <a:ea typeface="微軟正黑體" pitchFamily="34" charset="-120"/>
                        </a:rPr>
                        <a:t>刑罰的目的</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儆戒社會大眾</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讓一般人民在犯罪之前，能預知犯罪的後果，使之有所忌憚，不敢以身試法，達到預防犯罪的目的</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6D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sng" strike="noStrike" cap="none" normalizeH="0" baseline="0" dirty="0" smtClean="0">
                          <a:ln>
                            <a:noFill/>
                          </a:ln>
                          <a:solidFill>
                            <a:schemeClr val="accent1">
                              <a:lumMod val="50000"/>
                            </a:schemeClr>
                          </a:solidFill>
                          <a:effectLst/>
                          <a:latin typeface="微軟正黑體" pitchFamily="34" charset="-120"/>
                          <a:ea typeface="微軟正黑體" pitchFamily="34" charset="-120"/>
                        </a:rPr>
                        <a:t>刑罰的對象</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犯罪行為人</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i="0" u="sng" strike="noStrike" cap="none" normalizeH="0" baseline="0" dirty="0" smtClean="0">
                          <a:ln>
                            <a:noFill/>
                          </a:ln>
                          <a:solidFill>
                            <a:schemeClr val="accent1">
                              <a:lumMod val="50000"/>
                            </a:schemeClr>
                          </a:solidFill>
                          <a:effectLst/>
                          <a:latin typeface="微軟正黑體" pitchFamily="34" charset="-120"/>
                          <a:ea typeface="微軟正黑體" pitchFamily="34" charset="-120"/>
                        </a:rPr>
                        <a:t>刑罰的目的</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以生理與心理的治療來防止犯罪的再發生</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刑罰的作用：</a:t>
                      </a:r>
                      <a:r>
                        <a:rPr kumimoji="0" lang="zh-TW" altLang="en-US" sz="2400" b="1" i="0" u="none" strike="noStrike" cap="none" normalizeH="0" baseline="0" dirty="0" smtClean="0">
                          <a:ln>
                            <a:noFill/>
                          </a:ln>
                          <a:solidFill>
                            <a:srgbClr val="000000"/>
                          </a:solidFill>
                          <a:effectLst/>
                          <a:latin typeface="微軟正黑體" pitchFamily="34" charset="-120"/>
                          <a:ea typeface="微軟正黑體" pitchFamily="34" charset="-120"/>
                        </a:rPr>
                        <a:t>社會的隔離</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與</a:t>
                      </a:r>
                      <a:r>
                        <a:rPr kumimoji="0" lang="zh-TW" altLang="en-US" sz="2400" b="1" i="0" u="none" strike="noStrike" cap="none" normalizeH="0" baseline="0" dirty="0" smtClean="0">
                          <a:ln>
                            <a:noFill/>
                          </a:ln>
                          <a:solidFill>
                            <a:srgbClr val="000000"/>
                          </a:solidFill>
                          <a:effectLst/>
                          <a:latin typeface="微軟正黑體" pitchFamily="34" charset="-120"/>
                          <a:ea typeface="微軟正黑體" pitchFamily="34" charset="-120"/>
                        </a:rPr>
                        <a:t>社會的再適應</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6D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sng" strike="noStrike" cap="none" normalizeH="0" baseline="0" dirty="0" smtClean="0">
                          <a:ln>
                            <a:noFill/>
                          </a:ln>
                          <a:solidFill>
                            <a:schemeClr val="accent1">
                              <a:lumMod val="50000"/>
                            </a:schemeClr>
                          </a:solidFill>
                          <a:effectLst/>
                          <a:latin typeface="微軟正黑體" pitchFamily="34" charset="-120"/>
                          <a:ea typeface="微軟正黑體" pitchFamily="34" charset="-120"/>
                        </a:rPr>
                        <a:t>刑罰的目的</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報應犯罪行為</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儆戒社會大眾</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矯治教化犯罪行為人</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sym typeface="Wingdings" pitchFamily="2" charset="2"/>
                        </a:rPr>
                        <a:t></a:t>
                      </a:r>
                      <a:r>
                        <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rPr>
                        <a:t>調和了應報理論與預防理論二者的觀點。</a:t>
                      </a:r>
                      <a:endParaRPr kumimoji="0" lang="en-US" altLang="zh-TW" sz="2400" b="0" i="0" u="none" strike="noStrike" cap="none" normalizeH="0" baseline="0" dirty="0" smtClean="0">
                        <a:ln>
                          <a:noFill/>
                        </a:ln>
                        <a:solidFill>
                          <a:srgbClr val="000000"/>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rgbClr val="000000"/>
                        </a:solidFill>
                        <a:effectLst/>
                        <a:latin typeface="微軟正黑體" pitchFamily="34" charset="-120"/>
                        <a:ea typeface="微軟正黑體" pitchFamily="34" charset="-12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5F6D8"/>
                    </a:solidFill>
                  </a:tcPr>
                </a:tc>
              </a:tr>
            </a:tbl>
          </a:graphicData>
        </a:graphic>
      </p:graphicFrame>
    </p:spTree>
    <p:extLst>
      <p:ext uri="{BB962C8B-B14F-4D97-AF65-F5344CB8AC3E}">
        <p14:creationId xmlns:p14="http://schemas.microsoft.com/office/powerpoint/2010/main" val="4152026619"/>
      </p:ext>
    </p:extLst>
  </p:cSld>
  <p:clrMapOvr>
    <a:masterClrMapping/>
  </p:clrMapOvr>
  <p:transition>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文字方塊 5">
            <a:extLst>
              <a:ext uri="{FF2B5EF4-FFF2-40B4-BE49-F238E27FC236}">
                <a16:creationId xmlns:a16="http://schemas.microsoft.com/office/drawing/2014/main" xmlns="" id="{3D56C355-492F-4588-9626-2F0BEECB9D95}"/>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二、</a:t>
            </a:r>
          </a:p>
        </p:txBody>
      </p:sp>
      <p:graphicFrame>
        <p:nvGraphicFramePr>
          <p:cNvPr id="4" name="內容版面配置區 3">
            <a:extLst>
              <a:ext uri="{FF2B5EF4-FFF2-40B4-BE49-F238E27FC236}">
                <a16:creationId xmlns:a16="http://schemas.microsoft.com/office/drawing/2014/main" xmlns="" id="{276BED06-64C8-4F0C-8AB5-2FD98C156E89}"/>
              </a:ext>
            </a:extLst>
          </p:cNvPr>
          <p:cNvGraphicFramePr>
            <a:graphicFrameLocks noGrp="1"/>
          </p:cNvGraphicFramePr>
          <p:nvPr>
            <p:ph idx="1"/>
          </p:nvPr>
        </p:nvGraphicFramePr>
        <p:xfrm>
          <a:off x="2484438" y="1916113"/>
          <a:ext cx="4391025" cy="1920876"/>
        </p:xfrm>
        <a:graphic>
          <a:graphicData uri="http://schemas.openxmlformats.org/drawingml/2006/table">
            <a:tbl>
              <a:tblPr firstRow="1" bandRow="1">
                <a:tableStyleId>{7DF18680-E054-41AD-8BC1-D1AEF772440D}</a:tableStyleId>
              </a:tblPr>
              <a:tblGrid>
                <a:gridCol w="4391025">
                  <a:extLst>
                    <a:ext uri="{9D8B030D-6E8A-4147-A177-3AD203B41FA5}">
                      <a16:colId xmlns:a16="http://schemas.microsoft.com/office/drawing/2014/main" xmlns="" val="20000"/>
                    </a:ext>
                  </a:extLst>
                </a:gridCol>
              </a:tblGrid>
              <a:tr h="640292">
                <a:tc>
                  <a:txBody>
                    <a:bodyPr/>
                    <a:lstStyle/>
                    <a:p>
                      <a:pPr algn="l"/>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一</a:t>
                      </a:r>
                      <a:r>
                        <a:rPr lang="en-US" altLang="zh-TW" sz="3600" dirty="0">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構成要件該當性</a:t>
                      </a:r>
                    </a:p>
                  </a:txBody>
                  <a:tcPr marL="91410" marR="91410" marT="45735" marB="45735"/>
                </a:tc>
                <a:extLst>
                  <a:ext uri="{0D108BD9-81ED-4DB2-BD59-A6C34878D82A}">
                    <a16:rowId xmlns:a16="http://schemas.microsoft.com/office/drawing/2014/main" xmlns="" val="10000"/>
                  </a:ext>
                </a:extLst>
              </a:tr>
              <a:tr h="640292">
                <a:tc>
                  <a:txBody>
                    <a:bodyPr/>
                    <a:lstStyle/>
                    <a:p>
                      <a:pPr algn="l"/>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二</a:t>
                      </a:r>
                      <a:r>
                        <a:rPr lang="en-US" altLang="zh-TW" sz="3600" dirty="0">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違法性</a:t>
                      </a:r>
                    </a:p>
                  </a:txBody>
                  <a:tcPr marL="91410" marR="91410" marT="45735" marB="45735"/>
                </a:tc>
                <a:extLst>
                  <a:ext uri="{0D108BD9-81ED-4DB2-BD59-A6C34878D82A}">
                    <a16:rowId xmlns:a16="http://schemas.microsoft.com/office/drawing/2014/main" xmlns="" val="10001"/>
                  </a:ext>
                </a:extLst>
              </a:tr>
              <a:tr h="640292">
                <a:tc>
                  <a:txBody>
                    <a:bodyPr/>
                    <a:lstStyle/>
                    <a:p>
                      <a:pPr algn="l"/>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三</a:t>
                      </a:r>
                      <a:r>
                        <a:rPr lang="en-US" altLang="zh-TW" sz="3600" dirty="0">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有責性</a:t>
                      </a:r>
                    </a:p>
                  </a:txBody>
                  <a:tcPr marL="91410" marR="91410" marT="45735" marB="45735"/>
                </a:tc>
                <a:extLst>
                  <a:ext uri="{0D108BD9-81ED-4DB2-BD59-A6C34878D82A}">
                    <a16:rowId xmlns:a16="http://schemas.microsoft.com/office/drawing/2014/main" xmlns="" val="10002"/>
                  </a:ext>
                </a:extLst>
              </a:tr>
            </a:tbl>
          </a:graphicData>
        </a:graphic>
      </p:graphicFrame>
      <p:sp>
        <p:nvSpPr>
          <p:cNvPr id="38925" name="標題 2">
            <a:extLst>
              <a:ext uri="{FF2B5EF4-FFF2-40B4-BE49-F238E27FC236}">
                <a16:creationId xmlns:a16="http://schemas.microsoft.com/office/drawing/2014/main" xmlns="" id="{07FCC771-11F2-438A-B517-AE943E00DAEC}"/>
              </a:ext>
            </a:extLst>
          </p:cNvPr>
          <p:cNvSpPr>
            <a:spLocks noGrp="1" noChangeArrowheads="1"/>
          </p:cNvSpPr>
          <p:nvPr>
            <p:ph type="title"/>
          </p:nvPr>
        </p:nvSpPr>
        <p:spPr>
          <a:xfrm>
            <a:off x="1585913" y="146050"/>
            <a:ext cx="7283450" cy="1143000"/>
          </a:xfrm>
        </p:spPr>
        <p:txBody>
          <a:bodyPr/>
          <a:lstStyle/>
          <a:p>
            <a:pPr algn="l" eaLnBrk="1" hangingPunct="1"/>
            <a:r>
              <a:rPr lang="zh-TW" altLang="en-US" sz="4400" b="1"/>
              <a:t>犯罪的成立要件</a:t>
            </a:r>
          </a:p>
        </p:txBody>
      </p:sp>
      <p:sp>
        <p:nvSpPr>
          <p:cNvPr id="38926" name="Text Box 17">
            <a:extLst>
              <a:ext uri="{FF2B5EF4-FFF2-40B4-BE49-F238E27FC236}">
                <a16:creationId xmlns:a16="http://schemas.microsoft.com/office/drawing/2014/main" xmlns="" id="{66EC7504-D920-4408-A80A-7EAB97F651E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148</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a:extLst>
              <a:ext uri="{FF2B5EF4-FFF2-40B4-BE49-F238E27FC236}">
                <a16:creationId xmlns:a16="http://schemas.microsoft.com/office/drawing/2014/main" xmlns="" id="{1C023579-7DB7-424B-918C-7E02F7AAFC0C}"/>
              </a:ext>
            </a:extLst>
          </p:cNvPr>
          <p:cNvSpPr/>
          <p:nvPr/>
        </p:nvSpPr>
        <p:spPr bwMode="auto">
          <a:xfrm>
            <a:off x="3995738" y="1341438"/>
            <a:ext cx="1152525" cy="115411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5400" b="1" dirty="0">
                <a:solidFill>
                  <a:srgbClr val="002060"/>
                </a:solidFill>
                <a:latin typeface="微軟正黑體" panose="020B0604030504040204" pitchFamily="34" charset="-120"/>
                <a:ea typeface="微軟正黑體" panose="020B0604030504040204" pitchFamily="34" charset="-120"/>
              </a:rPr>
              <a:t>壹</a:t>
            </a:r>
          </a:p>
        </p:txBody>
      </p:sp>
      <p:sp>
        <p:nvSpPr>
          <p:cNvPr id="24579" name="矩形 4">
            <a:extLst>
              <a:ext uri="{FF2B5EF4-FFF2-40B4-BE49-F238E27FC236}">
                <a16:creationId xmlns:a16="http://schemas.microsoft.com/office/drawing/2014/main" xmlns="" id="{1E2736B1-26C8-4DBE-8330-98421ED38152}"/>
              </a:ext>
            </a:extLst>
          </p:cNvPr>
          <p:cNvSpPr>
            <a:spLocks noChangeArrowheads="1"/>
          </p:cNvSpPr>
          <p:nvPr/>
        </p:nvSpPr>
        <p:spPr bwMode="auto">
          <a:xfrm>
            <a:off x="1619250" y="2852738"/>
            <a:ext cx="64182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國家為什麼要以刑罰</a:t>
            </a:r>
            <a:endParaRPr lang="en-US" altLang="zh-TW" sz="54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的方式處罰人民？</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標題 1"/>
          <p:cNvSpPr>
            <a:spLocks noGrp="1"/>
          </p:cNvSpPr>
          <p:nvPr>
            <p:ph type="title"/>
          </p:nvPr>
        </p:nvSpPr>
        <p:spPr>
          <a:xfrm>
            <a:off x="374650" y="485775"/>
            <a:ext cx="8229600" cy="1143000"/>
          </a:xfrm>
        </p:spPr>
        <p:txBody>
          <a:bodyPr/>
          <a:lstStyle/>
          <a:p>
            <a:r>
              <a:rPr lang="zh-TW" altLang="en-US" b="1" dirty="0" smtClean="0">
                <a:solidFill>
                  <a:srgbClr val="007EEA"/>
                </a:solidFill>
                <a:latin typeface="微軟正黑體" pitchFamily="34" charset="-120"/>
                <a:ea typeface="微軟正黑體" pitchFamily="34" charset="-120"/>
              </a:rPr>
              <a:t>犯罪的成立</a:t>
            </a:r>
            <a:r>
              <a:rPr lang="en-US" altLang="zh-TW" b="1" dirty="0" smtClean="0">
                <a:solidFill>
                  <a:srgbClr val="007EEA"/>
                </a:solidFill>
                <a:latin typeface="微軟正黑體" pitchFamily="34" charset="-120"/>
                <a:ea typeface="微軟正黑體" pitchFamily="34" charset="-120"/>
              </a:rPr>
              <a:t>(</a:t>
            </a:r>
            <a:r>
              <a:rPr lang="zh-TW" altLang="en-US" b="1" dirty="0" smtClean="0">
                <a:solidFill>
                  <a:srgbClr val="007EEA"/>
                </a:solidFill>
                <a:latin typeface="微軟正黑體" pitchFamily="34" charset="-120"/>
                <a:ea typeface="微軟正黑體" pitchFamily="34" charset="-120"/>
              </a:rPr>
              <a:t>犯罪三段論</a:t>
            </a:r>
            <a:r>
              <a:rPr lang="en-US" altLang="zh-TW" b="1" dirty="0" smtClean="0">
                <a:solidFill>
                  <a:srgbClr val="007EEA"/>
                </a:solidFill>
                <a:latin typeface="微軟正黑體" pitchFamily="34" charset="-120"/>
                <a:ea typeface="微軟正黑體" pitchFamily="34" charset="-120"/>
              </a:rPr>
              <a:t>)</a:t>
            </a:r>
            <a:endParaRPr lang="zh-TW" altLang="en-US" b="1" dirty="0" smtClean="0">
              <a:latin typeface="微軟正黑體" pitchFamily="34" charset="-120"/>
              <a:ea typeface="微軟正黑體" pitchFamily="34" charset="-120"/>
            </a:endParaRPr>
          </a:p>
        </p:txBody>
      </p:sp>
      <p:sp>
        <p:nvSpPr>
          <p:cNvPr id="5" name="圓角矩形 4"/>
          <p:cNvSpPr/>
          <p:nvPr/>
        </p:nvSpPr>
        <p:spPr>
          <a:xfrm>
            <a:off x="323850" y="2132013"/>
            <a:ext cx="2232025" cy="1081087"/>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bg1"/>
                </a:solidFill>
                <a:ea typeface="微軟正黑體" pitchFamily="34" charset="-120"/>
              </a:rPr>
              <a:t>構成要件</a:t>
            </a:r>
            <a:endParaRPr lang="en-US" altLang="zh-TW" sz="2800" b="1" dirty="0">
              <a:solidFill>
                <a:schemeClr val="bg1"/>
              </a:solidFill>
              <a:ea typeface="微軟正黑體" pitchFamily="34" charset="-120"/>
            </a:endParaRPr>
          </a:p>
        </p:txBody>
      </p:sp>
      <p:sp>
        <p:nvSpPr>
          <p:cNvPr id="6" name="圓角矩形 5"/>
          <p:cNvSpPr/>
          <p:nvPr/>
        </p:nvSpPr>
        <p:spPr>
          <a:xfrm>
            <a:off x="323850" y="3860800"/>
            <a:ext cx="2232025" cy="576263"/>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bg1"/>
                </a:solidFill>
                <a:ea typeface="微軟正黑體" pitchFamily="34" charset="-120"/>
              </a:rPr>
              <a:t>違法性</a:t>
            </a:r>
          </a:p>
        </p:txBody>
      </p:sp>
      <p:sp>
        <p:nvSpPr>
          <p:cNvPr id="7" name="圓角矩形 6"/>
          <p:cNvSpPr/>
          <p:nvPr/>
        </p:nvSpPr>
        <p:spPr>
          <a:xfrm>
            <a:off x="395288" y="5084763"/>
            <a:ext cx="2232025" cy="568325"/>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bg1"/>
                </a:solidFill>
                <a:ea typeface="微軟正黑體" pitchFamily="34" charset="-120"/>
              </a:rPr>
              <a:t>有責性</a:t>
            </a:r>
          </a:p>
        </p:txBody>
      </p:sp>
      <p:sp>
        <p:nvSpPr>
          <p:cNvPr id="8" name="圓角矩形 7"/>
          <p:cNvSpPr/>
          <p:nvPr/>
        </p:nvSpPr>
        <p:spPr>
          <a:xfrm>
            <a:off x="3348038" y="1844675"/>
            <a:ext cx="2736850" cy="57626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lumMod val="85000"/>
                    <a:lumOff val="15000"/>
                  </a:schemeClr>
                </a:solidFill>
                <a:ea typeface="微軟正黑體" pitchFamily="34" charset="-120"/>
              </a:rPr>
              <a:t>客觀構成要件要素</a:t>
            </a:r>
          </a:p>
        </p:txBody>
      </p:sp>
      <p:sp>
        <p:nvSpPr>
          <p:cNvPr id="9" name="圓角矩形 8"/>
          <p:cNvSpPr/>
          <p:nvPr/>
        </p:nvSpPr>
        <p:spPr>
          <a:xfrm>
            <a:off x="3348038" y="2781300"/>
            <a:ext cx="2736850" cy="57467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a:solidFill>
                  <a:schemeClr val="tx1">
                    <a:lumMod val="85000"/>
                    <a:lumOff val="15000"/>
                  </a:schemeClr>
                </a:solidFill>
                <a:ea typeface="微軟正黑體" pitchFamily="34" charset="-120"/>
              </a:rPr>
              <a:t>主觀構成要件要素</a:t>
            </a:r>
          </a:p>
        </p:txBody>
      </p:sp>
      <p:sp>
        <p:nvSpPr>
          <p:cNvPr id="10" name="圓角矩形 9"/>
          <p:cNvSpPr/>
          <p:nvPr/>
        </p:nvSpPr>
        <p:spPr>
          <a:xfrm>
            <a:off x="3348038" y="3860800"/>
            <a:ext cx="2736850" cy="57626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a:solidFill>
                  <a:schemeClr val="tx1">
                    <a:lumMod val="85000"/>
                    <a:lumOff val="15000"/>
                  </a:schemeClr>
                </a:solidFill>
                <a:ea typeface="微軟正黑體" pitchFamily="34" charset="-120"/>
              </a:rPr>
              <a:t>有無阻卻違法事由</a:t>
            </a:r>
          </a:p>
        </p:txBody>
      </p:sp>
      <p:sp>
        <p:nvSpPr>
          <p:cNvPr id="11" name="圓角矩形 10"/>
          <p:cNvSpPr/>
          <p:nvPr/>
        </p:nvSpPr>
        <p:spPr>
          <a:xfrm>
            <a:off x="3348038" y="5084763"/>
            <a:ext cx="2736850" cy="57626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a:solidFill>
                  <a:schemeClr val="tx1">
                    <a:lumMod val="85000"/>
                    <a:lumOff val="15000"/>
                  </a:schemeClr>
                </a:solidFill>
                <a:ea typeface="微軟正黑體" pitchFamily="34" charset="-120"/>
              </a:rPr>
              <a:t>刑事上責任能力</a:t>
            </a:r>
          </a:p>
        </p:txBody>
      </p:sp>
      <p:sp>
        <p:nvSpPr>
          <p:cNvPr id="13" name="橢圓 12"/>
          <p:cNvSpPr/>
          <p:nvPr/>
        </p:nvSpPr>
        <p:spPr>
          <a:xfrm>
            <a:off x="6948488" y="2851150"/>
            <a:ext cx="1727200" cy="165735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600" b="1" dirty="0">
                <a:solidFill>
                  <a:schemeClr val="accent5">
                    <a:lumMod val="50000"/>
                  </a:schemeClr>
                </a:solidFill>
                <a:ea typeface="微軟正黑體" pitchFamily="34" charset="-120"/>
              </a:rPr>
              <a:t>犯罪行為</a:t>
            </a:r>
          </a:p>
        </p:txBody>
      </p:sp>
      <p:cxnSp>
        <p:nvCxnSpPr>
          <p:cNvPr id="15" name="直線接點 14"/>
          <p:cNvCxnSpPr>
            <a:stCxn id="5" idx="3"/>
            <a:endCxn id="8" idx="1"/>
          </p:cNvCxnSpPr>
          <p:nvPr/>
        </p:nvCxnSpPr>
        <p:spPr>
          <a:xfrm flipV="1">
            <a:off x="2555875" y="2133600"/>
            <a:ext cx="792163" cy="53975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a:stCxn id="5" idx="3"/>
            <a:endCxn id="9" idx="1"/>
          </p:cNvCxnSpPr>
          <p:nvPr/>
        </p:nvCxnSpPr>
        <p:spPr>
          <a:xfrm>
            <a:off x="2555875" y="2673350"/>
            <a:ext cx="792163" cy="395288"/>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a:stCxn id="6" idx="3"/>
            <a:endCxn id="10" idx="1"/>
          </p:cNvCxnSpPr>
          <p:nvPr/>
        </p:nvCxnSpPr>
        <p:spPr>
          <a:xfrm>
            <a:off x="2555875" y="4148138"/>
            <a:ext cx="79216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a:stCxn id="7" idx="3"/>
            <a:endCxn id="11" idx="1"/>
          </p:cNvCxnSpPr>
          <p:nvPr/>
        </p:nvCxnSpPr>
        <p:spPr>
          <a:xfrm>
            <a:off x="2627313" y="5368925"/>
            <a:ext cx="720725" cy="4763"/>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向右箭號 27"/>
          <p:cNvSpPr/>
          <p:nvPr/>
        </p:nvSpPr>
        <p:spPr>
          <a:xfrm>
            <a:off x="6300788" y="2636838"/>
            <a:ext cx="574675" cy="2087562"/>
          </a:xfrm>
          <a:prstGeom prst="righ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a typeface="微軟正黑體" pitchFamily="34" charset="-120"/>
            </a:endParaRPr>
          </a:p>
        </p:txBody>
      </p:sp>
    </p:spTree>
    <p:extLst>
      <p:ext uri="{BB962C8B-B14F-4D97-AF65-F5344CB8AC3E}">
        <p14:creationId xmlns:p14="http://schemas.microsoft.com/office/powerpoint/2010/main" val="20480434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endParaRPr lang="zh-TW" altLang="en-US" smtClean="0"/>
          </a:p>
        </p:txBody>
      </p:sp>
      <p:sp>
        <p:nvSpPr>
          <p:cNvPr id="34819" name="內容版面配置區 2"/>
          <p:cNvSpPr>
            <a:spLocks noGrp="1"/>
          </p:cNvSpPr>
          <p:nvPr>
            <p:ph idx="1"/>
          </p:nvPr>
        </p:nvSpPr>
        <p:spPr>
          <a:xfrm>
            <a:off x="457200" y="1000125"/>
            <a:ext cx="8229600" cy="5126038"/>
          </a:xfrm>
        </p:spPr>
        <p:txBody>
          <a:bodyPr/>
          <a:lstStyle/>
          <a:p>
            <a:r>
              <a:rPr lang="zh-TW" altLang="en-US" sz="4000" dirty="0" smtClean="0">
                <a:latin typeface="微軟正黑體" pitchFamily="34" charset="-120"/>
                <a:ea typeface="微軟正黑體" pitchFamily="34" charset="-120"/>
              </a:rPr>
              <a:t>小明走在路上，遇到爛醉的醉漢試圖毆擊：</a:t>
            </a:r>
          </a:p>
          <a:p>
            <a:r>
              <a:rPr lang="en-US" altLang="zh-TW" sz="4000" dirty="0" smtClean="0">
                <a:latin typeface="微軟正黑體" pitchFamily="34" charset="-120"/>
                <a:ea typeface="微軟正黑體" pitchFamily="34" charset="-120"/>
              </a:rPr>
              <a:t>1.</a:t>
            </a:r>
            <a:r>
              <a:rPr lang="zh-TW" altLang="en-US" sz="4000" dirty="0" smtClean="0">
                <a:latin typeface="微軟正黑體" pitchFamily="34" charset="-120"/>
                <a:ea typeface="微軟正黑體" pitchFamily="34" charset="-120"/>
              </a:rPr>
              <a:t>醉漢揮拳後隨即倒地不起，無法再攻擊。但小明覺得好端端地走在路上沒事遇到瘋子心有不甘，使勁猛踢在地上的醉漢，導致醉漢重傷，小明有罪嗎？</a:t>
            </a:r>
          </a:p>
          <a:p>
            <a:endParaRPr lang="zh-TW" altLang="en-US" dirty="0" smtClean="0"/>
          </a:p>
        </p:txBody>
      </p:sp>
    </p:spTree>
    <p:extLst>
      <p:ext uri="{BB962C8B-B14F-4D97-AF65-F5344CB8AC3E}">
        <p14:creationId xmlns:p14="http://schemas.microsoft.com/office/powerpoint/2010/main" val="498241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a:extLst>
              <a:ext uri="{FF2B5EF4-FFF2-40B4-BE49-F238E27FC236}">
                <a16:creationId xmlns:a16="http://schemas.microsoft.com/office/drawing/2014/main" xmlns="" id="{38C83D36-D0ED-4FDC-8BD3-267E0C2FB93B}"/>
              </a:ext>
            </a:extLst>
          </p:cNvPr>
          <p:cNvGraphicFramePr>
            <a:graphicFrameLocks noGrp="1"/>
          </p:cNvGraphicFramePr>
          <p:nvPr>
            <p:ph idx="1"/>
          </p:nvPr>
        </p:nvGraphicFramePr>
        <p:xfrm>
          <a:off x="1042988" y="1557338"/>
          <a:ext cx="7416800" cy="2743200"/>
        </p:xfrm>
        <a:graphic>
          <a:graphicData uri="http://schemas.openxmlformats.org/drawingml/2006/table">
            <a:tbl>
              <a:tblPr firstRow="1" bandRow="1">
                <a:tableStyleId>{5FD0F851-EC5A-4D38-B0AD-8093EC10F338}</a:tableStyleId>
              </a:tblPr>
              <a:tblGrid>
                <a:gridCol w="7416800">
                  <a:extLst>
                    <a:ext uri="{9D8B030D-6E8A-4147-A177-3AD203B41FA5}">
                      <a16:colId xmlns:a16="http://schemas.microsoft.com/office/drawing/2014/main" xmlns="" val="20000"/>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刑法條文明確描述構成特定犯罪行為的各種要件，當</a:t>
                      </a:r>
                      <a:r>
                        <a:rPr lang="zh-TW" altLang="en-US" sz="2800" b="1" dirty="0">
                          <a:solidFill>
                            <a:srgbClr val="FF0000"/>
                          </a:solidFill>
                          <a:latin typeface="微軟正黑體" panose="020B0604030504040204" pitchFamily="34" charset="-120"/>
                          <a:ea typeface="微軟正黑體" panose="020B0604030504040204" pitchFamily="34" charset="-120"/>
                        </a:rPr>
                        <a:t>某人的行為符合構成犯罪要件</a:t>
                      </a:r>
                      <a:r>
                        <a:rPr lang="zh-TW" altLang="en-US" sz="2800" b="0" dirty="0">
                          <a:latin typeface="微軟正黑體" panose="020B0604030504040204" pitchFamily="34" charset="-120"/>
                          <a:ea typeface="微軟正黑體" panose="020B0604030504040204" pitchFamily="34" charset="-120"/>
                        </a:rPr>
                        <a:t>內容時，才「該當」其所描述的犯罪。</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若阿勇持槍只想嚇人，卻誤扣板機意外打死小強，並不會觸犯只處罰故意的「殺人罪」，而可能涉及刑法「過失致人於死罪」。</a:t>
                      </a:r>
                    </a:p>
                  </a:txBody>
                  <a:tcPr/>
                </a:tc>
                <a:extLst>
                  <a:ext uri="{0D108BD9-81ED-4DB2-BD59-A6C34878D82A}">
                    <a16:rowId xmlns:a16="http://schemas.microsoft.com/office/drawing/2014/main" xmlns="" val="10001"/>
                  </a:ext>
                </a:extLst>
              </a:tr>
            </a:tbl>
          </a:graphicData>
        </a:graphic>
      </p:graphicFrame>
      <p:sp>
        <p:nvSpPr>
          <p:cNvPr id="39944" name="標題 7">
            <a:extLst>
              <a:ext uri="{FF2B5EF4-FFF2-40B4-BE49-F238E27FC236}">
                <a16:creationId xmlns:a16="http://schemas.microsoft.com/office/drawing/2014/main" xmlns="" id="{3817D829-B5C8-469E-A371-55BAA3F40028}"/>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構成要件該當性</a:t>
            </a:r>
          </a:p>
        </p:txBody>
      </p:sp>
      <p:sp>
        <p:nvSpPr>
          <p:cNvPr id="39945" name="Text Box 17">
            <a:extLst>
              <a:ext uri="{FF2B5EF4-FFF2-40B4-BE49-F238E27FC236}">
                <a16:creationId xmlns:a16="http://schemas.microsoft.com/office/drawing/2014/main" xmlns="" id="{876AA98F-4BA3-49AA-B795-17866C6C7DD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標題 1"/>
          <p:cNvSpPr>
            <a:spLocks noGrp="1"/>
          </p:cNvSpPr>
          <p:nvPr>
            <p:ph type="title"/>
          </p:nvPr>
        </p:nvSpPr>
        <p:spPr>
          <a:xfrm>
            <a:off x="0" y="0"/>
            <a:ext cx="8229600" cy="765175"/>
          </a:xfrm>
        </p:spPr>
        <p:txBody>
          <a:bodyPr/>
          <a:lstStyle/>
          <a:p>
            <a:pPr eaLnBrk="1" hangingPunct="1"/>
            <a:endParaRPr lang="zh-TW" altLang="en-US" dirty="0" smtClean="0"/>
          </a:p>
        </p:txBody>
      </p:sp>
      <p:sp>
        <p:nvSpPr>
          <p:cNvPr id="15363" name="內容版面配置區 2"/>
          <p:cNvSpPr>
            <a:spLocks noGrp="1"/>
          </p:cNvSpPr>
          <p:nvPr>
            <p:ph sz="quarter" idx="13"/>
          </p:nvPr>
        </p:nvSpPr>
        <p:spPr>
          <a:xfrm>
            <a:off x="250825" y="981075"/>
            <a:ext cx="8569325" cy="5040313"/>
          </a:xfrm>
        </p:spPr>
        <p:txBody>
          <a:bodyPr/>
          <a:lstStyle/>
          <a:p>
            <a:pPr marL="357188" indent="-357188">
              <a:buFont typeface="Arial" pitchFamily="34" charset="0"/>
              <a:buNone/>
              <a:defRPr/>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357188" indent="-357188">
              <a:defRPr/>
            </a:pPr>
            <a:r>
              <a:rPr lang="zh-TW" altLang="en-US" dirty="0" smtClean="0">
                <a:latin typeface="微軟正黑體" pitchFamily="34" charset="-120"/>
                <a:ea typeface="微軟正黑體" pitchFamily="34" charset="-120"/>
              </a:rPr>
              <a:t>犯罪的認定必須同時符合三項要件：</a:t>
            </a:r>
            <a:endParaRPr lang="en-US" altLang="zh-TW" dirty="0" smtClean="0">
              <a:latin typeface="微軟正黑體" pitchFamily="34" charset="-120"/>
              <a:ea typeface="微軟正黑體" pitchFamily="34" charset="-120"/>
            </a:endParaRPr>
          </a:p>
          <a:p>
            <a:pPr marL="757238" lvl="1" indent="-357188">
              <a:buFont typeface="Calibri" pitchFamily="34" charset="0"/>
              <a:buAutoNum type="arabicPeriod"/>
              <a:defRPr/>
            </a:pPr>
            <a:r>
              <a:rPr lang="zh-TW" altLang="en-US" dirty="0" smtClean="0">
                <a:latin typeface="微軟正黑體" pitchFamily="34" charset="-120"/>
                <a:ea typeface="微軟正黑體" pitchFamily="34" charset="-120"/>
              </a:rPr>
              <a:t>構成要件該當性：是指行為人的行為與法律規定相符，不僅有</a:t>
            </a:r>
            <a:r>
              <a:rPr lang="zh-TW" altLang="en-US" b="1" dirty="0" smtClean="0">
                <a:solidFill>
                  <a:srgbClr val="FF3C00"/>
                </a:solidFill>
                <a:latin typeface="微軟正黑體" pitchFamily="34" charset="-120"/>
                <a:ea typeface="微軟正黑體" pitchFamily="34" charset="-120"/>
              </a:rPr>
              <a:t>犯意</a:t>
            </a:r>
            <a:r>
              <a:rPr lang="zh-TW" altLang="en-US" dirty="0" smtClean="0">
                <a:latin typeface="微軟正黑體" pitchFamily="34" charset="-120"/>
                <a:ea typeface="微軟正黑體" pitchFamily="34" charset="-120"/>
              </a:rPr>
              <a:t>的存在，並將其</a:t>
            </a:r>
            <a:r>
              <a:rPr lang="zh-TW" altLang="en-US" b="1" dirty="0" smtClean="0">
                <a:solidFill>
                  <a:srgbClr val="FF3C00"/>
                </a:solidFill>
                <a:latin typeface="微軟正黑體" pitchFamily="34" charset="-120"/>
                <a:ea typeface="微軟正黑體" pitchFamily="34" charset="-120"/>
              </a:rPr>
              <a:t>具體實行</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1050925" lvl="1" indent="-514350" eaLnBrk="1" hangingPunct="1">
              <a:defRPr/>
            </a:pPr>
            <a:r>
              <a:rPr lang="zh-TW" altLang="en-US" sz="3000" dirty="0" smtClean="0">
                <a:latin typeface="微軟正黑體" pitchFamily="34" charset="-120"/>
                <a:ea typeface="微軟正黑體" pitchFamily="34" charset="-120"/>
              </a:rPr>
              <a:t>例如：小毅見到同事小平使用新型筆電，心生羨慕而趁其不備將電腦偷走，即符合竊盜罪的構成要件。</a:t>
            </a:r>
            <a:endParaRPr lang="en-US" altLang="zh-TW" sz="3000" dirty="0" smtClean="0">
              <a:latin typeface="微軟正黑體" pitchFamily="34" charset="-120"/>
              <a:ea typeface="微軟正黑體" pitchFamily="34" charset="-120"/>
            </a:endParaRPr>
          </a:p>
          <a:p>
            <a:pPr marL="1050925" lvl="1" indent="-514350" eaLnBrk="1" hangingPunct="1">
              <a:defRPr/>
            </a:pPr>
            <a:endParaRPr lang="en-US" altLang="zh-TW" sz="3000" dirty="0" smtClean="0">
              <a:latin typeface="微軟正黑體" pitchFamily="34" charset="-120"/>
              <a:ea typeface="微軟正黑體" pitchFamily="34" charset="-120"/>
            </a:endParaRPr>
          </a:p>
          <a:p>
            <a:pPr marL="1050925" lvl="1" indent="-514350" eaLnBrk="1" hangingPunct="1">
              <a:buFont typeface="Arial" pitchFamily="34" charset="0"/>
              <a:buNone/>
              <a:defRPr/>
            </a:pPr>
            <a:endParaRPr lang="zh-TW" altLang="en-US" dirty="0" smtClean="0"/>
          </a:p>
          <a:p>
            <a:pPr marL="357188" indent="-357188">
              <a:buFont typeface="Arial" pitchFamily="34" charset="0"/>
              <a:buNone/>
              <a:defRPr/>
            </a:pPr>
            <a:endParaRPr lang="en-US" altLang="zh-TW" dirty="0" smtClean="0"/>
          </a:p>
        </p:txBody>
      </p:sp>
      <p:sp>
        <p:nvSpPr>
          <p:cNvPr id="3686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C7F4EE7-4929-4E28-933F-806640DAF682}" type="slidenum">
              <a:rPr kumimoji="0" lang="zh-TW" altLang="en-US" smtClean="0">
                <a:solidFill>
                  <a:srgbClr val="898989"/>
                </a:solidFill>
                <a:latin typeface="標楷體" pitchFamily="65" charset="-120"/>
                <a:ea typeface="標楷體" pitchFamily="65" charset="-120"/>
              </a:rPr>
              <a:pPr eaLnBrk="1" hangingPunct="1"/>
              <a:t>33</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803959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標題 1"/>
          <p:cNvSpPr>
            <a:spLocks noGrp="1"/>
          </p:cNvSpPr>
          <p:nvPr>
            <p:ph type="title"/>
          </p:nvPr>
        </p:nvSpPr>
        <p:spPr>
          <a:xfrm>
            <a:off x="468313" y="571500"/>
            <a:ext cx="8229600" cy="1000125"/>
          </a:xfrm>
        </p:spPr>
        <p:txBody>
          <a:bodyPr/>
          <a:lstStyle/>
          <a:p>
            <a:r>
              <a:rPr lang="en-US" altLang="zh-TW" dirty="0" smtClean="0">
                <a:solidFill>
                  <a:srgbClr val="7030A0"/>
                </a:solidFill>
                <a:latin typeface="華康儷金黑"/>
                <a:ea typeface="華康儷金黑"/>
                <a:cs typeface="華康儷金黑"/>
              </a:rPr>
              <a:t>1.</a:t>
            </a:r>
            <a:r>
              <a:rPr lang="zh-TW" altLang="en-US" dirty="0" smtClean="0">
                <a:solidFill>
                  <a:srgbClr val="7030A0"/>
                </a:solidFill>
                <a:latin typeface="華康儷金黑"/>
                <a:ea typeface="華康儷金黑"/>
                <a:cs typeface="華康儷金黑"/>
              </a:rPr>
              <a:t>構成要件該當性</a:t>
            </a:r>
          </a:p>
        </p:txBody>
      </p:sp>
      <p:sp>
        <p:nvSpPr>
          <p:cNvPr id="37891" name="內容版面配置區 2"/>
          <p:cNvSpPr>
            <a:spLocks noGrp="1"/>
          </p:cNvSpPr>
          <p:nvPr>
            <p:ph idx="1"/>
          </p:nvPr>
        </p:nvSpPr>
        <p:spPr>
          <a:xfrm>
            <a:off x="395288" y="1700213"/>
            <a:ext cx="8229600" cy="4525962"/>
          </a:xfrm>
        </p:spPr>
        <p:txBody>
          <a:bodyPr/>
          <a:lstStyle/>
          <a:p>
            <a:r>
              <a:rPr lang="zh-TW" altLang="en-US" sz="2800" dirty="0" smtClean="0">
                <a:ea typeface="微軟正黑體" pitchFamily="34" charset="-120"/>
              </a:rPr>
              <a:t>刑法必須明文規定什麼樣的行為屬於犯罪行為，而這些行為在刑法中的描述，我們又稱之為犯罪的「構成要件」，可分為客觀與主觀兩種要素：</a:t>
            </a:r>
          </a:p>
        </p:txBody>
      </p:sp>
      <p:sp>
        <p:nvSpPr>
          <p:cNvPr id="8" name="矩形 7"/>
          <p:cNvSpPr/>
          <p:nvPr/>
        </p:nvSpPr>
        <p:spPr>
          <a:xfrm>
            <a:off x="827088" y="4437063"/>
            <a:ext cx="2665412" cy="12239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微軟正黑體" pitchFamily="34" charset="-120"/>
                <a:ea typeface="微軟正黑體" pitchFamily="34" charset="-120"/>
              </a:rPr>
              <a:t>客觀構成要件要素</a:t>
            </a:r>
          </a:p>
        </p:txBody>
      </p:sp>
      <p:sp>
        <p:nvSpPr>
          <p:cNvPr id="9" name="矩形 8"/>
          <p:cNvSpPr/>
          <p:nvPr/>
        </p:nvSpPr>
        <p:spPr>
          <a:xfrm>
            <a:off x="827088" y="3141663"/>
            <a:ext cx="2665412" cy="122396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微軟正黑體" pitchFamily="34" charset="-120"/>
                <a:ea typeface="微軟正黑體" pitchFamily="34" charset="-120"/>
              </a:rPr>
              <a:t>主觀構成要件要素</a:t>
            </a:r>
          </a:p>
        </p:txBody>
      </p:sp>
      <p:sp>
        <p:nvSpPr>
          <p:cNvPr id="10" name="矩形 9"/>
          <p:cNvSpPr/>
          <p:nvPr/>
        </p:nvSpPr>
        <p:spPr>
          <a:xfrm>
            <a:off x="3563938" y="4437063"/>
            <a:ext cx="4895850" cy="12239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accent2">
                    <a:lumMod val="50000"/>
                  </a:schemeClr>
                </a:solidFill>
                <a:latin typeface="微軟正黑體" pitchFamily="34" charset="-120"/>
                <a:ea typeface="微軟正黑體" pitchFamily="34" charset="-120"/>
              </a:rPr>
              <a:t>指行為人行為時表現於外在的行為以及因行為而生的結果等</a:t>
            </a:r>
          </a:p>
        </p:txBody>
      </p:sp>
      <p:sp>
        <p:nvSpPr>
          <p:cNvPr id="11" name="矩形 10"/>
          <p:cNvSpPr/>
          <p:nvPr/>
        </p:nvSpPr>
        <p:spPr>
          <a:xfrm>
            <a:off x="3563938" y="3141663"/>
            <a:ext cx="4895850" cy="12239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accent2">
                    <a:lumMod val="50000"/>
                  </a:schemeClr>
                </a:solidFill>
                <a:latin typeface="微軟正黑體" pitchFamily="34" charset="-120"/>
                <a:ea typeface="微軟正黑體" pitchFamily="34" charset="-120"/>
              </a:rPr>
              <a:t>指行為人行為時內心必須是故意或過失</a:t>
            </a:r>
          </a:p>
        </p:txBody>
      </p:sp>
    </p:spTree>
    <p:extLst>
      <p:ext uri="{BB962C8B-B14F-4D97-AF65-F5344CB8AC3E}">
        <p14:creationId xmlns:p14="http://schemas.microsoft.com/office/powerpoint/2010/main" val="431522236"/>
      </p:ext>
    </p:extLst>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書卷 (水平) 3"/>
          <p:cNvSpPr/>
          <p:nvPr/>
        </p:nvSpPr>
        <p:spPr>
          <a:xfrm>
            <a:off x="214313" y="285750"/>
            <a:ext cx="6500812" cy="1008063"/>
          </a:xfrm>
          <a:prstGeom prst="horizontalScroll">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zh-TW" altLang="en-US" sz="4000" dirty="0">
                <a:solidFill>
                  <a:srgbClr val="FFFFFF"/>
                </a:solidFill>
                <a:latin typeface="華康儷金黑" pitchFamily="49" charset="-120"/>
                <a:ea typeface="華康儷金黑" pitchFamily="49" charset="-120"/>
              </a:rPr>
              <a:t>概念探討</a:t>
            </a:r>
            <a:r>
              <a:rPr lang="en-US" altLang="zh-TW" sz="4000" dirty="0">
                <a:solidFill>
                  <a:srgbClr val="FFFFFF"/>
                </a:solidFill>
                <a:latin typeface="華康儷金黑" pitchFamily="49" charset="-120"/>
                <a:ea typeface="華康儷金黑" pitchFamily="49" charset="-120"/>
              </a:rPr>
              <a:t>(</a:t>
            </a:r>
            <a:r>
              <a:rPr lang="zh-TW" altLang="en-US" sz="4000" dirty="0">
                <a:solidFill>
                  <a:srgbClr val="FFFFFF"/>
                </a:solidFill>
                <a:latin typeface="華康儷金黑" pitchFamily="49" charset="-120"/>
                <a:ea typeface="華康儷金黑" pitchFamily="49" charset="-120"/>
              </a:rPr>
              <a:t>主觀構成要件</a:t>
            </a:r>
            <a:r>
              <a:rPr lang="en-US" altLang="zh-TW" sz="4000" dirty="0">
                <a:solidFill>
                  <a:srgbClr val="FFFFFF"/>
                </a:solidFill>
                <a:latin typeface="華康儷金黑" pitchFamily="49" charset="-120"/>
                <a:ea typeface="華康儷金黑" pitchFamily="49" charset="-120"/>
              </a:rPr>
              <a:t>)</a:t>
            </a:r>
            <a:endParaRPr lang="zh-TW" altLang="en-US" sz="4000" dirty="0">
              <a:solidFill>
                <a:srgbClr val="FFFFFF"/>
              </a:solidFill>
              <a:latin typeface="華康儷金黑" pitchFamily="49" charset="-120"/>
              <a:ea typeface="華康儷金黑" pitchFamily="49" charset="-120"/>
            </a:endParaRPr>
          </a:p>
        </p:txBody>
      </p:sp>
      <p:sp>
        <p:nvSpPr>
          <p:cNvPr id="7" name="矩形 6"/>
          <p:cNvSpPr/>
          <p:nvPr/>
        </p:nvSpPr>
        <p:spPr>
          <a:xfrm>
            <a:off x="468313" y="1412875"/>
            <a:ext cx="1800225" cy="19446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800" b="1" dirty="0">
                <a:solidFill>
                  <a:schemeClr val="bg1"/>
                </a:solidFill>
                <a:ea typeface="微軟正黑體" pitchFamily="34" charset="-120"/>
              </a:rPr>
              <a:t>故意</a:t>
            </a:r>
          </a:p>
        </p:txBody>
      </p:sp>
      <p:sp>
        <p:nvSpPr>
          <p:cNvPr id="8" name="矩形 7"/>
          <p:cNvSpPr/>
          <p:nvPr/>
        </p:nvSpPr>
        <p:spPr>
          <a:xfrm>
            <a:off x="468313" y="3429000"/>
            <a:ext cx="1800225" cy="25209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800" b="1" dirty="0">
                <a:solidFill>
                  <a:schemeClr val="bg1"/>
                </a:solidFill>
                <a:ea typeface="微軟正黑體" pitchFamily="34" charset="-120"/>
              </a:rPr>
              <a:t>過失</a:t>
            </a:r>
          </a:p>
        </p:txBody>
      </p:sp>
      <p:sp>
        <p:nvSpPr>
          <p:cNvPr id="9" name="矩形 8"/>
          <p:cNvSpPr/>
          <p:nvPr/>
        </p:nvSpPr>
        <p:spPr>
          <a:xfrm>
            <a:off x="2339975" y="1412875"/>
            <a:ext cx="6335713" cy="9366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chemeClr val="tx1"/>
                </a:solidFill>
                <a:ea typeface="微軟正黑體" pitchFamily="34" charset="-120"/>
              </a:rPr>
              <a:t>直接故意</a:t>
            </a:r>
            <a:r>
              <a:rPr lang="zh-TW" altLang="en-US" sz="2800" dirty="0">
                <a:solidFill>
                  <a:schemeClr val="tx1"/>
                </a:solidFill>
                <a:ea typeface="微軟正黑體" pitchFamily="34" charset="-120"/>
              </a:rPr>
              <a:t>指行為人對於構成犯罪的事實，明知並有意使其發生者</a:t>
            </a:r>
          </a:p>
        </p:txBody>
      </p:sp>
      <p:sp>
        <p:nvSpPr>
          <p:cNvPr id="10" name="矩形 9"/>
          <p:cNvSpPr/>
          <p:nvPr/>
        </p:nvSpPr>
        <p:spPr>
          <a:xfrm>
            <a:off x="2339975" y="2420938"/>
            <a:ext cx="6335713" cy="9366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間接故意</a:t>
            </a:r>
            <a:r>
              <a:rPr lang="zh-TW" altLang="en-US" sz="2800">
                <a:solidFill>
                  <a:schemeClr val="tx1"/>
                </a:solidFill>
                <a:ea typeface="微軟正黑體" pitchFamily="34" charset="-120"/>
              </a:rPr>
              <a:t>指對於構成犯罪的事實，預見其發生，而其發生不違背其本意</a:t>
            </a:r>
          </a:p>
        </p:txBody>
      </p:sp>
      <p:sp>
        <p:nvSpPr>
          <p:cNvPr id="11" name="矩形 10"/>
          <p:cNvSpPr/>
          <p:nvPr/>
        </p:nvSpPr>
        <p:spPr>
          <a:xfrm>
            <a:off x="2339975" y="3429000"/>
            <a:ext cx="6335713" cy="100806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有認識過失</a:t>
            </a:r>
            <a:r>
              <a:rPr lang="zh-TW" altLang="en-US" sz="2800">
                <a:solidFill>
                  <a:schemeClr val="tx1"/>
                </a:solidFill>
                <a:ea typeface="微軟正黑體" pitchFamily="34" charset="-120"/>
              </a:rPr>
              <a:t>指行為人對於構成犯罪的事實，雖預見其發生，而確信其不發生</a:t>
            </a:r>
          </a:p>
        </p:txBody>
      </p:sp>
      <p:sp>
        <p:nvSpPr>
          <p:cNvPr id="12" name="矩形 11"/>
          <p:cNvSpPr/>
          <p:nvPr/>
        </p:nvSpPr>
        <p:spPr>
          <a:xfrm>
            <a:off x="2339975" y="4508500"/>
            <a:ext cx="6264275" cy="14414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無認識過失</a:t>
            </a:r>
            <a:r>
              <a:rPr lang="zh-TW" altLang="en-US" sz="2800">
                <a:solidFill>
                  <a:schemeClr val="tx1"/>
                </a:solidFill>
                <a:ea typeface="微軟正黑體" pitchFamily="34" charset="-120"/>
              </a:rPr>
              <a:t>指行為人因過失行為成立的犯罪，雖非故意，但按其情節，應注意能注意不注意</a:t>
            </a:r>
          </a:p>
        </p:txBody>
      </p:sp>
      <p:sp>
        <p:nvSpPr>
          <p:cNvPr id="13" name="圓角矩形圖說文字 12"/>
          <p:cNvSpPr/>
          <p:nvPr/>
        </p:nvSpPr>
        <p:spPr>
          <a:xfrm>
            <a:off x="7380288" y="188913"/>
            <a:ext cx="1584325" cy="504825"/>
          </a:xfrm>
          <a:prstGeom prst="wedgeRoundRectCallout">
            <a:avLst>
              <a:gd name="adj1" fmla="val -41339"/>
              <a:gd name="adj2" fmla="val 71528"/>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華康POP1體W5(P)" pitchFamily="82" charset="-120"/>
                <a:ea typeface="華康POP1體W5(P)" pitchFamily="82" charset="-120"/>
              </a:rPr>
              <a:t>教師補充</a:t>
            </a:r>
          </a:p>
        </p:txBody>
      </p:sp>
    </p:spTree>
    <p:extLst>
      <p:ext uri="{BB962C8B-B14F-4D97-AF65-F5344CB8AC3E}">
        <p14:creationId xmlns:p14="http://schemas.microsoft.com/office/powerpoint/2010/main" val="110393156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圓角矩形 1"/>
          <p:cNvSpPr/>
          <p:nvPr/>
        </p:nvSpPr>
        <p:spPr>
          <a:xfrm>
            <a:off x="395288" y="620713"/>
            <a:ext cx="4608512" cy="5616575"/>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400" dirty="0">
                <a:solidFill>
                  <a:schemeClr val="accent2">
                    <a:lumMod val="75000"/>
                  </a:schemeClr>
                </a:solidFill>
                <a:latin typeface="華康中圓體" pitchFamily="49" charset="-120"/>
                <a:ea typeface="華康中圓體" pitchFamily="49" charset="-120"/>
              </a:rPr>
              <a:t>例如：</a:t>
            </a:r>
            <a:r>
              <a:rPr lang="zh-TW" altLang="zh-TW" sz="2400" u="wavy" dirty="0">
                <a:solidFill>
                  <a:schemeClr val="tx1"/>
                </a:solidFill>
                <a:latin typeface="華康中圓體" pitchFamily="49" charset="-120"/>
                <a:ea typeface="華康中圓體" pitchFamily="49" charset="-120"/>
              </a:rPr>
              <a:t>刑法</a:t>
            </a:r>
            <a:r>
              <a:rPr lang="zh-TW" altLang="zh-TW" sz="2400" dirty="0">
                <a:solidFill>
                  <a:schemeClr val="tx1"/>
                </a:solidFill>
                <a:latin typeface="華康中圓體" pitchFamily="49" charset="-120"/>
                <a:ea typeface="華康中圓體" pitchFamily="49" charset="-120"/>
              </a:rPr>
              <a:t>第</a:t>
            </a:r>
            <a:r>
              <a:rPr lang="en-US" altLang="zh-TW" sz="2400" dirty="0">
                <a:solidFill>
                  <a:schemeClr val="tx1"/>
                </a:solidFill>
                <a:latin typeface="華康中圓體" pitchFamily="49" charset="-120"/>
                <a:ea typeface="華康中圓體" pitchFamily="49" charset="-120"/>
              </a:rPr>
              <a:t>271</a:t>
            </a:r>
            <a:r>
              <a:rPr lang="zh-TW" altLang="zh-TW" sz="2400" dirty="0">
                <a:solidFill>
                  <a:schemeClr val="tx1"/>
                </a:solidFill>
                <a:latin typeface="華康中圓體" pitchFamily="49" charset="-120"/>
                <a:ea typeface="華康中圓體" pitchFamily="49" charset="-120"/>
              </a:rPr>
              <a:t>條規定「殺人者，處死刑、無期徒刑或十年以上有期徒刑。」，而</a:t>
            </a:r>
            <a:r>
              <a:rPr lang="zh-TW" altLang="zh-TW" sz="2400" u="sng" dirty="0">
                <a:solidFill>
                  <a:schemeClr val="tx1"/>
                </a:solidFill>
                <a:latin typeface="華康中圓體" pitchFamily="49" charset="-120"/>
                <a:ea typeface="華康中圓體" pitchFamily="49" charset="-120"/>
              </a:rPr>
              <a:t>小倫</a:t>
            </a:r>
            <a:r>
              <a:rPr lang="zh-TW" altLang="zh-TW" sz="2400" dirty="0">
                <a:solidFill>
                  <a:schemeClr val="tx1"/>
                </a:solidFill>
                <a:latin typeface="華康中圓體" pitchFamily="49" charset="-120"/>
                <a:ea typeface="華康中圓體" pitchFamily="49" charset="-120"/>
              </a:rPr>
              <a:t>因為女友決定改和</a:t>
            </a:r>
            <a:r>
              <a:rPr lang="zh-TW" altLang="zh-TW" sz="2400" u="sng" dirty="0">
                <a:solidFill>
                  <a:schemeClr val="tx1"/>
                </a:solidFill>
                <a:latin typeface="華康中圓體" pitchFamily="49" charset="-120"/>
                <a:ea typeface="華康中圓體" pitchFamily="49" charset="-120"/>
              </a:rPr>
              <a:t>阿榮</a:t>
            </a:r>
            <a:r>
              <a:rPr lang="zh-TW" altLang="zh-TW" sz="2400" dirty="0">
                <a:solidFill>
                  <a:schemeClr val="tx1"/>
                </a:solidFill>
                <a:latin typeface="華康中圓體" pitchFamily="49" charset="-120"/>
                <a:ea typeface="華康中圓體" pitchFamily="49" charset="-120"/>
              </a:rPr>
              <a:t>在一起，揚言「要殺了</a:t>
            </a:r>
            <a:r>
              <a:rPr lang="zh-TW" altLang="zh-TW" sz="2400" u="sng" dirty="0">
                <a:solidFill>
                  <a:schemeClr val="tx1"/>
                </a:solidFill>
                <a:latin typeface="華康中圓體" pitchFamily="49" charset="-120"/>
                <a:ea typeface="華康中圓體" pitchFamily="49" charset="-120"/>
              </a:rPr>
              <a:t>阿榮</a:t>
            </a:r>
            <a:r>
              <a:rPr lang="zh-TW" altLang="zh-TW" sz="2400" dirty="0">
                <a:solidFill>
                  <a:schemeClr val="tx1"/>
                </a:solidFill>
                <a:latin typeface="華康中圓體" pitchFamily="49" charset="-120"/>
                <a:ea typeface="華康中圓體" pitchFamily="49" charset="-120"/>
              </a:rPr>
              <a:t>」，進而開槍射死</a:t>
            </a:r>
            <a:r>
              <a:rPr lang="zh-TW" altLang="zh-TW" sz="2400" u="sng" dirty="0">
                <a:solidFill>
                  <a:schemeClr val="tx1"/>
                </a:solidFill>
                <a:latin typeface="華康中圓體" pitchFamily="49" charset="-120"/>
                <a:ea typeface="華康中圓體" pitchFamily="49" charset="-120"/>
              </a:rPr>
              <a:t>阿榮</a:t>
            </a:r>
            <a:r>
              <a:rPr lang="zh-TW" altLang="zh-TW" sz="2400" dirty="0">
                <a:solidFill>
                  <a:schemeClr val="tx1"/>
                </a:solidFill>
                <a:latin typeface="華康中圓體" pitchFamily="49" charset="-120"/>
                <a:ea typeface="華康中圓體" pitchFamily="49" charset="-120"/>
              </a:rPr>
              <a:t>。此時，「</a:t>
            </a:r>
            <a:r>
              <a:rPr lang="zh-TW" altLang="zh-TW" sz="2400" u="sng" dirty="0">
                <a:solidFill>
                  <a:schemeClr val="tx1"/>
                </a:solidFill>
                <a:latin typeface="華康中圓體" pitchFamily="49" charset="-120"/>
                <a:ea typeface="華康中圓體" pitchFamily="49" charset="-120"/>
              </a:rPr>
              <a:t>小倫</a:t>
            </a:r>
            <a:r>
              <a:rPr lang="zh-TW" altLang="zh-TW" sz="2400" dirty="0">
                <a:solidFill>
                  <a:schemeClr val="tx1"/>
                </a:solidFill>
                <a:latin typeface="華康中圓體" pitchFamily="49" charset="-120"/>
                <a:ea typeface="華康中圓體" pitchFamily="49" charset="-120"/>
              </a:rPr>
              <a:t>開槍」的行為與「</a:t>
            </a:r>
            <a:r>
              <a:rPr lang="zh-TW" altLang="zh-TW" sz="2400" u="sng" dirty="0">
                <a:solidFill>
                  <a:schemeClr val="tx1"/>
                </a:solidFill>
                <a:latin typeface="華康中圓體" pitchFamily="49" charset="-120"/>
                <a:ea typeface="華康中圓體" pitchFamily="49" charset="-120"/>
              </a:rPr>
              <a:t>阿榮</a:t>
            </a:r>
            <a:r>
              <a:rPr lang="zh-TW" altLang="zh-TW" sz="2400" dirty="0">
                <a:solidFill>
                  <a:schemeClr val="tx1"/>
                </a:solidFill>
                <a:latin typeface="華康中圓體" pitchFamily="49" charset="-120"/>
                <a:ea typeface="華康中圓體" pitchFamily="49" charset="-120"/>
              </a:rPr>
              <a:t>死亡」的結果符合客觀構成要件，「要殺了</a:t>
            </a:r>
            <a:r>
              <a:rPr lang="zh-TW" altLang="zh-TW" sz="2400" u="sng" dirty="0">
                <a:solidFill>
                  <a:schemeClr val="tx1"/>
                </a:solidFill>
                <a:latin typeface="華康中圓體" pitchFamily="49" charset="-120"/>
                <a:ea typeface="華康中圓體" pitchFamily="49" charset="-120"/>
              </a:rPr>
              <a:t>阿榮</a:t>
            </a:r>
            <a:r>
              <a:rPr lang="zh-TW" altLang="zh-TW" sz="2400" dirty="0">
                <a:solidFill>
                  <a:schemeClr val="tx1"/>
                </a:solidFill>
                <a:latin typeface="華康中圓體" pitchFamily="49" charset="-120"/>
                <a:ea typeface="華康中圓體" pitchFamily="49" charset="-120"/>
              </a:rPr>
              <a:t>」的念頭則符合主觀構成要件，因此</a:t>
            </a:r>
            <a:r>
              <a:rPr lang="zh-TW" altLang="zh-TW" sz="2400" u="sng" dirty="0">
                <a:solidFill>
                  <a:schemeClr val="tx1"/>
                </a:solidFill>
                <a:latin typeface="華康中圓體" pitchFamily="49" charset="-120"/>
                <a:ea typeface="華康中圓體" pitchFamily="49" charset="-120"/>
              </a:rPr>
              <a:t>小倫</a:t>
            </a:r>
            <a:r>
              <a:rPr lang="zh-TW" altLang="zh-TW" sz="2400" dirty="0">
                <a:solidFill>
                  <a:schemeClr val="tx1"/>
                </a:solidFill>
                <a:latin typeface="華康中圓體" pitchFamily="49" charset="-120"/>
                <a:ea typeface="華康中圓體" pitchFamily="49" charset="-120"/>
              </a:rPr>
              <a:t>的行為就構成</a:t>
            </a:r>
            <a:r>
              <a:rPr lang="zh-TW" altLang="zh-TW" sz="2400" u="wavy" dirty="0">
                <a:solidFill>
                  <a:schemeClr val="tx1"/>
                </a:solidFill>
                <a:latin typeface="華康中圓體" pitchFamily="49" charset="-120"/>
                <a:ea typeface="華康中圓體" pitchFamily="49" charset="-120"/>
              </a:rPr>
              <a:t>刑法</a:t>
            </a:r>
            <a:r>
              <a:rPr lang="zh-TW" altLang="zh-TW" sz="2400" dirty="0">
                <a:solidFill>
                  <a:schemeClr val="tx1"/>
                </a:solidFill>
                <a:latin typeface="華康中圓體" pitchFamily="49" charset="-120"/>
                <a:ea typeface="華康中圓體" pitchFamily="49" charset="-120"/>
              </a:rPr>
              <a:t>規定的「殺人罪」。</a:t>
            </a:r>
          </a:p>
          <a:p>
            <a:pPr>
              <a:defRPr/>
            </a:pPr>
            <a:endParaRPr lang="zh-TW" altLang="en-US" sz="2400" dirty="0">
              <a:solidFill>
                <a:schemeClr val="tx1"/>
              </a:solidFill>
              <a:latin typeface="華康中圓體" pitchFamily="49" charset="-120"/>
              <a:ea typeface="華康中圓體" pitchFamily="49" charset="-120"/>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038225"/>
            <a:ext cx="35036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5245100" y="4695825"/>
            <a:ext cx="1414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棒棒體W5"/>
                <a:ea typeface="華康棒棒體W5"/>
                <a:cs typeface="華康棒棒體W5"/>
              </a:rPr>
              <a:t>客觀構成</a:t>
            </a:r>
          </a:p>
        </p:txBody>
      </p:sp>
      <p:sp>
        <p:nvSpPr>
          <p:cNvPr id="5" name="文字方塊 4"/>
          <p:cNvSpPr txBox="1">
            <a:spLocks noChangeArrowheads="1"/>
          </p:cNvSpPr>
          <p:nvPr/>
        </p:nvSpPr>
        <p:spPr bwMode="auto">
          <a:xfrm>
            <a:off x="7045325" y="4695825"/>
            <a:ext cx="1414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latin typeface="華康棒棒體W5"/>
                <a:ea typeface="華康棒棒體W5"/>
                <a:cs typeface="華康棒棒體W5"/>
              </a:rPr>
              <a:t>主觀構成</a:t>
            </a:r>
          </a:p>
        </p:txBody>
      </p:sp>
    </p:spTree>
    <p:extLst>
      <p:ext uri="{BB962C8B-B14F-4D97-AF65-F5344CB8AC3E}">
        <p14:creationId xmlns:p14="http://schemas.microsoft.com/office/powerpoint/2010/main" val="3070104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63961917"/>
              </p:ext>
            </p:extLst>
          </p:nvPr>
        </p:nvGraphicFramePr>
        <p:xfrm>
          <a:off x="214313" y="500063"/>
          <a:ext cx="8643937" cy="2357437"/>
        </p:xfrm>
        <a:graphic>
          <a:graphicData uri="http://schemas.openxmlformats.org/drawingml/2006/table">
            <a:tbl>
              <a:tblPr/>
              <a:tblGrid>
                <a:gridCol w="1037272"/>
                <a:gridCol w="369169"/>
                <a:gridCol w="7237496"/>
              </a:tblGrid>
              <a:tr h="2357437">
                <a:tc>
                  <a:txBody>
                    <a:bodyPr/>
                    <a:lstStyle/>
                    <a:p>
                      <a:r>
                        <a:rPr lang="zh-TW" altLang="en-US" sz="1800" u="sng" dirty="0" smtClean="0">
                          <a:solidFill>
                            <a:srgbClr val="FF0000"/>
                          </a:solidFill>
                          <a:hlinkClick r:id=""/>
                        </a:rPr>
                        <a:t>刑法第 </a:t>
                      </a:r>
                      <a:r>
                        <a:rPr lang="en-US" altLang="zh-TW" sz="1800" u="sng" dirty="0">
                          <a:solidFill>
                            <a:srgbClr val="FF0000"/>
                          </a:solidFill>
                          <a:hlinkClick r:id=""/>
                        </a:rPr>
                        <a:t>277 </a:t>
                      </a:r>
                      <a:r>
                        <a:rPr lang="zh-TW" altLang="en-US" sz="1800" u="sng" dirty="0" smtClean="0">
                          <a:solidFill>
                            <a:srgbClr val="FF0000"/>
                          </a:solidFill>
                          <a:hlinkClick r:id=""/>
                        </a:rPr>
                        <a:t>條</a:t>
                      </a:r>
                      <a:r>
                        <a:rPr lang="zh-TW" altLang="en-US" sz="1800" u="sng" dirty="0" smtClean="0">
                          <a:solidFill>
                            <a:srgbClr val="FF0000"/>
                          </a:solidFill>
                        </a:rPr>
                        <a:t>傷害罪</a:t>
                      </a:r>
                      <a:endParaRPr lang="zh-TW" altLang="en-US" sz="1800" dirty="0">
                        <a:solidFill>
                          <a:srgbClr val="FF0000"/>
                        </a:solidFill>
                      </a:endParaRPr>
                    </a:p>
                  </a:txBody>
                  <a:tcPr>
                    <a:lnL>
                      <a:noFill/>
                    </a:lnL>
                    <a:lnR>
                      <a:noFill/>
                    </a:lnR>
                    <a:lnT>
                      <a:noFill/>
                    </a:lnT>
                    <a:lnB>
                      <a:noFill/>
                    </a:lnB>
                  </a:tcPr>
                </a:tc>
                <a:tc>
                  <a:txBody>
                    <a:bodyPr/>
                    <a:lstStyle/>
                    <a:p>
                      <a:pPr algn="ctr"/>
                      <a:endParaRPr lang="zh-TW" altLang="en-US" sz="1800" dirty="0"/>
                    </a:p>
                  </a:txBody>
                  <a:tcPr>
                    <a:lnL>
                      <a:noFill/>
                    </a:lnL>
                    <a:lnR>
                      <a:noFill/>
                    </a:lnR>
                    <a:lnT>
                      <a:noFill/>
                    </a:lnT>
                    <a:lnB>
                      <a:noFill/>
                    </a:lnB>
                  </a:tcPr>
                </a:tc>
                <a:tc>
                  <a:txBody>
                    <a:bodyPr/>
                    <a:lstStyle/>
                    <a:p>
                      <a:r>
                        <a:rPr lang="zh-TW" altLang="en-US" sz="2800" dirty="0">
                          <a:latin typeface="微軟正黑體" pitchFamily="34" charset="-120"/>
                          <a:ea typeface="微軟正黑體" pitchFamily="34" charset="-120"/>
                        </a:rPr>
                        <a:t>傷害人之身體或健康者，處三年以下有期徒刑、拘役或一千元以下罰金。犯前項之罪因而致人於死者，處無期徒刑或七年以上有期徒刑；致重傷者，處三年以上十年以下有期徒刑。</a:t>
                      </a:r>
                    </a:p>
                  </a:txBody>
                  <a:tcPr>
                    <a:lnL>
                      <a:noFill/>
                    </a:lnL>
                    <a:lnR>
                      <a:noFill/>
                    </a:lnR>
                    <a:lnT>
                      <a:noFill/>
                    </a:lnT>
                    <a:lnB>
                      <a:noFill/>
                    </a:lnB>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207513826"/>
              </p:ext>
            </p:extLst>
          </p:nvPr>
        </p:nvGraphicFramePr>
        <p:xfrm>
          <a:off x="357188" y="2643188"/>
          <a:ext cx="8286750" cy="1798637"/>
        </p:xfrm>
        <a:graphic>
          <a:graphicData uri="http://schemas.openxmlformats.org/drawingml/2006/table">
            <a:tbl>
              <a:tblPr/>
              <a:tblGrid>
                <a:gridCol w="828675"/>
                <a:gridCol w="283131"/>
                <a:gridCol w="7174944"/>
              </a:tblGrid>
              <a:tr h="1798637">
                <a:tc>
                  <a:txBody>
                    <a:bodyPr/>
                    <a:lstStyle/>
                    <a:p>
                      <a:r>
                        <a:rPr lang="zh-TW" altLang="en-US" sz="2000" dirty="0" smtClean="0"/>
                        <a:t>第</a:t>
                      </a:r>
                      <a:r>
                        <a:rPr lang="en-US" altLang="zh-TW" sz="2000" dirty="0" smtClean="0"/>
                        <a:t>278 </a:t>
                      </a:r>
                      <a:r>
                        <a:rPr lang="zh-TW" altLang="en-US" sz="2000" dirty="0" smtClean="0"/>
                        <a:t>條重傷害罪</a:t>
                      </a:r>
                      <a:endParaRPr lang="zh-TW" altLang="en-US" sz="2000" dirty="0"/>
                    </a:p>
                  </a:txBody>
                  <a:tcPr marL="91439" marR="91439" marT="45728" marB="45728">
                    <a:lnL>
                      <a:noFill/>
                    </a:lnL>
                    <a:lnR>
                      <a:noFill/>
                    </a:lnR>
                    <a:lnT>
                      <a:noFill/>
                    </a:lnT>
                    <a:lnB>
                      <a:noFill/>
                    </a:lnB>
                  </a:tcPr>
                </a:tc>
                <a:tc>
                  <a:txBody>
                    <a:bodyPr/>
                    <a:lstStyle/>
                    <a:p>
                      <a:pPr algn="ctr"/>
                      <a:endParaRPr lang="zh-TW" altLang="en-US" sz="2800" dirty="0"/>
                    </a:p>
                  </a:txBody>
                  <a:tcPr marL="91439" marR="91439" marT="45728" marB="45728">
                    <a:lnL>
                      <a:noFill/>
                    </a:lnL>
                    <a:lnR>
                      <a:noFill/>
                    </a:lnR>
                    <a:lnT>
                      <a:noFill/>
                    </a:lnT>
                    <a:lnB>
                      <a:noFill/>
                    </a:lnB>
                  </a:tcPr>
                </a:tc>
                <a:tc>
                  <a:txBody>
                    <a:bodyPr/>
                    <a:lstStyle/>
                    <a:p>
                      <a:r>
                        <a:rPr lang="zh-TW" altLang="en-US" sz="2800" dirty="0">
                          <a:latin typeface="微軟正黑體" pitchFamily="34" charset="-120"/>
                          <a:ea typeface="微軟正黑體" pitchFamily="34" charset="-120"/>
                        </a:rPr>
                        <a:t>使人受重傷者，處五年以上十二年以下有期徒刑。犯前項之罪因而致人於死者，處無期徒刑或七年以上有期徒刑。第一項之未遂犯罰之。</a:t>
                      </a:r>
                    </a:p>
                  </a:txBody>
                  <a:tcPr marL="91439" marR="91439" marT="45728" marB="45728">
                    <a:lnL>
                      <a:noFill/>
                    </a:lnL>
                    <a:lnR>
                      <a:noFill/>
                    </a:lnR>
                    <a:lnT>
                      <a:noFill/>
                    </a:lnT>
                    <a:lnB>
                      <a:noFill/>
                    </a:lnB>
                  </a:tcPr>
                </a:tc>
              </a:tr>
            </a:tbl>
          </a:graphicData>
        </a:graphic>
      </p:graphicFrame>
      <p:sp>
        <p:nvSpPr>
          <p:cNvPr id="40971" name="Rectangle 2"/>
          <p:cNvSpPr>
            <a:spLocks noChangeArrowheads="1"/>
          </p:cNvSpPr>
          <p:nvPr/>
        </p:nvSpPr>
        <p:spPr bwMode="auto">
          <a:xfrm>
            <a:off x="0" y="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p>
            <a:pPr eaLnBrk="0" hangingPunct="0"/>
            <a:endParaRPr lang="zh-TW" altLang="zh-TW"/>
          </a:p>
        </p:txBody>
      </p:sp>
    </p:spTree>
    <p:extLst>
      <p:ext uri="{BB962C8B-B14F-4D97-AF65-F5344CB8AC3E}">
        <p14:creationId xmlns:p14="http://schemas.microsoft.com/office/powerpoint/2010/main" val="15983853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1124745"/>
            <a:ext cx="7344816" cy="3970318"/>
          </a:xfrm>
          <a:prstGeom prst="rect">
            <a:avLst/>
          </a:prstGeom>
        </p:spPr>
        <p:txBody>
          <a:bodyPr wrap="square">
            <a:spAutoFit/>
          </a:bodyPr>
          <a:lstStyle/>
          <a:p>
            <a:r>
              <a:rPr lang="zh-TW" altLang="en-US" sz="2800" b="1" dirty="0">
                <a:latin typeface="微軟正黑體" pitchFamily="34" charset="-120"/>
                <a:ea typeface="微軟正黑體" pitchFamily="34" charset="-120"/>
              </a:rPr>
              <a:t>情況一：</a:t>
            </a:r>
            <a:endParaRPr lang="zh-TW" altLang="en-US" sz="2800" dirty="0">
              <a:latin typeface="微軟正黑體" pitchFamily="34" charset="-120"/>
              <a:ea typeface="微軟正黑體" pitchFamily="34" charset="-120"/>
            </a:endParaRPr>
          </a:p>
          <a:p>
            <a:r>
              <a:rPr lang="zh-TW" altLang="en-US" sz="2800" dirty="0">
                <a:latin typeface="微軟正黑體" pitchFamily="34" charset="-120"/>
                <a:ea typeface="微軟正黑體" pitchFamily="34" charset="-120"/>
              </a:rPr>
              <a:t>先看第一項構成要件該當。以主觀構成要件來說，小明因為心有不甘而猛踢已倒在地上的醉漢，小明自己內心有想攻擊醉漢的意識，因此主觀構成要件上成立；再看客觀構成要件，客觀上小明</a:t>
            </a:r>
            <a:r>
              <a:rPr lang="zh-TW" altLang="en-US" sz="2800" b="1" dirty="0">
                <a:latin typeface="微軟正黑體" pitchFamily="34" charset="-120"/>
                <a:ea typeface="微軟正黑體" pitchFamily="34" charset="-120"/>
              </a:rPr>
              <a:t>確實</a:t>
            </a:r>
            <a:r>
              <a:rPr lang="zh-TW" altLang="en-US" sz="2800" dirty="0">
                <a:latin typeface="微軟正黑體" pitchFamily="34" charset="-120"/>
                <a:ea typeface="微軟正黑體" pitchFamily="34" charset="-120"/>
              </a:rPr>
              <a:t>踢了醉漢，</a:t>
            </a:r>
            <a:r>
              <a:rPr lang="zh-TW" altLang="en-US" sz="2800" b="1" dirty="0">
                <a:latin typeface="微軟正黑體" pitchFamily="34" charset="-120"/>
                <a:ea typeface="微軟正黑體" pitchFamily="34" charset="-120"/>
              </a:rPr>
              <a:t>此行為也導致</a:t>
            </a:r>
            <a:r>
              <a:rPr lang="zh-TW" altLang="en-US" sz="2800" dirty="0">
                <a:latin typeface="微軟正黑體" pitchFamily="34" charset="-120"/>
                <a:ea typeface="微軟正黑體" pitchFamily="34" charset="-120"/>
              </a:rPr>
              <a:t>了醉漢重傷，</a:t>
            </a:r>
            <a:r>
              <a:rPr lang="en-US" altLang="zh-TW" sz="2800" dirty="0">
                <a:latin typeface="微軟正黑體" pitchFamily="34" charset="-120"/>
                <a:ea typeface="微軟正黑體" pitchFamily="34" charset="-120"/>
              </a:rPr>
              <a:t>(</a:t>
            </a:r>
            <a:r>
              <a:rPr lang="zh-TW" altLang="en-US" sz="2800" dirty="0">
                <a:latin typeface="微軟正黑體" pitchFamily="34" charset="-120"/>
                <a:ea typeface="微軟正黑體" pitchFamily="34" charset="-120"/>
              </a:rPr>
              <a:t>刑法邏輯上對</a:t>
            </a:r>
            <a:r>
              <a:rPr lang="zh-TW" altLang="en-US" sz="2800" b="1" dirty="0">
                <a:latin typeface="微軟正黑體" pitchFamily="34" charset="-120"/>
                <a:ea typeface="微軟正黑體" pitchFamily="34" charset="-120"/>
              </a:rPr>
              <a:t>因果關係</a:t>
            </a:r>
            <a:r>
              <a:rPr lang="zh-TW" altLang="en-US" sz="2800" dirty="0">
                <a:latin typeface="微軟正黑體" pitchFamily="34" charset="-120"/>
                <a:ea typeface="微軟正黑體" pitchFamily="34" charset="-120"/>
              </a:rPr>
              <a:t>很重視，若因果關係不存在則很難定罪</a:t>
            </a:r>
            <a:r>
              <a:rPr lang="en-US" altLang="zh-TW" sz="2800" dirty="0">
                <a:latin typeface="微軟正黑體" pitchFamily="34" charset="-120"/>
                <a:ea typeface="微軟正黑體" pitchFamily="34" charset="-120"/>
              </a:rPr>
              <a:t>)</a:t>
            </a:r>
            <a:r>
              <a:rPr lang="zh-TW" altLang="en-US" sz="2800" dirty="0">
                <a:latin typeface="微軟正黑體" pitchFamily="34" charset="-120"/>
                <a:ea typeface="微軟正黑體" pitchFamily="34" charset="-120"/>
              </a:rPr>
              <a:t>因此客觀上重傷害罪成立</a:t>
            </a:r>
          </a:p>
        </p:txBody>
      </p:sp>
    </p:spTree>
    <p:extLst>
      <p:ext uri="{BB962C8B-B14F-4D97-AF65-F5344CB8AC3E}">
        <p14:creationId xmlns:p14="http://schemas.microsoft.com/office/powerpoint/2010/main" val="1979078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15363" name="內容版面配置區 2"/>
          <p:cNvSpPr>
            <a:spLocks noGrp="1"/>
          </p:cNvSpPr>
          <p:nvPr>
            <p:ph sz="quarter" idx="13"/>
          </p:nvPr>
        </p:nvSpPr>
        <p:spPr>
          <a:xfrm>
            <a:off x="250825" y="981075"/>
            <a:ext cx="8569325" cy="5040313"/>
          </a:xfrm>
        </p:spPr>
        <p:txBody>
          <a:bodyPr/>
          <a:lstStyle/>
          <a:p>
            <a:pPr marL="357188" indent="-357188">
              <a:buFont typeface="Arial" pitchFamily="34" charset="0"/>
              <a:buNone/>
              <a:defRPr/>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757238" lvl="1" indent="-357188">
              <a:buFont typeface="Calibri" pitchFamily="34" charset="0"/>
              <a:buAutoNum type="arabicPeriod" startAt="2"/>
              <a:defRPr/>
            </a:pPr>
            <a:r>
              <a:rPr lang="zh-TW" altLang="en-US" dirty="0" smtClean="0">
                <a:latin typeface="微軟正黑體" pitchFamily="34" charset="-120"/>
                <a:ea typeface="微軟正黑體" pitchFamily="34" charset="-120"/>
              </a:rPr>
              <a:t>行為違法性：行為人的行為侵害了刑法所欲保護的法益，因為</a:t>
            </a:r>
            <a:r>
              <a:rPr lang="zh-TW" altLang="en-US" b="1" dirty="0" smtClean="0">
                <a:solidFill>
                  <a:srgbClr val="FF3C00"/>
                </a:solidFill>
                <a:latin typeface="微軟正黑體" pitchFamily="34" charset="-120"/>
                <a:ea typeface="微軟正黑體" pitchFamily="34" charset="-120"/>
              </a:rPr>
              <a:t>符合刑法上的構成要件</a:t>
            </a:r>
            <a:r>
              <a:rPr lang="zh-TW" altLang="en-US" dirty="0" smtClean="0">
                <a:latin typeface="微軟正黑體" pitchFamily="34" charset="-120"/>
                <a:ea typeface="微軟正黑體" pitchFamily="34" charset="-120"/>
              </a:rPr>
              <a:t>，原則上具有</a:t>
            </a:r>
            <a:r>
              <a:rPr lang="zh-TW" altLang="en-US" b="1" dirty="0" smtClean="0">
                <a:solidFill>
                  <a:srgbClr val="FF3C00"/>
                </a:solidFill>
                <a:latin typeface="微軟正黑體" pitchFamily="34" charset="-120"/>
                <a:ea typeface="微軟正黑體" pitchFamily="34" charset="-120"/>
              </a:rPr>
              <a:t>違法性</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1050925" lvl="1" indent="-514350" eaLnBrk="1" hangingPunct="1">
              <a:defRPr/>
            </a:pPr>
            <a:r>
              <a:rPr lang="zh-TW" altLang="en-US" sz="3000" dirty="0" smtClean="0">
                <a:latin typeface="微軟正黑體" pitchFamily="34" charset="-120"/>
                <a:ea typeface="微軟正黑體" pitchFamily="34" charset="-120"/>
              </a:rPr>
              <a:t>阻卻違法事由：但有些法定的</a:t>
            </a:r>
            <a:r>
              <a:rPr lang="zh-TW" altLang="en-US" sz="3000" b="1" dirty="0" smtClean="0">
                <a:solidFill>
                  <a:srgbClr val="FF3C00"/>
                </a:solidFill>
                <a:latin typeface="微軟正黑體" pitchFamily="34" charset="-120"/>
                <a:ea typeface="微軟正黑體" pitchFamily="34" charset="-120"/>
              </a:rPr>
              <a:t>特定事由</a:t>
            </a:r>
            <a:r>
              <a:rPr lang="zh-TW" altLang="en-US" sz="3000" dirty="0" smtClean="0">
                <a:latin typeface="微軟正黑體" pitchFamily="34" charset="-120"/>
                <a:ea typeface="微軟正黑體" pitchFamily="34" charset="-120"/>
              </a:rPr>
              <a:t>，卻可阻卻其行為的違法性，如</a:t>
            </a:r>
            <a:r>
              <a:rPr lang="zh-TW" altLang="en-US" sz="3000" b="1" dirty="0" smtClean="0">
                <a:solidFill>
                  <a:srgbClr val="FF3C00"/>
                </a:solidFill>
                <a:latin typeface="微軟正黑體" pitchFamily="34" charset="-120"/>
                <a:ea typeface="微軟正黑體" pitchFamily="34" charset="-120"/>
              </a:rPr>
              <a:t>正當防衛、緊急避難、從事業務上之正當行為及依照法令之行為</a:t>
            </a:r>
            <a:r>
              <a:rPr lang="zh-TW" altLang="en-US" sz="3000" dirty="0" smtClean="0">
                <a:latin typeface="微軟正黑體" pitchFamily="34" charset="-120"/>
                <a:ea typeface="微軟正黑體" pitchFamily="34" charset="-120"/>
              </a:rPr>
              <a:t>，皆可以阻卻違法性而不構成犯罪。</a:t>
            </a:r>
            <a:endParaRPr lang="en-US" altLang="zh-TW" sz="3000" dirty="0" smtClean="0">
              <a:latin typeface="微軟正黑體" pitchFamily="34" charset="-120"/>
              <a:ea typeface="微軟正黑體" pitchFamily="34" charset="-120"/>
            </a:endParaRPr>
          </a:p>
          <a:p>
            <a:pPr marL="1050925" lvl="1" indent="-514350" eaLnBrk="1" hangingPunct="1">
              <a:buFont typeface="Arial" pitchFamily="34" charset="0"/>
              <a:buNone/>
              <a:defRPr/>
            </a:pPr>
            <a:endParaRPr lang="zh-TW" altLang="en-US" sz="3000" dirty="0" smtClean="0">
              <a:latin typeface="微軟正黑體" pitchFamily="34" charset="-120"/>
              <a:ea typeface="微軟正黑體" pitchFamily="34" charset="-120"/>
            </a:endParaRPr>
          </a:p>
          <a:p>
            <a:pPr marL="357188" indent="-357188">
              <a:buFont typeface="Arial" pitchFamily="34" charset="0"/>
              <a:buNone/>
              <a:defRPr/>
            </a:pPr>
            <a:endParaRPr lang="en-US" altLang="zh-TW" dirty="0" smtClean="0"/>
          </a:p>
        </p:txBody>
      </p:sp>
      <p:sp>
        <p:nvSpPr>
          <p:cNvPr id="4301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3EA37D4-9924-43EC-BD5F-A13F2E405643}" type="slidenum">
              <a:rPr kumimoji="0" lang="zh-TW" altLang="en-US" smtClean="0">
                <a:solidFill>
                  <a:srgbClr val="898989"/>
                </a:solidFill>
                <a:latin typeface="標楷體" pitchFamily="65" charset="-120"/>
                <a:ea typeface="標楷體" pitchFamily="65" charset="-120"/>
              </a:rPr>
              <a:pPr eaLnBrk="1" hangingPunct="1"/>
              <a:t>39</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952127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5">
            <a:extLst>
              <a:ext uri="{FF2B5EF4-FFF2-40B4-BE49-F238E27FC236}">
                <a16:creationId xmlns:a16="http://schemas.microsoft.com/office/drawing/2014/main" xmlns="" id="{D32D1F12-F0DB-4026-B96E-B408ACD12A30}"/>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一、</a:t>
            </a:r>
          </a:p>
        </p:txBody>
      </p:sp>
      <p:sp>
        <p:nvSpPr>
          <p:cNvPr id="25603" name="內容版面配置區 1">
            <a:extLst>
              <a:ext uri="{FF2B5EF4-FFF2-40B4-BE49-F238E27FC236}">
                <a16:creationId xmlns:a16="http://schemas.microsoft.com/office/drawing/2014/main" xmlns="" id="{AD7B7F10-241B-4907-9DB8-6212B34921B6}"/>
              </a:ext>
            </a:extLst>
          </p:cNvPr>
          <p:cNvSpPr>
            <a:spLocks noGrp="1" noChangeArrowheads="1"/>
          </p:cNvSpPr>
          <p:nvPr>
            <p:ph idx="1"/>
          </p:nvPr>
        </p:nvSpPr>
        <p:spPr>
          <a:xfrm>
            <a:off x="468313" y="1600200"/>
            <a:ext cx="8218487" cy="4525963"/>
          </a:xfrm>
        </p:spPr>
        <p:txBody>
          <a:bodyPr/>
          <a:lstStyle/>
          <a:p>
            <a:pPr marL="0" indent="0" eaLnBrk="1" hangingPunct="1">
              <a:lnSpc>
                <a:spcPct val="100000"/>
              </a:lnSpc>
              <a:buFont typeface="Arial" panose="020B0604020202020204" pitchFamily="34" charset="0"/>
              <a:buNone/>
            </a:pPr>
            <a:r>
              <a:rPr lang="zh-TW" altLang="en-US" sz="2800" dirty="0"/>
              <a:t>那些行為應該被界定為「犯罪」而處以刑罰呢？</a:t>
            </a:r>
            <a:endParaRPr lang="en-US" altLang="zh-TW" sz="2800" dirty="0"/>
          </a:p>
          <a:p>
            <a:pPr marL="0" indent="0" eaLnBrk="1" hangingPunct="1">
              <a:lnSpc>
                <a:spcPct val="100000"/>
              </a:lnSpc>
              <a:buFont typeface="Arial" panose="020B0604020202020204" pitchFamily="34" charset="0"/>
              <a:buNone/>
            </a:pPr>
            <a:r>
              <a:rPr lang="zh-TW" altLang="en-US" sz="2800" dirty="0"/>
              <a:t>所謂 「犯罪」：在民主國家是透過立法者來界定的</a:t>
            </a:r>
            <a:r>
              <a:rPr lang="zh-TW" altLang="en-US" sz="2800" dirty="0" smtClean="0"/>
              <a:t>。</a:t>
            </a:r>
            <a:endParaRPr lang="en-US" altLang="zh-TW" sz="2800" dirty="0" smtClean="0"/>
          </a:p>
          <a:p>
            <a:pPr marL="0" indent="0" eaLnBrk="1" hangingPunct="1">
              <a:lnSpc>
                <a:spcPct val="100000"/>
              </a:lnSpc>
              <a:buFont typeface="Arial" panose="020B0604020202020204" pitchFamily="34" charset="0"/>
              <a:buNone/>
            </a:pPr>
            <a:r>
              <a:rPr lang="en-US" altLang="zh-TW" sz="2800" dirty="0" smtClean="0"/>
              <a:t>EX:</a:t>
            </a:r>
            <a:r>
              <a:rPr lang="zh-TW" altLang="en-US" sz="2800" dirty="0" smtClean="0"/>
              <a:t>美國可擁有槍枝，但台灣不行</a:t>
            </a:r>
            <a:endParaRPr lang="zh-TW" altLang="en-US" sz="2800" dirty="0"/>
          </a:p>
        </p:txBody>
      </p:sp>
      <p:sp>
        <p:nvSpPr>
          <p:cNvPr id="25604" name="標題 2">
            <a:extLst>
              <a:ext uri="{FF2B5EF4-FFF2-40B4-BE49-F238E27FC236}">
                <a16:creationId xmlns:a16="http://schemas.microsoft.com/office/drawing/2014/main" xmlns="" id="{6CCF60DC-C050-40A9-A716-92657808AACD}"/>
              </a:ext>
            </a:extLst>
          </p:cNvPr>
          <p:cNvSpPr>
            <a:spLocks noGrp="1" noChangeArrowheads="1"/>
          </p:cNvSpPr>
          <p:nvPr>
            <p:ph type="title"/>
          </p:nvPr>
        </p:nvSpPr>
        <p:spPr>
          <a:xfrm>
            <a:off x="1554163" y="146050"/>
            <a:ext cx="7283450" cy="1143000"/>
          </a:xfrm>
        </p:spPr>
        <p:txBody>
          <a:bodyPr/>
          <a:lstStyle/>
          <a:p>
            <a:pPr algn="l" eaLnBrk="1" hangingPunct="1"/>
            <a:r>
              <a:rPr lang="zh-TW" altLang="en-US" sz="4400" b="1"/>
              <a:t>刑罰的性質與目的</a:t>
            </a:r>
          </a:p>
        </p:txBody>
      </p:sp>
      <p:sp>
        <p:nvSpPr>
          <p:cNvPr id="25605" name="Text Box 17">
            <a:extLst>
              <a:ext uri="{FF2B5EF4-FFF2-40B4-BE49-F238E27FC236}">
                <a16:creationId xmlns:a16="http://schemas.microsoft.com/office/drawing/2014/main" xmlns="" id="{0C9C4CA5-818B-4EBE-B78B-791874F9666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a:extLst>
              <a:ext uri="{FF2B5EF4-FFF2-40B4-BE49-F238E27FC236}">
                <a16:creationId xmlns:a16="http://schemas.microsoft.com/office/drawing/2014/main" xmlns="" id="{B2424C74-E5F5-4C1F-972D-1CBC6ECC96E5}"/>
              </a:ext>
            </a:extLst>
          </p:cNvPr>
          <p:cNvGraphicFramePr>
            <a:graphicFrameLocks noGrp="1"/>
          </p:cNvGraphicFramePr>
          <p:nvPr>
            <p:ph idx="1"/>
          </p:nvPr>
        </p:nvGraphicFramePr>
        <p:xfrm>
          <a:off x="457200" y="1376363"/>
          <a:ext cx="4114800" cy="2413000"/>
        </p:xfrm>
        <a:graphic>
          <a:graphicData uri="http://schemas.openxmlformats.org/drawingml/2006/table">
            <a:tbl>
              <a:tblPr firstRow="1" bandRow="1">
                <a:tableStyleId>{BDBED569-4797-4DF1-A0F4-6AAB3CD982D8}</a:tableStyleId>
              </a:tblPr>
              <a:tblGrid>
                <a:gridCol w="4114800">
                  <a:extLst>
                    <a:ext uri="{9D8B030D-6E8A-4147-A177-3AD203B41FA5}">
                      <a16:colId xmlns:a16="http://schemas.microsoft.com/office/drawing/2014/main" xmlns="" val="20000"/>
                    </a:ext>
                  </a:extLst>
                </a:gridCol>
              </a:tblGrid>
              <a:tr h="2413000">
                <a:tc>
                  <a:txBody>
                    <a:bodyPr/>
                    <a:lstStyle/>
                    <a:p>
                      <a:r>
                        <a:rPr lang="zh-TW" altLang="en-US" sz="2800" b="0" dirty="0">
                          <a:latin typeface="微軟正黑體" panose="020B0604030504040204" pitchFamily="34" charset="-120"/>
                          <a:ea typeface="微軟正黑體" panose="020B0604030504040204" pitchFamily="34" charset="-120"/>
                        </a:rPr>
                        <a:t>一般而言，符合法條構成要件所描述的行為，但卻沒有侵害他人或違反法律所要保護的秩序，就沒處罰必要。</a:t>
                      </a:r>
                    </a:p>
                  </a:txBody>
                  <a:tcPr marT="45715" marB="45715"/>
                </a:tc>
                <a:extLst>
                  <a:ext uri="{0D108BD9-81ED-4DB2-BD59-A6C34878D82A}">
                    <a16:rowId xmlns:a16="http://schemas.microsoft.com/office/drawing/2014/main" xmlns="" val="10000"/>
                  </a:ext>
                </a:extLst>
              </a:tr>
            </a:tbl>
          </a:graphicData>
        </a:graphic>
      </p:graphicFrame>
      <p:sp>
        <p:nvSpPr>
          <p:cNvPr id="41992" name="標題 7">
            <a:extLst>
              <a:ext uri="{FF2B5EF4-FFF2-40B4-BE49-F238E27FC236}">
                <a16:creationId xmlns:a16="http://schemas.microsoft.com/office/drawing/2014/main" xmlns="" id="{A21D9037-F122-49B3-8E25-55F9AD8C952C}"/>
              </a:ext>
            </a:extLst>
          </p:cNvPr>
          <p:cNvSpPr>
            <a:spLocks noGrp="1" noChangeArrowheads="1"/>
          </p:cNvSpPr>
          <p:nvPr>
            <p:ph type="title"/>
          </p:nvPr>
        </p:nvSpPr>
        <p:spPr/>
        <p:txBody>
          <a:bodyPr/>
          <a:lstStyle/>
          <a:p>
            <a:pPr eaLnBrk="1" hangingPunct="1"/>
            <a:r>
              <a:rPr lang="en-US" altLang="zh-TW" sz="4400" b="1"/>
              <a:t>(</a:t>
            </a:r>
            <a:r>
              <a:rPr lang="zh-TW" altLang="en-US" sz="4400" b="1"/>
              <a:t>二</a:t>
            </a:r>
            <a:r>
              <a:rPr lang="en-US" altLang="zh-TW" sz="4400" b="1"/>
              <a:t>) </a:t>
            </a:r>
            <a:r>
              <a:rPr lang="zh-TW" altLang="en-US" sz="4400" b="1"/>
              <a:t>違法性</a:t>
            </a:r>
          </a:p>
        </p:txBody>
      </p:sp>
      <p:pic>
        <p:nvPicPr>
          <p:cNvPr id="41993" name="圖片 3">
            <a:extLst>
              <a:ext uri="{FF2B5EF4-FFF2-40B4-BE49-F238E27FC236}">
                <a16:creationId xmlns:a16="http://schemas.microsoft.com/office/drawing/2014/main" xmlns="" id="{E2872C10-F13F-4CF2-B47F-617C0286D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188" y="1262063"/>
            <a:ext cx="404495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7">
            <a:extLst>
              <a:ext uri="{FF2B5EF4-FFF2-40B4-BE49-F238E27FC236}">
                <a16:creationId xmlns:a16="http://schemas.microsoft.com/office/drawing/2014/main" xmlns="" id="{DB9955CA-8D90-430C-B091-D47432D9CB4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149</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hlinkClick r:id="rId2"/>
              </a:rPr>
              <a:t>What the </a:t>
            </a:r>
            <a:r>
              <a:rPr lang="zh-TW" altLang="en-US" dirty="0">
                <a:hlinkClick r:id="rId2"/>
              </a:rPr>
              <a:t>法｜</a:t>
            </a:r>
            <a:r>
              <a:rPr lang="en-US" altLang="zh-TW" dirty="0">
                <a:hlinkClick r:id="rId2"/>
              </a:rPr>
              <a:t>Ep.1 </a:t>
            </a:r>
            <a:r>
              <a:rPr lang="zh-TW" altLang="en-US" dirty="0">
                <a:hlinkClick r:id="rId2"/>
              </a:rPr>
              <a:t>是正當防衛，還是殺人？</a:t>
            </a:r>
            <a:endParaRPr lang="zh-TW" altLang="en-US" dirty="0"/>
          </a:p>
          <a:p>
            <a:endParaRPr lang="zh-TW" altLang="en-US" dirty="0"/>
          </a:p>
        </p:txBody>
      </p:sp>
    </p:spTree>
    <p:extLst>
      <p:ext uri="{BB962C8B-B14F-4D97-AF65-F5344CB8AC3E}">
        <p14:creationId xmlns:p14="http://schemas.microsoft.com/office/powerpoint/2010/main" val="3680728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4034" name="標題 1"/>
          <p:cNvSpPr>
            <a:spLocks noGrp="1"/>
          </p:cNvSpPr>
          <p:nvPr>
            <p:ph type="title"/>
          </p:nvPr>
        </p:nvSpPr>
        <p:spPr>
          <a:xfrm>
            <a:off x="251520" y="341784"/>
            <a:ext cx="5112568" cy="1143000"/>
          </a:xfrm>
        </p:spPr>
        <p:txBody>
          <a:bodyPr/>
          <a:lstStyle/>
          <a:p>
            <a:r>
              <a:rPr lang="zh-TW" altLang="en-US" dirty="0" smtClean="0">
                <a:ea typeface="微軟正黑體" pitchFamily="34" charset="-120"/>
              </a:rPr>
              <a:t>阻卻違法事由</a:t>
            </a:r>
          </a:p>
        </p:txBody>
      </p:sp>
      <p:graphicFrame>
        <p:nvGraphicFramePr>
          <p:cNvPr id="33815" name="Group 23"/>
          <p:cNvGraphicFramePr>
            <a:graphicFrameLocks noGrp="1"/>
          </p:cNvGraphicFramePr>
          <p:nvPr/>
        </p:nvGraphicFramePr>
        <p:xfrm>
          <a:off x="468313" y="1412875"/>
          <a:ext cx="8135937" cy="4220001"/>
        </p:xfrm>
        <a:graphic>
          <a:graphicData uri="http://schemas.openxmlformats.org/drawingml/2006/table">
            <a:tbl>
              <a:tblPr/>
              <a:tblGrid>
                <a:gridCol w="1728787"/>
                <a:gridCol w="6407150"/>
              </a:tblGrid>
              <a:tr h="8837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chemeClr val="accent2">
                              <a:lumMod val="50000"/>
                            </a:schemeClr>
                          </a:solidFill>
                          <a:effectLst/>
                          <a:latin typeface="Constantia" pitchFamily="18" charset="0"/>
                          <a:ea typeface="微軟正黑體" pitchFamily="34" charset="-120"/>
                        </a:rPr>
                        <a:t>正當防衛</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CCD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dirty="0" smtClean="0">
                          <a:ln>
                            <a:noFill/>
                          </a:ln>
                          <a:solidFill>
                            <a:srgbClr val="000000"/>
                          </a:solidFill>
                          <a:effectLst/>
                          <a:latin typeface="Constantia" pitchFamily="18" charset="0"/>
                          <a:ea typeface="微軟正黑體" pitchFamily="34" charset="-120"/>
                        </a:rPr>
                        <a:t>面對現在不法的侵害，為了防衛自己或他人權利所做的行為。例如，毆傷搶匪</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CCD7"/>
                    </a:solidFill>
                  </a:tcPr>
                </a:tc>
              </a:tr>
              <a:tr h="12799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chemeClr val="accent2">
                              <a:lumMod val="50000"/>
                            </a:schemeClr>
                          </a:solidFill>
                          <a:effectLst/>
                          <a:latin typeface="Constantia" pitchFamily="18" charset="0"/>
                          <a:ea typeface="微軟正黑體" pitchFamily="34" charset="-120"/>
                        </a:rPr>
                        <a:t>緊急避難</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E7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smtClean="0">
                          <a:ln>
                            <a:noFill/>
                          </a:ln>
                          <a:solidFill>
                            <a:srgbClr val="000000"/>
                          </a:solidFill>
                          <a:effectLst/>
                          <a:latin typeface="Constantia" pitchFamily="18" charset="0"/>
                          <a:ea typeface="微軟正黑體" pitchFamily="34" charset="-120"/>
                        </a:rPr>
                        <a:t>為了避免自己或他人生命、身體、自由或財產上的緊急危難，而出於不得已之行為。例如，火災時為逃生而毀損他人門窗</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E7EC"/>
                    </a:solidFill>
                  </a:tcPr>
                </a:tc>
              </a:tr>
              <a:tr h="9447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chemeClr val="accent2">
                              <a:lumMod val="50000"/>
                            </a:schemeClr>
                          </a:solidFill>
                          <a:effectLst/>
                          <a:latin typeface="Constantia" pitchFamily="18" charset="0"/>
                          <a:ea typeface="微軟正黑體" pitchFamily="34" charset="-120"/>
                        </a:rPr>
                        <a:t>業務上正當行為</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CCD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smtClean="0">
                          <a:ln>
                            <a:noFill/>
                          </a:ln>
                          <a:solidFill>
                            <a:srgbClr val="000000"/>
                          </a:solidFill>
                          <a:effectLst/>
                          <a:latin typeface="Constantia" pitchFamily="18" charset="0"/>
                          <a:ea typeface="微軟正黑體" pitchFamily="34" charset="-120"/>
                        </a:rPr>
                        <a:t>為執行業務所做的行為。例如，醫生為治療病人而開刀</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CCD7"/>
                    </a:solidFill>
                  </a:tcPr>
                </a:tc>
              </a:tr>
              <a:tr h="11110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chemeClr val="accent2">
                              <a:lumMod val="50000"/>
                            </a:schemeClr>
                          </a:solidFill>
                          <a:effectLst/>
                          <a:latin typeface="Constantia" pitchFamily="18" charset="0"/>
                          <a:ea typeface="微軟正黑體" pitchFamily="34" charset="-120"/>
                        </a:rPr>
                        <a:t>依法令所作的行為</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E7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600" b="0" i="0" u="none" strike="noStrike" cap="none" normalizeH="0" baseline="0" smtClean="0">
                          <a:ln>
                            <a:noFill/>
                          </a:ln>
                          <a:solidFill>
                            <a:srgbClr val="000000"/>
                          </a:solidFill>
                          <a:effectLst/>
                          <a:latin typeface="Constantia" pitchFamily="18" charset="0"/>
                          <a:ea typeface="微軟正黑體" pitchFamily="34" charset="-120"/>
                        </a:rPr>
                        <a:t>依照法律規定所為的行為。例如，法警槍決死刑犯</a:t>
                      </a:r>
                    </a:p>
                  </a:txBody>
                  <a:tcPr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BE7EC"/>
                    </a:solidFill>
                  </a:tcPr>
                </a:tc>
              </a:tr>
            </a:tbl>
          </a:graphicData>
        </a:graphic>
      </p:graphicFrame>
    </p:spTree>
    <p:extLst>
      <p:ext uri="{BB962C8B-B14F-4D97-AF65-F5344CB8AC3E}">
        <p14:creationId xmlns:p14="http://schemas.microsoft.com/office/powerpoint/2010/main" val="2797803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50179" name="內容版面配置區 2"/>
          <p:cNvSpPr>
            <a:spLocks noGrp="1"/>
          </p:cNvSpPr>
          <p:nvPr>
            <p:ph sz="quarter" idx="13"/>
          </p:nvPr>
        </p:nvSpPr>
        <p:spPr>
          <a:xfrm>
            <a:off x="250825" y="836613"/>
            <a:ext cx="8569325" cy="1152525"/>
          </a:xfrm>
        </p:spPr>
        <p:txBody>
          <a:bodyPr/>
          <a:lstStyle/>
          <a:p>
            <a:pPr marL="357188" indent="-357188">
              <a:buFont typeface="Arial" pitchFamily="34" charset="0"/>
              <a:buNone/>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357188" indent="-357188"/>
            <a:r>
              <a:rPr lang="zh-TW" altLang="en-US" dirty="0" smtClean="0">
                <a:latin typeface="微軟正黑體" pitchFamily="34" charset="-120"/>
                <a:ea typeface="微軟正黑體" pitchFamily="34" charset="-120"/>
              </a:rPr>
              <a:t>阻卻違法事由：</a:t>
            </a:r>
            <a:endParaRPr lang="en-US" altLang="zh-TW" dirty="0" smtClean="0">
              <a:latin typeface="微軟正黑體" pitchFamily="34" charset="-120"/>
              <a:ea typeface="微軟正黑體" pitchFamily="34" charset="-120"/>
            </a:endParaRPr>
          </a:p>
        </p:txBody>
      </p:sp>
      <p:sp>
        <p:nvSpPr>
          <p:cNvPr id="50180"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90130152-2445-4DE9-8DCD-45D2115D34EF}" type="slidenum">
              <a:rPr kumimoji="0" lang="zh-TW" altLang="en-US" smtClean="0">
                <a:solidFill>
                  <a:srgbClr val="898989"/>
                </a:solidFill>
                <a:latin typeface="標楷體" pitchFamily="65" charset="-120"/>
                <a:ea typeface="標楷體" pitchFamily="65" charset="-120"/>
              </a:rPr>
              <a:pPr eaLnBrk="1" hangingPunct="1"/>
              <a:t>43</a:t>
            </a:fld>
            <a:endParaRPr kumimoji="0" lang="zh-TW" altLang="en-US" smtClean="0">
              <a:solidFill>
                <a:srgbClr val="898989"/>
              </a:solidFill>
              <a:latin typeface="標楷體" pitchFamily="65" charset="-120"/>
              <a:ea typeface="標楷體" pitchFamily="65" charset="-120"/>
            </a:endParaRPr>
          </a:p>
        </p:txBody>
      </p:sp>
      <p:graphicFrame>
        <p:nvGraphicFramePr>
          <p:cNvPr id="24602" name="Group 26"/>
          <p:cNvGraphicFramePr>
            <a:graphicFrameLocks noGrp="1"/>
          </p:cNvGraphicFramePr>
          <p:nvPr/>
        </p:nvGraphicFramePr>
        <p:xfrm>
          <a:off x="539750" y="2349500"/>
          <a:ext cx="8208963" cy="3475038"/>
        </p:xfrm>
        <a:graphic>
          <a:graphicData uri="http://schemas.openxmlformats.org/drawingml/2006/table">
            <a:tbl>
              <a:tblPr/>
              <a:tblGrid>
                <a:gridCol w="2232050"/>
                <a:gridCol w="5976913"/>
              </a:tblGrid>
              <a:tr h="5486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dirty="0" smtClean="0">
                          <a:ln>
                            <a:noFill/>
                          </a:ln>
                          <a:solidFill>
                            <a:srgbClr val="FFFFFF"/>
                          </a:solidFill>
                          <a:effectLst/>
                          <a:latin typeface="標楷體" pitchFamily="65" charset="-120"/>
                          <a:ea typeface="標楷體" pitchFamily="65" charset="-120"/>
                        </a:rPr>
                        <a:t>項目</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舉例</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1005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正當防衛的行為</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他人先以棍棒攻擊，自己為求自保所做的還擊，不構成傷害罪</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19204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緊急避難的行為</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鄰居發生火災時，以強力水柱灌救，淋溼該鄰居的電器用品致使損壞，但因屬緊急避難行為，不構成毀損他人財物罪</a:t>
                      </a:r>
                    </a:p>
                  </a:txBody>
                  <a:tcPr marL="91441" marR="91441" marT="45698" marB="4569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spTree>
    <p:extLst>
      <p:ext uri="{BB962C8B-B14F-4D97-AF65-F5344CB8AC3E}">
        <p14:creationId xmlns:p14="http://schemas.microsoft.com/office/powerpoint/2010/main" val="3343234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51203" name="內容版面配置區 2"/>
          <p:cNvSpPr>
            <a:spLocks noGrp="1"/>
          </p:cNvSpPr>
          <p:nvPr>
            <p:ph sz="quarter" idx="13"/>
          </p:nvPr>
        </p:nvSpPr>
        <p:spPr>
          <a:xfrm>
            <a:off x="250825" y="836613"/>
            <a:ext cx="8569325" cy="1152525"/>
          </a:xfrm>
        </p:spPr>
        <p:txBody>
          <a:bodyPr/>
          <a:lstStyle/>
          <a:p>
            <a:pPr marL="357188" indent="-357188">
              <a:buFont typeface="Arial" pitchFamily="34" charset="0"/>
              <a:buNone/>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357188" indent="-357188"/>
            <a:r>
              <a:rPr lang="zh-TW" altLang="en-US" dirty="0" smtClean="0">
                <a:latin typeface="微軟正黑體" pitchFamily="34" charset="-120"/>
                <a:ea typeface="微軟正黑體" pitchFamily="34" charset="-120"/>
              </a:rPr>
              <a:t>阻卻違法事由：</a:t>
            </a:r>
            <a:endParaRPr lang="en-US" altLang="zh-TW" dirty="0" smtClean="0">
              <a:latin typeface="微軟正黑體" pitchFamily="34" charset="-120"/>
              <a:ea typeface="微軟正黑體" pitchFamily="34" charset="-120"/>
            </a:endParaRPr>
          </a:p>
        </p:txBody>
      </p:sp>
      <p:sp>
        <p:nvSpPr>
          <p:cNvPr id="5120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FA762FB3-90E8-4A65-BEDD-6D20D07ED0D9}" type="slidenum">
              <a:rPr kumimoji="0" lang="zh-TW" altLang="en-US" smtClean="0">
                <a:solidFill>
                  <a:srgbClr val="898989"/>
                </a:solidFill>
                <a:latin typeface="標楷體" pitchFamily="65" charset="-120"/>
                <a:ea typeface="標楷體" pitchFamily="65" charset="-120"/>
              </a:rPr>
              <a:pPr eaLnBrk="1" hangingPunct="1"/>
              <a:t>44</a:t>
            </a:fld>
            <a:endParaRPr kumimoji="0" lang="zh-TW" altLang="en-US" smtClean="0">
              <a:solidFill>
                <a:srgbClr val="898989"/>
              </a:solidFill>
              <a:latin typeface="標楷體" pitchFamily="65" charset="-120"/>
              <a:ea typeface="標楷體" pitchFamily="65" charset="-120"/>
            </a:endParaRPr>
          </a:p>
        </p:txBody>
      </p:sp>
      <p:graphicFrame>
        <p:nvGraphicFramePr>
          <p:cNvPr id="24602" name="Group 26"/>
          <p:cNvGraphicFramePr>
            <a:graphicFrameLocks noGrp="1"/>
          </p:cNvGraphicFramePr>
          <p:nvPr/>
        </p:nvGraphicFramePr>
        <p:xfrm>
          <a:off x="539750" y="2427288"/>
          <a:ext cx="8208963" cy="3017838"/>
        </p:xfrm>
        <a:graphic>
          <a:graphicData uri="http://schemas.openxmlformats.org/drawingml/2006/table">
            <a:tbl>
              <a:tblPr/>
              <a:tblGrid>
                <a:gridCol w="2304058"/>
                <a:gridCol w="5904905"/>
              </a:tblGrid>
              <a:tr h="5486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dirty="0" smtClean="0">
                          <a:ln>
                            <a:noFill/>
                          </a:ln>
                          <a:solidFill>
                            <a:srgbClr val="FFFFFF"/>
                          </a:solidFill>
                          <a:effectLst/>
                          <a:latin typeface="標楷體" pitchFamily="65" charset="-120"/>
                          <a:ea typeface="標楷體" pitchFamily="65" charset="-120"/>
                        </a:rPr>
                        <a:t>項目</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1" i="0" u="none" strike="noStrike" cap="none" normalizeH="0" baseline="0" smtClean="0">
                          <a:ln>
                            <a:noFill/>
                          </a:ln>
                          <a:solidFill>
                            <a:srgbClr val="FFFFFF"/>
                          </a:solidFill>
                          <a:effectLst/>
                          <a:latin typeface="標楷體" pitchFamily="65" charset="-120"/>
                          <a:ea typeface="標楷體" pitchFamily="65" charset="-120"/>
                        </a:rPr>
                        <a:t>舉例</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14632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業務上的正當行為</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醫生開刀破壞病人的身體組織，但因為是醫療上所必要，不構成傷害罪</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1005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smtClean="0">
                          <a:ln>
                            <a:noFill/>
                          </a:ln>
                          <a:solidFill>
                            <a:srgbClr val="000000"/>
                          </a:solidFill>
                          <a:effectLst/>
                          <a:latin typeface="標楷體" pitchFamily="65" charset="-120"/>
                          <a:ea typeface="標楷體" pitchFamily="65" charset="-120"/>
                        </a:rPr>
                        <a:t>依照法令的行為</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000" b="0" i="0" u="none" strike="noStrike" cap="none" normalizeH="0" baseline="0" dirty="0" smtClean="0">
                          <a:ln>
                            <a:noFill/>
                          </a:ln>
                          <a:solidFill>
                            <a:srgbClr val="000000"/>
                          </a:solidFill>
                          <a:effectLst/>
                          <a:latin typeface="標楷體" pitchFamily="65" charset="-120"/>
                          <a:ea typeface="標楷體" pitchFamily="65" charset="-120"/>
                        </a:rPr>
                        <a:t>法警執行槍決死刑犯，不構成殺人罪</a:t>
                      </a:r>
                    </a:p>
                  </a:txBody>
                  <a:tcPr marL="91441" marR="91441"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spTree>
    <p:extLst>
      <p:ext uri="{BB962C8B-B14F-4D97-AF65-F5344CB8AC3E}">
        <p14:creationId xmlns:p14="http://schemas.microsoft.com/office/powerpoint/2010/main" val="23382146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endParaRPr lang="zh-TW" altLang="en-US" smtClean="0"/>
          </a:p>
        </p:txBody>
      </p:sp>
      <p:sp>
        <p:nvSpPr>
          <p:cNvPr id="46083" name="內容版面配置區 2"/>
          <p:cNvSpPr>
            <a:spLocks noGrp="1"/>
          </p:cNvSpPr>
          <p:nvPr>
            <p:ph idx="1"/>
          </p:nvPr>
        </p:nvSpPr>
        <p:spPr>
          <a:xfrm>
            <a:off x="457200" y="0"/>
            <a:ext cx="8472488" cy="6126163"/>
          </a:xfrm>
        </p:spPr>
        <p:txBody>
          <a:bodyPr/>
          <a:lstStyle/>
          <a:p>
            <a:r>
              <a:rPr lang="zh-TW" altLang="en-US" b="1" dirty="0" smtClean="0"/>
              <a:t>情況二：</a:t>
            </a:r>
            <a:endParaRPr lang="zh-TW" altLang="en-US" dirty="0" smtClean="0"/>
          </a:p>
          <a:p>
            <a:r>
              <a:rPr lang="zh-TW" altLang="en-US" dirty="0" smtClean="0">
                <a:latin typeface="微軟正黑體" pitchFamily="34" charset="-120"/>
                <a:ea typeface="微軟正黑體" pitchFamily="34" charset="-120"/>
              </a:rPr>
              <a:t>若醉漢並沒有倒地，而是繼續攻擊小明，小明反擊，導致醉漢重傷，小明有罪嗎？</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因為醉漢繼續攻擊小明，小明乃對於醉漢的繼續攻擊而反擊，此可因正當防衛而阻卻違法！</a:t>
            </a:r>
          </a:p>
          <a:p>
            <a:r>
              <a:rPr lang="zh-TW" altLang="en-US" sz="2800" i="1" dirty="0" smtClean="0">
                <a:latin typeface="微軟正黑體" pitchFamily="34" charset="-120"/>
                <a:ea typeface="微軟正黑體" pitchFamily="34" charset="-120"/>
              </a:rPr>
              <a:t>刑法</a:t>
            </a:r>
            <a:r>
              <a:rPr lang="en-US" altLang="zh-TW" sz="2800" i="1" dirty="0" smtClean="0">
                <a:latin typeface="微軟正黑體" pitchFamily="34" charset="-120"/>
                <a:ea typeface="微軟正黑體" pitchFamily="34" charset="-120"/>
              </a:rPr>
              <a:t>§23</a:t>
            </a:r>
            <a:r>
              <a:rPr lang="zh-TW" altLang="en-US" sz="2800" dirty="0" smtClean="0">
                <a:latin typeface="微軟正黑體" pitchFamily="34" charset="-120"/>
                <a:ea typeface="微軟正黑體" pitchFamily="34" charset="-120"/>
              </a:rPr>
              <a:t>（正當防衛）</a:t>
            </a:r>
            <a:r>
              <a:rPr lang="en-US" altLang="zh-TW" sz="2800" dirty="0" smtClean="0">
                <a:latin typeface="微軟正黑體" pitchFamily="34" charset="-120"/>
                <a:ea typeface="微軟正黑體" pitchFamily="34" charset="-120"/>
              </a:rPr>
              <a:t>:</a:t>
            </a:r>
            <a:r>
              <a:rPr lang="zh-TW" altLang="en-US" sz="2800" dirty="0" smtClean="0">
                <a:latin typeface="微軟正黑體" pitchFamily="34" charset="-120"/>
                <a:ea typeface="微軟正黑體" pitchFamily="34" charset="-120"/>
              </a:rPr>
              <a:t>對於現在不法之侵害，而出於防衛自己或他人權利之行為，不罰。但防衛行為過當者，得減輕或免除其刑。注意！法條上說的是</a:t>
            </a:r>
            <a:r>
              <a:rPr lang="zh-TW" altLang="en-US" sz="2800" b="1" dirty="0" smtClean="0">
                <a:solidFill>
                  <a:srgbClr val="FF0000"/>
                </a:solidFill>
                <a:latin typeface="微軟正黑體" pitchFamily="34" charset="-120"/>
                <a:ea typeface="微軟正黑體" pitchFamily="34" charset="-120"/>
              </a:rPr>
              <a:t>現時</a:t>
            </a:r>
            <a:r>
              <a:rPr lang="zh-TW" altLang="en-US" sz="2800" dirty="0" smtClean="0">
                <a:latin typeface="微軟正黑體" pitchFamily="34" charset="-120"/>
                <a:ea typeface="微軟正黑體" pitchFamily="34" charset="-120"/>
              </a:rPr>
              <a:t>不法之侵害，因此情況一不算是正當防衛，在情況二就可以成立了。所以在此情況小明並不違法，不構成犯罪！</a:t>
            </a:r>
          </a:p>
          <a:p>
            <a:endParaRPr lang="zh-TW" altLang="en-US" dirty="0" smtClean="0"/>
          </a:p>
          <a:p>
            <a:endParaRPr lang="zh-TW" altLang="en-US" dirty="0" smtClean="0"/>
          </a:p>
        </p:txBody>
      </p:sp>
    </p:spTree>
    <p:extLst>
      <p:ext uri="{BB962C8B-B14F-4D97-AF65-F5344CB8AC3E}">
        <p14:creationId xmlns:p14="http://schemas.microsoft.com/office/powerpoint/2010/main" val="34480071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p:nvPr>
        </p:nvSpPr>
        <p:spPr>
          <a:xfrm>
            <a:off x="2555875" y="0"/>
            <a:ext cx="5040313" cy="765175"/>
          </a:xfrm>
        </p:spPr>
        <p:txBody>
          <a:bodyPr/>
          <a:lstStyle/>
          <a:p>
            <a:r>
              <a:rPr lang="zh-TW" altLang="en-US" b="1" smtClean="0"/>
              <a:t>正當防衛？</a:t>
            </a:r>
            <a:r>
              <a:rPr lang="zh-TW" altLang="en-US" smtClean="0"/>
              <a:t/>
            </a:r>
            <a:br>
              <a:rPr lang="zh-TW" altLang="en-US" smtClean="0"/>
            </a:br>
            <a:endParaRPr lang="zh-TW" altLang="en-US" smtClean="0"/>
          </a:p>
        </p:txBody>
      </p:sp>
      <p:sp>
        <p:nvSpPr>
          <p:cNvPr id="103427" name="文字版面配置區 2"/>
          <p:cNvSpPr>
            <a:spLocks noGrp="1"/>
          </p:cNvSpPr>
          <p:nvPr>
            <p:ph type="body" sz="quarter" idx="13"/>
          </p:nvPr>
        </p:nvSpPr>
        <p:spPr/>
        <p:txBody>
          <a:bodyPr/>
          <a:lstStyle/>
          <a:p>
            <a:r>
              <a:t>一名何姓男子晚間與有孕的妻子返家後，卻驚見一名竊賊躲在廁所中，何姓男子為保護有孕的妻子而與竊賊發生扭打，並將竊賊壓制在地。</a:t>
            </a:r>
            <a:endParaRPr lang="en-US" altLang="zh-TW"/>
          </a:p>
          <a:p>
            <a:r>
              <a:t>不料警方獲報趕到現場時，竊賊已臉色發黑、陷入昏迷，送醫後宣告不治。</a:t>
            </a:r>
          </a:p>
        </p:txBody>
      </p:sp>
      <p:sp>
        <p:nvSpPr>
          <p:cNvPr id="103428"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277A004-820D-40BB-B2FD-F2C017E185B6}" type="slidenum">
              <a:rPr kumimoji="0" lang="zh-TW" altLang="en-US" smtClean="0">
                <a:solidFill>
                  <a:srgbClr val="898989"/>
                </a:solidFill>
                <a:latin typeface="標楷體" pitchFamily="65" charset="-120"/>
                <a:ea typeface="標楷體" pitchFamily="65" charset="-120"/>
              </a:rPr>
              <a:pPr eaLnBrk="1" hangingPunct="1"/>
              <a:t>46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84283649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a:spLocks noGrp="1"/>
          </p:cNvSpPr>
          <p:nvPr>
            <p:ph type="title"/>
          </p:nvPr>
        </p:nvSpPr>
        <p:spPr>
          <a:xfrm>
            <a:off x="2555875" y="0"/>
            <a:ext cx="5040313" cy="765175"/>
          </a:xfrm>
        </p:spPr>
        <p:txBody>
          <a:bodyPr/>
          <a:lstStyle/>
          <a:p>
            <a:r>
              <a:rPr lang="zh-TW" altLang="en-US" b="1" smtClean="0"/>
              <a:t>正當防衛？</a:t>
            </a:r>
            <a:r>
              <a:rPr lang="zh-TW" altLang="en-US" smtClean="0"/>
              <a:t/>
            </a:r>
            <a:br>
              <a:rPr lang="zh-TW" altLang="en-US" smtClean="0"/>
            </a:br>
            <a:endParaRPr lang="zh-TW" altLang="en-US" smtClean="0"/>
          </a:p>
        </p:txBody>
      </p:sp>
      <p:sp>
        <p:nvSpPr>
          <p:cNvPr id="104451" name="文字版面配置區 2"/>
          <p:cNvSpPr>
            <a:spLocks noGrp="1"/>
          </p:cNvSpPr>
          <p:nvPr>
            <p:ph type="body" sz="quarter" idx="13"/>
          </p:nvPr>
        </p:nvSpPr>
        <p:spPr/>
        <p:txBody>
          <a:bodyPr/>
          <a:lstStyle/>
          <a:p>
            <a:r>
              <a:t>結果高等法院認定何姓男子防衛過當，依過失致死罪判刑</a:t>
            </a:r>
            <a:r>
              <a:rPr lang="en-US" altLang="zh-TW"/>
              <a:t>2</a:t>
            </a:r>
            <a:r>
              <a:t>個月，得易科罰金</a:t>
            </a:r>
            <a:r>
              <a:rPr lang="en-US" altLang="zh-TW"/>
              <a:t>6</a:t>
            </a:r>
            <a:r>
              <a:t>萬元，緩刑</a:t>
            </a:r>
            <a:r>
              <a:rPr lang="en-US" altLang="zh-TW"/>
              <a:t>2</a:t>
            </a:r>
            <a:r>
              <a:t>年，全案定讞。</a:t>
            </a:r>
            <a:endParaRPr lang="en-US" altLang="zh-TW"/>
          </a:p>
          <a:p>
            <a:r>
              <a:t>法官認為何男當時突然遭遇躲藏家中的竊賊，身材精壯的竊賊還揮拳攻擊，在不知道竊賊是否攜有凶器的情況下，一旦脫逃，極可能對何男與其妻子造成威脅。</a:t>
            </a:r>
          </a:p>
        </p:txBody>
      </p:sp>
      <p:sp>
        <p:nvSpPr>
          <p:cNvPr id="104452"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65325B9-F7E2-4D1E-A2FE-ABC59D19FB86}" type="slidenum">
              <a:rPr kumimoji="0" lang="zh-TW" altLang="en-US" smtClean="0">
                <a:solidFill>
                  <a:srgbClr val="898989"/>
                </a:solidFill>
                <a:latin typeface="標楷體" pitchFamily="65" charset="-120"/>
                <a:ea typeface="標楷體" pitchFamily="65" charset="-120"/>
              </a:rPr>
              <a:pPr eaLnBrk="1" hangingPunct="1"/>
              <a:t>47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29778253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1"/>
          <p:cNvSpPr>
            <a:spLocks noGrp="1"/>
          </p:cNvSpPr>
          <p:nvPr>
            <p:ph type="title"/>
          </p:nvPr>
        </p:nvSpPr>
        <p:spPr>
          <a:xfrm>
            <a:off x="2555875" y="0"/>
            <a:ext cx="5040313" cy="765175"/>
          </a:xfrm>
        </p:spPr>
        <p:txBody>
          <a:bodyPr/>
          <a:lstStyle/>
          <a:p>
            <a:r>
              <a:rPr lang="zh-TW" altLang="en-US" b="1" smtClean="0"/>
              <a:t>正當防衛？</a:t>
            </a:r>
            <a:r>
              <a:rPr lang="zh-TW" altLang="en-US" smtClean="0"/>
              <a:t/>
            </a:r>
            <a:br>
              <a:rPr lang="zh-TW" altLang="en-US" smtClean="0"/>
            </a:br>
            <a:endParaRPr lang="zh-TW" altLang="en-US" smtClean="0"/>
          </a:p>
        </p:txBody>
      </p:sp>
      <p:sp>
        <p:nvSpPr>
          <p:cNvPr id="105475" name="文字版面配置區 2"/>
          <p:cNvSpPr>
            <a:spLocks noGrp="1"/>
          </p:cNvSpPr>
          <p:nvPr>
            <p:ph type="body" sz="quarter" idx="13"/>
          </p:nvPr>
        </p:nvSpPr>
        <p:spPr/>
        <p:txBody>
          <a:bodyPr/>
          <a:lstStyle/>
          <a:p>
            <a:r>
              <a:t>法官因此認為何男與竊賊扭打，並以左手推壓竊賊左臉，再以右手反向緊拉其衣領的行為，是必要的防衛手段。</a:t>
            </a:r>
            <a:endParaRPr lang="en-US" altLang="zh-TW"/>
          </a:p>
          <a:p>
            <a:r>
              <a:t>但法官勘驗警方密錄器影片，發現警方到場時，竊賊臉色發黑、全身癱軟，何男也向警方直言：「他快被勒斃了！」</a:t>
            </a:r>
          </a:p>
        </p:txBody>
      </p:sp>
      <p:sp>
        <p:nvSpPr>
          <p:cNvPr id="105476"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AA84476-742E-4A9A-BDAB-3D80F7FB479D}" type="slidenum">
              <a:rPr kumimoji="0" lang="zh-TW" altLang="en-US" smtClean="0">
                <a:solidFill>
                  <a:srgbClr val="898989"/>
                </a:solidFill>
                <a:latin typeface="標楷體" pitchFamily="65" charset="-120"/>
                <a:ea typeface="標楷體" pitchFamily="65" charset="-120"/>
              </a:rPr>
              <a:pPr eaLnBrk="1" hangingPunct="1"/>
              <a:t>48</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47406968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p:nvPr>
        </p:nvSpPr>
        <p:spPr>
          <a:xfrm>
            <a:off x="2555875" y="0"/>
            <a:ext cx="5040313" cy="765175"/>
          </a:xfrm>
        </p:spPr>
        <p:txBody>
          <a:bodyPr/>
          <a:lstStyle/>
          <a:p>
            <a:r>
              <a:rPr lang="zh-TW" altLang="en-US" b="1" smtClean="0"/>
              <a:t>正當防衛？</a:t>
            </a:r>
            <a:r>
              <a:rPr lang="zh-TW" altLang="en-US" smtClean="0"/>
              <a:t/>
            </a:r>
            <a:br>
              <a:rPr lang="zh-TW" altLang="en-US" smtClean="0"/>
            </a:br>
            <a:endParaRPr lang="zh-TW" altLang="en-US" smtClean="0"/>
          </a:p>
        </p:txBody>
      </p:sp>
      <p:sp>
        <p:nvSpPr>
          <p:cNvPr id="106499" name="文字版面配置區 2"/>
          <p:cNvSpPr>
            <a:spLocks noGrp="1"/>
          </p:cNvSpPr>
          <p:nvPr>
            <p:ph type="body" sz="quarter" idx="13"/>
          </p:nvPr>
        </p:nvSpPr>
        <p:spPr>
          <a:xfrm>
            <a:off x="395288" y="1052513"/>
            <a:ext cx="8569325" cy="1728787"/>
          </a:xfrm>
        </p:spPr>
        <p:txBody>
          <a:bodyPr/>
          <a:lstStyle/>
          <a:p>
            <a:r>
              <a:t>法官以此推斷竊賊早已無反抗能力，而何姓男子卻未及時停止壓制行為，最後致使竊賊死亡，故認定為防衛過當。</a:t>
            </a:r>
          </a:p>
        </p:txBody>
      </p:sp>
      <p:sp>
        <p:nvSpPr>
          <p:cNvPr id="106500"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6815D8B-6744-4DFB-92D7-D229667DC4E1}" type="slidenum">
              <a:rPr kumimoji="0" lang="zh-TW" altLang="en-US" smtClean="0">
                <a:solidFill>
                  <a:srgbClr val="898989"/>
                </a:solidFill>
                <a:latin typeface="標楷體" pitchFamily="65" charset="-120"/>
                <a:ea typeface="標楷體" pitchFamily="65" charset="-120"/>
              </a:rPr>
              <a:pPr eaLnBrk="1" hangingPunct="1"/>
              <a:t>49</a:t>
            </a:fld>
            <a:endParaRPr kumimoji="0" lang="zh-TW" altLang="en-US" smtClean="0">
              <a:solidFill>
                <a:srgbClr val="898989"/>
              </a:solidFill>
              <a:latin typeface="標楷體" pitchFamily="65" charset="-120"/>
              <a:ea typeface="標楷體" pitchFamily="65" charset="-120"/>
            </a:endParaRPr>
          </a:p>
        </p:txBody>
      </p:sp>
      <p:sp>
        <p:nvSpPr>
          <p:cNvPr id="5" name="Rectangle 4"/>
          <p:cNvSpPr>
            <a:spLocks noChangeArrowheads="1"/>
          </p:cNvSpPr>
          <p:nvPr/>
        </p:nvSpPr>
        <p:spPr bwMode="auto">
          <a:xfrm>
            <a:off x="411163" y="3213100"/>
            <a:ext cx="8420100" cy="1816100"/>
          </a:xfrm>
          <a:prstGeom prst="rect">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2800" b="1">
                <a:ea typeface="標楷體" pitchFamily="65" charset="-120"/>
              </a:rPr>
              <a:t>正當防衛屬於阻卻違法事由之一，然而過當的防衛行為卻可能會招致刑責，從上述的案例中，你認為何姓男子的行為是否符合正當防衛的要件呢？請說明你的理由。</a:t>
            </a:r>
            <a:endParaRPr lang="zh-TW" altLang="en-US" sz="2800">
              <a:ea typeface="標楷體" pitchFamily="65" charset="-120"/>
            </a:endParaRPr>
          </a:p>
        </p:txBody>
      </p:sp>
    </p:spTree>
    <p:extLst>
      <p:ext uri="{BB962C8B-B14F-4D97-AF65-F5344CB8AC3E}">
        <p14:creationId xmlns:p14="http://schemas.microsoft.com/office/powerpoint/2010/main" val="3389920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矩形 3">
            <a:extLst>
              <a:ext uri="{FF2B5EF4-FFF2-40B4-BE49-F238E27FC236}">
                <a16:creationId xmlns:a16="http://schemas.microsoft.com/office/drawing/2014/main" xmlns="" id="{29B76E26-998D-4A6E-974E-B5112EF006CE}"/>
              </a:ext>
            </a:extLst>
          </p:cNvPr>
          <p:cNvSpPr>
            <a:spLocks noChangeArrowheads="1"/>
          </p:cNvSpPr>
          <p:nvPr/>
        </p:nvSpPr>
        <p:spPr bwMode="auto">
          <a:xfrm>
            <a:off x="684213" y="1773238"/>
            <a:ext cx="77406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000000"/>
                </a:solidFill>
                <a:latin typeface="微軟正黑體" panose="020B0604030504040204" pitchFamily="34" charset="-120"/>
                <a:ea typeface="微軟正黑體" panose="020B0604030504040204" pitchFamily="34" charset="-120"/>
              </a:rPr>
              <a:t>武俠小說中有許多主角在家族遭到仇家滅門的慘劇下，面對著血海深仇，主角即閉門苦練蓋世武功，最終擊敗仇家。</a:t>
            </a:r>
          </a:p>
        </p:txBody>
      </p:sp>
      <p:sp>
        <p:nvSpPr>
          <p:cNvPr id="29699" name="Text Box 17">
            <a:extLst>
              <a:ext uri="{FF2B5EF4-FFF2-40B4-BE49-F238E27FC236}">
                <a16:creationId xmlns:a16="http://schemas.microsoft.com/office/drawing/2014/main" xmlns="" id="{2E84E241-33D0-4A5A-8641-1F36834BBF9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spTree>
    <p:extLst>
      <p:ext uri="{BB962C8B-B14F-4D97-AF65-F5344CB8AC3E}">
        <p14:creationId xmlns:p14="http://schemas.microsoft.com/office/powerpoint/2010/main" val="49741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標題 3">
            <a:extLst>
              <a:ext uri="{FF2B5EF4-FFF2-40B4-BE49-F238E27FC236}">
                <a16:creationId xmlns:a16="http://schemas.microsoft.com/office/drawing/2014/main" xmlns="" id="{170AFF5B-B09A-4F73-96AD-34E446B441E8}"/>
              </a:ext>
            </a:extLst>
          </p:cNvPr>
          <p:cNvSpPr>
            <a:spLocks noGrp="1" noChangeArrowheads="1"/>
          </p:cNvSpPr>
          <p:nvPr>
            <p:ph type="title"/>
          </p:nvPr>
        </p:nvSpPr>
        <p:spPr>
          <a:xfrm>
            <a:off x="250825" y="341313"/>
            <a:ext cx="2665413" cy="1143000"/>
          </a:xfrm>
        </p:spPr>
        <p:txBody>
          <a:bodyPr/>
          <a:lstStyle/>
          <a:p>
            <a:pPr eaLnBrk="1" hangingPunct="1"/>
            <a:r>
              <a:rPr lang="zh-TW" altLang="en-US" b="1"/>
              <a:t>生活實例</a:t>
            </a:r>
          </a:p>
        </p:txBody>
      </p:sp>
      <p:sp>
        <p:nvSpPr>
          <p:cNvPr id="43011" name="內容版面配置區 1">
            <a:extLst>
              <a:ext uri="{FF2B5EF4-FFF2-40B4-BE49-F238E27FC236}">
                <a16:creationId xmlns:a16="http://schemas.microsoft.com/office/drawing/2014/main" xmlns="" id="{E01720D5-3978-4FF0-97F7-7B40C28B9481}"/>
              </a:ext>
            </a:extLst>
          </p:cNvPr>
          <p:cNvSpPr>
            <a:spLocks noGrp="1" noChangeArrowheads="1"/>
          </p:cNvSpPr>
          <p:nvPr>
            <p:ph idx="1"/>
          </p:nvPr>
        </p:nvSpPr>
        <p:spPr>
          <a:xfrm>
            <a:off x="827088" y="1844675"/>
            <a:ext cx="7788275" cy="4425950"/>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尤男與黃男因故結怨，雙方狹路相逢，黃男持鐮刀與尤男拚輸贏，雙方在拉扯過程中，黃男的鐮刀反被尤男奪走，並導致黃男額頭受傷，黃男憤而對尤男提告，法官審理後，認為尤男屬於</a:t>
            </a:r>
            <a:r>
              <a:rPr lang="en-US" altLang="zh-TW">
                <a:latin typeface="微軟正黑體" panose="020B0604030504040204" pitchFamily="34" charset="-120"/>
                <a:ea typeface="微軟正黑體" panose="020B0604030504040204" pitchFamily="34" charset="-120"/>
              </a:rPr>
              <a:t>oooooo</a:t>
            </a:r>
            <a:r>
              <a:rPr lang="zh-TW" altLang="en-US">
                <a:latin typeface="微軟正黑體" panose="020B0604030504040204" pitchFamily="34" charset="-120"/>
                <a:ea typeface="微軟正黑體" panose="020B0604030504040204" pitchFamily="34" charset="-120"/>
              </a:rPr>
              <a:t>，判尤男無罪，可上訴。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標題 2">
            <a:extLst>
              <a:ext uri="{FF2B5EF4-FFF2-40B4-BE49-F238E27FC236}">
                <a16:creationId xmlns:a16="http://schemas.microsoft.com/office/drawing/2014/main" xmlns="" id="{9136BF21-0884-43D7-B7DA-D39ADAE5CC5D}"/>
              </a:ext>
            </a:extLst>
          </p:cNvPr>
          <p:cNvSpPr>
            <a:spLocks noGrp="1" noChangeArrowheads="1"/>
          </p:cNvSpPr>
          <p:nvPr>
            <p:ph type="title"/>
          </p:nvPr>
        </p:nvSpPr>
        <p:spPr>
          <a:xfrm>
            <a:off x="250825" y="341313"/>
            <a:ext cx="3168650" cy="1143000"/>
          </a:xfrm>
        </p:spPr>
        <p:txBody>
          <a:bodyPr/>
          <a:lstStyle/>
          <a:p>
            <a:pPr eaLnBrk="1" hangingPunct="1"/>
            <a:r>
              <a:rPr lang="zh-TW" altLang="en-US" b="1"/>
              <a:t>生活小考箱</a:t>
            </a:r>
            <a:endParaRPr lang="zh-TW" altLang="en-US"/>
          </a:p>
        </p:txBody>
      </p:sp>
      <p:sp>
        <p:nvSpPr>
          <p:cNvPr id="45059" name="內容版面配置區 3">
            <a:extLst>
              <a:ext uri="{FF2B5EF4-FFF2-40B4-BE49-F238E27FC236}">
                <a16:creationId xmlns:a16="http://schemas.microsoft.com/office/drawing/2014/main" xmlns="" id="{0891B59F-CEC2-4DDE-B6C2-5567BAFB48CE}"/>
              </a:ext>
            </a:extLst>
          </p:cNvPr>
          <p:cNvSpPr>
            <a:spLocks noGrp="1" noChangeArrowheads="1"/>
          </p:cNvSpPr>
          <p:nvPr>
            <p:ph idx="1"/>
          </p:nvPr>
        </p:nvSpPr>
        <p:spPr>
          <a:xfrm>
            <a:off x="971550" y="1989138"/>
            <a:ext cx="7786688" cy="1295400"/>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請問法官認為尤男的行為屬於阻卻違法事由中的哪一種，故判決其無罪？</a:t>
            </a:r>
          </a:p>
        </p:txBody>
      </p:sp>
      <p:grpSp>
        <p:nvGrpSpPr>
          <p:cNvPr id="5" name="群組 4">
            <a:extLst>
              <a:ext uri="{FF2B5EF4-FFF2-40B4-BE49-F238E27FC236}">
                <a16:creationId xmlns:a16="http://schemas.microsoft.com/office/drawing/2014/main" xmlns="" id="{5E77C3DD-9F80-4B61-8ACA-388435E3ADB6}"/>
              </a:ext>
            </a:extLst>
          </p:cNvPr>
          <p:cNvGrpSpPr>
            <a:grpSpLocks/>
          </p:cNvGrpSpPr>
          <p:nvPr/>
        </p:nvGrpSpPr>
        <p:grpSpPr bwMode="auto">
          <a:xfrm>
            <a:off x="2411413" y="3452813"/>
            <a:ext cx="3673475" cy="1270000"/>
            <a:chOff x="2267744" y="3140970"/>
            <a:chExt cx="3573155" cy="1269720"/>
          </a:xfrm>
        </p:grpSpPr>
        <p:sp>
          <p:nvSpPr>
            <p:cNvPr id="45061" name="文字方塊 5">
              <a:extLst>
                <a:ext uri="{FF2B5EF4-FFF2-40B4-BE49-F238E27FC236}">
                  <a16:creationId xmlns:a16="http://schemas.microsoft.com/office/drawing/2014/main" xmlns="" id="{B180D4A8-7B57-4D76-B2FD-F8BF50AEAFF0}"/>
                </a:ext>
              </a:extLst>
            </p:cNvPr>
            <p:cNvSpPr txBox="1">
              <a:spLocks noChangeArrowheads="1"/>
            </p:cNvSpPr>
            <p:nvPr/>
          </p:nvSpPr>
          <p:spPr bwMode="auto">
            <a:xfrm>
              <a:off x="2987825" y="3887470"/>
              <a:ext cx="2853074"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正當防衛行為。</a:t>
              </a:r>
            </a:p>
          </p:txBody>
        </p:sp>
        <p:sp>
          <p:nvSpPr>
            <p:cNvPr id="7" name="橢圓 6">
              <a:extLst>
                <a:ext uri="{FF2B5EF4-FFF2-40B4-BE49-F238E27FC236}">
                  <a16:creationId xmlns:a16="http://schemas.microsoft.com/office/drawing/2014/main" xmlns="" id="{AEC53E70-6DEE-4AB9-8EA7-A77C6B2E3A5D}"/>
                </a:ext>
              </a:extLst>
            </p:cNvPr>
            <p:cNvSpPr/>
            <p:nvPr/>
          </p:nvSpPr>
          <p:spPr bwMode="auto">
            <a:xfrm>
              <a:off x="2267744" y="3140970"/>
              <a:ext cx="1008327" cy="9792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1">
            <a:extLst>
              <a:ext uri="{FF2B5EF4-FFF2-40B4-BE49-F238E27FC236}">
                <a16:creationId xmlns:a16="http://schemas.microsoft.com/office/drawing/2014/main" xmlns="" id="{553BA534-82CD-4B70-9E27-D17F5F208AAB}"/>
              </a:ext>
            </a:extLst>
          </p:cNvPr>
          <p:cNvGraphicFramePr>
            <a:graphicFrameLocks noGrp="1"/>
          </p:cNvGraphicFramePr>
          <p:nvPr>
            <p:ph idx="1"/>
          </p:nvPr>
        </p:nvGraphicFramePr>
        <p:xfrm>
          <a:off x="468313" y="1600200"/>
          <a:ext cx="8218487" cy="3261216"/>
        </p:xfrm>
        <a:graphic>
          <a:graphicData uri="http://schemas.openxmlformats.org/drawingml/2006/table">
            <a:tbl>
              <a:tblPr firstRow="1" bandRow="1">
                <a:tableStyleId>{FABFCF23-3B69-468F-B69F-88F6DE6A72F2}</a:tableStyleId>
              </a:tblPr>
              <a:tblGrid>
                <a:gridCol w="8218487">
                  <a:extLst>
                    <a:ext uri="{9D8B030D-6E8A-4147-A177-3AD203B41FA5}">
                      <a16:colId xmlns:a16="http://schemas.microsoft.com/office/drawing/2014/main" xmlns="" val="20000"/>
                    </a:ext>
                  </a:extLst>
                </a:gridCol>
              </a:tblGrid>
              <a:tr h="944692">
                <a:tc>
                  <a:txBody>
                    <a:bodyPr/>
                    <a:lstStyle/>
                    <a:p>
                      <a:r>
                        <a:rPr lang="zh-TW" altLang="en-US" sz="2800" dirty="0">
                          <a:latin typeface="微軟正黑體" panose="020B0604030504040204" pitchFamily="34" charset="-120"/>
                          <a:ea typeface="微軟正黑體" panose="020B0604030504040204" pitchFamily="34" charset="-120"/>
                        </a:rPr>
                        <a:t>若行為人欠缺足夠心智能力辨別是非，處罰就無意義了。</a:t>
                      </a:r>
                    </a:p>
                  </a:txBody>
                  <a:tcPr marT="45696" marB="45696"/>
                </a:tc>
                <a:extLst>
                  <a:ext uri="{0D108BD9-81ED-4DB2-BD59-A6C34878D82A}">
                    <a16:rowId xmlns:a16="http://schemas.microsoft.com/office/drawing/2014/main" xmlns="" val="10000"/>
                  </a:ext>
                </a:extLst>
              </a:tr>
              <a:tr h="944692">
                <a:tc>
                  <a:txBody>
                    <a:bodyPr/>
                    <a:lstStyle/>
                    <a:p>
                      <a:r>
                        <a:rPr lang="zh-TW" altLang="en-US" sz="2800" dirty="0">
                          <a:latin typeface="微軟正黑體" panose="020B0604030504040204" pitchFamily="34" charset="-120"/>
                          <a:ea typeface="微軟正黑體" panose="020B0604030504040204" pitchFamily="34" charset="-120"/>
                        </a:rPr>
                        <a:t>即便符合上述兩項要件，行為人還必須具有責任能力，可以為自己的行為負責，才具備「有責性」</a:t>
                      </a:r>
                    </a:p>
                  </a:txBody>
                  <a:tcPr marT="45696" marB="45696"/>
                </a:tc>
                <a:extLst>
                  <a:ext uri="{0D108BD9-81ED-4DB2-BD59-A6C34878D82A}">
                    <a16:rowId xmlns:a16="http://schemas.microsoft.com/office/drawing/2014/main" xmlns="" val="10001"/>
                  </a:ext>
                </a:extLst>
              </a:tr>
              <a:tr h="137134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2800" dirty="0">
                          <a:latin typeface="微軟正黑體" panose="020B0604030504040204" pitchFamily="34" charset="-120"/>
                          <a:ea typeface="微軟正黑體" panose="020B0604030504040204" pitchFamily="34" charset="-120"/>
                        </a:rPr>
                        <a:t>責任能力是指負擔刑事責任的能力，刑法對於責任能力的規定，是根據</a:t>
                      </a:r>
                      <a:r>
                        <a:rPr lang="zh-TW" altLang="en-US" sz="2800" b="1" dirty="0">
                          <a:solidFill>
                            <a:srgbClr val="FF0000"/>
                          </a:solidFill>
                          <a:latin typeface="微軟正黑體" panose="020B0604030504040204" pitchFamily="34" charset="-120"/>
                          <a:ea typeface="微軟正黑體" panose="020B0604030504040204" pitchFamily="34" charset="-120"/>
                        </a:rPr>
                        <a:t>行為人的年齡、精神狀態及生理狀態而決定。</a:t>
                      </a:r>
                    </a:p>
                  </a:txBody>
                  <a:tcPr marT="45696" marB="45696"/>
                </a:tc>
                <a:extLst>
                  <a:ext uri="{0D108BD9-81ED-4DB2-BD59-A6C34878D82A}">
                    <a16:rowId xmlns:a16="http://schemas.microsoft.com/office/drawing/2014/main" xmlns="" val="10002"/>
                  </a:ext>
                </a:extLst>
              </a:tr>
            </a:tbl>
          </a:graphicData>
        </a:graphic>
      </p:graphicFrame>
      <p:sp>
        <p:nvSpPr>
          <p:cNvPr id="46092" name="標題 7">
            <a:extLst>
              <a:ext uri="{FF2B5EF4-FFF2-40B4-BE49-F238E27FC236}">
                <a16:creationId xmlns:a16="http://schemas.microsoft.com/office/drawing/2014/main" xmlns="" id="{0B65C79A-853B-4FFA-8F92-E25F7DA1EFC8}"/>
              </a:ext>
            </a:extLst>
          </p:cNvPr>
          <p:cNvSpPr>
            <a:spLocks noGrp="1" noChangeArrowheads="1"/>
          </p:cNvSpPr>
          <p:nvPr>
            <p:ph type="title"/>
          </p:nvPr>
        </p:nvSpPr>
        <p:spPr/>
        <p:txBody>
          <a:bodyPr/>
          <a:lstStyle/>
          <a:p>
            <a:pPr eaLnBrk="1" hangingPunct="1"/>
            <a:r>
              <a:rPr lang="en-US" altLang="zh-TW" sz="4400" b="1"/>
              <a:t>(</a:t>
            </a:r>
            <a:r>
              <a:rPr lang="zh-TW" altLang="en-US" sz="4400" b="1"/>
              <a:t>三</a:t>
            </a:r>
            <a:r>
              <a:rPr lang="en-US" altLang="zh-TW" sz="4400" b="1"/>
              <a:t>) </a:t>
            </a:r>
            <a:r>
              <a:rPr lang="zh-TW" altLang="en-US" sz="4400" b="1"/>
              <a:t>有責性</a:t>
            </a:r>
          </a:p>
        </p:txBody>
      </p:sp>
      <p:sp>
        <p:nvSpPr>
          <p:cNvPr id="46093" name="Text Box 17">
            <a:extLst>
              <a:ext uri="{FF2B5EF4-FFF2-40B4-BE49-F238E27FC236}">
                <a16:creationId xmlns:a16="http://schemas.microsoft.com/office/drawing/2014/main" xmlns="" id="{94F8E7EF-CA34-467E-AB84-C172B655A804}"/>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1" name="Picture 13"/>
          <p:cNvPicPr>
            <a:picLocks noChangeAspect="1" noChangeArrowheads="1"/>
          </p:cNvPicPr>
          <p:nvPr/>
        </p:nvPicPr>
        <p:blipFill>
          <a:blip r:embed="rId2"/>
          <a:srcRect/>
          <a:stretch>
            <a:fillRect/>
          </a:stretch>
        </p:blipFill>
        <p:spPr bwMode="auto">
          <a:xfrm>
            <a:off x="684213" y="2924175"/>
            <a:ext cx="7848600" cy="3478213"/>
          </a:xfrm>
          <a:prstGeom prst="rect">
            <a:avLst/>
          </a:prstGeom>
          <a:noFill/>
          <a:ln>
            <a:noFill/>
          </a:ln>
          <a:effectLst>
            <a:prstShdw prst="shdw17" dist="17961" dir="2700000">
              <a:schemeClr val="accent1">
                <a:gamma/>
                <a:shade val="60000"/>
                <a:invGamma/>
              </a:schemeClr>
            </a:prstShdw>
          </a:effectLst>
          <a:extLst/>
        </p:spPr>
      </p:pic>
      <p:sp>
        <p:nvSpPr>
          <p:cNvPr id="56323"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15363" name="內容版面配置區 2"/>
          <p:cNvSpPr>
            <a:spLocks noGrp="1"/>
          </p:cNvSpPr>
          <p:nvPr>
            <p:ph sz="quarter" idx="13"/>
          </p:nvPr>
        </p:nvSpPr>
        <p:spPr>
          <a:xfrm>
            <a:off x="250825" y="981075"/>
            <a:ext cx="8569325" cy="1584325"/>
          </a:xfrm>
        </p:spPr>
        <p:txBody>
          <a:bodyPr/>
          <a:lstStyle/>
          <a:p>
            <a:pPr marL="0" indent="0">
              <a:buFont typeface="Arial" pitchFamily="34" charset="0"/>
              <a:buNone/>
              <a:defRPr/>
            </a:pPr>
            <a:r>
              <a:rPr lang="zh-TW" altLang="en-US" dirty="0" smtClean="0"/>
              <a:t>（三）刑法的犯罪構成</a:t>
            </a:r>
            <a:endParaRPr lang="en-US" altLang="zh-TW" dirty="0" smtClean="0"/>
          </a:p>
          <a:p>
            <a:pPr marL="914400" lvl="1" indent="-514350">
              <a:buFont typeface="+mj-lt"/>
              <a:buAutoNum type="arabicPeriod" startAt="3"/>
              <a:defRPr/>
            </a:pPr>
            <a:r>
              <a:rPr lang="zh-TW" altLang="en-US" dirty="0"/>
              <a:t>行為有責性</a:t>
            </a:r>
            <a:r>
              <a:rPr lang="zh-TW" altLang="en-US" dirty="0" smtClean="0"/>
              <a:t>：</a:t>
            </a:r>
            <a:endParaRPr lang="en-US" altLang="zh-TW" dirty="0" smtClean="0"/>
          </a:p>
          <a:p>
            <a:pPr marL="1314450" lvl="2" indent="-514350" eaLnBrk="1" hangingPunct="1">
              <a:defRPr/>
            </a:pPr>
            <a:r>
              <a:rPr lang="zh-TW" altLang="en-US" dirty="0" smtClean="0"/>
              <a:t>責任能力示意圖：</a:t>
            </a:r>
            <a:endParaRPr lang="en-US" altLang="zh-TW" dirty="0" smtClean="0"/>
          </a:p>
          <a:p>
            <a:pPr marL="800100" lvl="2" indent="0" eaLnBrk="1" hangingPunct="1">
              <a:buFont typeface="Arial" pitchFamily="34" charset="0"/>
              <a:buNone/>
              <a:defRPr/>
            </a:pPr>
            <a:endParaRPr lang="en-US" altLang="zh-TW" dirty="0" smtClean="0"/>
          </a:p>
        </p:txBody>
      </p:sp>
      <p:sp>
        <p:nvSpPr>
          <p:cNvPr id="56325"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A17E45B3-531B-4A7F-87A8-1B895B5834EB}" type="slidenum">
              <a:rPr kumimoji="0" lang="zh-TW" altLang="en-US" smtClean="0">
                <a:solidFill>
                  <a:srgbClr val="898989"/>
                </a:solidFill>
                <a:latin typeface="標楷體" pitchFamily="65" charset="-120"/>
                <a:ea typeface="標楷體" pitchFamily="65" charset="-120"/>
              </a:rPr>
              <a:pPr eaLnBrk="1" hangingPunct="1"/>
              <a:t>53</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4838073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圖片 3">
            <a:extLst>
              <a:ext uri="{FF2B5EF4-FFF2-40B4-BE49-F238E27FC236}">
                <a16:creationId xmlns:a16="http://schemas.microsoft.com/office/drawing/2014/main" xmlns="" id="{A885B6AF-29AF-477C-ACBB-013927E12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133600"/>
            <a:ext cx="9144001"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17">
            <a:extLst>
              <a:ext uri="{FF2B5EF4-FFF2-40B4-BE49-F238E27FC236}">
                <a16:creationId xmlns:a16="http://schemas.microsoft.com/office/drawing/2014/main" xmlns="" id="{390D4E51-EAD6-4DD6-9577-2E44A8DDF95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150</a:t>
            </a:r>
          </a:p>
        </p:txBody>
      </p:sp>
      <p:sp>
        <p:nvSpPr>
          <p:cNvPr id="47108" name="文字方塊 2">
            <a:extLst>
              <a:ext uri="{FF2B5EF4-FFF2-40B4-BE49-F238E27FC236}">
                <a16:creationId xmlns:a16="http://schemas.microsoft.com/office/drawing/2014/main" xmlns="" id="{8DB4764C-A261-4B7E-A09B-6386483AEF4E}"/>
              </a:ext>
            </a:extLst>
          </p:cNvPr>
          <p:cNvSpPr txBox="1">
            <a:spLocks noChangeArrowheads="1"/>
          </p:cNvSpPr>
          <p:nvPr/>
        </p:nvSpPr>
        <p:spPr bwMode="auto">
          <a:xfrm>
            <a:off x="5435600" y="1671638"/>
            <a:ext cx="3570288"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400">
                <a:latin typeface="微軟正黑體" panose="020B0604030504040204" pitchFamily="34" charset="-120"/>
                <a:ea typeface="微軟正黑體" panose="020B0604030504040204" pitchFamily="34" charset="-120"/>
              </a:rPr>
              <a:t>《</a:t>
            </a:r>
            <a:r>
              <a:rPr lang="zh-TW" altLang="en-US" sz="2400">
                <a:latin typeface="微軟正黑體" panose="020B0604030504040204" pitchFamily="34" charset="-120"/>
                <a:ea typeface="微軟正黑體" panose="020B0604030504040204" pitchFamily="34" charset="-120"/>
              </a:rPr>
              <a:t>刑法</a:t>
            </a:r>
            <a:r>
              <a:rPr lang="en-US" altLang="zh-TW" sz="2400">
                <a:latin typeface="微軟正黑體" panose="020B0604030504040204" pitchFamily="34" charset="-120"/>
                <a:ea typeface="微軟正黑體" panose="020B0604030504040204" pitchFamily="34" charset="-120"/>
              </a:rPr>
              <a:t>》</a:t>
            </a:r>
            <a:r>
              <a:rPr lang="zh-TW" altLang="en-US" sz="2400">
                <a:latin typeface="微軟正黑體" panose="020B0604030504040204" pitchFamily="34" charset="-120"/>
                <a:ea typeface="微軟正黑體" panose="020B0604030504040204" pitchFamily="34" charset="-120"/>
              </a:rPr>
              <a:t>責任能力的要件</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0" y="0"/>
            <a:ext cx="8229600" cy="765175"/>
          </a:xfrm>
        </p:spPr>
        <p:txBody>
          <a:bodyPr/>
          <a:lstStyle/>
          <a:p>
            <a:endParaRPr lang="zh-TW" altLang="en-US" smtClean="0"/>
          </a:p>
        </p:txBody>
      </p:sp>
      <p:sp>
        <p:nvSpPr>
          <p:cNvPr id="57347" name="內容版面配置區 2"/>
          <p:cNvSpPr>
            <a:spLocks noGrp="1"/>
          </p:cNvSpPr>
          <p:nvPr>
            <p:ph sz="quarter" idx="13"/>
          </p:nvPr>
        </p:nvSpPr>
        <p:spPr>
          <a:xfrm>
            <a:off x="250825" y="981075"/>
            <a:ext cx="8351838" cy="4897438"/>
          </a:xfrm>
        </p:spPr>
        <p:txBody>
          <a:bodyPr/>
          <a:lstStyle/>
          <a:p>
            <a:r>
              <a:rPr lang="zh-TW" altLang="en-US" dirty="0" smtClean="0">
                <a:latin typeface="微軟正黑體" pitchFamily="34" charset="-120"/>
                <a:ea typeface="微軟正黑體" pitchFamily="34" charset="-120"/>
              </a:rPr>
              <a:t>責任能力，乃行為人因一定之犯罪行為而有負擔刑事責任的資格</a:t>
            </a:r>
            <a:endParaRPr lang="en-US" altLang="zh-TW" dirty="0" smtClean="0">
              <a:latin typeface="微軟正黑體" pitchFamily="34" charset="-120"/>
              <a:ea typeface="微軟正黑體" pitchFamily="34" charset="-120"/>
            </a:endParaRPr>
          </a:p>
          <a:p>
            <a:r>
              <a:rPr lang="zh-TW" altLang="en-US" dirty="0" smtClean="0">
                <a:latin typeface="微軟正黑體" pitchFamily="34" charset="-120"/>
                <a:ea typeface="微軟正黑體" pitchFamily="34" charset="-120"/>
              </a:rPr>
              <a:t>其責任能力得就二方面來觀察，一是生理方面，即年齡狀況；二是精神方面，即精神狀態。綜合生理及精神二方面，責任能力可分為完全責任能力、限制責任能力及無責任能力。 </a:t>
            </a:r>
          </a:p>
        </p:txBody>
      </p:sp>
      <p:sp>
        <p:nvSpPr>
          <p:cNvPr id="57348"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D2D0BE1-DC5D-4CBF-A872-5AF88FE55F25}" type="slidenum">
              <a:rPr kumimoji="0" lang="zh-TW" altLang="en-US" smtClean="0">
                <a:solidFill>
                  <a:srgbClr val="898989"/>
                </a:solidFill>
                <a:latin typeface="標楷體" pitchFamily="65" charset="-120"/>
                <a:ea typeface="標楷體" pitchFamily="65" charset="-120"/>
              </a:rPr>
              <a:pPr eaLnBrk="1" hangingPunct="1"/>
              <a:t>55</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25309863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標題 1"/>
          <p:cNvSpPr>
            <a:spLocks noGrp="1"/>
          </p:cNvSpPr>
          <p:nvPr>
            <p:ph type="title"/>
          </p:nvPr>
        </p:nvSpPr>
        <p:spPr/>
        <p:txBody>
          <a:bodyPr/>
          <a:lstStyle/>
          <a:p>
            <a:endParaRPr lang="zh-TW" altLang="en-US" smtClean="0"/>
          </a:p>
        </p:txBody>
      </p:sp>
      <p:sp>
        <p:nvSpPr>
          <p:cNvPr id="58371" name="內容版面配置區 2"/>
          <p:cNvSpPr>
            <a:spLocks noGrp="1"/>
          </p:cNvSpPr>
          <p:nvPr>
            <p:ph idx="1"/>
          </p:nvPr>
        </p:nvSpPr>
        <p:spPr>
          <a:xfrm>
            <a:off x="457200" y="428625"/>
            <a:ext cx="8229600" cy="5697538"/>
          </a:xfrm>
        </p:spPr>
        <p:txBody>
          <a:bodyPr/>
          <a:lstStyle/>
          <a:p>
            <a:r>
              <a:rPr lang="zh-TW" altLang="en-US" sz="2400" dirty="0" smtClean="0"/>
              <a:t/>
            </a:r>
            <a:br>
              <a:rPr lang="zh-TW" altLang="en-US" sz="2400" dirty="0" smtClean="0"/>
            </a:br>
            <a:r>
              <a:rPr lang="zh-TW" altLang="en-US" dirty="0" smtClean="0">
                <a:solidFill>
                  <a:srgbClr val="FF0000"/>
                </a:solidFill>
                <a:latin typeface="微軟正黑體" pitchFamily="34" charset="-120"/>
                <a:ea typeface="微軟正黑體" pitchFamily="34" charset="-120"/>
              </a:rPr>
              <a:t>以年齡分為</a:t>
            </a:r>
            <a:r>
              <a:rPr lang="en-US" altLang="zh-TW" dirty="0" smtClean="0">
                <a:solidFill>
                  <a:srgbClr val="FF0000"/>
                </a:solidFill>
                <a:latin typeface="微軟正黑體" pitchFamily="34" charset="-120"/>
                <a:ea typeface="微軟正黑體" pitchFamily="34" charset="-120"/>
              </a:rPr>
              <a:t>:</a:t>
            </a:r>
          </a:p>
          <a:p>
            <a:r>
              <a:rPr lang="zh-TW" altLang="en-US" sz="2800" dirty="0" smtClean="0">
                <a:solidFill>
                  <a:srgbClr val="FF0000"/>
                </a:solidFill>
                <a:latin typeface="微軟正黑體" pitchFamily="34" charset="-120"/>
                <a:ea typeface="微軟正黑體" pitchFamily="34" charset="-120"/>
              </a:rPr>
              <a:t>一、完全責任能力</a:t>
            </a:r>
            <a:r>
              <a:rPr lang="zh-TW" altLang="en-US" sz="2800" dirty="0" smtClean="0">
                <a:latin typeface="微軟正黑體" pitchFamily="34" charset="-120"/>
                <a:ea typeface="微軟正黑體" pitchFamily="34" charset="-120"/>
              </a:rPr>
              <a:t>：行為人須負完全的刑事責任的適格（資格），一般人皆係完全責任能力人。 </a:t>
            </a:r>
            <a:br>
              <a:rPr lang="zh-TW" altLang="en-US" sz="2800" dirty="0" smtClean="0">
                <a:latin typeface="微軟正黑體" pitchFamily="34" charset="-120"/>
                <a:ea typeface="微軟正黑體" pitchFamily="34" charset="-120"/>
              </a:rPr>
            </a:br>
            <a:r>
              <a:rPr lang="zh-TW" altLang="en-US" sz="2800" dirty="0" smtClean="0">
                <a:solidFill>
                  <a:srgbClr val="FF0000"/>
                </a:solidFill>
                <a:latin typeface="微軟正黑體" pitchFamily="34" charset="-120"/>
                <a:ea typeface="微軟正黑體" pitchFamily="34" charset="-120"/>
              </a:rPr>
              <a:t>二、限制責任能力</a:t>
            </a:r>
            <a:r>
              <a:rPr lang="zh-TW" altLang="en-US" sz="2800" dirty="0" smtClean="0">
                <a:latin typeface="微軟正黑體" pitchFamily="34" charset="-120"/>
                <a:ea typeface="微軟正黑體" pitchFamily="34" charset="-120"/>
              </a:rPr>
              <a:t>：行為人仍須需負刑事責任，但其刑事責任已因一定情形而有所減輕。此在刑法上用語多為「 ．．．． 得減輕其刑」。例如刑法第</a:t>
            </a:r>
            <a:r>
              <a:rPr lang="en-US" altLang="zh-TW" sz="2800" dirty="0" smtClean="0">
                <a:latin typeface="微軟正黑體" pitchFamily="34" charset="-120"/>
                <a:ea typeface="微軟正黑體" pitchFamily="34" charset="-120"/>
              </a:rPr>
              <a:t>183</a:t>
            </a:r>
            <a:r>
              <a:rPr lang="zh-TW" altLang="en-US" sz="2800" dirty="0" smtClean="0">
                <a:latin typeface="微軟正黑體" pitchFamily="34" charset="-120"/>
                <a:ea typeface="微軟正黑體" pitchFamily="34" charset="-120"/>
              </a:rPr>
              <a:t>條第三項：「滿八十歲人之行為，得減輕其刑」之規定。 </a:t>
            </a:r>
            <a:br>
              <a:rPr lang="zh-TW" altLang="en-US" sz="2800" dirty="0" smtClean="0">
                <a:latin typeface="微軟正黑體" pitchFamily="34" charset="-120"/>
                <a:ea typeface="微軟正黑體" pitchFamily="34" charset="-120"/>
              </a:rPr>
            </a:br>
            <a:r>
              <a:rPr lang="zh-TW" altLang="en-US" sz="2800" dirty="0" smtClean="0">
                <a:solidFill>
                  <a:srgbClr val="FF0000"/>
                </a:solidFill>
                <a:latin typeface="微軟正黑體" pitchFamily="34" charset="-120"/>
                <a:ea typeface="微軟正黑體" pitchFamily="34" charset="-120"/>
              </a:rPr>
              <a:t>三、無責任能力</a:t>
            </a:r>
            <a:r>
              <a:rPr lang="zh-TW" altLang="en-US" sz="2800" dirty="0" smtClean="0">
                <a:latin typeface="微軟正黑體" pitchFamily="34" charset="-120"/>
                <a:ea typeface="微軟正黑體" pitchFamily="34" charset="-120"/>
              </a:rPr>
              <a:t>：行為人根本不必負擔刑責。例如刑法第</a:t>
            </a:r>
            <a:r>
              <a:rPr lang="en-US" altLang="zh-TW" sz="2800" dirty="0" smtClean="0">
                <a:latin typeface="微軟正黑體" pitchFamily="34" charset="-120"/>
                <a:ea typeface="微軟正黑體" pitchFamily="34" charset="-120"/>
              </a:rPr>
              <a:t>18</a:t>
            </a:r>
            <a:r>
              <a:rPr lang="zh-TW" altLang="en-US" sz="2800" dirty="0" smtClean="0">
                <a:latin typeface="微軟正黑體" pitchFamily="34" charset="-120"/>
                <a:ea typeface="微軟正黑體" pitchFamily="34" charset="-120"/>
              </a:rPr>
              <a:t>條第一項：「未滿十四歲人之行為， 不罰」之規定。</a:t>
            </a:r>
            <a:endParaRPr lang="en-US" altLang="zh-TW" sz="2800" dirty="0" smtClean="0">
              <a:latin typeface="微軟正黑體" pitchFamily="34" charset="-120"/>
              <a:ea typeface="微軟正黑體" pitchFamily="34" charset="-120"/>
            </a:endParaRPr>
          </a:p>
          <a:p>
            <a:r>
              <a:rPr lang="zh-TW" altLang="en-US" sz="2800" dirty="0" smtClean="0">
                <a:solidFill>
                  <a:srgbClr val="FF0000"/>
                </a:solidFill>
                <a:latin typeface="微軟正黑體" pitchFamily="34" charset="-120"/>
                <a:ea typeface="微軟正黑體" pitchFamily="34" charset="-120"/>
              </a:rPr>
              <a:t>刑法無法罰，但適用少年事件處理法</a:t>
            </a:r>
          </a:p>
        </p:txBody>
      </p:sp>
    </p:spTree>
    <p:extLst>
      <p:ext uri="{BB962C8B-B14F-4D97-AF65-F5344CB8AC3E}">
        <p14:creationId xmlns:p14="http://schemas.microsoft.com/office/powerpoint/2010/main" val="4291742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標題 1"/>
          <p:cNvSpPr>
            <a:spLocks noGrp="1"/>
          </p:cNvSpPr>
          <p:nvPr>
            <p:ph type="title"/>
          </p:nvPr>
        </p:nvSpPr>
        <p:spPr>
          <a:xfrm>
            <a:off x="251520" y="341784"/>
            <a:ext cx="4896544" cy="1143000"/>
          </a:xfrm>
        </p:spPr>
        <p:txBody>
          <a:bodyPr/>
          <a:lstStyle/>
          <a:p>
            <a:pPr algn="l"/>
            <a:r>
              <a:rPr lang="zh-TW" altLang="en-US" dirty="0" smtClean="0"/>
              <a:t>以精神狀態分為</a:t>
            </a:r>
            <a:r>
              <a:rPr lang="en-US" altLang="zh-TW" dirty="0" smtClean="0"/>
              <a:t>:</a:t>
            </a:r>
            <a:endParaRPr lang="zh-TW" altLang="en-US" dirty="0" smtClean="0"/>
          </a:p>
        </p:txBody>
      </p:sp>
      <p:sp>
        <p:nvSpPr>
          <p:cNvPr id="59395" name="內容版面配置區 2"/>
          <p:cNvSpPr>
            <a:spLocks noGrp="1"/>
          </p:cNvSpPr>
          <p:nvPr>
            <p:ph idx="1"/>
          </p:nvPr>
        </p:nvSpPr>
        <p:spPr/>
        <p:txBody>
          <a:bodyPr/>
          <a:lstStyle/>
          <a:p>
            <a:r>
              <a:rPr lang="zh-TW" altLang="en-US" dirty="0" smtClean="0">
                <a:latin typeface="微軟正黑體" pitchFamily="34" charset="-120"/>
                <a:ea typeface="微軟正黑體" pitchFamily="34" charset="-120"/>
              </a:rPr>
              <a:t>自然人的刑事責任能力分為三類：</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一、</a:t>
            </a:r>
            <a:r>
              <a:rPr lang="zh-TW" altLang="en-US" dirty="0" smtClean="0">
                <a:solidFill>
                  <a:srgbClr val="FF0000"/>
                </a:solidFill>
                <a:latin typeface="微軟正黑體" pitchFamily="34" charset="-120"/>
                <a:ea typeface="微軟正黑體" pitchFamily="34" charset="-120"/>
              </a:rPr>
              <a:t>完全責任能力人</a:t>
            </a:r>
            <a:r>
              <a:rPr lang="zh-TW" altLang="en-US" dirty="0" smtClean="0">
                <a:latin typeface="微軟正黑體" pitchFamily="34" charset="-120"/>
                <a:ea typeface="微軟正黑體" pitchFamily="34" charset="-120"/>
              </a:rPr>
              <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滿</a:t>
            </a:r>
            <a:r>
              <a:rPr lang="en-US" altLang="zh-TW" dirty="0" smtClean="0">
                <a:latin typeface="微軟正黑體" pitchFamily="34" charset="-120"/>
                <a:ea typeface="微軟正黑體" pitchFamily="34" charset="-120"/>
              </a:rPr>
              <a:t>18</a:t>
            </a:r>
            <a:r>
              <a:rPr lang="zh-TW" altLang="en-US" dirty="0" smtClean="0">
                <a:latin typeface="微軟正黑體" pitchFamily="34" charset="-120"/>
                <a:ea typeface="微軟正黑體" pitchFamily="34" charset="-120"/>
              </a:rPr>
              <a:t>歲，精神狀態正常而且無瘖啞情形之人，為完全責任能力人。</a:t>
            </a:r>
          </a:p>
        </p:txBody>
      </p:sp>
      <p:sp>
        <p:nvSpPr>
          <p:cNvPr id="5939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C7222C2-56BD-4E3C-9562-7346C44D6E28}" type="slidenum">
              <a:rPr kumimoji="0" lang="zh-TW" altLang="en-US" smtClean="0">
                <a:solidFill>
                  <a:srgbClr val="898989"/>
                </a:solidFill>
                <a:latin typeface="標楷體" pitchFamily="65" charset="-120"/>
                <a:ea typeface="標楷體" pitchFamily="65" charset="-120"/>
              </a:rPr>
              <a:pPr eaLnBrk="1" hangingPunct="1"/>
              <a:t>57</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40165631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endParaRPr lang="zh-TW" altLang="en-US" smtClean="0"/>
          </a:p>
        </p:txBody>
      </p:sp>
      <p:sp>
        <p:nvSpPr>
          <p:cNvPr id="60419" name="內容版面配置區 2"/>
          <p:cNvSpPr>
            <a:spLocks noGrp="1"/>
          </p:cNvSpPr>
          <p:nvPr>
            <p:ph idx="1"/>
          </p:nvPr>
        </p:nvSpPr>
        <p:spPr>
          <a:xfrm>
            <a:off x="457200" y="357188"/>
            <a:ext cx="8543925" cy="5768975"/>
          </a:xfrm>
        </p:spPr>
        <p:txBody>
          <a:bodyPr/>
          <a:lstStyle/>
          <a:p>
            <a:r>
              <a:rPr lang="zh-TW" altLang="en-US" sz="3200" dirty="0" smtClean="0"/>
              <a:t/>
            </a:r>
            <a:br>
              <a:rPr lang="zh-TW" altLang="en-US" sz="3200" dirty="0" smtClean="0"/>
            </a:br>
            <a:r>
              <a:rPr lang="zh-TW" altLang="en-US" sz="3200" dirty="0" smtClean="0">
                <a:latin typeface="微軟正黑體" pitchFamily="34" charset="-120"/>
                <a:ea typeface="微軟正黑體" pitchFamily="34" charset="-120"/>
              </a:rPr>
              <a:t>二、</a:t>
            </a:r>
            <a:r>
              <a:rPr lang="zh-TW" altLang="en-US" sz="3200" dirty="0" smtClean="0">
                <a:solidFill>
                  <a:srgbClr val="FF0000"/>
                </a:solidFill>
                <a:latin typeface="微軟正黑體" pitchFamily="34" charset="-120"/>
                <a:ea typeface="微軟正黑體" pitchFamily="34" charset="-120"/>
              </a:rPr>
              <a:t>限制責任能力人</a:t>
            </a:r>
            <a:r>
              <a:rPr lang="zh-TW" altLang="en-US" sz="3200" dirty="0" smtClean="0">
                <a:latin typeface="微軟正黑體" pitchFamily="34" charset="-120"/>
                <a:ea typeface="微軟正黑體" pitchFamily="34" charset="-120"/>
              </a:rPr>
              <a:t>：以下</a:t>
            </a:r>
            <a:r>
              <a:rPr lang="en-US" altLang="zh-TW" sz="3200" dirty="0" smtClean="0">
                <a:latin typeface="微軟正黑體" pitchFamily="34" charset="-120"/>
                <a:ea typeface="微軟正黑體" pitchFamily="34" charset="-120"/>
              </a:rPr>
              <a:t>4</a:t>
            </a:r>
            <a:r>
              <a:rPr lang="zh-TW" altLang="en-US" sz="3200" dirty="0" smtClean="0">
                <a:latin typeface="微軟正黑體" pitchFamily="34" charset="-120"/>
                <a:ea typeface="微軟正黑體" pitchFamily="34" charset="-120"/>
              </a:rPr>
              <a:t>種自然人為減輕責任能力人</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
            </a:r>
            <a:br>
              <a:rPr lang="zh-TW" altLang="en-US" sz="3200" dirty="0" smtClean="0">
                <a:latin typeface="微軟正黑體" pitchFamily="34" charset="-120"/>
                <a:ea typeface="微軟正黑體" pitchFamily="34" charset="-120"/>
              </a:rPr>
            </a:br>
            <a:r>
              <a:rPr lang="zh-TW" altLang="en-US" sz="3200" dirty="0" smtClean="0">
                <a:latin typeface="微軟正黑體" pitchFamily="34" charset="-120"/>
                <a:ea typeface="微軟正黑體" pitchFamily="34" charset="-120"/>
              </a:rPr>
              <a:t>甲、</a:t>
            </a:r>
            <a:r>
              <a:rPr lang="en-US" altLang="zh-TW" sz="3200" dirty="0" smtClean="0">
                <a:latin typeface="微軟正黑體" pitchFamily="34" charset="-120"/>
                <a:ea typeface="微軟正黑體" pitchFamily="34" charset="-120"/>
              </a:rPr>
              <a:t>14</a:t>
            </a:r>
            <a:r>
              <a:rPr lang="zh-TW" altLang="en-US" sz="3200" dirty="0" smtClean="0">
                <a:latin typeface="微軟正黑體" pitchFamily="34" charset="-120"/>
                <a:ea typeface="微軟正黑體" pitchFamily="34" charset="-120"/>
              </a:rPr>
              <a:t>歲以上未滿</a:t>
            </a:r>
            <a:r>
              <a:rPr lang="en-US" altLang="zh-TW" sz="3200" dirty="0" smtClean="0">
                <a:latin typeface="微軟正黑體" pitchFamily="34" charset="-120"/>
                <a:ea typeface="微軟正黑體" pitchFamily="34" charset="-120"/>
              </a:rPr>
              <a:t>18</a:t>
            </a:r>
            <a:r>
              <a:rPr lang="zh-TW" altLang="en-US" sz="3200" dirty="0" smtClean="0">
                <a:latin typeface="微軟正黑體" pitchFamily="34" charset="-120"/>
                <a:ea typeface="微軟正黑體" pitchFamily="34" charset="-120"/>
              </a:rPr>
              <a:t>歲 </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刑法</a:t>
            </a:r>
            <a:r>
              <a:rPr lang="en-US" altLang="zh-TW" sz="3200" dirty="0" smtClean="0">
                <a:latin typeface="微軟正黑體" pitchFamily="34" charset="-120"/>
                <a:ea typeface="微軟正黑體" pitchFamily="34" charset="-120"/>
              </a:rPr>
              <a:t>18</a:t>
            </a:r>
            <a:r>
              <a:rPr lang="zh-TW" altLang="en-US" sz="3200" dirty="0" smtClean="0">
                <a:latin typeface="微軟正黑體" pitchFamily="34" charset="-120"/>
                <a:ea typeface="微軟正黑體" pitchFamily="34" charset="-120"/>
              </a:rPr>
              <a:t>第二項</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a:t>
            </a:r>
            <a:br>
              <a:rPr lang="zh-TW" altLang="en-US" sz="3200" dirty="0" smtClean="0">
                <a:latin typeface="微軟正黑體" pitchFamily="34" charset="-120"/>
                <a:ea typeface="微軟正黑體" pitchFamily="34" charset="-120"/>
              </a:rPr>
            </a:br>
            <a:r>
              <a:rPr lang="zh-TW" altLang="en-US" sz="3200" dirty="0" smtClean="0">
                <a:latin typeface="微軟正黑體" pitchFamily="34" charset="-120"/>
                <a:ea typeface="微軟正黑體" pitchFamily="34" charset="-120"/>
              </a:rPr>
              <a:t>乙、滿</a:t>
            </a:r>
            <a:r>
              <a:rPr lang="en-US" altLang="zh-TW" sz="3200" dirty="0" smtClean="0">
                <a:latin typeface="微軟正黑體" pitchFamily="34" charset="-120"/>
                <a:ea typeface="微軟正黑體" pitchFamily="34" charset="-120"/>
              </a:rPr>
              <a:t>80</a:t>
            </a:r>
            <a:r>
              <a:rPr lang="zh-TW" altLang="en-US" sz="3200" dirty="0" smtClean="0">
                <a:latin typeface="微軟正黑體" pitchFamily="34" charset="-120"/>
                <a:ea typeface="微軟正黑體" pitchFamily="34" charset="-120"/>
              </a:rPr>
              <a:t>歲之人</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刑法</a:t>
            </a:r>
            <a:r>
              <a:rPr lang="en-US" altLang="zh-TW" sz="3200" dirty="0" smtClean="0">
                <a:latin typeface="微軟正黑體" pitchFamily="34" charset="-120"/>
                <a:ea typeface="微軟正黑體" pitchFamily="34" charset="-120"/>
              </a:rPr>
              <a:t>18</a:t>
            </a:r>
            <a:r>
              <a:rPr lang="zh-TW" altLang="en-US" sz="3200" dirty="0" smtClean="0">
                <a:latin typeface="微軟正黑體" pitchFamily="34" charset="-120"/>
                <a:ea typeface="微軟正黑體" pitchFamily="34" charset="-120"/>
              </a:rPr>
              <a:t>第三項</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a:t>
            </a:r>
            <a:br>
              <a:rPr lang="zh-TW" altLang="en-US" sz="3200" dirty="0" smtClean="0">
                <a:latin typeface="微軟正黑體" pitchFamily="34" charset="-120"/>
                <a:ea typeface="微軟正黑體" pitchFamily="34" charset="-120"/>
              </a:rPr>
            </a:br>
            <a:r>
              <a:rPr lang="zh-TW" altLang="en-US" sz="3200" dirty="0" smtClean="0">
                <a:latin typeface="微軟正黑體" pitchFamily="34" charset="-120"/>
                <a:ea typeface="微軟正黑體" pitchFamily="34" charset="-120"/>
              </a:rPr>
              <a:t>丙、行為時因精神障礙或其他心智缺陷，致其辨識行為違法或 依其辨識而行為之能力，顯著減低之人</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刑法</a:t>
            </a:r>
            <a:r>
              <a:rPr lang="en-US" altLang="zh-TW" sz="3200" dirty="0" smtClean="0">
                <a:latin typeface="微軟正黑體" pitchFamily="34" charset="-120"/>
                <a:ea typeface="微軟正黑體" pitchFamily="34" charset="-120"/>
              </a:rPr>
              <a:t>19</a:t>
            </a:r>
            <a:r>
              <a:rPr lang="zh-TW" altLang="en-US" sz="3200" dirty="0" smtClean="0">
                <a:latin typeface="微軟正黑體" pitchFamily="34" charset="-120"/>
                <a:ea typeface="微軟正黑體" pitchFamily="34" charset="-120"/>
              </a:rPr>
              <a:t>二項</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a:t>
            </a:r>
            <a:br>
              <a:rPr lang="zh-TW" altLang="en-US" sz="3200" dirty="0" smtClean="0">
                <a:latin typeface="微軟正黑體" pitchFamily="34" charset="-120"/>
                <a:ea typeface="微軟正黑體" pitchFamily="34" charset="-120"/>
              </a:rPr>
            </a:br>
            <a:r>
              <a:rPr lang="zh-TW" altLang="en-US" sz="3200" dirty="0" smtClean="0">
                <a:latin typeface="微軟正黑體" pitchFamily="34" charset="-120"/>
                <a:ea typeface="微軟正黑體" pitchFamily="34" charset="-120"/>
              </a:rPr>
              <a:t>丁、瘖啞人</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既瘖且啞之人，既聾且啞之人</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刑法</a:t>
            </a:r>
            <a:r>
              <a:rPr lang="en-US" altLang="zh-TW" sz="3200" dirty="0" smtClean="0">
                <a:latin typeface="微軟正黑體" pitchFamily="34" charset="-120"/>
                <a:ea typeface="微軟正黑體" pitchFamily="34" charset="-120"/>
              </a:rPr>
              <a:t>20</a:t>
            </a:r>
            <a:r>
              <a:rPr lang="zh-TW" altLang="en-US" sz="3200" dirty="0" smtClean="0">
                <a:latin typeface="微軟正黑體" pitchFamily="34" charset="-120"/>
                <a:ea typeface="微軟正黑體" pitchFamily="34" charset="-120"/>
              </a:rPr>
              <a:t>條</a:t>
            </a:r>
            <a:r>
              <a:rPr lang="en-US" altLang="zh-TW" sz="3200" dirty="0" smtClean="0">
                <a:latin typeface="微軟正黑體" pitchFamily="34" charset="-120"/>
                <a:ea typeface="微軟正黑體" pitchFamily="34" charset="-120"/>
              </a:rPr>
              <a:t>)</a:t>
            </a:r>
            <a:r>
              <a:rPr lang="zh-TW" altLang="en-US" sz="3200" dirty="0" smtClean="0">
                <a:latin typeface="微軟正黑體" pitchFamily="34" charset="-120"/>
                <a:ea typeface="微軟正黑體" pitchFamily="34" charset="-120"/>
              </a:rPr>
              <a:t>。</a:t>
            </a:r>
            <a:br>
              <a:rPr lang="zh-TW" altLang="en-US" sz="3200" dirty="0" smtClean="0">
                <a:latin typeface="微軟正黑體" pitchFamily="34" charset="-120"/>
                <a:ea typeface="微軟正黑體" pitchFamily="34" charset="-120"/>
              </a:rPr>
            </a:br>
            <a:endParaRPr lang="zh-TW" altLang="en-US" sz="3200" dirty="0" smtClean="0">
              <a:latin typeface="微軟正黑體" pitchFamily="34" charset="-120"/>
              <a:ea typeface="微軟正黑體" pitchFamily="34" charset="-120"/>
            </a:endParaRPr>
          </a:p>
        </p:txBody>
      </p:sp>
    </p:spTree>
    <p:extLst>
      <p:ext uri="{BB962C8B-B14F-4D97-AF65-F5344CB8AC3E}">
        <p14:creationId xmlns:p14="http://schemas.microsoft.com/office/powerpoint/2010/main" val="17147811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endParaRPr lang="zh-TW" altLang="en-US" smtClean="0"/>
          </a:p>
        </p:txBody>
      </p:sp>
      <p:sp>
        <p:nvSpPr>
          <p:cNvPr id="61443" name="內容版面配置區 2"/>
          <p:cNvSpPr>
            <a:spLocks noGrp="1"/>
          </p:cNvSpPr>
          <p:nvPr>
            <p:ph idx="1"/>
          </p:nvPr>
        </p:nvSpPr>
        <p:spPr/>
        <p:txBody>
          <a:bodyPr/>
          <a:lstStyle/>
          <a:p>
            <a:r>
              <a:rPr lang="zh-TW" altLang="en-US" dirty="0" smtClean="0">
                <a:latin typeface="微軟正黑體" pitchFamily="34" charset="-120"/>
                <a:ea typeface="微軟正黑體" pitchFamily="34" charset="-120"/>
              </a:rPr>
              <a:t>三、</a:t>
            </a:r>
            <a:r>
              <a:rPr lang="zh-TW" altLang="en-US" dirty="0" smtClean="0">
                <a:solidFill>
                  <a:srgbClr val="FF0000"/>
                </a:solidFill>
                <a:latin typeface="微軟正黑體" pitchFamily="34" charset="-120"/>
                <a:ea typeface="微軟正黑體" pitchFamily="34" charset="-120"/>
              </a:rPr>
              <a:t>無責任能力人</a:t>
            </a:r>
            <a:r>
              <a:rPr lang="zh-TW" altLang="en-US" dirty="0" smtClean="0">
                <a:latin typeface="微軟正黑體" pitchFamily="34" charset="-120"/>
                <a:ea typeface="微軟正黑體" pitchFamily="34" charset="-120"/>
              </a:rPr>
              <a:t>：以下</a:t>
            </a:r>
            <a:r>
              <a:rPr lang="en-US" altLang="zh-TW" dirty="0" smtClean="0">
                <a:latin typeface="微軟正黑體" pitchFamily="34" charset="-120"/>
                <a:ea typeface="微軟正黑體" pitchFamily="34" charset="-120"/>
              </a:rPr>
              <a:t>2</a:t>
            </a:r>
            <a:r>
              <a:rPr lang="zh-TW" altLang="en-US" dirty="0" smtClean="0">
                <a:latin typeface="微軟正黑體" pitchFamily="34" charset="-120"/>
                <a:ea typeface="微軟正黑體" pitchFamily="34" charset="-120"/>
              </a:rPr>
              <a:t>種自然人為無刑事責任能力人：</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甲、末滿</a:t>
            </a:r>
            <a:r>
              <a:rPr lang="en-US" altLang="zh-TW" dirty="0" smtClean="0">
                <a:latin typeface="微軟正黑體" pitchFamily="34" charset="-120"/>
                <a:ea typeface="微軟正黑體" pitchFamily="34" charset="-120"/>
              </a:rPr>
              <a:t>14</a:t>
            </a:r>
            <a:r>
              <a:rPr lang="zh-TW" altLang="en-US" dirty="0" smtClean="0">
                <a:latin typeface="微軟正黑體" pitchFamily="34" charset="-120"/>
                <a:ea typeface="微軟正黑體" pitchFamily="34" charset="-120"/>
              </a:rPr>
              <a:t>歲之人</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刑法</a:t>
            </a:r>
            <a:r>
              <a:rPr lang="en-US" altLang="zh-TW" dirty="0" smtClean="0">
                <a:latin typeface="微軟正黑體" pitchFamily="34" charset="-120"/>
                <a:ea typeface="微軟正黑體" pitchFamily="34" charset="-120"/>
              </a:rPr>
              <a:t>18</a:t>
            </a:r>
            <a:r>
              <a:rPr lang="zh-TW" altLang="en-US" dirty="0" smtClean="0">
                <a:latin typeface="微軟正黑體" pitchFamily="34" charset="-120"/>
                <a:ea typeface="微軟正黑體" pitchFamily="34" charset="-120"/>
              </a:rPr>
              <a:t>條第一項</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乙、行為時因精神障礙或其他心智缺陷，致不能辨識：</a:t>
            </a:r>
            <a:br>
              <a:rPr lang="zh-TW" altLang="en-US" dirty="0" smtClean="0">
                <a:latin typeface="微軟正黑體" pitchFamily="34" charset="-120"/>
                <a:ea typeface="微軟正黑體" pitchFamily="34" charset="-120"/>
              </a:rPr>
            </a:br>
            <a:r>
              <a:rPr lang="zh-TW" altLang="en-US" dirty="0" smtClean="0">
                <a:latin typeface="微軟正黑體" pitchFamily="34" charset="-120"/>
                <a:ea typeface="微軟正黑體" pitchFamily="34" charset="-120"/>
              </a:rPr>
              <a:t>違法或欠缺依其辨識而行為之能力之人</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刑法</a:t>
            </a:r>
            <a:r>
              <a:rPr lang="en-US" altLang="zh-TW" dirty="0" smtClean="0">
                <a:latin typeface="微軟正黑體" pitchFamily="34" charset="-120"/>
                <a:ea typeface="微軟正黑體" pitchFamily="34" charset="-120"/>
              </a:rPr>
              <a:t>19</a:t>
            </a:r>
            <a:r>
              <a:rPr lang="zh-TW" altLang="en-US" dirty="0" smtClean="0">
                <a:latin typeface="微軟正黑體" pitchFamily="34" charset="-120"/>
                <a:ea typeface="微軟正黑體" pitchFamily="34" charset="-120"/>
              </a:rPr>
              <a:t>條第</a:t>
            </a:r>
            <a:r>
              <a:rPr lang="en-US" altLang="zh-TW" dirty="0" smtClean="0">
                <a:latin typeface="微軟正黑體" pitchFamily="34" charset="-120"/>
                <a:ea typeface="微軟正黑體" pitchFamily="34" charset="-120"/>
              </a:rPr>
              <a:t>1</a:t>
            </a:r>
            <a:r>
              <a:rPr lang="zh-TW" altLang="en-US" dirty="0" smtClean="0">
                <a:latin typeface="微軟正黑體" pitchFamily="34" charset="-120"/>
                <a:ea typeface="微軟正黑體" pitchFamily="34" charset="-120"/>
              </a:rPr>
              <a:t>項</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a:t>
            </a:r>
          </a:p>
          <a:p>
            <a:endParaRPr lang="zh-TW" altLang="en-US" dirty="0" smtClean="0">
              <a:latin typeface="微軟正黑體" pitchFamily="34" charset="-120"/>
              <a:ea typeface="微軟正黑體" pitchFamily="34" charset="-120"/>
            </a:endParaRPr>
          </a:p>
        </p:txBody>
      </p:sp>
      <p:sp>
        <p:nvSpPr>
          <p:cNvPr id="614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A381953-50C6-4B04-ACD7-7FBB05068A09}" type="slidenum">
              <a:rPr kumimoji="0" lang="zh-TW" altLang="en-US" smtClean="0">
                <a:solidFill>
                  <a:srgbClr val="898989"/>
                </a:solidFill>
                <a:latin typeface="標楷體" pitchFamily="65" charset="-120"/>
                <a:ea typeface="標楷體" pitchFamily="65" charset="-120"/>
              </a:rPr>
              <a:pPr eaLnBrk="1" hangingPunct="1"/>
              <a:t>59</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3593458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群組 4">
            <a:extLst>
              <a:ext uri="{FF2B5EF4-FFF2-40B4-BE49-F238E27FC236}">
                <a16:creationId xmlns:a16="http://schemas.microsoft.com/office/drawing/2014/main" xmlns="" id="{65D32B4F-4F73-4908-82BB-99829910CDDA}"/>
              </a:ext>
            </a:extLst>
          </p:cNvPr>
          <p:cNvGrpSpPr>
            <a:grpSpLocks/>
          </p:cNvGrpSpPr>
          <p:nvPr/>
        </p:nvGrpSpPr>
        <p:grpSpPr bwMode="auto">
          <a:xfrm>
            <a:off x="684213" y="1700213"/>
            <a:ext cx="7272337" cy="1190625"/>
            <a:chOff x="647564" y="1844823"/>
            <a:chExt cx="7103673" cy="1190586"/>
          </a:xfrm>
        </p:grpSpPr>
        <p:sp>
          <p:nvSpPr>
            <p:cNvPr id="6" name="矩形 5">
              <a:extLst>
                <a:ext uri="{FF2B5EF4-FFF2-40B4-BE49-F238E27FC236}">
                  <a16:creationId xmlns:a16="http://schemas.microsoft.com/office/drawing/2014/main" xmlns="" id="{1CB61A43-604A-4F5A-9ED6-56A9A2E09EDF}"/>
                </a:ext>
              </a:extLst>
            </p:cNvPr>
            <p:cNvSpPr/>
            <p:nvPr/>
          </p:nvSpPr>
          <p:spPr>
            <a:xfrm>
              <a:off x="647564" y="1844823"/>
              <a:ext cx="7103673" cy="1190586"/>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30727" name="圖片 6">
              <a:extLst>
                <a:ext uri="{FF2B5EF4-FFF2-40B4-BE49-F238E27FC236}">
                  <a16:creationId xmlns:a16="http://schemas.microsoft.com/office/drawing/2014/main" xmlns="" id="{EF2B977E-C4DD-4D75-8AF7-753AD5B05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2372" b="37192"/>
            <a:stretch>
              <a:fillRect/>
            </a:stretch>
          </p:blipFill>
          <p:spPr bwMode="auto">
            <a:xfrm>
              <a:off x="804236" y="1864191"/>
              <a:ext cx="546663" cy="66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文字方塊 7">
              <a:extLst>
                <a:ext uri="{FF2B5EF4-FFF2-40B4-BE49-F238E27FC236}">
                  <a16:creationId xmlns:a16="http://schemas.microsoft.com/office/drawing/2014/main" xmlns="" id="{8F9CBAD2-7DB2-4511-AF8D-02BB1609A3A3}"/>
                </a:ext>
              </a:extLst>
            </p:cNvPr>
            <p:cNvSpPr txBox="1">
              <a:spLocks noChangeArrowheads="1"/>
            </p:cNvSpPr>
            <p:nvPr/>
          </p:nvSpPr>
          <p:spPr bwMode="auto">
            <a:xfrm>
              <a:off x="1452163" y="1926267"/>
              <a:ext cx="60880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為何法治國家禁止小說主角一樣的私人復仇呢？</a:t>
              </a:r>
            </a:p>
          </p:txBody>
        </p:sp>
      </p:grpSp>
      <p:sp>
        <p:nvSpPr>
          <p:cNvPr id="30723" name="Text Box 17">
            <a:extLst>
              <a:ext uri="{FF2B5EF4-FFF2-40B4-BE49-F238E27FC236}">
                <a16:creationId xmlns:a16="http://schemas.microsoft.com/office/drawing/2014/main" xmlns="" id="{642819D2-514C-484D-AB13-6819CBB2A3EC}"/>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sp>
        <p:nvSpPr>
          <p:cNvPr id="10" name="橢圓 9">
            <a:extLst>
              <a:ext uri="{FF2B5EF4-FFF2-40B4-BE49-F238E27FC236}">
                <a16:creationId xmlns:a16="http://schemas.microsoft.com/office/drawing/2014/main" xmlns="" id="{AC0842AF-4CFA-49F5-955A-D44765551DD1}"/>
              </a:ext>
            </a:extLst>
          </p:cNvPr>
          <p:cNvSpPr/>
          <p:nvPr/>
        </p:nvSpPr>
        <p:spPr bwMode="auto">
          <a:xfrm>
            <a:off x="7740650" y="403225"/>
            <a:ext cx="1258888" cy="1190625"/>
          </a:xfrm>
          <a:prstGeom prst="ellipse">
            <a:avLst/>
          </a:prstGeom>
          <a:solidFill>
            <a:srgbClr val="9A2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800" dirty="0">
                <a:solidFill>
                  <a:srgbClr val="FFFFFF"/>
                </a:solidFill>
                <a:latin typeface="微軟正黑體" panose="020B0604030504040204" pitchFamily="34" charset="-120"/>
                <a:ea typeface="微軟正黑體" panose="020B0604030504040204" pitchFamily="34" charset="-120"/>
              </a:rPr>
              <a:t>答</a:t>
            </a:r>
          </a:p>
        </p:txBody>
      </p:sp>
      <p:sp>
        <p:nvSpPr>
          <p:cNvPr id="3" name="矩形 2">
            <a:extLst>
              <a:ext uri="{FF2B5EF4-FFF2-40B4-BE49-F238E27FC236}">
                <a16:creationId xmlns:a16="http://schemas.microsoft.com/office/drawing/2014/main" xmlns="" id="{36D5743E-624E-4540-B8D2-ADC7300F2368}"/>
              </a:ext>
            </a:extLst>
          </p:cNvPr>
          <p:cNvSpPr>
            <a:spLocks noChangeArrowheads="1"/>
          </p:cNvSpPr>
          <p:nvPr/>
        </p:nvSpPr>
        <p:spPr bwMode="auto">
          <a:xfrm>
            <a:off x="1403350" y="3122613"/>
            <a:ext cx="69326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7030A0"/>
                </a:solidFill>
                <a:latin typeface="微軟正黑體" panose="020B0604030504040204" pitchFamily="34" charset="-120"/>
                <a:ea typeface="微軟正黑體" panose="020B0604030504040204" pitchFamily="34" charset="-120"/>
              </a:rPr>
              <a:t>由私人復仇，或許一時快意恩仇，但動用私刑的標準為何？若由個人自由認定，相同行為處罰的標準將非常分歧，加害者可能會心生不滿而給予反撲，因此由歷史經驗來看，國家若不禁止私刑，就會造成沒完沒了的冤冤相報。</a:t>
            </a:r>
          </a:p>
        </p:txBody>
      </p:sp>
    </p:spTree>
    <p:extLst>
      <p:ext uri="{BB962C8B-B14F-4D97-AF65-F5344CB8AC3E}">
        <p14:creationId xmlns:p14="http://schemas.microsoft.com/office/powerpoint/2010/main" val="2160754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a:xfrm>
            <a:off x="0" y="0"/>
            <a:ext cx="8229600" cy="765175"/>
          </a:xfrm>
        </p:spPr>
        <p:txBody>
          <a:bodyPr/>
          <a:lstStyle/>
          <a:p>
            <a:pPr eaLnBrk="1" hangingPunct="1"/>
            <a:r>
              <a:rPr lang="zh-TW" altLang="en-US" smtClean="0"/>
              <a:t>補充概念：犯罪的構成</a:t>
            </a:r>
          </a:p>
        </p:txBody>
      </p:sp>
      <p:sp>
        <p:nvSpPr>
          <p:cNvPr id="66563"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3E78C81C-BD5C-43AA-8C95-BE1B1A6B0027}" type="slidenum">
              <a:rPr kumimoji="0" lang="zh-TW" altLang="en-US" smtClean="0">
                <a:solidFill>
                  <a:srgbClr val="898989"/>
                </a:solidFill>
                <a:latin typeface="標楷體" pitchFamily="65" charset="-120"/>
                <a:ea typeface="標楷體" pitchFamily="65" charset="-120"/>
              </a:rPr>
              <a:pPr eaLnBrk="1" hangingPunct="1"/>
              <a:t>60</a:t>
            </a:fld>
            <a:endParaRPr kumimoji="0" lang="zh-TW" altLang="en-US" smtClean="0">
              <a:solidFill>
                <a:srgbClr val="898989"/>
              </a:solidFill>
              <a:latin typeface="標楷體" pitchFamily="65" charset="-120"/>
              <a:ea typeface="標楷體" pitchFamily="65" charset="-120"/>
            </a:endParaRPr>
          </a:p>
        </p:txBody>
      </p:sp>
      <p:grpSp>
        <p:nvGrpSpPr>
          <p:cNvPr id="66564" name="Group 57"/>
          <p:cNvGrpSpPr>
            <a:grpSpLocks/>
          </p:cNvGrpSpPr>
          <p:nvPr/>
        </p:nvGrpSpPr>
        <p:grpSpPr bwMode="auto">
          <a:xfrm>
            <a:off x="144463" y="868363"/>
            <a:ext cx="8820150" cy="5440362"/>
            <a:chOff x="0" y="547"/>
            <a:chExt cx="5481" cy="3427"/>
          </a:xfrm>
        </p:grpSpPr>
        <p:grpSp>
          <p:nvGrpSpPr>
            <p:cNvPr id="66565" name="群組 3"/>
            <p:cNvGrpSpPr>
              <a:grpSpLocks/>
            </p:cNvGrpSpPr>
            <p:nvPr/>
          </p:nvGrpSpPr>
          <p:grpSpPr bwMode="auto">
            <a:xfrm>
              <a:off x="340" y="1320"/>
              <a:ext cx="453" cy="576"/>
              <a:chOff x="1108103" y="3042745"/>
              <a:chExt cx="719492" cy="914400"/>
            </a:xfrm>
          </p:grpSpPr>
          <p:pic>
            <p:nvPicPr>
              <p:cNvPr id="66614" name="Picture 2" descr="F:\Work\PPT新icon\png\01-輔色流程圖\images\01-輔色流程圖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03" y="3042745"/>
                <a:ext cx="71949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5" name="文字方塊 1"/>
              <p:cNvSpPr txBox="1">
                <a:spLocks noChangeArrowheads="1"/>
              </p:cNvSpPr>
              <p:nvPr/>
            </p:nvSpPr>
            <p:spPr bwMode="auto">
              <a:xfrm>
                <a:off x="1255450" y="3238008"/>
                <a:ext cx="41539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X</a:t>
                </a:r>
                <a:endParaRPr lang="zh-TW" altLang="en-US" sz="2800">
                  <a:ea typeface="標楷體" pitchFamily="65" charset="-120"/>
                </a:endParaRPr>
              </a:p>
            </p:txBody>
          </p:sp>
        </p:grpSp>
        <p:grpSp>
          <p:nvGrpSpPr>
            <p:cNvPr id="66566" name="群組 2"/>
            <p:cNvGrpSpPr>
              <a:grpSpLocks/>
            </p:cNvGrpSpPr>
            <p:nvPr/>
          </p:nvGrpSpPr>
          <p:grpSpPr bwMode="auto">
            <a:xfrm>
              <a:off x="2256" y="1320"/>
              <a:ext cx="453" cy="516"/>
              <a:chOff x="388611" y="3080748"/>
              <a:chExt cx="719492" cy="818533"/>
            </a:xfrm>
          </p:grpSpPr>
          <p:pic>
            <p:nvPicPr>
              <p:cNvPr id="66612" name="Picture 3" descr="F:\Work\PPT新icon\png\06-交錯流程圖\images\06-交錯流程圖_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1" y="3080748"/>
                <a:ext cx="719492" cy="8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文字方塊 6"/>
              <p:cNvSpPr txBox="1">
                <a:spLocks noChangeArrowheads="1"/>
              </p:cNvSpPr>
              <p:nvPr/>
            </p:nvSpPr>
            <p:spPr bwMode="auto">
              <a:xfrm>
                <a:off x="518715" y="3228274"/>
                <a:ext cx="454581" cy="51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O</a:t>
                </a:r>
                <a:endParaRPr lang="zh-TW" altLang="en-US" sz="2800">
                  <a:ea typeface="標楷體" pitchFamily="65" charset="-120"/>
                </a:endParaRPr>
              </a:p>
            </p:txBody>
          </p:sp>
        </p:grpSp>
        <p:grpSp>
          <p:nvGrpSpPr>
            <p:cNvPr id="66567" name="群組 7"/>
            <p:cNvGrpSpPr>
              <a:grpSpLocks/>
            </p:cNvGrpSpPr>
            <p:nvPr/>
          </p:nvGrpSpPr>
          <p:grpSpPr bwMode="auto">
            <a:xfrm>
              <a:off x="1383" y="547"/>
              <a:ext cx="1023" cy="536"/>
              <a:chOff x="1076325" y="2290763"/>
              <a:chExt cx="1623467" cy="850205"/>
            </a:xfrm>
          </p:grpSpPr>
          <p:pic>
            <p:nvPicPr>
              <p:cNvPr id="66610" name="Picture 4" descr="F:\Work\PPT新icon\png\06-交錯流程圖\images\06-交錯流程圖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2290763"/>
                <a:ext cx="1623467" cy="8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1" name="文字方塊 4"/>
              <p:cNvSpPr txBox="1">
                <a:spLocks noChangeArrowheads="1"/>
              </p:cNvSpPr>
              <p:nvPr/>
            </p:nvSpPr>
            <p:spPr bwMode="auto">
              <a:xfrm>
                <a:off x="1257928" y="2454142"/>
                <a:ext cx="1233647" cy="51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a:ea typeface="標楷體" pitchFamily="65" charset="-120"/>
                  </a:rPr>
                  <a:t>該當性</a:t>
                </a:r>
              </a:p>
            </p:txBody>
          </p:sp>
        </p:grpSp>
        <p:grpSp>
          <p:nvGrpSpPr>
            <p:cNvPr id="66568" name="群組 12"/>
            <p:cNvGrpSpPr>
              <a:grpSpLocks/>
            </p:cNvGrpSpPr>
            <p:nvPr/>
          </p:nvGrpSpPr>
          <p:grpSpPr bwMode="auto">
            <a:xfrm>
              <a:off x="1973" y="2069"/>
              <a:ext cx="1022" cy="535"/>
              <a:chOff x="1076325" y="2290763"/>
              <a:chExt cx="1623467" cy="850205"/>
            </a:xfrm>
          </p:grpSpPr>
          <p:pic>
            <p:nvPicPr>
              <p:cNvPr id="66608" name="Picture 4" descr="F:\Work\PPT新icon\png\06-交錯流程圖\images\06-交錯流程圖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2290763"/>
                <a:ext cx="1623467" cy="8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9" name="文字方塊 14"/>
              <p:cNvSpPr txBox="1">
                <a:spLocks noChangeArrowheads="1"/>
              </p:cNvSpPr>
              <p:nvPr/>
            </p:nvSpPr>
            <p:spPr bwMode="auto">
              <a:xfrm>
                <a:off x="1258103" y="2454447"/>
                <a:ext cx="1234838"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a:ea typeface="標楷體" pitchFamily="65" charset="-120"/>
                  </a:rPr>
                  <a:t>違法性</a:t>
                </a:r>
              </a:p>
            </p:txBody>
          </p:sp>
        </p:grpSp>
        <p:grpSp>
          <p:nvGrpSpPr>
            <p:cNvPr id="66569" name="群組 15"/>
            <p:cNvGrpSpPr>
              <a:grpSpLocks/>
            </p:cNvGrpSpPr>
            <p:nvPr/>
          </p:nvGrpSpPr>
          <p:grpSpPr bwMode="auto">
            <a:xfrm>
              <a:off x="3889" y="2064"/>
              <a:ext cx="1022" cy="535"/>
              <a:chOff x="1076325" y="2290763"/>
              <a:chExt cx="1623467" cy="850205"/>
            </a:xfrm>
          </p:grpSpPr>
          <p:pic>
            <p:nvPicPr>
              <p:cNvPr id="66606" name="Picture 4" descr="F:\Work\PPT新icon\png\06-交錯流程圖\images\06-交錯流程圖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325" y="2290763"/>
                <a:ext cx="1623467" cy="85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7" name="文字方塊 17"/>
              <p:cNvSpPr txBox="1">
                <a:spLocks noChangeArrowheads="1"/>
              </p:cNvSpPr>
              <p:nvPr/>
            </p:nvSpPr>
            <p:spPr bwMode="auto">
              <a:xfrm>
                <a:off x="1258103" y="2454447"/>
                <a:ext cx="1234838"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a:ea typeface="標楷體" pitchFamily="65" charset="-120"/>
                  </a:rPr>
                  <a:t>有責性</a:t>
                </a:r>
              </a:p>
            </p:txBody>
          </p:sp>
        </p:grpSp>
        <p:cxnSp>
          <p:nvCxnSpPr>
            <p:cNvPr id="10" name="肘形接點 9"/>
            <p:cNvCxnSpPr/>
            <p:nvPr/>
          </p:nvCxnSpPr>
          <p:spPr>
            <a:xfrm rot="5400000">
              <a:off x="1124" y="538"/>
              <a:ext cx="237" cy="1328"/>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2" name="肘形接點 11"/>
            <p:cNvCxnSpPr/>
            <p:nvPr/>
          </p:nvCxnSpPr>
          <p:spPr>
            <a:xfrm rot="16200000" flipH="1">
              <a:off x="2070" y="907"/>
              <a:ext cx="237" cy="589"/>
            </a:xfrm>
            <a:prstGeom prst="bentConnector3">
              <a:avLst/>
            </a:prstGeom>
            <a:ln w="38100"/>
          </p:spPr>
          <p:style>
            <a:lnRef idx="1">
              <a:schemeClr val="accent1"/>
            </a:lnRef>
            <a:fillRef idx="0">
              <a:schemeClr val="accent1"/>
            </a:fillRef>
            <a:effectRef idx="0">
              <a:schemeClr val="accent1"/>
            </a:effectRef>
            <a:fontRef idx="minor">
              <a:schemeClr val="tx1"/>
            </a:fontRef>
          </p:style>
        </p:cxnSp>
        <p:grpSp>
          <p:nvGrpSpPr>
            <p:cNvPr id="66572" name="群組 59397"/>
            <p:cNvGrpSpPr>
              <a:grpSpLocks/>
            </p:cNvGrpSpPr>
            <p:nvPr/>
          </p:nvGrpSpPr>
          <p:grpSpPr bwMode="auto">
            <a:xfrm>
              <a:off x="0" y="2161"/>
              <a:ext cx="1610" cy="997"/>
              <a:chOff x="1" y="4710210"/>
              <a:chExt cx="2555776" cy="1581150"/>
            </a:xfrm>
          </p:grpSpPr>
          <p:pic>
            <p:nvPicPr>
              <p:cNvPr id="66604"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10210"/>
                <a:ext cx="2555776"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5" name="文字方塊 18"/>
              <p:cNvSpPr txBox="1">
                <a:spLocks noChangeArrowheads="1"/>
              </p:cNvSpPr>
              <p:nvPr/>
            </p:nvSpPr>
            <p:spPr bwMode="auto">
              <a:xfrm>
                <a:off x="179382" y="5086070"/>
                <a:ext cx="2197014" cy="83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ea typeface="標楷體" pitchFamily="65" charset="-120"/>
                  </a:rPr>
                  <a:t>雖有犯意但尚未實行。</a:t>
                </a:r>
              </a:p>
            </p:txBody>
          </p:sp>
        </p:grpSp>
        <p:cxnSp>
          <p:nvCxnSpPr>
            <p:cNvPr id="21" name="直線單箭頭接點 20"/>
            <p:cNvCxnSpPr/>
            <p:nvPr/>
          </p:nvCxnSpPr>
          <p:spPr>
            <a:xfrm>
              <a:off x="567" y="1896"/>
              <a:ext cx="0" cy="35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2483" y="1836"/>
              <a:ext cx="1" cy="2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66575" name="群組 28"/>
            <p:cNvGrpSpPr>
              <a:grpSpLocks/>
            </p:cNvGrpSpPr>
            <p:nvPr/>
          </p:nvGrpSpPr>
          <p:grpSpPr bwMode="auto">
            <a:xfrm>
              <a:off x="1635" y="2679"/>
              <a:ext cx="453" cy="576"/>
              <a:chOff x="1108103" y="3042745"/>
              <a:chExt cx="719492" cy="914400"/>
            </a:xfrm>
          </p:grpSpPr>
          <p:pic>
            <p:nvPicPr>
              <p:cNvPr id="66602" name="Picture 2" descr="F:\Work\PPT新icon\png\01-輔色流程圖\images\01-輔色流程圖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03" y="3042745"/>
                <a:ext cx="71949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文字方塊 30"/>
              <p:cNvSpPr txBox="1">
                <a:spLocks noChangeArrowheads="1"/>
              </p:cNvSpPr>
              <p:nvPr/>
            </p:nvSpPr>
            <p:spPr bwMode="auto">
              <a:xfrm>
                <a:off x="1255130" y="3238008"/>
                <a:ext cx="41449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X</a:t>
                </a:r>
                <a:endParaRPr lang="zh-TW" altLang="en-US" sz="2800">
                  <a:ea typeface="標楷體" pitchFamily="65" charset="-120"/>
                </a:endParaRPr>
              </a:p>
            </p:txBody>
          </p:sp>
        </p:grpSp>
        <p:grpSp>
          <p:nvGrpSpPr>
            <p:cNvPr id="66576" name="Group 56"/>
            <p:cNvGrpSpPr>
              <a:grpSpLocks/>
            </p:cNvGrpSpPr>
            <p:nvPr/>
          </p:nvGrpSpPr>
          <p:grpSpPr bwMode="auto">
            <a:xfrm>
              <a:off x="1020" y="3255"/>
              <a:ext cx="1769" cy="719"/>
              <a:chOff x="1020" y="3255"/>
              <a:chExt cx="1769" cy="719"/>
            </a:xfrm>
          </p:grpSpPr>
          <p:pic>
            <p:nvPicPr>
              <p:cNvPr id="66599"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 y="3430"/>
                <a:ext cx="1701"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0" name="文字方塊 32"/>
              <p:cNvSpPr txBox="1">
                <a:spLocks noChangeArrowheads="1"/>
              </p:cNvSpPr>
              <p:nvPr/>
            </p:nvSpPr>
            <p:spPr bwMode="auto">
              <a:xfrm>
                <a:off x="1122" y="3557"/>
                <a:ext cx="16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ea typeface="標楷體" pitchFamily="65" charset="-120"/>
                  </a:rPr>
                  <a:t>阻卻違法等行為</a:t>
                </a:r>
              </a:p>
            </p:txBody>
          </p:sp>
          <p:cxnSp>
            <p:nvCxnSpPr>
              <p:cNvPr id="25" name="直線單箭頭接點 24"/>
              <p:cNvCxnSpPr/>
              <p:nvPr/>
            </p:nvCxnSpPr>
            <p:spPr>
              <a:xfrm>
                <a:off x="1862" y="3255"/>
                <a:ext cx="0" cy="2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cxnSp>
          <p:nvCxnSpPr>
            <p:cNvPr id="28" name="肘形接點 27"/>
            <p:cNvCxnSpPr/>
            <p:nvPr/>
          </p:nvCxnSpPr>
          <p:spPr>
            <a:xfrm rot="5400000">
              <a:off x="2135" y="2316"/>
              <a:ext cx="75" cy="622"/>
            </a:xfrm>
            <a:prstGeom prst="bentConnector3">
              <a:avLst/>
            </a:prstGeom>
            <a:ln w="38100"/>
          </p:spPr>
          <p:style>
            <a:lnRef idx="1">
              <a:schemeClr val="accent1"/>
            </a:lnRef>
            <a:fillRef idx="0">
              <a:schemeClr val="accent1"/>
            </a:fillRef>
            <a:effectRef idx="0">
              <a:schemeClr val="accent1"/>
            </a:effectRef>
            <a:fontRef idx="minor">
              <a:schemeClr val="tx1"/>
            </a:fontRef>
          </p:style>
        </p:cxnSp>
        <p:grpSp>
          <p:nvGrpSpPr>
            <p:cNvPr id="66578" name="群組 38"/>
            <p:cNvGrpSpPr>
              <a:grpSpLocks/>
            </p:cNvGrpSpPr>
            <p:nvPr/>
          </p:nvGrpSpPr>
          <p:grpSpPr bwMode="auto">
            <a:xfrm>
              <a:off x="2699" y="2679"/>
              <a:ext cx="453" cy="515"/>
              <a:chOff x="388611" y="3080748"/>
              <a:chExt cx="719492" cy="818533"/>
            </a:xfrm>
          </p:grpSpPr>
          <p:pic>
            <p:nvPicPr>
              <p:cNvPr id="66597" name="Picture 3" descr="F:\Work\PPT新icon\png\06-交錯流程圖\images\06-交錯流程圖_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1" y="3080748"/>
                <a:ext cx="719492" cy="8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8" name="文字方塊 40"/>
              <p:cNvSpPr txBox="1">
                <a:spLocks noChangeArrowheads="1"/>
              </p:cNvSpPr>
              <p:nvPr/>
            </p:nvSpPr>
            <p:spPr bwMode="auto">
              <a:xfrm>
                <a:off x="518715" y="3228561"/>
                <a:ext cx="454581" cy="51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O</a:t>
                </a:r>
                <a:endParaRPr lang="zh-TW" altLang="en-US" sz="2800">
                  <a:ea typeface="標楷體" pitchFamily="65" charset="-120"/>
                </a:endParaRPr>
              </a:p>
            </p:txBody>
          </p:sp>
        </p:grpSp>
        <p:cxnSp>
          <p:nvCxnSpPr>
            <p:cNvPr id="59393" name="肘形接點 59392"/>
            <p:cNvCxnSpPr/>
            <p:nvPr/>
          </p:nvCxnSpPr>
          <p:spPr>
            <a:xfrm rot="16200000" flipH="1">
              <a:off x="2650" y="2438"/>
              <a:ext cx="75" cy="407"/>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 name="肘形接點 59403"/>
            <p:cNvCxnSpPr/>
            <p:nvPr/>
          </p:nvCxnSpPr>
          <p:spPr>
            <a:xfrm flipV="1">
              <a:off x="3152" y="2332"/>
              <a:ext cx="737" cy="604"/>
            </a:xfrm>
            <a:prstGeom prst="bentConnector3">
              <a:avLst>
                <a:gd name="adj1" fmla="val 21685"/>
              </a:avLst>
            </a:prstGeom>
            <a:ln w="38100"/>
          </p:spPr>
          <p:style>
            <a:lnRef idx="1">
              <a:schemeClr val="accent1"/>
            </a:lnRef>
            <a:fillRef idx="0">
              <a:schemeClr val="accent1"/>
            </a:fillRef>
            <a:effectRef idx="0">
              <a:schemeClr val="accent1"/>
            </a:effectRef>
            <a:fontRef idx="minor">
              <a:schemeClr val="tx1"/>
            </a:fontRef>
          </p:style>
        </p:cxnSp>
        <p:grpSp>
          <p:nvGrpSpPr>
            <p:cNvPr id="66581" name="群組 50"/>
            <p:cNvGrpSpPr>
              <a:grpSpLocks/>
            </p:cNvGrpSpPr>
            <p:nvPr/>
          </p:nvGrpSpPr>
          <p:grpSpPr bwMode="auto">
            <a:xfrm>
              <a:off x="3549" y="2730"/>
              <a:ext cx="453" cy="576"/>
              <a:chOff x="1108103" y="3042745"/>
              <a:chExt cx="719492" cy="914400"/>
            </a:xfrm>
          </p:grpSpPr>
          <p:pic>
            <p:nvPicPr>
              <p:cNvPr id="66595" name="Picture 2" descr="F:\Work\PPT新icon\png\01-輔色流程圖\images\01-輔色流程圖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03" y="3042745"/>
                <a:ext cx="71949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6" name="文字方塊 52"/>
              <p:cNvSpPr txBox="1">
                <a:spLocks noChangeArrowheads="1"/>
              </p:cNvSpPr>
              <p:nvPr/>
            </p:nvSpPr>
            <p:spPr bwMode="auto">
              <a:xfrm>
                <a:off x="1255450" y="3238008"/>
                <a:ext cx="41539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X</a:t>
                </a:r>
                <a:endParaRPr lang="zh-TW" altLang="en-US" sz="2800">
                  <a:ea typeface="標楷體" pitchFamily="65" charset="-120"/>
                </a:endParaRPr>
              </a:p>
            </p:txBody>
          </p:sp>
        </p:grpSp>
        <p:grpSp>
          <p:nvGrpSpPr>
            <p:cNvPr id="66582" name="群組 53"/>
            <p:cNvGrpSpPr>
              <a:grpSpLocks/>
            </p:cNvGrpSpPr>
            <p:nvPr/>
          </p:nvGrpSpPr>
          <p:grpSpPr bwMode="auto">
            <a:xfrm>
              <a:off x="4685" y="2733"/>
              <a:ext cx="453" cy="515"/>
              <a:chOff x="388611" y="3080748"/>
              <a:chExt cx="719492" cy="818533"/>
            </a:xfrm>
          </p:grpSpPr>
          <p:pic>
            <p:nvPicPr>
              <p:cNvPr id="66593" name="Picture 3" descr="F:\Work\PPT新icon\png\06-交錯流程圖\images\06-交錯流程圖_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11" y="3080748"/>
                <a:ext cx="719492" cy="81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4" name="文字方塊 55"/>
              <p:cNvSpPr txBox="1">
                <a:spLocks noChangeArrowheads="1"/>
              </p:cNvSpPr>
              <p:nvPr/>
            </p:nvSpPr>
            <p:spPr bwMode="auto">
              <a:xfrm>
                <a:off x="518715" y="3228561"/>
                <a:ext cx="454581" cy="51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en-US" altLang="zh-TW" sz="2800">
                    <a:ea typeface="標楷體" pitchFamily="65" charset="-120"/>
                  </a:rPr>
                  <a:t>O</a:t>
                </a:r>
                <a:endParaRPr lang="zh-TW" altLang="en-US" sz="2800">
                  <a:ea typeface="標楷體" pitchFamily="65" charset="-120"/>
                </a:endParaRPr>
              </a:p>
            </p:txBody>
          </p:sp>
        </p:grpSp>
        <p:cxnSp>
          <p:nvCxnSpPr>
            <p:cNvPr id="59406" name="肘形接點 59405"/>
            <p:cNvCxnSpPr/>
            <p:nvPr/>
          </p:nvCxnSpPr>
          <p:spPr>
            <a:xfrm rot="5400000">
              <a:off x="4024" y="2352"/>
              <a:ext cx="131" cy="621"/>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3" name="肘形接點 59407"/>
            <p:cNvCxnSpPr/>
            <p:nvPr/>
          </p:nvCxnSpPr>
          <p:spPr>
            <a:xfrm rot="16200000" flipH="1">
              <a:off x="4574" y="2410"/>
              <a:ext cx="134" cy="511"/>
            </a:xfrm>
            <a:prstGeom prst="bentConnector3">
              <a:avLst/>
            </a:prstGeom>
            <a:ln w="38100"/>
          </p:spPr>
          <p:style>
            <a:lnRef idx="1">
              <a:schemeClr val="accent1"/>
            </a:lnRef>
            <a:fillRef idx="0">
              <a:schemeClr val="accent1"/>
            </a:fillRef>
            <a:effectRef idx="0">
              <a:schemeClr val="accent1"/>
            </a:effectRef>
            <a:fontRef idx="minor">
              <a:schemeClr val="tx1"/>
            </a:fontRef>
          </p:style>
        </p:cxnSp>
        <p:grpSp>
          <p:nvGrpSpPr>
            <p:cNvPr id="66585" name="群組 60"/>
            <p:cNvGrpSpPr>
              <a:grpSpLocks/>
            </p:cNvGrpSpPr>
            <p:nvPr/>
          </p:nvGrpSpPr>
          <p:grpSpPr bwMode="auto">
            <a:xfrm>
              <a:off x="2925" y="3423"/>
              <a:ext cx="1503" cy="545"/>
              <a:chOff x="1619672" y="5445224"/>
              <a:chExt cx="2700380" cy="864096"/>
            </a:xfrm>
          </p:grpSpPr>
          <p:pic>
            <p:nvPicPr>
              <p:cNvPr id="66591"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5445224"/>
                <a:ext cx="270038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2" name="文字方塊 62"/>
              <p:cNvSpPr txBox="1">
                <a:spLocks noChangeArrowheads="1"/>
              </p:cNvSpPr>
              <p:nvPr/>
            </p:nvSpPr>
            <p:spPr bwMode="auto">
              <a:xfrm>
                <a:off x="1781371" y="5646582"/>
                <a:ext cx="2376982" cy="45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a:ea typeface="標楷體" pitchFamily="65" charset="-120"/>
                  </a:rPr>
                  <a:t>無責任能力人</a:t>
                </a:r>
              </a:p>
            </p:txBody>
          </p:sp>
        </p:grpSp>
        <p:cxnSp>
          <p:nvCxnSpPr>
            <p:cNvPr id="64" name="直線單箭頭接點 63"/>
            <p:cNvCxnSpPr/>
            <p:nvPr/>
          </p:nvCxnSpPr>
          <p:spPr>
            <a:xfrm>
              <a:off x="3767" y="3248"/>
              <a:ext cx="0" cy="2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66587" name="群組 64"/>
            <p:cNvGrpSpPr>
              <a:grpSpLocks/>
            </p:cNvGrpSpPr>
            <p:nvPr/>
          </p:nvGrpSpPr>
          <p:grpSpPr bwMode="auto">
            <a:xfrm>
              <a:off x="4377" y="3423"/>
              <a:ext cx="1104" cy="545"/>
              <a:chOff x="1619672" y="5445224"/>
              <a:chExt cx="2700380" cy="864096"/>
            </a:xfrm>
          </p:grpSpPr>
          <p:pic>
            <p:nvPicPr>
              <p:cNvPr id="66589" name="Picture 5" descr="F:\Work\PPT新icon\png\03-V行箭號清單\images\03-V行箭號清單_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5445224"/>
                <a:ext cx="270038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0" name="文字方塊 66"/>
              <p:cNvSpPr txBox="1">
                <a:spLocks noChangeArrowheads="1"/>
              </p:cNvSpPr>
              <p:nvPr/>
            </p:nvSpPr>
            <p:spPr bwMode="auto">
              <a:xfrm>
                <a:off x="1781108" y="5646582"/>
                <a:ext cx="2377508" cy="45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400" b="1">
                    <a:solidFill>
                      <a:srgbClr val="FF3C00"/>
                    </a:solidFill>
                    <a:ea typeface="標楷體" pitchFamily="65" charset="-120"/>
                  </a:rPr>
                  <a:t>犯罪成立</a:t>
                </a:r>
                <a:endParaRPr lang="zh-TW" altLang="en-US" sz="2400">
                  <a:ea typeface="標楷體" pitchFamily="65" charset="-120"/>
                </a:endParaRPr>
              </a:p>
            </p:txBody>
          </p:sp>
        </p:grpSp>
        <p:cxnSp>
          <p:nvCxnSpPr>
            <p:cNvPr id="68" name="直線單箭頭接點 67"/>
            <p:cNvCxnSpPr/>
            <p:nvPr/>
          </p:nvCxnSpPr>
          <p:spPr>
            <a:xfrm>
              <a:off x="4888" y="3248"/>
              <a:ext cx="0" cy="2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03175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矩形 3">
            <a:extLst>
              <a:ext uri="{FF2B5EF4-FFF2-40B4-BE49-F238E27FC236}">
                <a16:creationId xmlns:a16="http://schemas.microsoft.com/office/drawing/2014/main" xmlns="" id="{F3DC980A-B778-49BD-840C-78BB65DA6AC8}"/>
              </a:ext>
            </a:extLst>
          </p:cNvPr>
          <p:cNvSpPr>
            <a:spLocks noChangeArrowheads="1"/>
          </p:cNvSpPr>
          <p:nvPr/>
        </p:nvSpPr>
        <p:spPr bwMode="auto">
          <a:xfrm>
            <a:off x="323850" y="1239838"/>
            <a:ext cx="84963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a:solidFill>
                  <a:srgbClr val="000000"/>
                </a:solidFill>
                <a:latin typeface="微軟正黑體" panose="020B0604030504040204" pitchFamily="34" charset="-120"/>
                <a:ea typeface="微軟正黑體" panose="020B0604030504040204" pitchFamily="34" charset="-120"/>
              </a:rPr>
              <a:t>更生人王先生在臺中監獄服刑期間接受街頭藝人輔導，取得魔術、素描及變臉等</a:t>
            </a:r>
            <a:r>
              <a:rPr lang="en-US" altLang="zh-TW" sz="2800">
                <a:solidFill>
                  <a:srgbClr val="000000"/>
                </a:solidFill>
                <a:latin typeface="微軟正黑體" panose="020B0604030504040204" pitchFamily="34" charset="-120"/>
                <a:ea typeface="微軟正黑體" panose="020B0604030504040204" pitchFamily="34" charset="-120"/>
              </a:rPr>
              <a:t>4 </a:t>
            </a:r>
            <a:r>
              <a:rPr lang="zh-TW" altLang="en-US" sz="2800">
                <a:solidFill>
                  <a:srgbClr val="000000"/>
                </a:solidFill>
                <a:latin typeface="微軟正黑體" panose="020B0604030504040204" pitchFamily="34" charset="-120"/>
                <a:ea typeface="微軟正黑體" panose="020B0604030504040204" pitchFamily="34" charset="-120"/>
              </a:rPr>
              <a:t>張街頭藝人證照，出獄後在臺中市</a:t>
            </a:r>
            <a:r>
              <a:rPr lang="en-US" altLang="zh-TW" sz="2800">
                <a:solidFill>
                  <a:srgbClr val="000000"/>
                </a:solidFill>
                <a:latin typeface="微軟正黑體" panose="020B0604030504040204" pitchFamily="34" charset="-120"/>
                <a:ea typeface="微軟正黑體" panose="020B0604030504040204" pitchFamily="34" charset="-120"/>
              </a:rPr>
              <a:t>2018 </a:t>
            </a:r>
            <a:r>
              <a:rPr lang="zh-TW" altLang="en-US" sz="2800">
                <a:solidFill>
                  <a:srgbClr val="000000"/>
                </a:solidFill>
                <a:latin typeface="微軟正黑體" panose="020B0604030504040204" pitchFamily="34" charset="-120"/>
                <a:ea typeface="微軟正黑體" panose="020B0604030504040204" pitchFamily="34" charset="-120"/>
              </a:rPr>
              <a:t>跨年晚會上正式登臺。王先生十分感謝獄方提供資源及機會，在獄方的協助下讓他學會一技之長，否則重返社會恐會陷入困境。 </a:t>
            </a:r>
            <a:endParaRPr lang="zh-TW" altLang="en-US" sz="2800">
              <a:latin typeface="微軟正黑體" panose="020B0604030504040204" pitchFamily="34" charset="-120"/>
              <a:ea typeface="微軟正黑體" panose="020B0604030504040204" pitchFamily="34" charset="-120"/>
            </a:endParaRPr>
          </a:p>
        </p:txBody>
      </p:sp>
      <p:pic>
        <p:nvPicPr>
          <p:cNvPr id="48131" name="圖片 8">
            <a:extLst>
              <a:ext uri="{FF2B5EF4-FFF2-40B4-BE49-F238E27FC236}">
                <a16:creationId xmlns:a16="http://schemas.microsoft.com/office/drawing/2014/main" xmlns="" id="{2B2D2C04-FB24-4EF1-ABA5-D239B8041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7088" y="3489325"/>
            <a:ext cx="428466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17">
            <a:extLst>
              <a:ext uri="{FF2B5EF4-FFF2-40B4-BE49-F238E27FC236}">
                <a16:creationId xmlns:a16="http://schemas.microsoft.com/office/drawing/2014/main" xmlns="" id="{C12EA7FF-33C0-4709-9DC2-9FF3710F482D}"/>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150</a:t>
            </a:r>
          </a:p>
        </p:txBody>
      </p:sp>
      <p:sp>
        <p:nvSpPr>
          <p:cNvPr id="48133" name="矩形 1">
            <a:extLst>
              <a:ext uri="{FF2B5EF4-FFF2-40B4-BE49-F238E27FC236}">
                <a16:creationId xmlns:a16="http://schemas.microsoft.com/office/drawing/2014/main" xmlns="" id="{3DCF4C76-7CB0-4D6E-99C6-AC057383D46F}"/>
              </a:ext>
            </a:extLst>
          </p:cNvPr>
          <p:cNvSpPr>
            <a:spLocks noChangeArrowheads="1"/>
          </p:cNvSpPr>
          <p:nvPr/>
        </p:nvSpPr>
        <p:spPr bwMode="auto">
          <a:xfrm>
            <a:off x="3419475" y="593725"/>
            <a:ext cx="490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solidFill>
                  <a:srgbClr val="000000"/>
                </a:solidFill>
                <a:latin typeface="微軟正黑體" panose="020B0604030504040204" pitchFamily="34" charset="-120"/>
                <a:ea typeface="微軟正黑體" panose="020B0604030504040204" pitchFamily="34" charset="-120"/>
              </a:rPr>
              <a:t>魔術翻轉更生人的人生 </a:t>
            </a:r>
            <a:endParaRPr lang="zh-TW" altLang="en-US" sz="3600" b="1">
              <a:latin typeface="微軟正黑體" panose="020B0604030504040204" pitchFamily="34" charset="-120"/>
              <a:ea typeface="微軟正黑體" panose="020B0604030504040204" pitchFamily="34" charset="-120"/>
            </a:endParaRPr>
          </a:p>
        </p:txBody>
      </p:sp>
      <p:grpSp>
        <p:nvGrpSpPr>
          <p:cNvPr id="48134" name="群組 7">
            <a:extLst>
              <a:ext uri="{FF2B5EF4-FFF2-40B4-BE49-F238E27FC236}">
                <a16:creationId xmlns:a16="http://schemas.microsoft.com/office/drawing/2014/main" xmlns="" id="{6B6E1B37-4497-4D98-BE9D-710A8B171641}"/>
              </a:ext>
            </a:extLst>
          </p:cNvPr>
          <p:cNvGrpSpPr>
            <a:grpSpLocks/>
          </p:cNvGrpSpPr>
          <p:nvPr/>
        </p:nvGrpSpPr>
        <p:grpSpPr bwMode="auto">
          <a:xfrm>
            <a:off x="1716088" y="5956300"/>
            <a:ext cx="4803775" cy="806450"/>
            <a:chOff x="1773201" y="5933312"/>
            <a:chExt cx="4803514" cy="807190"/>
          </a:xfrm>
        </p:grpSpPr>
        <p:sp>
          <p:nvSpPr>
            <p:cNvPr id="7" name="橢圓 6">
              <a:extLst>
                <a:ext uri="{FF2B5EF4-FFF2-40B4-BE49-F238E27FC236}">
                  <a16:creationId xmlns:a16="http://schemas.microsoft.com/office/drawing/2014/main" xmlns="" id="{7AFF01FB-CC3B-41A6-9421-55650A9A51E7}"/>
                </a:ext>
              </a:extLst>
            </p:cNvPr>
            <p:cNvSpPr/>
            <p:nvPr/>
          </p:nvSpPr>
          <p:spPr>
            <a:xfrm>
              <a:off x="1773201" y="5933312"/>
              <a:ext cx="806406"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48137" name="矩形 9">
              <a:extLst>
                <a:ext uri="{FF2B5EF4-FFF2-40B4-BE49-F238E27FC236}">
                  <a16:creationId xmlns:a16="http://schemas.microsoft.com/office/drawing/2014/main" xmlns="" id="{412461AA-C841-45A0-B9E3-FC63B2B89E98}"/>
                </a:ext>
              </a:extLst>
            </p:cNvPr>
            <p:cNvSpPr>
              <a:spLocks noChangeArrowheads="1"/>
            </p:cNvSpPr>
            <p:nvPr/>
          </p:nvSpPr>
          <p:spPr bwMode="auto">
            <a:xfrm>
              <a:off x="2487134" y="6180873"/>
              <a:ext cx="408958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公視誰來晚餐</a:t>
              </a:r>
              <a:r>
                <a:rPr lang="en-US" altLang="zh-TW" sz="1800" b="1">
                  <a:latin typeface="微軟正黑體" panose="020B0604030504040204" pitchFamily="34" charset="-120"/>
                  <a:ea typeface="微軟正黑體" panose="020B0604030504040204" pitchFamily="34" charset="-120"/>
                </a:rPr>
                <a:t>-</a:t>
              </a:r>
              <a:r>
                <a:rPr lang="zh-TW" altLang="en-US" sz="1800" b="1">
                  <a:latin typeface="微軟正黑體" panose="020B0604030504040204" pitchFamily="34" charset="-120"/>
                  <a:ea typeface="微軟正黑體" panose="020B0604030504040204" pitchFamily="34" charset="-120"/>
                </a:rPr>
                <a:t>我家有個更生人 </a:t>
              </a:r>
              <a:r>
                <a:rPr lang="en-US" altLang="zh-TW" sz="1800" b="1">
                  <a:latin typeface="微軟正黑體" panose="020B0604030504040204" pitchFamily="34" charset="-120"/>
                  <a:ea typeface="微軟正黑體" panose="020B0604030504040204" pitchFamily="34" charset="-120"/>
                </a:rPr>
                <a:t>28'34"</a:t>
              </a:r>
            </a:p>
          </p:txBody>
        </p:sp>
        <p:pic>
          <p:nvPicPr>
            <p:cNvPr id="48138" name="圖片 10">
              <a:extLst>
                <a:ext uri="{FF2B5EF4-FFF2-40B4-BE49-F238E27FC236}">
                  <a16:creationId xmlns:a16="http://schemas.microsoft.com/office/drawing/2014/main" xmlns="" id="{0FE976C2-0AF0-4556-B03B-DFC6DE82C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a:hlinkClick r:id="rId4"/>
            <a:extLst>
              <a:ext uri="{FF2B5EF4-FFF2-40B4-BE49-F238E27FC236}">
                <a16:creationId xmlns:a16="http://schemas.microsoft.com/office/drawing/2014/main" xmlns="" id="{275F42A0-0C6D-4DD4-B55B-A7028FE5D69B}"/>
              </a:ext>
            </a:extLst>
          </p:cNvPr>
          <p:cNvSpPr/>
          <p:nvPr/>
        </p:nvSpPr>
        <p:spPr>
          <a:xfrm>
            <a:off x="1716088" y="5956300"/>
            <a:ext cx="4803775"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9154" name="群組 4">
            <a:extLst>
              <a:ext uri="{FF2B5EF4-FFF2-40B4-BE49-F238E27FC236}">
                <a16:creationId xmlns:a16="http://schemas.microsoft.com/office/drawing/2014/main" xmlns="" id="{3DE3655A-628C-49EF-AA76-A79AF151C943}"/>
              </a:ext>
            </a:extLst>
          </p:cNvPr>
          <p:cNvGrpSpPr>
            <a:grpSpLocks/>
          </p:cNvGrpSpPr>
          <p:nvPr/>
        </p:nvGrpSpPr>
        <p:grpSpPr bwMode="auto">
          <a:xfrm>
            <a:off x="323850" y="1484313"/>
            <a:ext cx="8496300" cy="1157287"/>
            <a:chOff x="323529" y="5357787"/>
            <a:chExt cx="8602878" cy="864154"/>
          </a:xfrm>
        </p:grpSpPr>
        <p:sp>
          <p:nvSpPr>
            <p:cNvPr id="6" name="矩形 5">
              <a:extLst>
                <a:ext uri="{FF2B5EF4-FFF2-40B4-BE49-F238E27FC236}">
                  <a16:creationId xmlns:a16="http://schemas.microsoft.com/office/drawing/2014/main" xmlns="" id="{76863095-0A97-46D6-9E91-419D03B6A696}"/>
                </a:ext>
              </a:extLst>
            </p:cNvPr>
            <p:cNvSpPr/>
            <p:nvPr/>
          </p:nvSpPr>
          <p:spPr>
            <a:xfrm>
              <a:off x="323529" y="5433652"/>
              <a:ext cx="8602878" cy="788289"/>
            </a:xfrm>
            <a:prstGeom prst="rect">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49160" name="圖片 6">
              <a:extLst>
                <a:ext uri="{FF2B5EF4-FFF2-40B4-BE49-F238E27FC236}">
                  <a16:creationId xmlns:a16="http://schemas.microsoft.com/office/drawing/2014/main" xmlns="" id="{D608E865-2402-4FC2-95B7-A5F1D093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075" r="95857"/>
            <a:stretch>
              <a:fillRect/>
            </a:stretch>
          </p:blipFill>
          <p:spPr bwMode="auto">
            <a:xfrm>
              <a:off x="329382" y="5357787"/>
              <a:ext cx="729057" cy="788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文字方塊 7">
              <a:extLst>
                <a:ext uri="{FF2B5EF4-FFF2-40B4-BE49-F238E27FC236}">
                  <a16:creationId xmlns:a16="http://schemas.microsoft.com/office/drawing/2014/main" xmlns="" id="{1F38B9EE-CBE2-466E-B899-B5C162BC6132}"/>
                </a:ext>
              </a:extLst>
            </p:cNvPr>
            <p:cNvSpPr txBox="1">
              <a:spLocks noChangeArrowheads="1"/>
            </p:cNvSpPr>
            <p:nvPr/>
          </p:nvSpPr>
          <p:spPr bwMode="auto">
            <a:xfrm>
              <a:off x="943227" y="5433693"/>
              <a:ext cx="7977328" cy="71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2800">
                  <a:solidFill>
                    <a:srgbClr val="F36F32"/>
                  </a:solidFill>
                  <a:latin typeface="微軟正黑體" panose="020B0604030504040204" pitchFamily="34" charset="-120"/>
                  <a:ea typeface="微軟正黑體" panose="020B0604030504040204" pitchFamily="34" charset="-120"/>
                </a:rPr>
                <a:t>對於犯罪者施以懲罰的同時，為什麼又要協助他學習一技之長呢</a:t>
              </a:r>
              <a:r>
                <a:rPr lang="en-US" altLang="zh-TW" sz="2800">
                  <a:solidFill>
                    <a:srgbClr val="F36F32"/>
                  </a:solidFill>
                  <a:latin typeface="微軟正黑體" panose="020B0604030504040204" pitchFamily="34" charset="-120"/>
                  <a:ea typeface="微軟正黑體" panose="020B0604030504040204" pitchFamily="34" charset="-120"/>
                </a:rPr>
                <a:t>?</a:t>
              </a:r>
              <a:endParaRPr lang="zh-TW" altLang="en-US" sz="2800">
                <a:solidFill>
                  <a:srgbClr val="F36F32"/>
                </a:solidFill>
                <a:latin typeface="微軟正黑體" panose="020B0604030504040204" pitchFamily="34" charset="-120"/>
                <a:ea typeface="微軟正黑體" panose="020B0604030504040204" pitchFamily="34" charset="-120"/>
              </a:endParaRPr>
            </a:p>
          </p:txBody>
        </p:sp>
      </p:grpSp>
      <p:sp>
        <p:nvSpPr>
          <p:cNvPr id="49155" name="Text Box 17">
            <a:extLst>
              <a:ext uri="{FF2B5EF4-FFF2-40B4-BE49-F238E27FC236}">
                <a16:creationId xmlns:a16="http://schemas.microsoft.com/office/drawing/2014/main" xmlns="" id="{21422394-B870-480B-9C3E-CC131E2FA5B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150</a:t>
            </a:r>
          </a:p>
        </p:txBody>
      </p:sp>
      <p:sp>
        <p:nvSpPr>
          <p:cNvPr id="2" name="矩形 1">
            <a:extLst>
              <a:ext uri="{FF2B5EF4-FFF2-40B4-BE49-F238E27FC236}">
                <a16:creationId xmlns:a16="http://schemas.microsoft.com/office/drawing/2014/main" xmlns="" id="{9EBF2FF2-1FDF-4D28-A6F7-DE7A6D77DCD8}"/>
              </a:ext>
            </a:extLst>
          </p:cNvPr>
          <p:cNvSpPr>
            <a:spLocks noChangeArrowheads="1"/>
          </p:cNvSpPr>
          <p:nvPr/>
        </p:nvSpPr>
        <p:spPr bwMode="auto">
          <a:xfrm>
            <a:off x="339725" y="2755900"/>
            <a:ext cx="84756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800">
                <a:solidFill>
                  <a:srgbClr val="F57913"/>
                </a:solidFill>
                <a:latin typeface="微軟正黑體" panose="020B0604030504040204" pitchFamily="34" charset="-120"/>
                <a:ea typeface="微軟正黑體" panose="020B0604030504040204" pitchFamily="34" charset="-120"/>
                <a:cs typeface="Times New Roman" panose="02020603050405020304" pitchFamily="18" charset="0"/>
              </a:rPr>
              <a:t>對於曾經誤入歧途的犯罪者，對犯罪者施以教化使其能夠改過遷善，重新回歸社會；另一方面則希望藉由刑罰的制裁，使得行為人與社會隔離，特別預防理論所注重的對象是已經犯罪的犯人，透過刑罰的科處，使犯人將來不致再犯。</a:t>
            </a:r>
            <a:endParaRPr lang="zh-TW" altLang="en-US" sz="2800">
              <a:solidFill>
                <a:srgbClr val="F57913"/>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橢圓 9">
            <a:extLst>
              <a:ext uri="{FF2B5EF4-FFF2-40B4-BE49-F238E27FC236}">
                <a16:creationId xmlns:a16="http://schemas.microsoft.com/office/drawing/2014/main" xmlns="" id="{C477EFE5-0C83-4082-9725-A43EA53EB1C0}"/>
              </a:ext>
            </a:extLst>
          </p:cNvPr>
          <p:cNvSpPr/>
          <p:nvPr/>
        </p:nvSpPr>
        <p:spPr bwMode="auto">
          <a:xfrm>
            <a:off x="8101013" y="0"/>
            <a:ext cx="1042987" cy="985838"/>
          </a:xfrm>
          <a:prstGeom prst="ellipse">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000" dirty="0">
                <a:solidFill>
                  <a:srgbClr val="FFFFFF"/>
                </a:solidFill>
                <a:latin typeface="微軟正黑體" panose="020B0604030504040204" pitchFamily="34" charset="-120"/>
                <a:ea typeface="微軟正黑體" panose="020B0604030504040204" pitchFamily="34" charset="-120"/>
              </a:rPr>
              <a:t>答</a:t>
            </a:r>
          </a:p>
        </p:txBody>
      </p:sp>
      <p:sp>
        <p:nvSpPr>
          <p:cNvPr id="49158" name="矩形 10">
            <a:extLst>
              <a:ext uri="{FF2B5EF4-FFF2-40B4-BE49-F238E27FC236}">
                <a16:creationId xmlns:a16="http://schemas.microsoft.com/office/drawing/2014/main" xmlns="" id="{41488C51-D394-439E-B30F-7276CBBF922D}"/>
              </a:ext>
            </a:extLst>
          </p:cNvPr>
          <p:cNvSpPr>
            <a:spLocks noChangeArrowheads="1"/>
          </p:cNvSpPr>
          <p:nvPr/>
        </p:nvSpPr>
        <p:spPr bwMode="auto">
          <a:xfrm>
            <a:off x="3419475" y="593725"/>
            <a:ext cx="4905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3600" b="1">
                <a:solidFill>
                  <a:srgbClr val="000000"/>
                </a:solidFill>
                <a:latin typeface="微軟正黑體" panose="020B0604030504040204" pitchFamily="34" charset="-120"/>
                <a:ea typeface="微軟正黑體" panose="020B0604030504040204" pitchFamily="34" charset="-120"/>
              </a:rPr>
              <a:t>魔術翻轉更生人的人生 </a:t>
            </a:r>
            <a:endParaRPr lang="zh-TW" altLang="en-US" sz="3600" b="1">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標題 3">
            <a:extLst>
              <a:ext uri="{FF2B5EF4-FFF2-40B4-BE49-F238E27FC236}">
                <a16:creationId xmlns:a16="http://schemas.microsoft.com/office/drawing/2014/main" xmlns="" id="{1711262B-2E82-4164-86BE-7B0C815C3884}"/>
              </a:ext>
            </a:extLst>
          </p:cNvPr>
          <p:cNvSpPr>
            <a:spLocks noGrp="1" noChangeArrowheads="1"/>
          </p:cNvSpPr>
          <p:nvPr>
            <p:ph type="title"/>
          </p:nvPr>
        </p:nvSpPr>
        <p:spPr>
          <a:xfrm>
            <a:off x="250825" y="341313"/>
            <a:ext cx="2665413" cy="1143000"/>
          </a:xfrm>
        </p:spPr>
        <p:txBody>
          <a:bodyPr/>
          <a:lstStyle/>
          <a:p>
            <a:pPr eaLnBrk="1" hangingPunct="1"/>
            <a:r>
              <a:rPr lang="zh-TW" altLang="en-US" b="1"/>
              <a:t>時事議題</a:t>
            </a:r>
          </a:p>
        </p:txBody>
      </p:sp>
      <p:sp>
        <p:nvSpPr>
          <p:cNvPr id="50179" name="內容版面配置區 1">
            <a:extLst>
              <a:ext uri="{FF2B5EF4-FFF2-40B4-BE49-F238E27FC236}">
                <a16:creationId xmlns:a16="http://schemas.microsoft.com/office/drawing/2014/main" xmlns="" id="{8EB9A82E-63B2-4F67-81ED-4F10EFAB1EFC}"/>
              </a:ext>
            </a:extLst>
          </p:cNvPr>
          <p:cNvSpPr>
            <a:spLocks noGrp="1" noChangeArrowheads="1"/>
          </p:cNvSpPr>
          <p:nvPr>
            <p:ph idx="1"/>
          </p:nvPr>
        </p:nvSpPr>
        <p:spPr>
          <a:xfrm>
            <a:off x="468313" y="1700213"/>
            <a:ext cx="8496300" cy="4425950"/>
          </a:xfrm>
        </p:spPr>
        <p:txBody>
          <a:bodyPr/>
          <a:lstStyle/>
          <a:p>
            <a:pPr marL="0" indent="0" algn="just"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基隆市</a:t>
            </a:r>
            <a:r>
              <a:rPr lang="en-US" altLang="zh-TW" sz="2800">
                <a:latin typeface="微軟正黑體" panose="020B0604030504040204" pitchFamily="34" charset="-120"/>
                <a:ea typeface="微軟正黑體" panose="020B0604030504040204" pitchFamily="34" charset="-120"/>
              </a:rPr>
              <a:t>40</a:t>
            </a:r>
            <a:r>
              <a:rPr lang="zh-TW" altLang="en-US" sz="2800">
                <a:latin typeface="微軟正黑體" panose="020B0604030504040204" pitchFamily="34" charset="-120"/>
                <a:ea typeface="微軟正黑體" panose="020B0604030504040204" pitchFamily="34" charset="-120"/>
              </a:rPr>
              <a:t>歲蕭男今年</a:t>
            </a:r>
            <a:r>
              <a:rPr lang="en-US" altLang="zh-TW" sz="2800">
                <a:latin typeface="微軟正黑體" panose="020B0604030504040204" pitchFamily="34" charset="-120"/>
                <a:ea typeface="微軟正黑體" panose="020B0604030504040204" pitchFamily="34" charset="-120"/>
              </a:rPr>
              <a:t>5</a:t>
            </a:r>
            <a:r>
              <a:rPr lang="zh-TW" altLang="en-US" sz="2800">
                <a:latin typeface="微軟正黑體" panose="020B0604030504040204" pitchFamily="34" charset="-120"/>
                <a:ea typeface="微軟正黑體" panose="020B0604030504040204" pitchFamily="34" charset="-120"/>
              </a:rPr>
              <a:t>月與葉姓友人發生爭執，竟持西瓜刀朝葉男頭部、頸部等處猛劈，致其低血溶性休克，急救後撿回一命，蕭男自稱犯案時受「思覺失調症」影響，欲藉此脫罪，基隆地院法官則發現他雖患病，但定期服藥，砍人後還清洗兇刀與血衣，對答如流，足證辨識能力正常，依殺人未遂罪判刑</a:t>
            </a:r>
            <a:r>
              <a:rPr lang="en-US" altLang="zh-TW" sz="2800">
                <a:latin typeface="微軟正黑體" panose="020B0604030504040204" pitchFamily="34" charset="-120"/>
                <a:ea typeface="微軟正黑體" panose="020B0604030504040204" pitchFamily="34" charset="-120"/>
              </a:rPr>
              <a:t>8</a:t>
            </a:r>
            <a:r>
              <a:rPr lang="zh-TW" altLang="en-US" sz="2800">
                <a:latin typeface="微軟正黑體" panose="020B0604030504040204" pitchFamily="34" charset="-120"/>
                <a:ea typeface="微軟正黑體" panose="020B0604030504040204" pitchFamily="34" charset="-120"/>
              </a:rPr>
              <a:t>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標題 3">
            <a:extLst>
              <a:ext uri="{FF2B5EF4-FFF2-40B4-BE49-F238E27FC236}">
                <a16:creationId xmlns:a16="http://schemas.microsoft.com/office/drawing/2014/main" xmlns="" id="{AFA7DD3F-F14C-4740-BF28-1FA4857B5019}"/>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p>
        </p:txBody>
      </p:sp>
      <p:sp>
        <p:nvSpPr>
          <p:cNvPr id="52227" name="內容版面配置區 1">
            <a:extLst>
              <a:ext uri="{FF2B5EF4-FFF2-40B4-BE49-F238E27FC236}">
                <a16:creationId xmlns:a16="http://schemas.microsoft.com/office/drawing/2014/main" xmlns="" id="{2990B83F-1115-46DC-913D-DF4FCB51FDF1}"/>
              </a:ext>
            </a:extLst>
          </p:cNvPr>
          <p:cNvSpPr>
            <a:spLocks noGrp="1" noChangeArrowheads="1"/>
          </p:cNvSpPr>
          <p:nvPr>
            <p:ph idx="1"/>
          </p:nvPr>
        </p:nvSpPr>
        <p:spPr>
          <a:xfrm>
            <a:off x="539750" y="1700213"/>
            <a:ext cx="8147050" cy="4425950"/>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法官審理發現，蕭男平日均固定服用精神科藥物，狀況穩定，犯案後還回家清洗兇刀及血衣，再至醫院驗傷，被逮時對答如流，無意識不清或語無倫次等異常情形，亦知道殺人是違法行為，依此認定他並未因精神障礙而導致辨識能力明顯降低。</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標題 2">
            <a:extLst>
              <a:ext uri="{FF2B5EF4-FFF2-40B4-BE49-F238E27FC236}">
                <a16:creationId xmlns:a16="http://schemas.microsoft.com/office/drawing/2014/main" xmlns="" id="{E07B44EB-C015-452A-B826-72ECAAEAA0C9}"/>
              </a:ext>
            </a:extLst>
          </p:cNvPr>
          <p:cNvSpPr>
            <a:spLocks noGrp="1" noChangeArrowheads="1"/>
          </p:cNvSpPr>
          <p:nvPr>
            <p:ph type="title"/>
          </p:nvPr>
        </p:nvSpPr>
        <p:spPr>
          <a:xfrm>
            <a:off x="250825" y="341313"/>
            <a:ext cx="2665413" cy="1143000"/>
          </a:xfrm>
        </p:spPr>
        <p:txBody>
          <a:bodyPr/>
          <a:lstStyle/>
          <a:p>
            <a:pPr eaLnBrk="1" hangingPunct="1"/>
            <a:r>
              <a:rPr lang="zh-TW" altLang="en-US" b="1"/>
              <a:t>議題剖析</a:t>
            </a:r>
            <a:endParaRPr lang="zh-TW" altLang="en-US"/>
          </a:p>
        </p:txBody>
      </p:sp>
      <p:sp>
        <p:nvSpPr>
          <p:cNvPr id="53251" name="內容版面配置區 3">
            <a:extLst>
              <a:ext uri="{FF2B5EF4-FFF2-40B4-BE49-F238E27FC236}">
                <a16:creationId xmlns:a16="http://schemas.microsoft.com/office/drawing/2014/main" xmlns="" id="{0EDD079F-25B5-4354-92E6-756D5CC4405B}"/>
              </a:ext>
            </a:extLst>
          </p:cNvPr>
          <p:cNvSpPr>
            <a:spLocks noGrp="1" noChangeArrowheads="1"/>
          </p:cNvSpPr>
          <p:nvPr>
            <p:ph idx="1"/>
          </p:nvPr>
        </p:nvSpPr>
        <p:spPr>
          <a:xfrm>
            <a:off x="539750" y="1700213"/>
            <a:ext cx="8424863" cy="4425950"/>
          </a:xfrm>
        </p:spPr>
        <p:txBody>
          <a:bodyPr/>
          <a:lstStyle/>
          <a:p>
            <a:pPr marL="0" indent="0" algn="just"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律師李慶峰表示，坊間流傳「精神病患殺人無罪」的說法不完全正確，實務上法官會以被告犯案當下的「辨識能力」是否「欠缺」或「顯著降低」當標準；意即就算被告患有精神障礙或智能缺陷，只要殺人時能辨識該行為違法，還是可能有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標題 2">
            <a:extLst>
              <a:ext uri="{FF2B5EF4-FFF2-40B4-BE49-F238E27FC236}">
                <a16:creationId xmlns:a16="http://schemas.microsoft.com/office/drawing/2014/main" xmlns="" id="{25E7B1AE-7CDA-4F1F-AC5D-AC8CD1BD74FB}"/>
              </a:ext>
            </a:extLst>
          </p:cNvPr>
          <p:cNvSpPr>
            <a:spLocks noGrp="1" noChangeArrowheads="1"/>
          </p:cNvSpPr>
          <p:nvPr>
            <p:ph type="title"/>
          </p:nvPr>
        </p:nvSpPr>
        <p:spPr>
          <a:xfrm>
            <a:off x="250825" y="341313"/>
            <a:ext cx="3168650" cy="1143000"/>
          </a:xfrm>
        </p:spPr>
        <p:txBody>
          <a:bodyPr/>
          <a:lstStyle/>
          <a:p>
            <a:pPr eaLnBrk="1" hangingPunct="1"/>
            <a:r>
              <a:rPr lang="zh-TW" altLang="en-US" b="1"/>
              <a:t>議題小考箱</a:t>
            </a:r>
          </a:p>
        </p:txBody>
      </p:sp>
      <p:sp>
        <p:nvSpPr>
          <p:cNvPr id="54275" name="內容版面配置區 3">
            <a:extLst>
              <a:ext uri="{FF2B5EF4-FFF2-40B4-BE49-F238E27FC236}">
                <a16:creationId xmlns:a16="http://schemas.microsoft.com/office/drawing/2014/main" xmlns="" id="{C071323E-AA44-47A6-8459-69F4E8AEEB54}"/>
              </a:ext>
            </a:extLst>
          </p:cNvPr>
          <p:cNvSpPr>
            <a:spLocks noGrp="1" noChangeArrowheads="1"/>
          </p:cNvSpPr>
          <p:nvPr>
            <p:ph idx="1"/>
          </p:nvPr>
        </p:nvSpPr>
        <p:spPr>
          <a:xfrm>
            <a:off x="539750" y="1773238"/>
            <a:ext cx="8147050" cy="4352925"/>
          </a:xfrm>
        </p:spPr>
        <p:txBody>
          <a:bodyPr/>
          <a:lstStyle/>
          <a:p>
            <a:pPr marL="0" indent="0" eaLnBrk="1" hangingPunct="1">
              <a:buFont typeface="Arial" panose="020B0604020202020204" pitchFamily="34" charset="0"/>
              <a:buNone/>
            </a:pPr>
            <a:r>
              <a:rPr lang="zh-TW" altLang="en-US" sz="2800">
                <a:latin typeface="微軟正黑體" panose="020B0604030504040204" pitchFamily="34" charset="-120"/>
                <a:ea typeface="微軟正黑體" panose="020B0604030504040204" pitchFamily="34" charset="-120"/>
              </a:rPr>
              <a:t>法官認為加害人並未因精神障礙而導致辨識能力明顯降低，表示其可以為自己的行為負責，請問這是犯罪成立的哪一項要件？</a:t>
            </a:r>
            <a:endParaRPr lang="en-US" altLang="zh-TW" sz="2800">
              <a:latin typeface="微軟正黑體" panose="020B0604030504040204" pitchFamily="34" charset="-120"/>
              <a:ea typeface="微軟正黑體" panose="020B0604030504040204" pitchFamily="34" charset="-120"/>
            </a:endParaRPr>
          </a:p>
        </p:txBody>
      </p:sp>
      <p:grpSp>
        <p:nvGrpSpPr>
          <p:cNvPr id="5" name="群組 4">
            <a:extLst>
              <a:ext uri="{FF2B5EF4-FFF2-40B4-BE49-F238E27FC236}">
                <a16:creationId xmlns:a16="http://schemas.microsoft.com/office/drawing/2014/main" xmlns="" id="{80A05F5E-AC35-423D-BF6C-1952FFA40110}"/>
              </a:ext>
            </a:extLst>
          </p:cNvPr>
          <p:cNvGrpSpPr>
            <a:grpSpLocks/>
          </p:cNvGrpSpPr>
          <p:nvPr/>
        </p:nvGrpSpPr>
        <p:grpSpPr bwMode="auto">
          <a:xfrm>
            <a:off x="2916238" y="3573463"/>
            <a:ext cx="2519362" cy="1270000"/>
            <a:chOff x="2267744" y="3140970"/>
            <a:chExt cx="2452164" cy="1269720"/>
          </a:xfrm>
        </p:grpSpPr>
        <p:sp>
          <p:nvSpPr>
            <p:cNvPr id="54277" name="文字方塊 5">
              <a:extLst>
                <a:ext uri="{FF2B5EF4-FFF2-40B4-BE49-F238E27FC236}">
                  <a16:creationId xmlns:a16="http://schemas.microsoft.com/office/drawing/2014/main" xmlns="" id="{24571FCC-C03F-40E1-8060-CEFBB715EC70}"/>
                </a:ext>
              </a:extLst>
            </p:cNvPr>
            <p:cNvSpPr txBox="1">
              <a:spLocks noChangeArrowheads="1"/>
            </p:cNvSpPr>
            <p:nvPr/>
          </p:nvSpPr>
          <p:spPr bwMode="auto">
            <a:xfrm>
              <a:off x="2987825" y="3887470"/>
              <a:ext cx="1732083"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有責性。</a:t>
              </a:r>
            </a:p>
          </p:txBody>
        </p:sp>
        <p:sp>
          <p:nvSpPr>
            <p:cNvPr id="7" name="橢圓 6">
              <a:extLst>
                <a:ext uri="{FF2B5EF4-FFF2-40B4-BE49-F238E27FC236}">
                  <a16:creationId xmlns:a16="http://schemas.microsoft.com/office/drawing/2014/main" xmlns="" id="{CB6ED24C-1E7A-470A-89D6-67AD69FA9D2D}"/>
                </a:ext>
              </a:extLst>
            </p:cNvPr>
            <p:cNvSpPr/>
            <p:nvPr/>
          </p:nvSpPr>
          <p:spPr bwMode="auto">
            <a:xfrm>
              <a:off x="2267744" y="3140970"/>
              <a:ext cx="1007442" cy="9792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內容版面配置區 8">
            <a:extLst>
              <a:ext uri="{FF2B5EF4-FFF2-40B4-BE49-F238E27FC236}">
                <a16:creationId xmlns:a16="http://schemas.microsoft.com/office/drawing/2014/main" xmlns="" id="{3C949FBD-7329-4D10-9ED9-5B76E4A607FC}"/>
              </a:ext>
            </a:extLst>
          </p:cNvPr>
          <p:cNvGraphicFramePr>
            <a:graphicFrameLocks noGrp="1"/>
          </p:cNvGraphicFramePr>
          <p:nvPr>
            <p:ph idx="1"/>
          </p:nvPr>
        </p:nvGraphicFramePr>
        <p:xfrm>
          <a:off x="1042988" y="1557338"/>
          <a:ext cx="7416800" cy="3688014"/>
        </p:xfrm>
        <a:graphic>
          <a:graphicData uri="http://schemas.openxmlformats.org/drawingml/2006/table">
            <a:tbl>
              <a:tblPr firstRow="1" bandRow="1">
                <a:tableStyleId>{5FD0F851-EC5A-4D38-B0AD-8093EC10F338}</a:tableStyleId>
              </a:tblPr>
              <a:tblGrid>
                <a:gridCol w="7416800">
                  <a:extLst>
                    <a:ext uri="{9D8B030D-6E8A-4147-A177-3AD203B41FA5}">
                      <a16:colId xmlns:a16="http://schemas.microsoft.com/office/drawing/2014/main" xmlns="" val="20000"/>
                    </a:ext>
                  </a:extLst>
                </a:gridCol>
              </a:tblGrid>
              <a:tr h="944795">
                <a:tc>
                  <a:txBody>
                    <a:bodyPr/>
                    <a:lstStyle/>
                    <a:p>
                      <a:r>
                        <a:rPr lang="zh-TW" altLang="en-US" sz="2800" dirty="0">
                          <a:latin typeface="微軟正黑體" panose="020B0604030504040204" pitchFamily="34" charset="-120"/>
                          <a:ea typeface="微軟正黑體" panose="020B0604030504040204" pitchFamily="34" charset="-120"/>
                        </a:rPr>
                        <a:t>刑法原則上</a:t>
                      </a:r>
                      <a:r>
                        <a:rPr lang="zh-TW" altLang="en-US" sz="2800" b="0" dirty="0">
                          <a:solidFill>
                            <a:schemeClr val="tx1"/>
                          </a:solidFill>
                          <a:latin typeface="微軟正黑體" panose="020B0604030504040204" pitchFamily="34" charset="-120"/>
                          <a:ea typeface="微軟正黑體" panose="020B0604030504040204" pitchFamily="34" charset="-120"/>
                        </a:rPr>
                        <a:t>只處罰故意犯罪</a:t>
                      </a:r>
                      <a:r>
                        <a:rPr lang="zh-TW" altLang="en-US" sz="2800" dirty="0">
                          <a:latin typeface="微軟正黑體" panose="020B0604030504040204" pitchFamily="34" charset="-120"/>
                          <a:ea typeface="微軟正黑體" panose="020B0604030504040204" pitchFamily="34" charset="-120"/>
                        </a:rPr>
                        <a:t>，對於疏忽造成的 </a:t>
                      </a:r>
                      <a:r>
                        <a:rPr lang="zh-TW" altLang="en-US" sz="2800" b="1" dirty="0">
                          <a:solidFill>
                            <a:srgbClr val="FF0000"/>
                          </a:solidFill>
                          <a:latin typeface="微軟正黑體" panose="020B0604030504040204" pitchFamily="34" charset="-120"/>
                          <a:ea typeface="微軟正黑體" panose="020B0604030504040204" pitchFamily="34" charset="-120"/>
                        </a:rPr>
                        <a:t>過失行為</a:t>
                      </a:r>
                      <a:r>
                        <a:rPr lang="zh-TW" altLang="en-US" sz="2800" dirty="0">
                          <a:latin typeface="微軟正黑體" panose="020B0604030504040204" pitchFamily="34" charset="-120"/>
                          <a:ea typeface="微軟正黑體" panose="020B0604030504040204" pitchFamily="34" charset="-120"/>
                        </a:rPr>
                        <a:t>，則</a:t>
                      </a:r>
                      <a:r>
                        <a:rPr lang="zh-TW" altLang="en-US" sz="2800" b="1" dirty="0">
                          <a:solidFill>
                            <a:srgbClr val="FF0000"/>
                          </a:solidFill>
                          <a:latin typeface="微軟正黑體" panose="020B0604030504040204" pitchFamily="34" charset="-120"/>
                          <a:ea typeface="微軟正黑體" panose="020B0604030504040204" pitchFamily="34" charset="-120"/>
                        </a:rPr>
                        <a:t>必須法律明文規定才會處罰</a:t>
                      </a:r>
                      <a:r>
                        <a:rPr lang="zh-TW" altLang="en-US" sz="2800" dirty="0">
                          <a:latin typeface="微軟正黑體" panose="020B0604030504040204" pitchFamily="34" charset="-120"/>
                          <a:ea typeface="微軟正黑體" panose="020B0604030504040204" pitchFamily="34" charset="-120"/>
                        </a:rPr>
                        <a:t>。</a:t>
                      </a:r>
                    </a:p>
                  </a:txBody>
                  <a:tcPr marT="45709" marB="45709"/>
                </a:tc>
                <a:extLst>
                  <a:ext uri="{0D108BD9-81ED-4DB2-BD59-A6C34878D82A}">
                    <a16:rowId xmlns:a16="http://schemas.microsoft.com/office/drawing/2014/main" xmlns="" val="10000"/>
                  </a:ext>
                </a:extLst>
              </a:tr>
              <a:tr h="1798172">
                <a:tc>
                  <a:txBody>
                    <a:bodyPr/>
                    <a:lstStyle/>
                    <a:p>
                      <a:r>
                        <a:rPr lang="zh-TW" altLang="en-US" sz="2800" dirty="0">
                          <a:latin typeface="微軟正黑體" panose="020B0604030504040204" pitchFamily="34" charset="-120"/>
                          <a:ea typeface="微軟正黑體" panose="020B0604030504040204" pitchFamily="34" charset="-120"/>
                        </a:rPr>
                        <a:t>刑法「公共危險罪」的構成要件：</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「駕駛動力交通工具而有下列情形者</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吐氣所含酒精濃度達每公升</a:t>
                      </a:r>
                      <a:r>
                        <a:rPr lang="en-US" altLang="zh-TW" sz="2800" dirty="0">
                          <a:latin typeface="微軟正黑體" panose="020B0604030504040204" pitchFamily="34" charset="-120"/>
                          <a:ea typeface="微軟正黑體" panose="020B0604030504040204" pitchFamily="34" charset="-120"/>
                        </a:rPr>
                        <a:t>0.25</a:t>
                      </a:r>
                      <a:r>
                        <a:rPr lang="zh-TW" altLang="en-US" sz="2800" dirty="0">
                          <a:latin typeface="微軟正黑體" panose="020B0604030504040204" pitchFamily="34" charset="-120"/>
                          <a:ea typeface="微軟正黑體" panose="020B0604030504040204" pitchFamily="34" charset="-120"/>
                        </a:rPr>
                        <a:t>毫克或血液中酒精濃度達</a:t>
                      </a:r>
                      <a:r>
                        <a:rPr lang="en-US" altLang="zh-TW" sz="2800" dirty="0">
                          <a:latin typeface="微軟正黑體" panose="020B0604030504040204" pitchFamily="34" charset="-120"/>
                          <a:ea typeface="微軟正黑體" panose="020B0604030504040204" pitchFamily="34" charset="-120"/>
                        </a:rPr>
                        <a:t>0.05% </a:t>
                      </a:r>
                      <a:r>
                        <a:rPr lang="zh-TW" altLang="en-US" sz="2800" dirty="0">
                          <a:latin typeface="微軟正黑體" panose="020B0604030504040204" pitchFamily="34" charset="-120"/>
                          <a:ea typeface="微軟正黑體" panose="020B0604030504040204" pitchFamily="34" charset="-120"/>
                        </a:rPr>
                        <a:t>以上。」</a:t>
                      </a:r>
                    </a:p>
                  </a:txBody>
                  <a:tcPr marT="45709" marB="45709"/>
                </a:tc>
                <a:extLst>
                  <a:ext uri="{0D108BD9-81ED-4DB2-BD59-A6C34878D82A}">
                    <a16:rowId xmlns:a16="http://schemas.microsoft.com/office/drawing/2014/main" xmlns="" val="10001"/>
                  </a:ext>
                </a:extLst>
              </a:tr>
              <a:tr h="944795">
                <a:tc>
                  <a:txBody>
                    <a:bodyPr/>
                    <a:lstStyle/>
                    <a:p>
                      <a:r>
                        <a:rPr lang="zh-TW" altLang="en-US" sz="2800" dirty="0">
                          <a:latin typeface="微軟正黑體" panose="020B0604030504040204" pitchFamily="34" charset="-120"/>
                          <a:ea typeface="微軟正黑體" panose="020B0604030504040204" pitchFamily="34" charset="-120"/>
                        </a:rPr>
                        <a:t>刑法原則上</a:t>
                      </a:r>
                      <a:r>
                        <a:rPr lang="zh-TW" altLang="en-US" sz="2800" b="0" dirty="0">
                          <a:solidFill>
                            <a:schemeClr val="tx1"/>
                          </a:solidFill>
                          <a:latin typeface="微軟正黑體" panose="020B0604030504040204" pitchFamily="34" charset="-120"/>
                          <a:ea typeface="微軟正黑體" panose="020B0604030504040204" pitchFamily="34" charset="-120"/>
                        </a:rPr>
                        <a:t>只處罰故意犯罪</a:t>
                      </a:r>
                      <a:r>
                        <a:rPr lang="zh-TW" altLang="en-US" sz="2800" dirty="0">
                          <a:latin typeface="微軟正黑體" panose="020B0604030504040204" pitchFamily="34" charset="-120"/>
                          <a:ea typeface="微軟正黑體" panose="020B0604030504040204" pitchFamily="34" charset="-120"/>
                        </a:rPr>
                        <a:t>，對於疏忽造成的 </a:t>
                      </a:r>
                      <a:r>
                        <a:rPr lang="zh-TW" altLang="en-US" sz="2800" b="1" dirty="0">
                          <a:solidFill>
                            <a:srgbClr val="FF0000"/>
                          </a:solidFill>
                          <a:latin typeface="微軟正黑體" panose="020B0604030504040204" pitchFamily="34" charset="-120"/>
                          <a:ea typeface="微軟正黑體" panose="020B0604030504040204" pitchFamily="34" charset="-120"/>
                        </a:rPr>
                        <a:t>過失行為</a:t>
                      </a:r>
                      <a:r>
                        <a:rPr lang="zh-TW" altLang="en-US" sz="2800" dirty="0">
                          <a:latin typeface="微軟正黑體" panose="020B0604030504040204" pitchFamily="34" charset="-120"/>
                          <a:ea typeface="微軟正黑體" panose="020B0604030504040204" pitchFamily="34" charset="-120"/>
                        </a:rPr>
                        <a:t>，則</a:t>
                      </a:r>
                      <a:r>
                        <a:rPr lang="zh-TW" altLang="en-US" sz="2800" b="1" dirty="0">
                          <a:solidFill>
                            <a:srgbClr val="FF0000"/>
                          </a:solidFill>
                          <a:latin typeface="微軟正黑體" panose="020B0604030504040204" pitchFamily="34" charset="-120"/>
                          <a:ea typeface="微軟正黑體" panose="020B0604030504040204" pitchFamily="34" charset="-120"/>
                        </a:rPr>
                        <a:t>必須法律明文規定才會處罰</a:t>
                      </a:r>
                      <a:r>
                        <a:rPr lang="zh-TW" altLang="en-US" sz="2800" dirty="0">
                          <a:latin typeface="微軟正黑體" panose="020B0604030504040204" pitchFamily="34" charset="-120"/>
                          <a:ea typeface="微軟正黑體" panose="020B0604030504040204" pitchFamily="34" charset="-120"/>
                        </a:rPr>
                        <a:t>。</a:t>
                      </a:r>
                    </a:p>
                  </a:txBody>
                  <a:tcPr marT="45709" marB="45709"/>
                </a:tc>
                <a:extLst>
                  <a:ext uri="{0D108BD9-81ED-4DB2-BD59-A6C34878D82A}">
                    <a16:rowId xmlns:a16="http://schemas.microsoft.com/office/drawing/2014/main" xmlns="" val="10002"/>
                  </a:ext>
                </a:extLst>
              </a:tr>
            </a:tbl>
          </a:graphicData>
        </a:graphic>
      </p:graphicFrame>
      <p:sp>
        <p:nvSpPr>
          <p:cNvPr id="40969" name="標題 7">
            <a:extLst>
              <a:ext uri="{FF2B5EF4-FFF2-40B4-BE49-F238E27FC236}">
                <a16:creationId xmlns:a16="http://schemas.microsoft.com/office/drawing/2014/main" xmlns="" id="{C26F34CC-C010-4470-9E48-A72186CEE210}"/>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構成要件該當性</a:t>
            </a:r>
          </a:p>
        </p:txBody>
      </p:sp>
      <p:sp>
        <p:nvSpPr>
          <p:cNvPr id="40970" name="Text Box 17">
            <a:extLst>
              <a:ext uri="{FF2B5EF4-FFF2-40B4-BE49-F238E27FC236}">
                <a16:creationId xmlns:a16="http://schemas.microsoft.com/office/drawing/2014/main" xmlns="" id="{66E65AB1-33D5-4B96-AF14-D8E265D85B2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148</a:t>
            </a:r>
          </a:p>
        </p:txBody>
      </p:sp>
    </p:spTree>
    <p:extLst>
      <p:ext uri="{BB962C8B-B14F-4D97-AF65-F5344CB8AC3E}">
        <p14:creationId xmlns:p14="http://schemas.microsoft.com/office/powerpoint/2010/main" val="22482928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62467" name="內容版面配置區 2"/>
          <p:cNvSpPr>
            <a:spLocks noGrp="1"/>
          </p:cNvSpPr>
          <p:nvPr>
            <p:ph sz="quarter" idx="13"/>
          </p:nvPr>
        </p:nvSpPr>
        <p:spPr>
          <a:xfrm>
            <a:off x="250825" y="981075"/>
            <a:ext cx="8569325" cy="2232025"/>
          </a:xfrm>
        </p:spPr>
        <p:txBody>
          <a:bodyPr/>
          <a:lstStyle/>
          <a:p>
            <a:pPr marL="0" indent="0">
              <a:buFont typeface="Arial" pitchFamily="34" charset="0"/>
              <a:buNone/>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0" indent="0">
              <a:buFont typeface="Arial" pitchFamily="34" charset="0"/>
              <a:buNone/>
            </a:pPr>
            <a:r>
              <a:rPr lang="en-US" altLang="zh-TW" dirty="0" smtClean="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刑法原則上是規範故意犯罪者，過失行為則須是法律有特別規定，才會受到處罰。</a:t>
            </a:r>
            <a:endParaRPr lang="en-US" altLang="zh-TW" dirty="0" smtClean="0">
              <a:latin typeface="微軟正黑體" pitchFamily="34" charset="-120"/>
              <a:ea typeface="微軟正黑體" pitchFamily="34" charset="-120"/>
            </a:endParaRPr>
          </a:p>
          <a:p>
            <a:pPr marL="400050" lvl="1" indent="0">
              <a:buFont typeface="Calibri" pitchFamily="34" charset="0"/>
              <a:buAutoNum type="arabicParenR" startAt="2"/>
            </a:pPr>
            <a:endParaRPr lang="en-US" altLang="zh-TW" dirty="0" smtClean="0">
              <a:latin typeface="微軟正黑體" pitchFamily="34" charset="-120"/>
              <a:ea typeface="微軟正黑體" pitchFamily="34" charset="-120"/>
            </a:endParaRPr>
          </a:p>
          <a:p>
            <a:pPr marL="800100" lvl="2" indent="0" eaLnBrk="1" hangingPunct="1">
              <a:buFont typeface="Arial" pitchFamily="34" charset="0"/>
              <a:buNone/>
            </a:pPr>
            <a:endParaRPr lang="en-US" altLang="zh-TW" dirty="0" smtClean="0"/>
          </a:p>
        </p:txBody>
      </p:sp>
      <p:sp>
        <p:nvSpPr>
          <p:cNvPr id="6246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3BCDB2F-D1A2-4F88-AC9F-8DB590FDF95A}" type="slidenum">
              <a:rPr kumimoji="0" lang="zh-TW" altLang="en-US" smtClean="0">
                <a:solidFill>
                  <a:srgbClr val="898989"/>
                </a:solidFill>
                <a:latin typeface="標楷體" pitchFamily="65" charset="-120"/>
                <a:ea typeface="標楷體" pitchFamily="65" charset="-120"/>
              </a:rPr>
              <a:pPr eaLnBrk="1" hangingPunct="1"/>
              <a:t>68</a:t>
            </a:fld>
            <a:endParaRPr kumimoji="0" lang="zh-TW" altLang="en-US" smtClean="0">
              <a:solidFill>
                <a:srgbClr val="898989"/>
              </a:solidFill>
              <a:latin typeface="標楷體" pitchFamily="65" charset="-120"/>
              <a:ea typeface="標楷體" pitchFamily="65" charset="-120"/>
            </a:endParaRPr>
          </a:p>
        </p:txBody>
      </p:sp>
      <p:pic>
        <p:nvPicPr>
          <p:cNvPr id="624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57">
            <a:off x="300038" y="3108325"/>
            <a:ext cx="29845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文字方塊 3"/>
          <p:cNvSpPr txBox="1">
            <a:spLocks noChangeArrowheads="1"/>
          </p:cNvSpPr>
          <p:nvPr/>
        </p:nvSpPr>
        <p:spPr bwMode="auto">
          <a:xfrm>
            <a:off x="5573713" y="3213100"/>
            <a:ext cx="34512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a:latin typeface="標楷體" pitchFamily="65" charset="-120"/>
                <a:ea typeface="標楷體" pitchFamily="65" charset="-120"/>
              </a:rPr>
              <a:t>行人穿越馬路時，應注意路況，若</a:t>
            </a:r>
            <a:r>
              <a:rPr lang="zh-TW" altLang="en-US" sz="2800" b="1">
                <a:solidFill>
                  <a:srgbClr val="FF3C00"/>
                </a:solidFill>
                <a:latin typeface="標楷體" pitchFamily="65" charset="-120"/>
                <a:ea typeface="標楷體" pitchFamily="65" charset="-120"/>
              </a:rPr>
              <a:t>應注意卻不注意</a:t>
            </a:r>
            <a:r>
              <a:rPr lang="zh-TW" altLang="en-US" sz="2800">
                <a:latin typeface="標楷體" pitchFamily="65" charset="-120"/>
                <a:ea typeface="標楷體" pitchFamily="65" charset="-120"/>
              </a:rPr>
              <a:t>而造成事故，將負有「過失」的法律責任。</a:t>
            </a:r>
          </a:p>
        </p:txBody>
      </p:sp>
      <p:pic>
        <p:nvPicPr>
          <p:cNvPr id="41993" name="Picture 9"/>
          <p:cNvPicPr>
            <a:picLocks noChangeAspect="1" noChangeArrowheads="1"/>
          </p:cNvPicPr>
          <p:nvPr/>
        </p:nvPicPr>
        <p:blipFill>
          <a:blip r:embed="rId3"/>
          <a:srcRect/>
          <a:stretch>
            <a:fillRect/>
          </a:stretch>
        </p:blipFill>
        <p:spPr bwMode="auto">
          <a:xfrm rot="634073">
            <a:off x="2551113" y="4179888"/>
            <a:ext cx="2876550" cy="1990725"/>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5402250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書卷 (水平) 3"/>
          <p:cNvSpPr/>
          <p:nvPr/>
        </p:nvSpPr>
        <p:spPr>
          <a:xfrm>
            <a:off x="214313" y="285750"/>
            <a:ext cx="6500812" cy="1008063"/>
          </a:xfrm>
          <a:prstGeom prst="horizontalScroll">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r>
              <a:rPr lang="zh-TW" altLang="en-US" sz="4000" dirty="0">
                <a:solidFill>
                  <a:srgbClr val="FFFFFF"/>
                </a:solidFill>
                <a:latin typeface="華康儷金黑" pitchFamily="49" charset="-120"/>
                <a:ea typeface="華康儷金黑" pitchFamily="49" charset="-120"/>
              </a:rPr>
              <a:t>概念探討</a:t>
            </a:r>
            <a:r>
              <a:rPr lang="en-US" altLang="zh-TW" sz="4000" dirty="0">
                <a:solidFill>
                  <a:srgbClr val="FFFFFF"/>
                </a:solidFill>
                <a:latin typeface="華康儷金黑" pitchFamily="49" charset="-120"/>
                <a:ea typeface="華康儷金黑" pitchFamily="49" charset="-120"/>
              </a:rPr>
              <a:t>(</a:t>
            </a:r>
            <a:r>
              <a:rPr lang="zh-TW" altLang="en-US" sz="4000" dirty="0">
                <a:solidFill>
                  <a:srgbClr val="FFFFFF"/>
                </a:solidFill>
                <a:latin typeface="華康儷金黑" pitchFamily="49" charset="-120"/>
                <a:ea typeface="華康儷金黑" pitchFamily="49" charset="-120"/>
              </a:rPr>
              <a:t>主觀構成要件</a:t>
            </a:r>
            <a:r>
              <a:rPr lang="en-US" altLang="zh-TW" sz="4000" dirty="0">
                <a:solidFill>
                  <a:srgbClr val="FFFFFF"/>
                </a:solidFill>
                <a:latin typeface="華康儷金黑" pitchFamily="49" charset="-120"/>
                <a:ea typeface="華康儷金黑" pitchFamily="49" charset="-120"/>
              </a:rPr>
              <a:t>)</a:t>
            </a:r>
            <a:endParaRPr lang="zh-TW" altLang="en-US" sz="4000" dirty="0">
              <a:solidFill>
                <a:srgbClr val="FFFFFF"/>
              </a:solidFill>
              <a:latin typeface="華康儷金黑" pitchFamily="49" charset="-120"/>
              <a:ea typeface="華康儷金黑" pitchFamily="49" charset="-120"/>
            </a:endParaRPr>
          </a:p>
        </p:txBody>
      </p:sp>
      <p:sp>
        <p:nvSpPr>
          <p:cNvPr id="7" name="矩形 6"/>
          <p:cNvSpPr/>
          <p:nvPr/>
        </p:nvSpPr>
        <p:spPr>
          <a:xfrm>
            <a:off x="468313" y="1412875"/>
            <a:ext cx="1800225" cy="194468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800" b="1" dirty="0">
                <a:solidFill>
                  <a:schemeClr val="bg1"/>
                </a:solidFill>
                <a:ea typeface="微軟正黑體" pitchFamily="34" charset="-120"/>
              </a:rPr>
              <a:t>故意</a:t>
            </a:r>
          </a:p>
        </p:txBody>
      </p:sp>
      <p:sp>
        <p:nvSpPr>
          <p:cNvPr id="8" name="矩形 7"/>
          <p:cNvSpPr/>
          <p:nvPr/>
        </p:nvSpPr>
        <p:spPr>
          <a:xfrm>
            <a:off x="468313" y="3429000"/>
            <a:ext cx="1800225" cy="25209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800" b="1" dirty="0">
                <a:solidFill>
                  <a:schemeClr val="bg1"/>
                </a:solidFill>
                <a:ea typeface="微軟正黑體" pitchFamily="34" charset="-120"/>
              </a:rPr>
              <a:t>過失</a:t>
            </a:r>
          </a:p>
        </p:txBody>
      </p:sp>
      <p:sp>
        <p:nvSpPr>
          <p:cNvPr id="9" name="矩形 8"/>
          <p:cNvSpPr/>
          <p:nvPr/>
        </p:nvSpPr>
        <p:spPr>
          <a:xfrm>
            <a:off x="2339975" y="1412875"/>
            <a:ext cx="6335713" cy="9366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chemeClr val="tx1"/>
                </a:solidFill>
                <a:ea typeface="微軟正黑體" pitchFamily="34" charset="-120"/>
              </a:rPr>
              <a:t>直接故意</a:t>
            </a:r>
            <a:r>
              <a:rPr lang="zh-TW" altLang="en-US" sz="2800" dirty="0">
                <a:solidFill>
                  <a:schemeClr val="tx1"/>
                </a:solidFill>
                <a:ea typeface="微軟正黑體" pitchFamily="34" charset="-120"/>
              </a:rPr>
              <a:t>指行為人對於構成犯罪的事實，明知並有意使其發生者</a:t>
            </a:r>
          </a:p>
        </p:txBody>
      </p:sp>
      <p:sp>
        <p:nvSpPr>
          <p:cNvPr id="10" name="矩形 9"/>
          <p:cNvSpPr/>
          <p:nvPr/>
        </p:nvSpPr>
        <p:spPr>
          <a:xfrm>
            <a:off x="2339975" y="2420938"/>
            <a:ext cx="6335713" cy="93662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間接故意</a:t>
            </a:r>
            <a:r>
              <a:rPr lang="zh-TW" altLang="en-US" sz="2800">
                <a:solidFill>
                  <a:schemeClr val="tx1"/>
                </a:solidFill>
                <a:ea typeface="微軟正黑體" pitchFamily="34" charset="-120"/>
              </a:rPr>
              <a:t>指對於構成犯罪的事實，預見其發生，而其發生不違背其本意</a:t>
            </a:r>
          </a:p>
        </p:txBody>
      </p:sp>
      <p:sp>
        <p:nvSpPr>
          <p:cNvPr id="11" name="矩形 10"/>
          <p:cNvSpPr/>
          <p:nvPr/>
        </p:nvSpPr>
        <p:spPr>
          <a:xfrm>
            <a:off x="2339975" y="3429000"/>
            <a:ext cx="6335713" cy="1008063"/>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有認識過失</a:t>
            </a:r>
            <a:r>
              <a:rPr lang="zh-TW" altLang="en-US" sz="2800">
                <a:solidFill>
                  <a:schemeClr val="tx1"/>
                </a:solidFill>
                <a:ea typeface="微軟正黑體" pitchFamily="34" charset="-120"/>
              </a:rPr>
              <a:t>指行為人對於構成犯罪的事實，雖預見其發生，而確信其不發生</a:t>
            </a:r>
          </a:p>
        </p:txBody>
      </p:sp>
      <p:sp>
        <p:nvSpPr>
          <p:cNvPr id="12" name="矩形 11"/>
          <p:cNvSpPr/>
          <p:nvPr/>
        </p:nvSpPr>
        <p:spPr>
          <a:xfrm>
            <a:off x="2339975" y="4508500"/>
            <a:ext cx="6264275" cy="144145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a:solidFill>
                  <a:schemeClr val="tx1"/>
                </a:solidFill>
                <a:ea typeface="微軟正黑體" pitchFamily="34" charset="-120"/>
              </a:rPr>
              <a:t>無認識過失</a:t>
            </a:r>
            <a:r>
              <a:rPr lang="zh-TW" altLang="en-US" sz="2800">
                <a:solidFill>
                  <a:schemeClr val="tx1"/>
                </a:solidFill>
                <a:ea typeface="微軟正黑體" pitchFamily="34" charset="-120"/>
              </a:rPr>
              <a:t>指行為人因過失行為成立的犯罪，雖非故意，但按其情節，應注意能注意不注意</a:t>
            </a:r>
          </a:p>
        </p:txBody>
      </p:sp>
      <p:sp>
        <p:nvSpPr>
          <p:cNvPr id="13" name="圓角矩形圖說文字 12"/>
          <p:cNvSpPr/>
          <p:nvPr/>
        </p:nvSpPr>
        <p:spPr>
          <a:xfrm>
            <a:off x="7380288" y="188913"/>
            <a:ext cx="1584325" cy="504825"/>
          </a:xfrm>
          <a:prstGeom prst="wedgeRoundRectCallout">
            <a:avLst>
              <a:gd name="adj1" fmla="val -41339"/>
              <a:gd name="adj2" fmla="val 71528"/>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華康POP1體W5(P)" pitchFamily="82" charset="-120"/>
                <a:ea typeface="華康POP1體W5(P)" pitchFamily="82" charset="-120"/>
              </a:rPr>
              <a:t>教師補充</a:t>
            </a:r>
          </a:p>
        </p:txBody>
      </p:sp>
    </p:spTree>
    <p:extLst>
      <p:ext uri="{BB962C8B-B14F-4D97-AF65-F5344CB8AC3E}">
        <p14:creationId xmlns:p14="http://schemas.microsoft.com/office/powerpoint/2010/main" val="64496922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BA48EB09-7878-4DB8-9A92-B6CC1E93F1B6}"/>
              </a:ext>
            </a:extLst>
          </p:cNvPr>
          <p:cNvGraphicFramePr>
            <a:graphicFrameLocks noGrp="1"/>
          </p:cNvGraphicFramePr>
          <p:nvPr>
            <p:ph idx="1"/>
          </p:nvPr>
        </p:nvGraphicFramePr>
        <p:xfrm>
          <a:off x="468313" y="1600200"/>
          <a:ext cx="8218487" cy="1463675"/>
        </p:xfrm>
        <a:graphic>
          <a:graphicData uri="http://schemas.openxmlformats.org/drawingml/2006/table">
            <a:tbl>
              <a:tblPr firstRow="1" bandRow="1">
                <a:tableStyleId>{7DF18680-E054-41AD-8BC1-D1AEF772440D}</a:tableStyleId>
              </a:tblPr>
              <a:tblGrid>
                <a:gridCol w="8218487">
                  <a:extLst>
                    <a:ext uri="{9D8B030D-6E8A-4147-A177-3AD203B41FA5}">
                      <a16:colId xmlns:a16="http://schemas.microsoft.com/office/drawing/2014/main" xmlns="" val="20000"/>
                    </a:ext>
                  </a:extLst>
                </a:gridCol>
              </a:tblGrid>
              <a:tr h="518385">
                <a:tc>
                  <a:txBody>
                    <a:bodyPr/>
                    <a:lstStyle/>
                    <a:p>
                      <a:pPr algn="ctr"/>
                      <a:r>
                        <a:rPr lang="zh-TW" altLang="en-US" sz="2800" dirty="0">
                          <a:latin typeface="微軟正黑體" panose="020B0604030504040204" pitchFamily="34" charset="-120"/>
                          <a:ea typeface="微軟正黑體" panose="020B0604030504040204" pitchFamily="34" charset="-120"/>
                        </a:rPr>
                        <a:t>國家獨占刑罰權</a:t>
                      </a:r>
                    </a:p>
                  </a:txBody>
                  <a:tcPr marT="45740" marB="45740"/>
                </a:tc>
                <a:extLst>
                  <a:ext uri="{0D108BD9-81ED-4DB2-BD59-A6C34878D82A}">
                    <a16:rowId xmlns:a16="http://schemas.microsoft.com/office/drawing/2014/main" xmlns="" val="10000"/>
                  </a:ext>
                </a:extLst>
              </a:tr>
              <a:tr h="945290">
                <a:tc>
                  <a:txBody>
                    <a:bodyPr/>
                    <a:lstStyle/>
                    <a:p>
                      <a:pPr marL="0" indent="0" algn="l">
                        <a:buFont typeface="Arial" pitchFamily="34" charset="0"/>
                        <a:buNone/>
                      </a:pPr>
                      <a:r>
                        <a:rPr lang="zh-TW" altLang="en-US" sz="2800" dirty="0">
                          <a:latin typeface="微軟正黑體" panose="020B0604030504040204" pitchFamily="34" charset="-120"/>
                          <a:ea typeface="微軟正黑體" panose="020B0604030504040204" pitchFamily="34" charset="-120"/>
                        </a:rPr>
                        <a:t>國家必須禁止私刑，由國家</a:t>
                      </a:r>
                      <a:r>
                        <a:rPr lang="zh-TW" altLang="en-US" sz="2800" b="1" dirty="0">
                          <a:solidFill>
                            <a:srgbClr val="FF0000"/>
                          </a:solidFill>
                          <a:latin typeface="微軟正黑體" panose="020B0604030504040204" pitchFamily="34" charset="-120"/>
                          <a:ea typeface="微軟正黑體" panose="020B0604030504040204" pitchFamily="34" charset="-120"/>
                        </a:rPr>
                        <a:t>以統一的標準</a:t>
                      </a:r>
                      <a:r>
                        <a:rPr lang="zh-TW" altLang="en-US" sz="2800" dirty="0">
                          <a:latin typeface="微軟正黑體" panose="020B0604030504040204" pitchFamily="34" charset="-120"/>
                          <a:ea typeface="微軟正黑體" panose="020B0604030504040204" pitchFamily="34" charset="-120"/>
                        </a:rPr>
                        <a:t>獨占刑罰權，此即「國家刑罰制度」的由來。</a:t>
                      </a:r>
                    </a:p>
                  </a:txBody>
                  <a:tcPr marT="45740" marB="45740"/>
                </a:tc>
                <a:extLst>
                  <a:ext uri="{0D108BD9-81ED-4DB2-BD59-A6C34878D82A}">
                    <a16:rowId xmlns:a16="http://schemas.microsoft.com/office/drawing/2014/main" xmlns="" val="10001"/>
                  </a:ext>
                </a:extLst>
              </a:tr>
            </a:tbl>
          </a:graphicData>
        </a:graphic>
      </p:graphicFrame>
      <p:sp>
        <p:nvSpPr>
          <p:cNvPr id="26634" name="標題 2">
            <a:extLst>
              <a:ext uri="{FF2B5EF4-FFF2-40B4-BE49-F238E27FC236}">
                <a16:creationId xmlns:a16="http://schemas.microsoft.com/office/drawing/2014/main" xmlns="" id="{421023FC-B27C-42BF-BA2B-3AC26E7ADFB1}"/>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a:t>
            </a:r>
            <a:r>
              <a:rPr lang="zh-TW" altLang="en-US" sz="4400" b="1"/>
              <a:t>刑罰的性質</a:t>
            </a:r>
          </a:p>
        </p:txBody>
      </p:sp>
      <p:sp>
        <p:nvSpPr>
          <p:cNvPr id="26635" name="Text Box 17">
            <a:extLst>
              <a:ext uri="{FF2B5EF4-FFF2-40B4-BE49-F238E27FC236}">
                <a16:creationId xmlns:a16="http://schemas.microsoft.com/office/drawing/2014/main" xmlns="" id="{340CB090-226C-46FF-B639-D1D7B9986DA8}"/>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grpSp>
        <p:nvGrpSpPr>
          <p:cNvPr id="26636" name="群組 7">
            <a:extLst>
              <a:ext uri="{FF2B5EF4-FFF2-40B4-BE49-F238E27FC236}">
                <a16:creationId xmlns:a16="http://schemas.microsoft.com/office/drawing/2014/main" xmlns="" id="{AF96FB26-3064-40F3-8D0B-11833D82D349}"/>
              </a:ext>
            </a:extLst>
          </p:cNvPr>
          <p:cNvGrpSpPr>
            <a:grpSpLocks/>
          </p:cNvGrpSpPr>
          <p:nvPr/>
        </p:nvGrpSpPr>
        <p:grpSpPr bwMode="auto">
          <a:xfrm>
            <a:off x="1716088" y="5956300"/>
            <a:ext cx="3813175" cy="806450"/>
            <a:chOff x="1773201" y="5933312"/>
            <a:chExt cx="3812692" cy="807190"/>
          </a:xfrm>
        </p:grpSpPr>
        <p:sp>
          <p:nvSpPr>
            <p:cNvPr id="6" name="橢圓 5">
              <a:extLst>
                <a:ext uri="{FF2B5EF4-FFF2-40B4-BE49-F238E27FC236}">
                  <a16:creationId xmlns:a16="http://schemas.microsoft.com/office/drawing/2014/main" xmlns="" id="{586FEF04-B04E-44BE-885A-9A5ACBA74E0A}"/>
                </a:ext>
              </a:extLst>
            </p:cNvPr>
            <p:cNvSpPr/>
            <p:nvPr/>
          </p:nvSpPr>
          <p:spPr>
            <a:xfrm>
              <a:off x="1773201" y="5933312"/>
              <a:ext cx="806348" cy="807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6639" name="矩形 9">
              <a:extLst>
                <a:ext uri="{FF2B5EF4-FFF2-40B4-BE49-F238E27FC236}">
                  <a16:creationId xmlns:a16="http://schemas.microsoft.com/office/drawing/2014/main" xmlns="" id="{DDEFE184-5281-4AFD-8770-42C30218A51C}"/>
                </a:ext>
              </a:extLst>
            </p:cNvPr>
            <p:cNvSpPr>
              <a:spLocks noChangeArrowheads="1"/>
            </p:cNvSpPr>
            <p:nvPr/>
          </p:nvSpPr>
          <p:spPr bwMode="auto">
            <a:xfrm>
              <a:off x="2487135" y="6180873"/>
              <a:ext cx="3098758" cy="3696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a:latin typeface="微軟正黑體" panose="020B0604030504040204" pitchFamily="34" charset="-120"/>
                  <a:ea typeface="微軟正黑體" panose="020B0604030504040204" pitchFamily="34" charset="-120"/>
                </a:rPr>
                <a:t>民視異言堂 私刑正義 </a:t>
              </a:r>
              <a:r>
                <a:rPr lang="en-US" altLang="zh-TW" sz="1800" b="1">
                  <a:latin typeface="微軟正黑體" panose="020B0604030504040204" pitchFamily="34" charset="-120"/>
                  <a:ea typeface="微軟正黑體" panose="020B0604030504040204" pitchFamily="34" charset="-120"/>
                </a:rPr>
                <a:t>13'43"</a:t>
              </a:r>
            </a:p>
          </p:txBody>
        </p:sp>
        <p:pic>
          <p:nvPicPr>
            <p:cNvPr id="26640" name="圖片 10">
              <a:extLst>
                <a:ext uri="{FF2B5EF4-FFF2-40B4-BE49-F238E27FC236}">
                  <a16:creationId xmlns:a16="http://schemas.microsoft.com/office/drawing/2014/main" xmlns="" id="{AFB9B39C-0AE1-4406-93F0-88526A4B76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851" y="6110857"/>
              <a:ext cx="509364" cy="50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矩形 8">
            <a:hlinkClick r:id="rId3"/>
            <a:extLst>
              <a:ext uri="{FF2B5EF4-FFF2-40B4-BE49-F238E27FC236}">
                <a16:creationId xmlns:a16="http://schemas.microsoft.com/office/drawing/2014/main" xmlns="" id="{93E2BFAF-DE74-4D37-935B-4EB7DEDD4AED}"/>
              </a:ext>
            </a:extLst>
          </p:cNvPr>
          <p:cNvSpPr/>
          <p:nvPr/>
        </p:nvSpPr>
        <p:spPr>
          <a:xfrm>
            <a:off x="1577975" y="5897563"/>
            <a:ext cx="3951288" cy="80645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15363" name="內容版面配置區 2"/>
          <p:cNvSpPr>
            <a:spLocks noGrp="1"/>
          </p:cNvSpPr>
          <p:nvPr>
            <p:ph sz="quarter" idx="13"/>
          </p:nvPr>
        </p:nvSpPr>
        <p:spPr>
          <a:xfrm>
            <a:off x="250825" y="981075"/>
            <a:ext cx="8569325" cy="3743325"/>
          </a:xfrm>
        </p:spPr>
        <p:txBody>
          <a:bodyPr/>
          <a:lstStyle/>
          <a:p>
            <a:pPr marL="0" indent="0">
              <a:buFont typeface="Arial" pitchFamily="34" charset="0"/>
              <a:buNone/>
              <a:defRPr/>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1257300" lvl="2" indent="-457200">
              <a:defRPr/>
            </a:pPr>
            <a:r>
              <a:rPr lang="zh-TW" altLang="en-US" sz="3600" dirty="0" smtClean="0">
                <a:latin typeface="微軟正黑體" pitchFamily="34" charset="-120"/>
                <a:ea typeface="微軟正黑體" pitchFamily="34" charset="-120"/>
              </a:rPr>
              <a:t>「故意」的案例：小</a:t>
            </a:r>
            <a:r>
              <a:rPr lang="zh-TW" altLang="en-US" sz="3600" dirty="0">
                <a:latin typeface="微軟正黑體" pitchFamily="34" charset="-120"/>
                <a:ea typeface="微軟正黑體" pitchFamily="34" charset="-120"/>
              </a:rPr>
              <a:t>明看見</a:t>
            </a:r>
            <a:r>
              <a:rPr lang="zh-TW" altLang="en-US" sz="3600" dirty="0" smtClean="0">
                <a:latin typeface="微軟正黑體" pitchFamily="34" charset="-120"/>
                <a:ea typeface="微軟正黑體" pitchFamily="34" charset="-120"/>
              </a:rPr>
              <a:t>同學小</a:t>
            </a:r>
            <a:r>
              <a:rPr lang="zh-TW" altLang="en-US" sz="3600" dirty="0">
                <a:latin typeface="微軟正黑體" pitchFamily="34" charset="-120"/>
                <a:ea typeface="微軟正黑體" pitchFamily="34" charset="-120"/>
              </a:rPr>
              <a:t>哲買新手機，心生破壞的念頭，乃將小哲的</a:t>
            </a:r>
            <a:r>
              <a:rPr lang="zh-TW" altLang="en-US" sz="3600" dirty="0" smtClean="0">
                <a:latin typeface="微軟正黑體" pitchFamily="34" charset="-120"/>
                <a:ea typeface="微軟正黑體" pitchFamily="34" charset="-120"/>
              </a:rPr>
              <a:t>手機丟</a:t>
            </a:r>
            <a:r>
              <a:rPr lang="zh-TW" altLang="en-US" sz="3600" dirty="0">
                <a:latin typeface="微軟正黑體" pitchFamily="34" charset="-120"/>
                <a:ea typeface="微軟正黑體" pitchFamily="34" charset="-120"/>
              </a:rPr>
              <a:t>到水池內，小明故意丟手機到水池的行為構成</a:t>
            </a:r>
            <a:r>
              <a:rPr lang="zh-TW" altLang="en-US" sz="3600" dirty="0" smtClean="0">
                <a:latin typeface="微軟正黑體" pitchFamily="34" charset="-120"/>
                <a:ea typeface="微軟正黑體" pitchFamily="34" charset="-120"/>
              </a:rPr>
              <a:t>刑法</a:t>
            </a:r>
            <a:r>
              <a:rPr lang="zh-TW" altLang="en-US" sz="3600" dirty="0">
                <a:latin typeface="微軟正黑體" pitchFamily="34" charset="-120"/>
                <a:ea typeface="微軟正黑體" pitchFamily="34" charset="-120"/>
              </a:rPr>
              <a:t>第</a:t>
            </a:r>
            <a:r>
              <a:rPr lang="en-US" altLang="zh-TW" sz="3600" dirty="0">
                <a:latin typeface="微軟正黑體" pitchFamily="34" charset="-120"/>
                <a:ea typeface="微軟正黑體" pitchFamily="34" charset="-120"/>
              </a:rPr>
              <a:t>354</a:t>
            </a:r>
            <a:r>
              <a:rPr lang="zh-TW" altLang="en-US" sz="3600" dirty="0">
                <a:latin typeface="微軟正黑體" pitchFamily="34" charset="-120"/>
                <a:ea typeface="微軟正黑體" pitchFamily="34" charset="-120"/>
              </a:rPr>
              <a:t>條的「毀損罪」</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1257300" lvl="2" indent="-457200">
              <a:defRPr/>
            </a:pPr>
            <a:endParaRPr lang="en-US" altLang="zh-TW" dirty="0" smtClean="0">
              <a:latin typeface="微軟正黑體" pitchFamily="34" charset="-120"/>
              <a:ea typeface="微軟正黑體" pitchFamily="34" charset="-120"/>
            </a:endParaRPr>
          </a:p>
          <a:p>
            <a:pPr marL="800100" lvl="2" indent="0" eaLnBrk="1" hangingPunct="1">
              <a:buFont typeface="Arial" pitchFamily="34" charset="0"/>
              <a:buNone/>
              <a:defRPr/>
            </a:pPr>
            <a:endParaRPr lang="en-US" altLang="zh-TW" dirty="0" smtClean="0"/>
          </a:p>
        </p:txBody>
      </p:sp>
      <p:sp>
        <p:nvSpPr>
          <p:cNvPr id="6349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F8C7670-4165-400D-82AC-0A07FD8FBFAB}" type="slidenum">
              <a:rPr kumimoji="0" lang="zh-TW" altLang="en-US" smtClean="0">
                <a:solidFill>
                  <a:srgbClr val="898989"/>
                </a:solidFill>
                <a:latin typeface="標楷體" pitchFamily="65" charset="-120"/>
                <a:ea typeface="標楷體" pitchFamily="65" charset="-120"/>
              </a:rPr>
              <a:pPr eaLnBrk="1" hangingPunct="1"/>
              <a:t>70</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41795701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0" y="0"/>
            <a:ext cx="8229600" cy="765175"/>
          </a:xfrm>
        </p:spPr>
        <p:txBody>
          <a:bodyPr/>
          <a:lstStyle/>
          <a:p>
            <a:endParaRPr lang="zh-TW" altLang="en-US" smtClean="0"/>
          </a:p>
        </p:txBody>
      </p:sp>
      <p:sp>
        <p:nvSpPr>
          <p:cNvPr id="65539" name="內容版面配置區 2"/>
          <p:cNvSpPr>
            <a:spLocks noGrp="1"/>
          </p:cNvSpPr>
          <p:nvPr>
            <p:ph sz="quarter" idx="13"/>
          </p:nvPr>
        </p:nvSpPr>
        <p:spPr>
          <a:xfrm>
            <a:off x="250825" y="981075"/>
            <a:ext cx="8351838" cy="4897438"/>
          </a:xfrm>
        </p:spPr>
        <p:txBody>
          <a:bodyPr/>
          <a:lstStyle/>
          <a:p>
            <a:r>
              <a:rPr lang="zh-TW" altLang="en-US" smtClean="0"/>
              <a:t>刑法第</a:t>
            </a:r>
            <a:r>
              <a:rPr lang="en-US" altLang="zh-TW" smtClean="0"/>
              <a:t>354</a:t>
            </a:r>
            <a:r>
              <a:rPr lang="zh-TW" altLang="en-US" smtClean="0"/>
              <a:t>條</a:t>
            </a:r>
            <a:r>
              <a:rPr lang="en-US" altLang="zh-TW" smtClean="0"/>
              <a:t>:</a:t>
            </a:r>
          </a:p>
          <a:p>
            <a:r>
              <a:rPr lang="zh-TW" altLang="en-US" smtClean="0"/>
              <a:t>毀棄、損壞前二條以外之他人之物或致令不堪用，足以生損害於公眾或他人者，處二年以下有期徒刑、拘役或一萬五千元以下罰金。</a:t>
            </a:r>
          </a:p>
        </p:txBody>
      </p:sp>
      <p:sp>
        <p:nvSpPr>
          <p:cNvPr id="65540"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E67B6FA3-8384-402F-B11E-B6006F329584}" type="slidenum">
              <a:rPr kumimoji="0" lang="zh-TW" altLang="en-US" smtClean="0">
                <a:solidFill>
                  <a:srgbClr val="898989"/>
                </a:solidFill>
                <a:latin typeface="標楷體" pitchFamily="65" charset="-120"/>
                <a:ea typeface="標楷體" pitchFamily="65" charset="-120"/>
              </a:rPr>
              <a:pPr eaLnBrk="1" hangingPunct="1"/>
              <a:t>71</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5164370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0" y="0"/>
            <a:ext cx="8229600" cy="765175"/>
          </a:xfrm>
        </p:spPr>
        <p:txBody>
          <a:bodyPr/>
          <a:lstStyle/>
          <a:p>
            <a:pPr eaLnBrk="1" hangingPunct="1"/>
            <a:r>
              <a:rPr lang="zh-TW" altLang="en-US" smtClean="0"/>
              <a:t>一、刑法的意義</a:t>
            </a:r>
          </a:p>
        </p:txBody>
      </p:sp>
      <p:sp>
        <p:nvSpPr>
          <p:cNvPr id="15363" name="內容版面配置區 2"/>
          <p:cNvSpPr>
            <a:spLocks noGrp="1"/>
          </p:cNvSpPr>
          <p:nvPr>
            <p:ph sz="quarter" idx="13"/>
          </p:nvPr>
        </p:nvSpPr>
        <p:spPr>
          <a:xfrm>
            <a:off x="250825" y="981075"/>
            <a:ext cx="8569325" cy="4103688"/>
          </a:xfrm>
        </p:spPr>
        <p:txBody>
          <a:bodyPr/>
          <a:lstStyle/>
          <a:p>
            <a:pPr marL="0" indent="0">
              <a:buFont typeface="Arial" pitchFamily="34" charset="0"/>
              <a:buNone/>
              <a:defRPr/>
            </a:pPr>
            <a:r>
              <a:rPr lang="zh-TW" altLang="en-US" dirty="0" smtClean="0">
                <a:latin typeface="微軟正黑體" pitchFamily="34" charset="-120"/>
                <a:ea typeface="微軟正黑體" pitchFamily="34" charset="-120"/>
              </a:rPr>
              <a:t>（三）刑法的犯罪構成</a:t>
            </a:r>
            <a:endParaRPr lang="en-US" altLang="zh-TW" dirty="0" smtClean="0">
              <a:latin typeface="微軟正黑體" pitchFamily="34" charset="-120"/>
              <a:ea typeface="微軟正黑體" pitchFamily="34" charset="-120"/>
            </a:endParaRPr>
          </a:p>
          <a:p>
            <a:pPr marL="1257300" lvl="2" indent="-457200">
              <a:defRPr/>
            </a:pPr>
            <a:r>
              <a:rPr lang="zh-TW" altLang="en-US" sz="3600" dirty="0" smtClean="0">
                <a:latin typeface="微軟正黑體" pitchFamily="34" charset="-120"/>
                <a:ea typeface="微軟正黑體" pitchFamily="34" charset="-120"/>
              </a:rPr>
              <a:t>「過失」的案例：小英在教室內不小心碰到小鳳的保溫杯而掉到地上破裂，小英沒有故意行為，只有過失行為，又因為刑法第</a:t>
            </a:r>
            <a:r>
              <a:rPr lang="en-US" altLang="zh-TW" sz="3600" dirty="0" smtClean="0">
                <a:latin typeface="微軟正黑體" pitchFamily="34" charset="-120"/>
                <a:ea typeface="微軟正黑體" pitchFamily="34" charset="-120"/>
              </a:rPr>
              <a:t>354</a:t>
            </a:r>
            <a:r>
              <a:rPr lang="zh-TW" altLang="en-US" sz="3600" dirty="0">
                <a:latin typeface="微軟正黑體" pitchFamily="34" charset="-120"/>
                <a:ea typeface="微軟正黑體" pitchFamily="34" charset="-120"/>
              </a:rPr>
              <a:t>條沒有規定處罰過失毀損的行為，因此小英的過失</a:t>
            </a:r>
            <a:r>
              <a:rPr lang="zh-TW" altLang="en-US" sz="3600" dirty="0" smtClean="0">
                <a:latin typeface="微軟正黑體" pitchFamily="34" charset="-120"/>
                <a:ea typeface="微軟正黑體" pitchFamily="34" charset="-120"/>
              </a:rPr>
              <a:t>行為</a:t>
            </a:r>
            <a:r>
              <a:rPr lang="zh-TW" altLang="en-US" sz="3600" dirty="0">
                <a:latin typeface="微軟正黑體" pitchFamily="34" charset="-120"/>
                <a:ea typeface="微軟正黑體" pitchFamily="34" charset="-120"/>
              </a:rPr>
              <a:t>，並不構成犯罪，只須負擔民事賠償責任</a:t>
            </a:r>
            <a:r>
              <a:rPr lang="zh-TW" altLang="en-US" sz="3600" dirty="0" smtClean="0">
                <a:latin typeface="微軟正黑體" pitchFamily="34" charset="-120"/>
                <a:ea typeface="微軟正黑體" pitchFamily="34" charset="-120"/>
              </a:rPr>
              <a:t>。</a:t>
            </a:r>
            <a:endParaRPr lang="en-US" altLang="zh-TW" sz="3600" dirty="0" smtClean="0">
              <a:latin typeface="微軟正黑體" pitchFamily="34" charset="-120"/>
              <a:ea typeface="微軟正黑體" pitchFamily="34" charset="-120"/>
            </a:endParaRPr>
          </a:p>
          <a:p>
            <a:pPr marL="1257300" lvl="2" indent="-457200">
              <a:defRPr/>
            </a:pPr>
            <a:endParaRPr lang="en-US" altLang="zh-TW" sz="3600" dirty="0" smtClean="0">
              <a:latin typeface="微軟正黑體" pitchFamily="34" charset="-120"/>
              <a:ea typeface="微軟正黑體" pitchFamily="34" charset="-120"/>
            </a:endParaRPr>
          </a:p>
          <a:p>
            <a:pPr marL="800100" lvl="2" indent="0" eaLnBrk="1" hangingPunct="1">
              <a:buFont typeface="Arial" pitchFamily="34" charset="0"/>
              <a:buNone/>
              <a:defRPr/>
            </a:pPr>
            <a:endParaRPr lang="en-US" altLang="zh-TW" dirty="0" smtClean="0"/>
          </a:p>
        </p:txBody>
      </p:sp>
      <p:sp>
        <p:nvSpPr>
          <p:cNvPr id="64516"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C236F2CF-3AA4-47A2-98D1-5C78602CBE52}" type="slidenum">
              <a:rPr kumimoji="0" lang="zh-TW" altLang="en-US" smtClean="0">
                <a:solidFill>
                  <a:srgbClr val="898989"/>
                </a:solidFill>
                <a:latin typeface="標楷體" pitchFamily="65" charset="-120"/>
                <a:ea typeface="標楷體" pitchFamily="65" charset="-120"/>
              </a:rPr>
              <a:pPr eaLnBrk="1" hangingPunct="1"/>
              <a:t>72</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2693088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橢圓 2">
            <a:extLst>
              <a:ext uri="{FF2B5EF4-FFF2-40B4-BE49-F238E27FC236}">
                <a16:creationId xmlns:a16="http://schemas.microsoft.com/office/drawing/2014/main" xmlns="" id="{DD2E2D14-2212-4F46-B53E-AF750D062B84}"/>
              </a:ext>
            </a:extLst>
          </p:cNvPr>
          <p:cNvSpPr/>
          <p:nvPr/>
        </p:nvSpPr>
        <p:spPr bwMode="auto">
          <a:xfrm>
            <a:off x="3995738" y="1341438"/>
            <a:ext cx="1152525" cy="115411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r>
              <a:rPr lang="zh-TW" altLang="en-US" sz="5400" b="1" dirty="0">
                <a:solidFill>
                  <a:srgbClr val="002060"/>
                </a:solidFill>
                <a:latin typeface="Microsoft JhengHei" pitchFamily="34" charset="-120"/>
                <a:ea typeface="Microsoft JhengHei" pitchFamily="34" charset="-120"/>
              </a:rPr>
              <a:t>貳</a:t>
            </a:r>
          </a:p>
        </p:txBody>
      </p:sp>
      <p:sp>
        <p:nvSpPr>
          <p:cNvPr id="55299" name="矩形 3">
            <a:extLst>
              <a:ext uri="{FF2B5EF4-FFF2-40B4-BE49-F238E27FC236}">
                <a16:creationId xmlns:a16="http://schemas.microsoft.com/office/drawing/2014/main" xmlns="" id="{3B5CDFC1-0ADD-412F-90DB-65B48CA17758}"/>
              </a:ext>
            </a:extLst>
          </p:cNvPr>
          <p:cNvSpPr>
            <a:spLocks noChangeArrowheads="1"/>
          </p:cNvSpPr>
          <p:nvPr/>
        </p:nvSpPr>
        <p:spPr bwMode="auto">
          <a:xfrm>
            <a:off x="1547813" y="2781300"/>
            <a:ext cx="64166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為何罪刑法定主義是</a:t>
            </a:r>
            <a:endParaRPr lang="en-US" altLang="zh-TW" sz="54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5400" b="1">
                <a:latin typeface="微軟正黑體" panose="020B0604030504040204" pitchFamily="34" charset="-120"/>
                <a:ea typeface="微軟正黑體" panose="020B0604030504040204" pitchFamily="34" charset="-120"/>
              </a:rPr>
              <a:t>刑法的最高原則？</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字方塊 5">
            <a:extLst>
              <a:ext uri="{FF2B5EF4-FFF2-40B4-BE49-F238E27FC236}">
                <a16:creationId xmlns:a16="http://schemas.microsoft.com/office/drawing/2014/main" xmlns="" id="{1308BA11-B2D8-4508-958E-60CA2DDF75CE}"/>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一、</a:t>
            </a:r>
          </a:p>
        </p:txBody>
      </p:sp>
      <p:sp>
        <p:nvSpPr>
          <p:cNvPr id="56323" name="內容版面配置區 1">
            <a:extLst>
              <a:ext uri="{FF2B5EF4-FFF2-40B4-BE49-F238E27FC236}">
                <a16:creationId xmlns:a16="http://schemas.microsoft.com/office/drawing/2014/main" xmlns="" id="{EB5D2746-0DAF-4E54-B3D8-314A45243AA9}"/>
              </a:ext>
            </a:extLst>
          </p:cNvPr>
          <p:cNvSpPr>
            <a:spLocks noGrp="1" noChangeArrowheads="1"/>
          </p:cNvSpPr>
          <p:nvPr>
            <p:ph idx="1"/>
          </p:nvPr>
        </p:nvSpPr>
        <p:spPr>
          <a:xfrm>
            <a:off x="468313" y="1600200"/>
            <a:ext cx="8218487" cy="4525963"/>
          </a:xfrm>
        </p:spPr>
        <p:txBody>
          <a:bodyPr/>
          <a:lstStyle/>
          <a:p>
            <a:pPr marL="0" indent="0" algn="just" eaLnBrk="1" hangingPunct="1">
              <a:lnSpc>
                <a:spcPct val="100000"/>
              </a:lnSpc>
              <a:buFont typeface="Arial" panose="020B0604020202020204" pitchFamily="34" charset="0"/>
              <a:buNone/>
            </a:pPr>
            <a:r>
              <a:rPr lang="zh-TW" altLang="en-US"/>
              <a:t>我國刑法規定「行為之處罰，以行為時之法律有明文規定者為限。」</a:t>
            </a:r>
            <a:endParaRPr lang="en-US" altLang="zh-TW"/>
          </a:p>
          <a:p>
            <a:pPr marL="0" indent="0" algn="just" eaLnBrk="1" hangingPunct="1">
              <a:lnSpc>
                <a:spcPct val="100000"/>
              </a:lnSpc>
              <a:buFont typeface="Arial" panose="020B0604020202020204" pitchFamily="34" charset="0"/>
              <a:buNone/>
            </a:pPr>
            <a:r>
              <a:rPr lang="zh-TW" altLang="en-US"/>
              <a:t>「沒有法律明文規定，就沒有犯罪；沒有犯罪，就沒有刑罰」</a:t>
            </a:r>
          </a:p>
        </p:txBody>
      </p:sp>
      <p:sp>
        <p:nvSpPr>
          <p:cNvPr id="56324" name="標題 2">
            <a:extLst>
              <a:ext uri="{FF2B5EF4-FFF2-40B4-BE49-F238E27FC236}">
                <a16:creationId xmlns:a16="http://schemas.microsoft.com/office/drawing/2014/main" xmlns="" id="{E992A613-3353-4EF8-9CD9-257F70BEE7B2}"/>
              </a:ext>
            </a:extLst>
          </p:cNvPr>
          <p:cNvSpPr>
            <a:spLocks noGrp="1" noChangeArrowheads="1"/>
          </p:cNvSpPr>
          <p:nvPr>
            <p:ph type="title"/>
          </p:nvPr>
        </p:nvSpPr>
        <p:spPr>
          <a:xfrm>
            <a:off x="1390650" y="146050"/>
            <a:ext cx="7446963" cy="1143000"/>
          </a:xfrm>
        </p:spPr>
        <p:txBody>
          <a:bodyPr/>
          <a:lstStyle/>
          <a:p>
            <a:pPr eaLnBrk="1" hangingPunct="1"/>
            <a:r>
              <a:rPr lang="zh-TW" altLang="en-US" sz="4000" b="1"/>
              <a:t>刑法的最高原則－罪刑法定主義</a:t>
            </a:r>
          </a:p>
        </p:txBody>
      </p:sp>
      <p:sp>
        <p:nvSpPr>
          <p:cNvPr id="56325" name="Text Box 17">
            <a:extLst>
              <a:ext uri="{FF2B5EF4-FFF2-40B4-BE49-F238E27FC236}">
                <a16:creationId xmlns:a16="http://schemas.microsoft.com/office/drawing/2014/main" xmlns="" id="{9B641460-95E3-4538-B233-054E60B895F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151</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sz="3200" dirty="0"/>
              <a:t>傷害人之身體或健康者，處三年以下有期徒刑、拘役或一千元以下罰金。犯前項之罪因而致人於死者，處無期徒刑或七年以上有期徒刑；致重傷者，處三年以上十年以下有期徒刑。</a:t>
            </a:r>
          </a:p>
          <a:p>
            <a:endParaRPr lang="zh-TW" altLang="en-US" dirty="0"/>
          </a:p>
        </p:txBody>
      </p:sp>
      <p:sp>
        <p:nvSpPr>
          <p:cNvPr id="3" name="標題 2"/>
          <p:cNvSpPr>
            <a:spLocks noGrp="1"/>
          </p:cNvSpPr>
          <p:nvPr>
            <p:ph type="title"/>
          </p:nvPr>
        </p:nvSpPr>
        <p:spPr/>
        <p:txBody>
          <a:bodyPr/>
          <a:lstStyle/>
          <a:p>
            <a:r>
              <a:rPr lang="zh-TW" altLang="en-US" dirty="0" smtClean="0"/>
              <a:t>刑法</a:t>
            </a:r>
            <a:r>
              <a:rPr lang="en-US" altLang="zh-TW" dirty="0" smtClean="0"/>
              <a:t>$277</a:t>
            </a:r>
            <a:r>
              <a:rPr lang="zh-TW" altLang="en-US" dirty="0" smtClean="0"/>
              <a:t>傷害罪</a:t>
            </a:r>
            <a:endParaRPr lang="zh-TW" altLang="en-US" dirty="0"/>
          </a:p>
        </p:txBody>
      </p:sp>
    </p:spTree>
    <p:extLst>
      <p:ext uri="{BB962C8B-B14F-4D97-AF65-F5344CB8AC3E}">
        <p14:creationId xmlns:p14="http://schemas.microsoft.com/office/powerpoint/2010/main" val="436038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0" y="0"/>
            <a:ext cx="8229600" cy="765175"/>
          </a:xfrm>
        </p:spPr>
        <p:txBody>
          <a:bodyPr/>
          <a:lstStyle/>
          <a:p>
            <a:pPr eaLnBrk="1" hangingPunct="1"/>
            <a:r>
              <a:rPr lang="zh-TW" altLang="en-US" smtClean="0"/>
              <a:t>二、罪刑法定主義</a:t>
            </a:r>
          </a:p>
        </p:txBody>
      </p:sp>
      <p:sp>
        <p:nvSpPr>
          <p:cNvPr id="67587" name="內容版面配置區 2"/>
          <p:cNvSpPr>
            <a:spLocks noGrp="1"/>
          </p:cNvSpPr>
          <p:nvPr>
            <p:ph sz="quarter" idx="13"/>
          </p:nvPr>
        </p:nvSpPr>
        <p:spPr>
          <a:xfrm>
            <a:off x="250825" y="981075"/>
            <a:ext cx="8351838" cy="3240088"/>
          </a:xfrm>
        </p:spPr>
        <p:txBody>
          <a:bodyPr/>
          <a:lstStyle/>
          <a:p>
            <a:pPr marL="357188" indent="-357188">
              <a:lnSpc>
                <a:spcPct val="110000"/>
              </a:lnSpc>
              <a:buFont typeface="Arial" pitchFamily="34" charset="0"/>
              <a:buNone/>
            </a:pPr>
            <a:r>
              <a:rPr lang="zh-TW" altLang="en-US" dirty="0" smtClean="0">
                <a:latin typeface="微軟正黑體" pitchFamily="34" charset="-120"/>
                <a:ea typeface="微軟正黑體" pitchFamily="34" charset="-120"/>
              </a:rPr>
              <a:t>（一）罪刑法定主義的精神</a:t>
            </a:r>
            <a:endParaRPr lang="en-US" altLang="zh-TW" dirty="0" smtClean="0">
              <a:latin typeface="微軟正黑體" pitchFamily="34" charset="-120"/>
              <a:ea typeface="微軟正黑體" pitchFamily="34" charset="-120"/>
            </a:endParaRPr>
          </a:p>
          <a:p>
            <a:pPr marL="357188" indent="-357188">
              <a:lnSpc>
                <a:spcPct val="110000"/>
              </a:lnSpc>
            </a:pPr>
            <a:r>
              <a:rPr lang="zh-TW" altLang="en-US" dirty="0" smtClean="0">
                <a:latin typeface="微軟正黑體" pitchFamily="34" charset="-120"/>
                <a:ea typeface="微軟正黑體" pitchFamily="34" charset="-120"/>
              </a:rPr>
              <a:t>我國刑法第</a:t>
            </a:r>
            <a:r>
              <a:rPr lang="en-US" altLang="zh-TW" dirty="0" smtClean="0">
                <a:latin typeface="微軟正黑體" pitchFamily="34" charset="-120"/>
                <a:ea typeface="微軟正黑體" pitchFamily="34" charset="-120"/>
              </a:rPr>
              <a:t>1</a:t>
            </a:r>
            <a:r>
              <a:rPr lang="zh-TW" altLang="en-US" dirty="0" smtClean="0">
                <a:latin typeface="微軟正黑體" pitchFamily="34" charset="-120"/>
                <a:ea typeface="微軟正黑體" pitchFamily="34" charset="-120"/>
              </a:rPr>
              <a:t>條：「行為之處罰，以行為時之法律有明文規定者為限。」</a:t>
            </a:r>
            <a:endParaRPr lang="en-US" altLang="zh-TW" dirty="0" smtClean="0">
              <a:latin typeface="微軟正黑體" pitchFamily="34" charset="-120"/>
              <a:ea typeface="微軟正黑體" pitchFamily="34" charset="-120"/>
            </a:endParaRPr>
          </a:p>
          <a:p>
            <a:pPr marL="357188" indent="-357188">
              <a:lnSpc>
                <a:spcPct val="110000"/>
              </a:lnSpc>
            </a:pPr>
            <a:r>
              <a:rPr lang="zh-TW" altLang="en-US" dirty="0" smtClean="0">
                <a:latin typeface="微軟正黑體" pitchFamily="34" charset="-120"/>
                <a:ea typeface="微軟正黑體" pitchFamily="34" charset="-120"/>
              </a:rPr>
              <a:t>有法律依據才構成犯罪，有法律依據才得施以刑罰。</a:t>
            </a:r>
            <a:endParaRPr lang="en-US" altLang="zh-TW" dirty="0" smtClean="0">
              <a:latin typeface="微軟正黑體" pitchFamily="34" charset="-120"/>
              <a:ea typeface="微軟正黑體" pitchFamily="34" charset="-120"/>
            </a:endParaRPr>
          </a:p>
        </p:txBody>
      </p:sp>
      <p:sp>
        <p:nvSpPr>
          <p:cNvPr id="67588"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A9073C2-244E-4E8C-A1D3-40FEE3209E0E}" type="slidenum">
              <a:rPr kumimoji="0" lang="zh-TW" altLang="en-US" smtClean="0">
                <a:solidFill>
                  <a:srgbClr val="898989"/>
                </a:solidFill>
                <a:latin typeface="標楷體" pitchFamily="65" charset="-120"/>
                <a:ea typeface="標楷體" pitchFamily="65" charset="-120"/>
              </a:rPr>
              <a:pPr eaLnBrk="1" hangingPunct="1"/>
              <a:t>76</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8506405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內容版面配置區 1">
            <a:extLst>
              <a:ext uri="{FF2B5EF4-FFF2-40B4-BE49-F238E27FC236}">
                <a16:creationId xmlns:a16="http://schemas.microsoft.com/office/drawing/2014/main" xmlns="" id="{21A18BB3-2175-4C53-AE44-A75C7FA6D2D1}"/>
              </a:ext>
            </a:extLst>
          </p:cNvPr>
          <p:cNvSpPr>
            <a:spLocks noGrp="1" noChangeArrowheads="1"/>
          </p:cNvSpPr>
          <p:nvPr>
            <p:ph idx="1"/>
          </p:nvPr>
        </p:nvSpPr>
        <p:spPr>
          <a:xfrm>
            <a:off x="468313" y="1350963"/>
            <a:ext cx="8218487" cy="4525962"/>
          </a:xfrm>
        </p:spPr>
        <p:txBody>
          <a:bodyPr/>
          <a:lstStyle/>
          <a:p>
            <a:pPr marL="0" indent="0" eaLnBrk="1" hangingPunct="1">
              <a:lnSpc>
                <a:spcPct val="110000"/>
              </a:lnSpc>
              <a:buFont typeface="Arial" panose="020B0604020202020204" pitchFamily="34" charset="0"/>
              <a:buNone/>
            </a:pPr>
            <a:r>
              <a:rPr lang="zh-TW" altLang="en-US"/>
              <a:t>為了避免政府或統治者的獨裁與濫權，任意將刑罰加諸在人民身上。使人民能預先瞭解刑法內容與罰則，知道何者當為，何者不當為。政府或統治者僅能依據立法者所制定的刑罰來約束人民，以避免國家權力的濫用、 保障人民的自由和權利不受國家公權力非法侵害。 </a:t>
            </a:r>
          </a:p>
        </p:txBody>
      </p:sp>
      <p:sp>
        <p:nvSpPr>
          <p:cNvPr id="57347" name="標題 2">
            <a:extLst>
              <a:ext uri="{FF2B5EF4-FFF2-40B4-BE49-F238E27FC236}">
                <a16:creationId xmlns:a16="http://schemas.microsoft.com/office/drawing/2014/main" xmlns="" id="{14232595-4974-4BC4-96F0-0C81E793C60F}"/>
              </a:ext>
            </a:extLst>
          </p:cNvPr>
          <p:cNvSpPr>
            <a:spLocks noGrp="1" noChangeArrowheads="1"/>
          </p:cNvSpPr>
          <p:nvPr>
            <p:ph type="title"/>
          </p:nvPr>
        </p:nvSpPr>
        <p:spPr>
          <a:xfrm>
            <a:off x="539750" y="404813"/>
            <a:ext cx="8229600" cy="1143000"/>
          </a:xfrm>
        </p:spPr>
        <p:txBody>
          <a:bodyPr/>
          <a:lstStyle/>
          <a:p>
            <a:pPr eaLnBrk="1" hangingPunct="1"/>
            <a:r>
              <a:rPr lang="zh-TW" altLang="en-US" b="1" dirty="0"/>
              <a:t>為何「罪刑法定主義」是刑法的最高原則呢？</a:t>
            </a:r>
          </a:p>
        </p:txBody>
      </p:sp>
      <p:sp>
        <p:nvSpPr>
          <p:cNvPr id="57348" name="Text Box 17">
            <a:extLst>
              <a:ext uri="{FF2B5EF4-FFF2-40B4-BE49-F238E27FC236}">
                <a16:creationId xmlns:a16="http://schemas.microsoft.com/office/drawing/2014/main" xmlns="" id="{55F0088F-1476-4702-B17D-17CD58CD4217}"/>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151</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字方塊 5">
            <a:extLst>
              <a:ext uri="{FF2B5EF4-FFF2-40B4-BE49-F238E27FC236}">
                <a16:creationId xmlns:a16="http://schemas.microsoft.com/office/drawing/2014/main" xmlns="" id="{10E2FA4F-876F-47AC-87B5-71825ADB5FC2}"/>
              </a:ext>
            </a:extLst>
          </p:cNvPr>
          <p:cNvSpPr txBox="1">
            <a:spLocks noChangeArrowheads="1"/>
          </p:cNvSpPr>
          <p:nvPr/>
        </p:nvSpPr>
        <p:spPr bwMode="auto">
          <a:xfrm>
            <a:off x="306388" y="333375"/>
            <a:ext cx="13128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400" b="1">
                <a:latin typeface="微軟正黑體" panose="020B0604030504040204" pitchFamily="34" charset="-120"/>
                <a:ea typeface="微軟正黑體" panose="020B0604030504040204" pitchFamily="34" charset="-120"/>
              </a:rPr>
              <a:t>二、</a:t>
            </a:r>
          </a:p>
        </p:txBody>
      </p:sp>
      <p:graphicFrame>
        <p:nvGraphicFramePr>
          <p:cNvPr id="4" name="內容版面配置區 3">
            <a:extLst>
              <a:ext uri="{FF2B5EF4-FFF2-40B4-BE49-F238E27FC236}">
                <a16:creationId xmlns:a16="http://schemas.microsoft.com/office/drawing/2014/main" xmlns="" id="{F5D2E645-67D3-4C47-913C-3E597BC1A30F}"/>
              </a:ext>
            </a:extLst>
          </p:cNvPr>
          <p:cNvGraphicFramePr>
            <a:graphicFrameLocks noGrp="1"/>
          </p:cNvGraphicFramePr>
          <p:nvPr>
            <p:ph idx="1"/>
          </p:nvPr>
        </p:nvGraphicFramePr>
        <p:xfrm>
          <a:off x="1331913" y="1844675"/>
          <a:ext cx="6696075" cy="2316352"/>
        </p:xfrm>
        <a:graphic>
          <a:graphicData uri="http://schemas.openxmlformats.org/drawingml/2006/table">
            <a:tbl>
              <a:tblPr firstRow="1" bandRow="1">
                <a:tableStyleId>{8799B23B-EC83-4686-B30A-512413B5E67A}</a:tableStyleId>
              </a:tblPr>
              <a:tblGrid>
                <a:gridCol w="6696075">
                  <a:extLst>
                    <a:ext uri="{9D8B030D-6E8A-4147-A177-3AD203B41FA5}">
                      <a16:colId xmlns:a16="http://schemas.microsoft.com/office/drawing/2014/main" xmlns="" val="20000"/>
                    </a:ext>
                  </a:extLst>
                </a:gridCol>
              </a:tblGrid>
              <a:tr h="579041">
                <a:tc>
                  <a:txBody>
                    <a:bodyPr/>
                    <a:lstStyle/>
                    <a:p>
                      <a:r>
                        <a:rPr lang="en-US" altLang="zh-TW" sz="3200" b="0" dirty="0">
                          <a:latin typeface="微軟正黑體" panose="020B0604030504040204" pitchFamily="34" charset="-120"/>
                          <a:ea typeface="微軟正黑體" panose="020B0604030504040204" pitchFamily="34" charset="-120"/>
                        </a:rPr>
                        <a:t>(</a:t>
                      </a:r>
                      <a:r>
                        <a:rPr lang="zh-TW" altLang="en-US" sz="3200" b="0" dirty="0">
                          <a:latin typeface="微軟正黑體" panose="020B0604030504040204" pitchFamily="34" charset="-120"/>
                          <a:ea typeface="微軟正黑體" panose="020B0604030504040204" pitchFamily="34" charset="-120"/>
                        </a:rPr>
                        <a:t>一</a:t>
                      </a:r>
                      <a:r>
                        <a:rPr lang="en-US" altLang="zh-TW" sz="3200" b="0" dirty="0">
                          <a:latin typeface="微軟正黑體" panose="020B0604030504040204" pitchFamily="34" charset="-120"/>
                          <a:ea typeface="微軟正黑體" panose="020B0604030504040204" pitchFamily="34" charset="-120"/>
                        </a:rPr>
                        <a:t>) </a:t>
                      </a:r>
                      <a:r>
                        <a:rPr lang="zh-TW" altLang="en-US" sz="3200" b="0" dirty="0">
                          <a:latin typeface="微軟正黑體" panose="020B0604030504040204" pitchFamily="34" charset="-120"/>
                          <a:ea typeface="微軟正黑體" panose="020B0604030504040204" pitchFamily="34" charset="-120"/>
                        </a:rPr>
                        <a:t>罪刑明確與習慣法的禁止</a:t>
                      </a:r>
                    </a:p>
                  </a:txBody>
                  <a:tcPr marL="91431" marR="91431" marT="45704" marB="45704"/>
                </a:tc>
                <a:extLst>
                  <a:ext uri="{0D108BD9-81ED-4DB2-BD59-A6C34878D82A}">
                    <a16:rowId xmlns:a16="http://schemas.microsoft.com/office/drawing/2014/main" xmlns="" val="10000"/>
                  </a:ext>
                </a:extLst>
              </a:tr>
              <a:tr h="579041">
                <a:tc>
                  <a:txBody>
                    <a:bodyPr/>
                    <a:lstStyle/>
                    <a:p>
                      <a:r>
                        <a:rPr lang="en-US" altLang="zh-TW" sz="3200" b="0" dirty="0">
                          <a:latin typeface="微軟正黑體" panose="020B0604030504040204" pitchFamily="34" charset="-120"/>
                          <a:ea typeface="微軟正黑體" panose="020B0604030504040204" pitchFamily="34" charset="-120"/>
                        </a:rPr>
                        <a:t>(</a:t>
                      </a:r>
                      <a:r>
                        <a:rPr lang="zh-TW" altLang="en-US" sz="3200" b="0" dirty="0">
                          <a:latin typeface="微軟正黑體" panose="020B0604030504040204" pitchFamily="34" charset="-120"/>
                          <a:ea typeface="微軟正黑體" panose="020B0604030504040204" pitchFamily="34" charset="-120"/>
                        </a:rPr>
                        <a:t>二</a:t>
                      </a:r>
                      <a:r>
                        <a:rPr lang="en-US" altLang="zh-TW" sz="3200" b="0" dirty="0">
                          <a:latin typeface="微軟正黑體" panose="020B0604030504040204" pitchFamily="34" charset="-120"/>
                          <a:ea typeface="微軟正黑體" panose="020B0604030504040204" pitchFamily="34" charset="-120"/>
                        </a:rPr>
                        <a:t>) </a:t>
                      </a:r>
                      <a:r>
                        <a:rPr lang="zh-TW" altLang="en-US" sz="3200" b="0" dirty="0">
                          <a:latin typeface="微軟正黑體" panose="020B0604030504040204" pitchFamily="34" charset="-120"/>
                          <a:ea typeface="微軟正黑體" panose="020B0604030504040204" pitchFamily="34" charset="-120"/>
                        </a:rPr>
                        <a:t>刑法的效力原則上不得溯及既往</a:t>
                      </a:r>
                    </a:p>
                  </a:txBody>
                  <a:tcPr marL="91431" marR="91431" marT="45704" marB="45704"/>
                </a:tc>
                <a:extLst>
                  <a:ext uri="{0D108BD9-81ED-4DB2-BD59-A6C34878D82A}">
                    <a16:rowId xmlns:a16="http://schemas.microsoft.com/office/drawing/2014/main" xmlns="" val="10001"/>
                  </a:ext>
                </a:extLst>
              </a:tr>
              <a:tr h="579041">
                <a:tc>
                  <a:txBody>
                    <a:bodyPr/>
                    <a:lstStyle/>
                    <a:p>
                      <a:r>
                        <a:rPr lang="en-US" altLang="zh-TW" sz="3200" b="0" dirty="0">
                          <a:latin typeface="微軟正黑體" panose="020B0604030504040204" pitchFamily="34" charset="-120"/>
                          <a:ea typeface="微軟正黑體" panose="020B0604030504040204" pitchFamily="34" charset="-120"/>
                        </a:rPr>
                        <a:t>(</a:t>
                      </a:r>
                      <a:r>
                        <a:rPr lang="zh-TW" altLang="en-US" sz="3200" b="0" dirty="0">
                          <a:latin typeface="微軟正黑體" panose="020B0604030504040204" pitchFamily="34" charset="-120"/>
                          <a:ea typeface="微軟正黑體" panose="020B0604030504040204" pitchFamily="34" charset="-120"/>
                        </a:rPr>
                        <a:t>三</a:t>
                      </a:r>
                      <a:r>
                        <a:rPr lang="en-US" altLang="zh-TW" sz="3200" b="0" dirty="0">
                          <a:latin typeface="微軟正黑體" panose="020B0604030504040204" pitchFamily="34" charset="-120"/>
                          <a:ea typeface="微軟正黑體" panose="020B0604030504040204" pitchFamily="34" charset="-120"/>
                        </a:rPr>
                        <a:t>) </a:t>
                      </a:r>
                      <a:r>
                        <a:rPr lang="zh-TW" altLang="en-US" sz="3200" b="0" dirty="0">
                          <a:latin typeface="微軟正黑體" panose="020B0604030504040204" pitchFamily="34" charset="-120"/>
                          <a:ea typeface="微軟正黑體" panose="020B0604030504040204" pitchFamily="34" charset="-120"/>
                        </a:rPr>
                        <a:t>絕對不定期刑的禁止</a:t>
                      </a:r>
                    </a:p>
                  </a:txBody>
                  <a:tcPr marL="91431" marR="91431" marT="45704" marB="45704"/>
                </a:tc>
                <a:extLst>
                  <a:ext uri="{0D108BD9-81ED-4DB2-BD59-A6C34878D82A}">
                    <a16:rowId xmlns:a16="http://schemas.microsoft.com/office/drawing/2014/main" xmlns="" val="10002"/>
                  </a:ext>
                </a:extLst>
              </a:tr>
              <a:tr h="579041">
                <a:tc>
                  <a:txBody>
                    <a:bodyPr/>
                    <a:lstStyle/>
                    <a:p>
                      <a:r>
                        <a:rPr lang="en-US" altLang="zh-TW" sz="3200" b="0" dirty="0">
                          <a:latin typeface="微軟正黑體" panose="020B0604030504040204" pitchFamily="34" charset="-120"/>
                          <a:ea typeface="微軟正黑體" panose="020B0604030504040204" pitchFamily="34" charset="-120"/>
                        </a:rPr>
                        <a:t>(</a:t>
                      </a:r>
                      <a:r>
                        <a:rPr lang="zh-TW" altLang="en-US" sz="3200" b="0" dirty="0">
                          <a:latin typeface="微軟正黑體" panose="020B0604030504040204" pitchFamily="34" charset="-120"/>
                          <a:ea typeface="微軟正黑體" panose="020B0604030504040204" pitchFamily="34" charset="-120"/>
                        </a:rPr>
                        <a:t>四</a:t>
                      </a:r>
                      <a:r>
                        <a:rPr lang="en-US" altLang="zh-TW" sz="3200" b="0" dirty="0">
                          <a:latin typeface="微軟正黑體" panose="020B0604030504040204" pitchFamily="34" charset="-120"/>
                          <a:ea typeface="微軟正黑體" panose="020B0604030504040204" pitchFamily="34" charset="-120"/>
                        </a:rPr>
                        <a:t>) </a:t>
                      </a:r>
                      <a:r>
                        <a:rPr lang="zh-TW" altLang="en-US" sz="3200" b="0" dirty="0">
                          <a:latin typeface="微軟正黑體" panose="020B0604030504040204" pitchFamily="34" charset="-120"/>
                          <a:ea typeface="微軟正黑體" panose="020B0604030504040204" pitchFamily="34" charset="-120"/>
                        </a:rPr>
                        <a:t>禁止類推適用</a:t>
                      </a:r>
                    </a:p>
                  </a:txBody>
                  <a:tcPr marL="91431" marR="91431" marT="45704" marB="45704"/>
                </a:tc>
                <a:extLst>
                  <a:ext uri="{0D108BD9-81ED-4DB2-BD59-A6C34878D82A}">
                    <a16:rowId xmlns:a16="http://schemas.microsoft.com/office/drawing/2014/main" xmlns="" val="10003"/>
                  </a:ext>
                </a:extLst>
              </a:tr>
            </a:tbl>
          </a:graphicData>
        </a:graphic>
      </p:graphicFrame>
      <p:sp>
        <p:nvSpPr>
          <p:cNvPr id="58383" name="標題 2">
            <a:extLst>
              <a:ext uri="{FF2B5EF4-FFF2-40B4-BE49-F238E27FC236}">
                <a16:creationId xmlns:a16="http://schemas.microsoft.com/office/drawing/2014/main" xmlns="" id="{CE466350-D385-415D-8C93-9F8753946D69}"/>
              </a:ext>
            </a:extLst>
          </p:cNvPr>
          <p:cNvSpPr>
            <a:spLocks noGrp="1" noChangeArrowheads="1"/>
          </p:cNvSpPr>
          <p:nvPr>
            <p:ph type="title"/>
          </p:nvPr>
        </p:nvSpPr>
        <p:spPr>
          <a:xfrm>
            <a:off x="1331913" y="146050"/>
            <a:ext cx="7283450" cy="1143000"/>
          </a:xfrm>
        </p:spPr>
        <p:txBody>
          <a:bodyPr/>
          <a:lstStyle/>
          <a:p>
            <a:pPr eaLnBrk="1" hangingPunct="1"/>
            <a:r>
              <a:rPr lang="zh-TW" altLang="en-US" sz="4400" b="1"/>
              <a:t>罪刑法定主義的重要內涵</a:t>
            </a:r>
          </a:p>
        </p:txBody>
      </p:sp>
      <p:sp>
        <p:nvSpPr>
          <p:cNvPr id="58384" name="Text Box 17">
            <a:extLst>
              <a:ext uri="{FF2B5EF4-FFF2-40B4-BE49-F238E27FC236}">
                <a16:creationId xmlns:a16="http://schemas.microsoft.com/office/drawing/2014/main" xmlns="" id="{DD1C219B-156C-4237-AC01-196A16DE70C2}"/>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152</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xmlns="" id="{616B5F96-C5E8-4CD9-91C6-3DCACF214D0C}"/>
              </a:ext>
            </a:extLst>
          </p:cNvPr>
          <p:cNvGraphicFramePr>
            <a:graphicFrameLocks noGrp="1"/>
          </p:cNvGraphicFramePr>
          <p:nvPr>
            <p:ph idx="1"/>
          </p:nvPr>
        </p:nvGraphicFramePr>
        <p:xfrm>
          <a:off x="468313" y="1600200"/>
          <a:ext cx="8218487" cy="3261216"/>
        </p:xfrm>
        <a:graphic>
          <a:graphicData uri="http://schemas.openxmlformats.org/drawingml/2006/table">
            <a:tbl>
              <a:tblPr firstRow="1" bandRow="1">
                <a:tableStyleId>{8799B23B-EC83-4686-B30A-512413B5E67A}</a:tableStyleId>
              </a:tblPr>
              <a:tblGrid>
                <a:gridCol w="6839990">
                  <a:extLst>
                    <a:ext uri="{9D8B030D-6E8A-4147-A177-3AD203B41FA5}">
                      <a16:colId xmlns:a16="http://schemas.microsoft.com/office/drawing/2014/main" xmlns="" val="20000"/>
                    </a:ext>
                  </a:extLst>
                </a:gridCol>
                <a:gridCol w="1378497">
                  <a:extLst>
                    <a:ext uri="{9D8B030D-6E8A-4147-A177-3AD203B41FA5}">
                      <a16:colId xmlns:a16="http://schemas.microsoft.com/office/drawing/2014/main" xmlns="" val="20001"/>
                    </a:ext>
                  </a:extLst>
                </a:gridCol>
              </a:tblGrid>
              <a:tr h="944692">
                <a:tc gridSpan="2">
                  <a:txBody>
                    <a:bodyPr/>
                    <a:lstStyle/>
                    <a:p>
                      <a:r>
                        <a:rPr lang="zh-TW" altLang="en-US" sz="2800" b="0" dirty="0">
                          <a:latin typeface="微軟正黑體" panose="020B0604030504040204" pitchFamily="34" charset="-120"/>
                          <a:ea typeface="微軟正黑體" panose="020B0604030504040204" pitchFamily="34" charset="-120"/>
                        </a:rPr>
                        <a:t>為使一般人能遵守刑法，不致誤蹈法網，犯罪和刑罰的規定必須</a:t>
                      </a:r>
                      <a:r>
                        <a:rPr lang="zh-TW" altLang="en-US" sz="2800" dirty="0">
                          <a:solidFill>
                            <a:srgbClr val="FF0000"/>
                          </a:solidFill>
                          <a:latin typeface="微軟正黑體" panose="020B0604030504040204" pitchFamily="34" charset="-120"/>
                          <a:ea typeface="微軟正黑體" panose="020B0604030504040204" pitchFamily="34" charset="-120"/>
                        </a:rPr>
                        <a:t>以成文法明確規定</a:t>
                      </a:r>
                      <a:r>
                        <a:rPr lang="zh-TW" altLang="en-US" sz="2800" dirty="0">
                          <a:latin typeface="微軟正黑體" panose="020B0604030504040204" pitchFamily="34" charset="-120"/>
                          <a:ea typeface="微軟正黑體" panose="020B0604030504040204" pitchFamily="34" charset="-120"/>
                        </a:rPr>
                        <a:t>。</a:t>
                      </a:r>
                    </a:p>
                  </a:txBody>
                  <a:tcPr marT="45696" marB="45696"/>
                </a:tc>
                <a:tc hMerge="1">
                  <a:txBody>
                    <a:bodyPr/>
                    <a:lstStyle/>
                    <a:p>
                      <a:endParaRPr lang="zh-TW" altLang="en-US" dirty="0"/>
                    </a:p>
                  </a:txBody>
                  <a:tcPr/>
                </a:tc>
                <a:extLst>
                  <a:ext uri="{0D108BD9-81ED-4DB2-BD59-A6C34878D82A}">
                    <a16:rowId xmlns:a16="http://schemas.microsoft.com/office/drawing/2014/main" xmlns="" val="10000"/>
                  </a:ext>
                </a:extLst>
              </a:tr>
              <a:tr h="944692">
                <a:tc>
                  <a:txBody>
                    <a:bodyPr/>
                    <a:lstStyle/>
                    <a:p>
                      <a:r>
                        <a:rPr lang="zh-TW" altLang="en-US" sz="2800" dirty="0">
                          <a:latin typeface="微軟正黑體" panose="020B0604030504040204" pitchFamily="34" charset="-120"/>
                          <a:ea typeface="微軟正黑體" panose="020B0604030504040204" pitchFamily="34" charset="-120"/>
                        </a:rPr>
                        <a:t>因各地風俗民情不同，這些不成文的習慣法能否作為刑罰來處罰人民呢？</a:t>
                      </a:r>
                      <a:endParaRPr lang="zh-TW" altLang="en-US" sz="2800" b="1" dirty="0">
                        <a:latin typeface="微軟正黑體" panose="020B0604030504040204" pitchFamily="34" charset="-120"/>
                        <a:ea typeface="微軟正黑體" panose="020B0604030504040204" pitchFamily="34" charset="-120"/>
                      </a:endParaRPr>
                    </a:p>
                  </a:txBody>
                  <a:tcPr marT="45696" marB="45696"/>
                </a:tc>
                <a:tc>
                  <a:txBody>
                    <a:bodyPr/>
                    <a:lstStyle/>
                    <a:p>
                      <a:pPr algn="ctr"/>
                      <a:r>
                        <a:rPr lang="en-US" altLang="zh-TW" sz="2800" dirty="0">
                          <a:latin typeface="微軟正黑體" panose="020B0604030504040204" pitchFamily="34" charset="-120"/>
                          <a:ea typeface="微軟正黑體" panose="020B0604030504040204" pitchFamily="34" charset="-120"/>
                        </a:rPr>
                        <a:t>X</a:t>
                      </a:r>
                      <a:endParaRPr lang="zh-TW" altLang="en-US" sz="2800" dirty="0">
                        <a:latin typeface="微軟正黑體" panose="020B0604030504040204" pitchFamily="34" charset="-120"/>
                        <a:ea typeface="微軟正黑體" panose="020B0604030504040204" pitchFamily="34" charset="-120"/>
                      </a:endParaRPr>
                    </a:p>
                  </a:txBody>
                  <a:tcPr marT="45696" marB="45696" anchor="ctr"/>
                </a:tc>
                <a:extLst>
                  <a:ext uri="{0D108BD9-81ED-4DB2-BD59-A6C34878D82A}">
                    <a16:rowId xmlns:a16="http://schemas.microsoft.com/office/drawing/2014/main" xmlns="" val="10001"/>
                  </a:ext>
                </a:extLst>
              </a:tr>
              <a:tr h="1371342">
                <a:tc>
                  <a:txBody>
                    <a:bodyPr/>
                    <a:lstStyle/>
                    <a:p>
                      <a:r>
                        <a:rPr lang="zh-TW" altLang="en-US" sz="2800" dirty="0">
                          <a:latin typeface="微軟正黑體" panose="020B0604030504040204" pitchFamily="34" charset="-120"/>
                          <a:ea typeface="微軟正黑體" panose="020B0604030504040204" pitchFamily="34" charset="-120"/>
                        </a:rPr>
                        <a:t>例如：阿勇涉嫌殺害小強，法官審判時能否依據民間習俗判決阿勇需赴靈堂祭祀、悼念？</a:t>
                      </a:r>
                      <a:endParaRPr lang="zh-TW" altLang="en-US" sz="2800" b="1" dirty="0">
                        <a:latin typeface="微軟正黑體" panose="020B0604030504040204" pitchFamily="34" charset="-120"/>
                        <a:ea typeface="微軟正黑體" panose="020B0604030504040204" pitchFamily="34" charset="-120"/>
                      </a:endParaRPr>
                    </a:p>
                  </a:txBody>
                  <a:tcPr marT="45696" marB="456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微軟正黑體" panose="020B0604030504040204" pitchFamily="34" charset="-120"/>
                          <a:ea typeface="微軟正黑體" panose="020B0604030504040204" pitchFamily="34" charset="-120"/>
                        </a:rPr>
                        <a:t>X</a:t>
                      </a:r>
                      <a:endParaRPr lang="zh-TW" altLang="en-US" sz="2800" dirty="0">
                        <a:latin typeface="微軟正黑體" panose="020B0604030504040204" pitchFamily="34" charset="-120"/>
                        <a:ea typeface="微軟正黑體" panose="020B0604030504040204" pitchFamily="34" charset="-120"/>
                      </a:endParaRPr>
                    </a:p>
                  </a:txBody>
                  <a:tcPr marT="45696" marB="45696" anchor="ctr"/>
                </a:tc>
                <a:extLst>
                  <a:ext uri="{0D108BD9-81ED-4DB2-BD59-A6C34878D82A}">
                    <a16:rowId xmlns:a16="http://schemas.microsoft.com/office/drawing/2014/main" xmlns="" val="10002"/>
                  </a:ext>
                </a:extLst>
              </a:tr>
            </a:tbl>
          </a:graphicData>
        </a:graphic>
      </p:graphicFrame>
      <p:sp>
        <p:nvSpPr>
          <p:cNvPr id="59407" name="標題 4">
            <a:extLst>
              <a:ext uri="{FF2B5EF4-FFF2-40B4-BE49-F238E27FC236}">
                <a16:creationId xmlns:a16="http://schemas.microsoft.com/office/drawing/2014/main" xmlns="" id="{43129F5E-8CC9-4229-8BEA-F3975A7DA03D}"/>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 </a:t>
            </a:r>
            <a:r>
              <a:rPr lang="zh-TW" altLang="en-US" sz="4400" b="1"/>
              <a:t>罪刑明確與習慣法的禁止</a:t>
            </a:r>
          </a:p>
        </p:txBody>
      </p:sp>
      <p:sp>
        <p:nvSpPr>
          <p:cNvPr id="59408" name="Text Box 17">
            <a:extLst>
              <a:ext uri="{FF2B5EF4-FFF2-40B4-BE49-F238E27FC236}">
                <a16:creationId xmlns:a16="http://schemas.microsoft.com/office/drawing/2014/main" xmlns="" id="{3816D536-AFBB-4A99-95A3-F441498A658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1">
            <a:extLst>
              <a:ext uri="{FF2B5EF4-FFF2-40B4-BE49-F238E27FC236}">
                <a16:creationId xmlns:a16="http://schemas.microsoft.com/office/drawing/2014/main" xmlns="" id="{3A3A5FB2-791E-462D-8E40-9E1CA7F54B65}"/>
              </a:ext>
            </a:extLst>
          </p:cNvPr>
          <p:cNvSpPr>
            <a:spLocks noGrp="1" noChangeArrowheads="1"/>
          </p:cNvSpPr>
          <p:nvPr>
            <p:ph idx="1"/>
          </p:nvPr>
        </p:nvSpPr>
        <p:spPr>
          <a:xfrm>
            <a:off x="468313" y="1600200"/>
            <a:ext cx="8218487" cy="4525963"/>
          </a:xfrm>
        </p:spPr>
        <p:txBody>
          <a:bodyPr/>
          <a:lstStyle/>
          <a:p>
            <a:pPr eaLnBrk="1" hangingPunct="1"/>
            <a:endParaRPr lang="zh-TW" altLang="en-US"/>
          </a:p>
        </p:txBody>
      </p:sp>
      <p:sp>
        <p:nvSpPr>
          <p:cNvPr id="27651" name="標題 2">
            <a:extLst>
              <a:ext uri="{FF2B5EF4-FFF2-40B4-BE49-F238E27FC236}">
                <a16:creationId xmlns:a16="http://schemas.microsoft.com/office/drawing/2014/main" xmlns="" id="{E46D1A07-8A99-461F-8E80-3EE2CBDAAEC8}"/>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a:t>
            </a:r>
            <a:r>
              <a:rPr lang="zh-TW" altLang="en-US" sz="4400" b="1"/>
              <a:t>刑罰的性質</a:t>
            </a:r>
          </a:p>
        </p:txBody>
      </p:sp>
      <p:graphicFrame>
        <p:nvGraphicFramePr>
          <p:cNvPr id="4" name="內容版面配置區 3">
            <a:extLst>
              <a:ext uri="{FF2B5EF4-FFF2-40B4-BE49-F238E27FC236}">
                <a16:creationId xmlns:a16="http://schemas.microsoft.com/office/drawing/2014/main" xmlns="" id="{33362DCF-B099-49EB-A680-21413CAEF09D}"/>
              </a:ext>
            </a:extLst>
          </p:cNvPr>
          <p:cNvGraphicFramePr>
            <a:graphicFrameLocks/>
          </p:cNvGraphicFramePr>
          <p:nvPr/>
        </p:nvGraphicFramePr>
        <p:xfrm>
          <a:off x="468313" y="1600200"/>
          <a:ext cx="8218487" cy="3170238"/>
        </p:xfrm>
        <a:graphic>
          <a:graphicData uri="http://schemas.openxmlformats.org/drawingml/2006/table">
            <a:tbl>
              <a:tblPr firstRow="1" bandRow="1">
                <a:tableStyleId>{7DF18680-E054-41AD-8BC1-D1AEF772440D}</a:tableStyleId>
              </a:tblPr>
              <a:tblGrid>
                <a:gridCol w="8218487">
                  <a:extLst>
                    <a:ext uri="{9D8B030D-6E8A-4147-A177-3AD203B41FA5}">
                      <a16:colId xmlns:a16="http://schemas.microsoft.com/office/drawing/2014/main" xmlns="" val="20000"/>
                    </a:ext>
                  </a:extLst>
                </a:gridCol>
              </a:tblGrid>
              <a:tr h="518212">
                <a:tc>
                  <a:txBody>
                    <a:bodyPr/>
                    <a:lstStyle/>
                    <a:p>
                      <a:pPr algn="just"/>
                      <a:r>
                        <a:rPr lang="zh-TW" altLang="en-US" sz="2800" dirty="0">
                          <a:latin typeface="微軟正黑體" panose="020B0604030504040204" pitchFamily="34" charset="-120"/>
                          <a:ea typeface="微軟正黑體" panose="020B0604030504040204" pitchFamily="34" charset="-120"/>
                        </a:rPr>
                        <a:t>刑罰制裁違反倫理且具高度危險的行為</a:t>
                      </a:r>
                    </a:p>
                  </a:txBody>
                  <a:tcPr marT="45725" marB="45725"/>
                </a:tc>
                <a:extLst>
                  <a:ext uri="{0D108BD9-81ED-4DB2-BD59-A6C34878D82A}">
                    <a16:rowId xmlns:a16="http://schemas.microsoft.com/office/drawing/2014/main" xmlns="" val="10000"/>
                  </a:ext>
                </a:extLst>
              </a:tr>
              <a:tr h="2652026">
                <a:tc>
                  <a:txBody>
                    <a:bodyPr/>
                    <a:lstStyle/>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如竊盜、傷害、殺人等嚴重影響社會秩序的行為，這些行為都是</a:t>
                      </a:r>
                      <a:r>
                        <a:rPr lang="zh-TW" altLang="en-US" sz="2800" b="1" dirty="0">
                          <a:solidFill>
                            <a:srgbClr val="FF0000"/>
                          </a:solidFill>
                          <a:latin typeface="微軟正黑體" panose="020B0604030504040204" pitchFamily="34" charset="-120"/>
                          <a:ea typeface="微軟正黑體" panose="020B0604030504040204" pitchFamily="34" charset="-120"/>
                        </a:rPr>
                        <a:t>違反倫理且具有高度危險</a:t>
                      </a:r>
                      <a:r>
                        <a:rPr lang="zh-TW" altLang="en-US" sz="2800" dirty="0">
                          <a:latin typeface="微軟正黑體" panose="020B0604030504040204" pitchFamily="34" charset="-120"/>
                          <a:ea typeface="微軟正黑體" panose="020B0604030504040204" pitchFamily="34" charset="-120"/>
                        </a:rPr>
                        <a:t>的行為，不被社會所容忍。</a:t>
                      </a:r>
                      <a:endParaRPr lang="en-US" altLang="zh-TW" sz="2800" dirty="0">
                        <a:latin typeface="微軟正黑體" panose="020B0604030504040204" pitchFamily="34" charset="-120"/>
                        <a:ea typeface="微軟正黑體" panose="020B0604030504040204" pitchFamily="34" charset="-120"/>
                      </a:endParaRPr>
                    </a:p>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違反宗教、 習俗或道德等行為，由於對個人與社會的侵害性較小，倫理譴責也相對較低，因此刑法多半不加以規範。</a:t>
                      </a:r>
                    </a:p>
                  </a:txBody>
                  <a:tcPr marT="45725" marB="45725"/>
                </a:tc>
                <a:extLst>
                  <a:ext uri="{0D108BD9-81ED-4DB2-BD59-A6C34878D82A}">
                    <a16:rowId xmlns:a16="http://schemas.microsoft.com/office/drawing/2014/main" xmlns="" val="10001"/>
                  </a:ext>
                </a:extLst>
              </a:tr>
            </a:tbl>
          </a:graphicData>
        </a:graphic>
      </p:graphicFrame>
      <p:sp>
        <p:nvSpPr>
          <p:cNvPr id="27660" name="Text Box 17">
            <a:extLst>
              <a:ext uri="{FF2B5EF4-FFF2-40B4-BE49-F238E27FC236}">
                <a16:creationId xmlns:a16="http://schemas.microsoft.com/office/drawing/2014/main" xmlns="" id="{4515093F-E9E9-47CB-AE63-C427BC2F506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內容版面配置區 2"/>
          <p:cNvSpPr>
            <a:spLocks noGrp="1"/>
          </p:cNvSpPr>
          <p:nvPr>
            <p:ph idx="1"/>
          </p:nvPr>
        </p:nvSpPr>
        <p:spPr>
          <a:xfrm>
            <a:off x="468313" y="620713"/>
            <a:ext cx="8229600" cy="5000625"/>
          </a:xfrm>
        </p:spPr>
        <p:txBody>
          <a:bodyPr/>
          <a:lstStyle/>
          <a:p>
            <a:pPr lvl="1">
              <a:buClr>
                <a:srgbClr val="8811FF"/>
              </a:buClr>
              <a:buFont typeface="Arial" pitchFamily="34" charset="0"/>
              <a:buNone/>
            </a:pPr>
            <a:r>
              <a:rPr lang="en-US" altLang="zh-TW" sz="4000" dirty="0" smtClean="0">
                <a:solidFill>
                  <a:srgbClr val="7030A0"/>
                </a:solidFill>
                <a:latin typeface="微軟正黑體" pitchFamily="34" charset="-120"/>
                <a:ea typeface="微軟正黑體" pitchFamily="34" charset="-120"/>
                <a:cs typeface="華康儷金黑"/>
              </a:rPr>
              <a:t>1.</a:t>
            </a:r>
            <a:r>
              <a:rPr lang="zh-TW" altLang="en-US" sz="4000" dirty="0" smtClean="0">
                <a:solidFill>
                  <a:srgbClr val="7030A0"/>
                </a:solidFill>
                <a:latin typeface="微軟正黑體" pitchFamily="34" charset="-120"/>
                <a:ea typeface="微軟正黑體" pitchFamily="34" charset="-120"/>
                <a:cs typeface="華康儷金黑"/>
              </a:rPr>
              <a:t>禁止習慣法原則</a:t>
            </a:r>
            <a:endParaRPr lang="en-US" altLang="zh-TW" sz="4000" dirty="0" smtClean="0">
              <a:solidFill>
                <a:srgbClr val="7030A0"/>
              </a:solidFill>
              <a:latin typeface="微軟正黑體" pitchFamily="34" charset="-120"/>
              <a:ea typeface="微軟正黑體" pitchFamily="34" charset="-120"/>
              <a:cs typeface="華康儷金黑"/>
            </a:endParaRPr>
          </a:p>
          <a:p>
            <a:pPr lvl="1">
              <a:buClr>
                <a:srgbClr val="AD4D17"/>
              </a:buClr>
              <a:buFont typeface="Wingdings" pitchFamily="2" charset="2"/>
              <a:buChar char="Ø"/>
            </a:pPr>
            <a:endParaRPr lang="en-US" altLang="zh-TW" b="1" dirty="0" smtClean="0">
              <a:latin typeface="微軟正黑體" pitchFamily="34" charset="-120"/>
              <a:ea typeface="微軟正黑體" pitchFamily="34" charset="-120"/>
            </a:endParaRPr>
          </a:p>
          <a:p>
            <a:pPr lvl="1">
              <a:buClr>
                <a:srgbClr val="AD4D17"/>
              </a:buClr>
              <a:buFont typeface="Wingdings" pitchFamily="2" charset="2"/>
              <a:buChar char="Ø"/>
            </a:pPr>
            <a:endParaRPr lang="en-US" altLang="zh-TW" dirty="0" smtClean="0"/>
          </a:p>
          <a:p>
            <a:pPr lvl="1">
              <a:buClr>
                <a:srgbClr val="AD4D17"/>
              </a:buClr>
              <a:buFont typeface="Wingdings" pitchFamily="2" charset="2"/>
              <a:buChar char="Ø"/>
            </a:pPr>
            <a:endParaRPr lang="en-US" altLang="zh-TW" dirty="0" smtClean="0"/>
          </a:p>
        </p:txBody>
      </p:sp>
      <p:sp>
        <p:nvSpPr>
          <p:cNvPr id="10" name="圓角矩形 9"/>
          <p:cNvSpPr/>
          <p:nvPr/>
        </p:nvSpPr>
        <p:spPr>
          <a:xfrm>
            <a:off x="684213" y="2781300"/>
            <a:ext cx="7272337" cy="3600450"/>
          </a:xfrm>
          <a:prstGeom prst="roundRect">
            <a:avLst/>
          </a:prstGeom>
          <a:solidFill>
            <a:schemeClr val="accent3">
              <a:lumMod val="20000"/>
              <a:lumOff val="80000"/>
            </a:schemeClr>
          </a:solidFill>
          <a:ln>
            <a:noFill/>
          </a:ln>
          <a:effectLst/>
        </p:spPr>
        <p:style>
          <a:lnRef idx="1">
            <a:schemeClr val="accent5"/>
          </a:lnRef>
          <a:fillRef idx="2">
            <a:schemeClr val="accent5"/>
          </a:fillRef>
          <a:effectRef idx="1">
            <a:schemeClr val="accent5"/>
          </a:effectRef>
          <a:fontRef idx="minor">
            <a:schemeClr val="dk1"/>
          </a:fontRef>
        </p:style>
        <p:txBody>
          <a:bodyPr anchor="ctr"/>
          <a:lstStyle/>
          <a:p>
            <a:pPr>
              <a:defRPr/>
            </a:pPr>
            <a:r>
              <a:rPr lang="zh-TW" altLang="en-US" sz="2400" b="1" dirty="0">
                <a:solidFill>
                  <a:schemeClr val="accent3">
                    <a:lumMod val="50000"/>
                  </a:schemeClr>
                </a:solidFill>
                <a:latin typeface="微軟正黑體" pitchFamily="34" charset="-120"/>
                <a:ea typeface="微軟正黑體" pitchFamily="34" charset="-120"/>
              </a:rPr>
              <a:t>洗門風</a:t>
            </a:r>
          </a:p>
          <a:p>
            <a:pPr>
              <a:defRPr/>
            </a:pPr>
            <a:r>
              <a:rPr lang="zh-TW" altLang="en-US" sz="2000" dirty="0">
                <a:solidFill>
                  <a:srgbClr val="000000"/>
                </a:solidFill>
                <a:latin typeface="微軟正黑體" pitchFamily="34" charset="-120"/>
                <a:ea typeface="微軟正黑體" pitchFamily="34" charset="-120"/>
              </a:rPr>
              <a:t>        「洗門風」源於早期社會重視女性貞操，卻又缺乏法律規範，因此衍生出這種道德制裁的方式。</a:t>
            </a:r>
            <a:endParaRPr lang="en-US" altLang="zh-TW" sz="2000" dirty="0">
              <a:solidFill>
                <a:srgbClr val="000000"/>
              </a:solidFill>
              <a:latin typeface="微軟正黑體" pitchFamily="34" charset="-120"/>
              <a:ea typeface="微軟正黑體" pitchFamily="34" charset="-120"/>
            </a:endParaRPr>
          </a:p>
          <a:p>
            <a:pPr>
              <a:defRPr/>
            </a:pPr>
            <a:r>
              <a:rPr lang="zh-TW" altLang="en-US" sz="2000" dirty="0">
                <a:solidFill>
                  <a:srgbClr val="000000"/>
                </a:solidFill>
                <a:latin typeface="微軟正黑體" pitchFamily="34" charset="-120"/>
                <a:ea typeface="微軟正黑體" pitchFamily="34" charset="-120"/>
              </a:rPr>
              <a:t>        犯惡行者自認理屈後，「到對方家裡清洗門楣」，稱為「洗門風」。爾後則改成各種公開賠罪的儀式，如當眾致贈黃金、辦流水席、請全村的人飲茶、抽菸、喫檳榔，以當事人的名義到廟中辦法會作功德等等，來取得對方的原諒。</a:t>
            </a:r>
          </a:p>
          <a:p>
            <a:pPr>
              <a:defRPr/>
            </a:pPr>
            <a:r>
              <a:rPr lang="zh-TW" altLang="en-US" sz="2000" dirty="0">
                <a:solidFill>
                  <a:srgbClr val="000000"/>
                </a:solidFill>
                <a:latin typeface="微軟正黑體" pitchFamily="34" charset="-120"/>
                <a:ea typeface="微軟正黑體" pitchFamily="34" charset="-120"/>
              </a:rPr>
              <a:t>        洗門風通常牽涉事情與婦女貞操相關，據說最早是夫家方在發現新娶之婦非處女後，要求女方娘家所作的賠償方式，後來衍伸至對於通姦者、誹謗者的懲罰；該懲罰與今恢復名譽的登報道歉類似。</a:t>
            </a:r>
            <a:r>
              <a:rPr lang="zh-TW" altLang="en-US" sz="1400" dirty="0">
                <a:solidFill>
                  <a:srgbClr val="000000"/>
                </a:solidFill>
                <a:latin typeface="+mn-ea"/>
              </a:rPr>
              <a:t>（資料來源，維基百科，洗門風條目）</a:t>
            </a:r>
            <a:endParaRPr lang="zh-TW" altLang="en-US" sz="2000" dirty="0">
              <a:solidFill>
                <a:srgbClr val="000000"/>
              </a:solidFill>
              <a:latin typeface="+mn-ea"/>
            </a:endParaRPr>
          </a:p>
        </p:txBody>
      </p:sp>
      <p:sp>
        <p:nvSpPr>
          <p:cNvPr id="5" name="矩形 4"/>
          <p:cNvSpPr/>
          <p:nvPr/>
        </p:nvSpPr>
        <p:spPr>
          <a:xfrm>
            <a:off x="755650" y="1412875"/>
            <a:ext cx="7200900" cy="12239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b="1" dirty="0">
                <a:solidFill>
                  <a:schemeClr val="tx1"/>
                </a:solidFill>
                <a:ea typeface="微軟正黑體" pitchFamily="34" charset="-120"/>
              </a:rPr>
              <a:t>習慣法常隨時空變化而有異，欠缺客觀的明確性、民主正當性，以之作為刑罰的依據，會破壞法律的安定性與人權危險。例如洗門風。</a:t>
            </a:r>
          </a:p>
        </p:txBody>
      </p:sp>
    </p:spTree>
    <p:extLst>
      <p:ext uri="{BB962C8B-B14F-4D97-AF65-F5344CB8AC3E}">
        <p14:creationId xmlns:p14="http://schemas.microsoft.com/office/powerpoint/2010/main" val="37614883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hlinkClick r:id="rId2"/>
              </a:rPr>
              <a:t>「洗門風」賠罪種類多</a:t>
            </a:r>
            <a:r>
              <a:rPr lang="zh-TW" altLang="en-US" dirty="0" smtClean="0"/>
              <a:t>！婚外情多下跪送菸｜三立新聞台</a:t>
            </a:r>
          </a:p>
          <a:p>
            <a:endParaRPr lang="zh-TW" altLang="en-US" dirty="0"/>
          </a:p>
        </p:txBody>
      </p:sp>
      <p:sp>
        <p:nvSpPr>
          <p:cNvPr id="3" name="標題 2"/>
          <p:cNvSpPr>
            <a:spLocks noGrp="1"/>
          </p:cNvSpPr>
          <p:nvPr>
            <p:ph type="title"/>
          </p:nvPr>
        </p:nvSpPr>
        <p:spPr/>
        <p:txBody>
          <a:bodyPr/>
          <a:lstStyle/>
          <a:p>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標題 3">
            <a:extLst>
              <a:ext uri="{FF2B5EF4-FFF2-40B4-BE49-F238E27FC236}">
                <a16:creationId xmlns:a16="http://schemas.microsoft.com/office/drawing/2014/main" xmlns="" id="{DB8C916E-8AE3-4FF7-8962-3C55D26C468C}"/>
              </a:ext>
            </a:extLst>
          </p:cNvPr>
          <p:cNvSpPr>
            <a:spLocks noGrp="1" noChangeArrowheads="1"/>
          </p:cNvSpPr>
          <p:nvPr>
            <p:ph type="title"/>
          </p:nvPr>
        </p:nvSpPr>
        <p:spPr>
          <a:xfrm>
            <a:off x="250825" y="341313"/>
            <a:ext cx="2665413" cy="1143000"/>
          </a:xfrm>
        </p:spPr>
        <p:txBody>
          <a:bodyPr/>
          <a:lstStyle/>
          <a:p>
            <a:pPr eaLnBrk="1" hangingPunct="1"/>
            <a:r>
              <a:rPr lang="zh-TW" altLang="en-US" b="1"/>
              <a:t>生活實例</a:t>
            </a:r>
          </a:p>
        </p:txBody>
      </p:sp>
      <p:sp>
        <p:nvSpPr>
          <p:cNvPr id="60419" name="內容版面配置區 1">
            <a:extLst>
              <a:ext uri="{FF2B5EF4-FFF2-40B4-BE49-F238E27FC236}">
                <a16:creationId xmlns:a16="http://schemas.microsoft.com/office/drawing/2014/main" xmlns="" id="{83FC81A2-F406-48C4-96DD-1D03E97212F9}"/>
              </a:ext>
            </a:extLst>
          </p:cNvPr>
          <p:cNvSpPr>
            <a:spLocks noGrp="1" noChangeArrowheads="1"/>
          </p:cNvSpPr>
          <p:nvPr>
            <p:ph idx="1"/>
          </p:nvPr>
        </p:nvSpPr>
        <p:spPr>
          <a:xfrm>
            <a:off x="539750" y="1700213"/>
            <a:ext cx="8147050" cy="4425950"/>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高雄市一名已有同居男友的檳榔西施，去年</a:t>
            </a:r>
            <a:r>
              <a:rPr lang="en-US" altLang="zh-TW">
                <a:latin typeface="微軟正黑體" panose="020B0604030504040204" pitchFamily="34" charset="-120"/>
                <a:ea typeface="微軟正黑體" panose="020B0604030504040204" pitchFamily="34" charset="-120"/>
              </a:rPr>
              <a:t>9</a:t>
            </a:r>
            <a:r>
              <a:rPr lang="zh-TW" altLang="en-US">
                <a:latin typeface="微軟正黑體" panose="020B0604030504040204" pitchFamily="34" charset="-120"/>
                <a:ea typeface="微軟正黑體" panose="020B0604030504040204" pitchFamily="34" charset="-120"/>
              </a:rPr>
              <a:t>月深夜在工作的檳榔攤，與新歡在店內翻雲覆雨後，因回家太晚被男友責問後，謊稱遭人性侵，男友氣不過，隔天帶著她向警方報案，經調閱監視器發現實情，除誣告罪被判緩刑罰金外，還在臉書貼道歉文「洗門風」。</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標題 2">
            <a:extLst>
              <a:ext uri="{FF2B5EF4-FFF2-40B4-BE49-F238E27FC236}">
                <a16:creationId xmlns:a16="http://schemas.microsoft.com/office/drawing/2014/main" xmlns="" id="{BE31AFE9-9510-4A98-9AF0-9AD2B436C07F}"/>
              </a:ext>
            </a:extLst>
          </p:cNvPr>
          <p:cNvSpPr>
            <a:spLocks noGrp="1" noChangeArrowheads="1"/>
          </p:cNvSpPr>
          <p:nvPr>
            <p:ph type="title"/>
          </p:nvPr>
        </p:nvSpPr>
        <p:spPr>
          <a:xfrm>
            <a:off x="250825" y="341313"/>
            <a:ext cx="3168650" cy="1143000"/>
          </a:xfrm>
        </p:spPr>
        <p:txBody>
          <a:bodyPr/>
          <a:lstStyle/>
          <a:p>
            <a:pPr eaLnBrk="1" hangingPunct="1"/>
            <a:r>
              <a:rPr lang="zh-TW" altLang="en-US" b="1"/>
              <a:t>生活小考箱</a:t>
            </a:r>
            <a:endParaRPr lang="zh-TW" altLang="en-US"/>
          </a:p>
        </p:txBody>
      </p:sp>
      <p:sp>
        <p:nvSpPr>
          <p:cNvPr id="62467" name="內容版面配置區 3">
            <a:extLst>
              <a:ext uri="{FF2B5EF4-FFF2-40B4-BE49-F238E27FC236}">
                <a16:creationId xmlns:a16="http://schemas.microsoft.com/office/drawing/2014/main" xmlns="" id="{C745597E-DFA1-447E-BB29-E5A99A0E6AC4}"/>
              </a:ext>
            </a:extLst>
          </p:cNvPr>
          <p:cNvSpPr>
            <a:spLocks noGrp="1" noChangeArrowheads="1"/>
          </p:cNvSpPr>
          <p:nvPr>
            <p:ph idx="1"/>
          </p:nvPr>
        </p:nvSpPr>
        <p:spPr>
          <a:xfrm>
            <a:off x="539750" y="1773238"/>
            <a:ext cx="8147050" cy="4352925"/>
          </a:xfrm>
        </p:spPr>
        <p:txBody>
          <a:bodyPr/>
          <a:lstStyle/>
          <a:p>
            <a:pPr marL="0" indent="0" eaLnBrk="1" hangingPunct="1">
              <a:buFont typeface="Arial" panose="020B0604020202020204" pitchFamily="34" charset="0"/>
              <a:buNone/>
            </a:pPr>
            <a:r>
              <a:rPr lang="zh-TW" altLang="en-US">
                <a:latin typeface="微軟正黑體" panose="020B0604030504040204" pitchFamily="34" charset="-120"/>
                <a:ea typeface="微軟正黑體" panose="020B0604030504040204" pitchFamily="34" charset="-120"/>
              </a:rPr>
              <a:t>在臉書貼道歉文「洗門風」，並非法官判決內容，符合罪刑法定主義中的哪一項內涵？</a:t>
            </a:r>
          </a:p>
        </p:txBody>
      </p:sp>
      <p:grpSp>
        <p:nvGrpSpPr>
          <p:cNvPr id="5" name="群組 4">
            <a:extLst>
              <a:ext uri="{FF2B5EF4-FFF2-40B4-BE49-F238E27FC236}">
                <a16:creationId xmlns:a16="http://schemas.microsoft.com/office/drawing/2014/main" xmlns="" id="{FAD4FF58-178A-4C61-899B-7925E29ED947}"/>
              </a:ext>
            </a:extLst>
          </p:cNvPr>
          <p:cNvGrpSpPr>
            <a:grpSpLocks/>
          </p:cNvGrpSpPr>
          <p:nvPr/>
        </p:nvGrpSpPr>
        <p:grpSpPr bwMode="auto">
          <a:xfrm>
            <a:off x="3276600" y="3068638"/>
            <a:ext cx="3240088" cy="1270000"/>
            <a:chOff x="2267744" y="3140970"/>
            <a:chExt cx="3152783" cy="1269720"/>
          </a:xfrm>
        </p:grpSpPr>
        <p:sp>
          <p:nvSpPr>
            <p:cNvPr id="62469" name="文字方塊 5">
              <a:extLst>
                <a:ext uri="{FF2B5EF4-FFF2-40B4-BE49-F238E27FC236}">
                  <a16:creationId xmlns:a16="http://schemas.microsoft.com/office/drawing/2014/main" xmlns="" id="{082E6351-1970-475D-AC37-E5609B902DDB}"/>
                </a:ext>
              </a:extLst>
            </p:cNvPr>
            <p:cNvSpPr txBox="1">
              <a:spLocks noChangeArrowheads="1"/>
            </p:cNvSpPr>
            <p:nvPr/>
          </p:nvSpPr>
          <p:spPr bwMode="auto">
            <a:xfrm>
              <a:off x="2987825" y="3887470"/>
              <a:ext cx="2432702"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a:latin typeface="微軟正黑體" panose="020B0604030504040204" pitchFamily="34" charset="-120"/>
                  <a:ea typeface="微軟正黑體" panose="020B0604030504040204" pitchFamily="34" charset="-120"/>
                </a:rPr>
                <a:t>禁止習慣法。</a:t>
              </a:r>
            </a:p>
          </p:txBody>
        </p:sp>
        <p:sp>
          <p:nvSpPr>
            <p:cNvPr id="7" name="橢圓 6">
              <a:extLst>
                <a:ext uri="{FF2B5EF4-FFF2-40B4-BE49-F238E27FC236}">
                  <a16:creationId xmlns:a16="http://schemas.microsoft.com/office/drawing/2014/main" xmlns="" id="{27C8725D-AC21-4205-A11B-BFE696132271}"/>
                </a:ext>
              </a:extLst>
            </p:cNvPr>
            <p:cNvSpPr/>
            <p:nvPr/>
          </p:nvSpPr>
          <p:spPr bwMode="auto">
            <a:xfrm>
              <a:off x="2267744" y="3140970"/>
              <a:ext cx="1008706" cy="97927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1"/>
          <p:cNvSpPr>
            <a:spLocks noGrp="1"/>
          </p:cNvSpPr>
          <p:nvPr>
            <p:ph type="title"/>
          </p:nvPr>
        </p:nvSpPr>
        <p:spPr>
          <a:xfrm>
            <a:off x="0" y="0"/>
            <a:ext cx="8229600" cy="765175"/>
          </a:xfrm>
        </p:spPr>
        <p:txBody>
          <a:bodyPr/>
          <a:lstStyle/>
          <a:p>
            <a:pPr eaLnBrk="1" hangingPunct="1"/>
            <a:r>
              <a:rPr lang="zh-TW" altLang="en-US" smtClean="0"/>
              <a:t>二、罪刑法定主義</a:t>
            </a:r>
          </a:p>
        </p:txBody>
      </p:sp>
      <p:sp>
        <p:nvSpPr>
          <p:cNvPr id="15363" name="內容版面配置區 2"/>
          <p:cNvSpPr>
            <a:spLocks noGrp="1"/>
          </p:cNvSpPr>
          <p:nvPr>
            <p:ph sz="quarter" idx="13"/>
          </p:nvPr>
        </p:nvSpPr>
        <p:spPr>
          <a:xfrm>
            <a:off x="250825" y="836613"/>
            <a:ext cx="8569325" cy="4897437"/>
          </a:xfrm>
        </p:spPr>
        <p:txBody>
          <a:bodyPr/>
          <a:lstStyle/>
          <a:p>
            <a:pPr marL="357188" indent="-357188">
              <a:lnSpc>
                <a:spcPts val="4000"/>
              </a:lnSpc>
              <a:buFont typeface="Arial" pitchFamily="34" charset="0"/>
              <a:buNone/>
              <a:defRPr/>
            </a:pPr>
            <a:r>
              <a:rPr lang="zh-TW" altLang="en-US" dirty="0" smtClean="0">
                <a:latin typeface="微軟正黑體" pitchFamily="34" charset="-120"/>
                <a:ea typeface="微軟正黑體" pitchFamily="34" charset="-120"/>
              </a:rPr>
              <a:t>（二）罪刑法定主義的內涵</a:t>
            </a:r>
            <a:endParaRPr lang="en-US" altLang="zh-TW" dirty="0" smtClean="0">
              <a:latin typeface="微軟正黑體" pitchFamily="34" charset="-120"/>
              <a:ea typeface="微軟正黑體" pitchFamily="34" charset="-120"/>
            </a:endParaRPr>
          </a:p>
          <a:p>
            <a:pPr marL="400050" lvl="1" indent="0">
              <a:lnSpc>
                <a:spcPts val="4000"/>
              </a:lnSpc>
              <a:buNone/>
              <a:defRPr/>
            </a:pPr>
            <a:r>
              <a:rPr lang="en-US" altLang="zh-TW" dirty="0" smtClean="0">
                <a:latin typeface="微軟正黑體" pitchFamily="34" charset="-120"/>
                <a:ea typeface="微軟正黑體" pitchFamily="34" charset="-120"/>
              </a:rPr>
              <a:t>2.</a:t>
            </a:r>
            <a:r>
              <a:rPr lang="zh-TW" altLang="en-US" dirty="0" smtClean="0">
                <a:latin typeface="微軟正黑體" pitchFamily="34" charset="-120"/>
                <a:ea typeface="微軟正黑體" pitchFamily="34" charset="-120"/>
              </a:rPr>
              <a:t>禁止溯及既往：犯罪行為，必須以在「</a:t>
            </a:r>
            <a:r>
              <a:rPr lang="zh-TW" altLang="en-US" b="1" dirty="0" smtClean="0">
                <a:solidFill>
                  <a:srgbClr val="FF3C00"/>
                </a:solidFill>
                <a:latin typeface="微軟正黑體" pitchFamily="34" charset="-120"/>
                <a:ea typeface="微軟正黑體" pitchFamily="34" charset="-120"/>
              </a:rPr>
              <a:t>行為時</a:t>
            </a:r>
            <a:r>
              <a:rPr lang="zh-TW" altLang="en-US" dirty="0" smtClean="0">
                <a:latin typeface="微軟正黑體" pitchFamily="34" charset="-120"/>
                <a:ea typeface="微軟正黑體" pitchFamily="34" charset="-120"/>
              </a:rPr>
              <a:t>」有刑法明文規範者為限。</a:t>
            </a:r>
            <a:endParaRPr lang="en-US" altLang="zh-TW" dirty="0" smtClean="0">
              <a:latin typeface="微軟正黑體" pitchFamily="34" charset="-120"/>
              <a:ea typeface="微軟正黑體" pitchFamily="34" charset="-120"/>
            </a:endParaRPr>
          </a:p>
          <a:p>
            <a:pPr marL="1050925" lvl="1" indent="-514350" eaLnBrk="1" hangingPunct="1">
              <a:lnSpc>
                <a:spcPts val="4000"/>
              </a:lnSpc>
              <a:defRPr/>
            </a:pPr>
            <a:r>
              <a:rPr lang="zh-TW" altLang="en-US" sz="3000" dirty="0" smtClean="0">
                <a:latin typeface="微軟正黑體" pitchFamily="34" charset="-120"/>
                <a:ea typeface="微軟正黑體" pitchFamily="34" charset="-120"/>
              </a:rPr>
              <a:t>倘若允許國家事後立法追究過去的行為，人民將無從預期行為後果，害怕動輒得咎，而無法安心自由行動。</a:t>
            </a:r>
            <a:endParaRPr lang="en-US" altLang="zh-TW" sz="3000" dirty="0" smtClean="0">
              <a:latin typeface="微軟正黑體" pitchFamily="34" charset="-120"/>
              <a:ea typeface="微軟正黑體" pitchFamily="34" charset="-120"/>
            </a:endParaRPr>
          </a:p>
          <a:p>
            <a:pPr marL="1050925" lvl="1" indent="-514350" eaLnBrk="1" hangingPunct="1">
              <a:lnSpc>
                <a:spcPts val="4000"/>
              </a:lnSpc>
              <a:defRPr/>
            </a:pPr>
            <a:r>
              <a:rPr lang="zh-TW" altLang="en-US" sz="3000" dirty="0" smtClean="0">
                <a:latin typeface="微軟正黑體" pitchFamily="34" charset="-120"/>
                <a:ea typeface="微軟正黑體" pitchFamily="34" charset="-120"/>
              </a:rPr>
              <a:t>但是法律修正後，反而對行為人較為有利時，因為不違反罪刑法定主義保障人民權利的精神，並不在禁止之列，便適用</a:t>
            </a:r>
            <a:r>
              <a:rPr lang="zh-TW" altLang="en-US" sz="3000" b="1" dirty="0" smtClean="0">
                <a:solidFill>
                  <a:srgbClr val="FF3C00"/>
                </a:solidFill>
                <a:latin typeface="微軟正黑體" pitchFamily="34" charset="-120"/>
                <a:ea typeface="微軟正黑體" pitchFamily="34" charset="-120"/>
              </a:rPr>
              <a:t>從舊從輕原則</a:t>
            </a:r>
            <a:r>
              <a:rPr lang="zh-TW" altLang="en-US" sz="3000" dirty="0" smtClean="0"/>
              <a:t>。</a:t>
            </a:r>
            <a:endParaRPr lang="en-US" altLang="zh-TW" sz="3000" dirty="0" smtClean="0"/>
          </a:p>
        </p:txBody>
      </p:sp>
      <p:sp>
        <p:nvSpPr>
          <p:cNvPr id="81924"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FF749EC-693A-4D67-9246-9301288FCCF3}" type="slidenum">
              <a:rPr kumimoji="0" lang="zh-TW" altLang="en-US" smtClean="0">
                <a:solidFill>
                  <a:srgbClr val="898989"/>
                </a:solidFill>
                <a:latin typeface="標楷體" pitchFamily="65" charset="-120"/>
                <a:ea typeface="標楷體" pitchFamily="65" charset="-120"/>
              </a:rPr>
              <a:pPr eaLnBrk="1" hangingPunct="1"/>
              <a:t>84</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10053660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a:extLst>
              <a:ext uri="{FF2B5EF4-FFF2-40B4-BE49-F238E27FC236}">
                <a16:creationId xmlns:a16="http://schemas.microsoft.com/office/drawing/2014/main" xmlns="" id="{F47FED2F-7F60-4BAD-B032-E5C7383770A9}"/>
              </a:ext>
            </a:extLst>
          </p:cNvPr>
          <p:cNvSpPr>
            <a:spLocks noGrp="1" noChangeArrowheads="1"/>
          </p:cNvSpPr>
          <p:nvPr>
            <p:ph type="title"/>
          </p:nvPr>
        </p:nvSpPr>
        <p:spPr/>
        <p:txBody>
          <a:bodyPr/>
          <a:lstStyle/>
          <a:p>
            <a:pPr eaLnBrk="1" hangingPunct="1"/>
            <a:r>
              <a:rPr lang="en-US" altLang="zh-TW" sz="3600" b="1"/>
              <a:t>(</a:t>
            </a:r>
            <a:r>
              <a:rPr lang="zh-TW" altLang="en-US" sz="3600" b="1"/>
              <a:t>二</a:t>
            </a:r>
            <a:r>
              <a:rPr lang="en-US" altLang="zh-TW" sz="3600" b="1"/>
              <a:t>)</a:t>
            </a:r>
            <a:r>
              <a:rPr lang="zh-TW" altLang="en-US" sz="3600" b="1"/>
              <a:t>刑法的效力原則上不得溯及既往</a:t>
            </a:r>
          </a:p>
        </p:txBody>
      </p:sp>
      <p:graphicFrame>
        <p:nvGraphicFramePr>
          <p:cNvPr id="4" name="內容版面配置區 3">
            <a:extLst>
              <a:ext uri="{FF2B5EF4-FFF2-40B4-BE49-F238E27FC236}">
                <a16:creationId xmlns:a16="http://schemas.microsoft.com/office/drawing/2014/main" xmlns="" id="{782F42D7-263E-4806-ADF8-36C66A9FA193}"/>
              </a:ext>
            </a:extLst>
          </p:cNvPr>
          <p:cNvGraphicFramePr>
            <a:graphicFrameLocks noGrp="1"/>
          </p:cNvGraphicFramePr>
          <p:nvPr>
            <p:ph idx="1"/>
          </p:nvPr>
        </p:nvGraphicFramePr>
        <p:xfrm>
          <a:off x="654050" y="1438275"/>
          <a:ext cx="8061325" cy="3261216"/>
        </p:xfrm>
        <a:graphic>
          <a:graphicData uri="http://schemas.openxmlformats.org/drawingml/2006/table">
            <a:tbl>
              <a:tblPr firstRow="1" bandRow="1">
                <a:tableStyleId>{F2DE63D5-997A-4646-A377-4702673A728D}</a:tableStyleId>
              </a:tblPr>
              <a:tblGrid>
                <a:gridCol w="8061325">
                  <a:extLst>
                    <a:ext uri="{9D8B030D-6E8A-4147-A177-3AD203B41FA5}">
                      <a16:colId xmlns:a16="http://schemas.microsoft.com/office/drawing/2014/main" xmlns="" val="20000"/>
                    </a:ext>
                  </a:extLst>
                </a:gridCol>
              </a:tblGrid>
              <a:tr h="1797992">
                <a:tc>
                  <a:txBody>
                    <a:bodyPr/>
                    <a:lstStyle/>
                    <a:p>
                      <a:pPr marL="0" indent="0">
                        <a:buFont typeface="Arial" pitchFamily="34" charset="0"/>
                        <a:buNone/>
                      </a:pPr>
                      <a:r>
                        <a:rPr lang="zh-TW" altLang="en-US" sz="2800" b="0" dirty="0">
                          <a:latin typeface="微軟正黑體" panose="020B0604030504040204" pitchFamily="34" charset="-120"/>
                          <a:ea typeface="微軟正黑體" panose="020B0604030504040204" pitchFamily="34" charset="-120"/>
                        </a:rPr>
                        <a:t>刑法要求以「行為時」的法律明文規定來處罰，原則上不能溯及公布施行前的行為，所以即便審判時新法已通過生效，法官仍應</a:t>
                      </a:r>
                      <a:r>
                        <a:rPr lang="zh-TW" altLang="en-US" sz="2800" b="1" dirty="0">
                          <a:solidFill>
                            <a:schemeClr val="tx1"/>
                          </a:solidFill>
                          <a:latin typeface="微軟正黑體" panose="020B0604030504040204" pitchFamily="34" charset="-120"/>
                          <a:ea typeface="微軟正黑體" panose="020B0604030504040204" pitchFamily="34" charset="-120"/>
                        </a:rPr>
                        <a:t>適用較輕的舊法</a:t>
                      </a:r>
                      <a:r>
                        <a:rPr lang="zh-TW" altLang="en-US" sz="2800" b="0" dirty="0">
                          <a:latin typeface="微軟正黑體" panose="020B0604030504040204" pitchFamily="34" charset="-120"/>
                          <a:ea typeface="微軟正黑體" panose="020B0604030504040204" pitchFamily="34" charset="-120"/>
                        </a:rPr>
                        <a:t>來論罪科刑。</a:t>
                      </a:r>
                    </a:p>
                  </a:txBody>
                  <a:tcPr marL="91435" marR="91435" marT="45696" marB="45696"/>
                </a:tc>
                <a:extLst>
                  <a:ext uri="{0D108BD9-81ED-4DB2-BD59-A6C34878D82A}">
                    <a16:rowId xmlns:a16="http://schemas.microsoft.com/office/drawing/2014/main" xmlns="" val="10000"/>
                  </a:ext>
                </a:extLst>
              </a:tr>
              <a:tr h="518041">
                <a:tc>
                  <a:txBody>
                    <a:bodyPr/>
                    <a:lstStyle/>
                    <a:p>
                      <a:pPr algn="ctr"/>
                      <a:r>
                        <a:rPr lang="zh-TW" altLang="en-US" sz="2800" dirty="0">
                          <a:latin typeface="微軟正黑體" panose="020B0604030504040204" pitchFamily="34" charset="-120"/>
                          <a:ea typeface="微軟正黑體" panose="020B0604030504040204" pitchFamily="34" charset="-120"/>
                        </a:rPr>
                        <a:t>「從舊從輕原則」</a:t>
                      </a:r>
                    </a:p>
                  </a:txBody>
                  <a:tcPr marL="91435" marR="91435" marT="45696" marB="45696"/>
                </a:tc>
                <a:extLst>
                  <a:ext uri="{0D108BD9-81ED-4DB2-BD59-A6C34878D82A}">
                    <a16:rowId xmlns:a16="http://schemas.microsoft.com/office/drawing/2014/main" xmlns="" val="10001"/>
                  </a:ext>
                </a:extLst>
              </a:tr>
              <a:tr h="944692">
                <a:tc>
                  <a:txBody>
                    <a:bodyPr/>
                    <a:lstStyle/>
                    <a:p>
                      <a:r>
                        <a:rPr lang="zh-TW" altLang="en-US" sz="2800" dirty="0">
                          <a:latin typeface="微軟正黑體" panose="020B0604030504040204" pitchFamily="34" charset="-120"/>
                          <a:ea typeface="微軟正黑體" panose="020B0604030504040204" pitchFamily="34" charset="-120"/>
                        </a:rPr>
                        <a:t>如修正後的新法，反而對阿勇較有利時，就沒有不得溯及既往的限制，可</a:t>
                      </a:r>
                      <a:r>
                        <a:rPr lang="zh-TW" altLang="en-US" sz="2800" b="1" dirty="0">
                          <a:solidFill>
                            <a:srgbClr val="FF0000"/>
                          </a:solidFill>
                          <a:latin typeface="微軟正黑體" panose="020B0604030504040204" pitchFamily="34" charset="-120"/>
                          <a:ea typeface="微軟正黑體" panose="020B0604030504040204" pitchFamily="34" charset="-120"/>
                        </a:rPr>
                        <a:t>依較輕的新法裁判</a:t>
                      </a:r>
                      <a:r>
                        <a:rPr lang="zh-TW" altLang="en-US" sz="2800" dirty="0">
                          <a:latin typeface="微軟正黑體" panose="020B0604030504040204" pitchFamily="34" charset="-120"/>
                          <a:ea typeface="微軟正黑體" panose="020B0604030504040204" pitchFamily="34" charset="-120"/>
                        </a:rPr>
                        <a:t>。</a:t>
                      </a:r>
                    </a:p>
                  </a:txBody>
                  <a:tcPr marL="91435" marR="91435" marT="45696" marB="45696"/>
                </a:tc>
                <a:extLst>
                  <a:ext uri="{0D108BD9-81ED-4DB2-BD59-A6C34878D82A}">
                    <a16:rowId xmlns:a16="http://schemas.microsoft.com/office/drawing/2014/main" xmlns="" val="10002"/>
                  </a:ext>
                </a:extLst>
              </a:tr>
            </a:tbl>
          </a:graphicData>
        </a:graphic>
      </p:graphicFrame>
      <p:sp>
        <p:nvSpPr>
          <p:cNvPr id="64525" name="Text Box 17">
            <a:extLst>
              <a:ext uri="{FF2B5EF4-FFF2-40B4-BE49-F238E27FC236}">
                <a16:creationId xmlns:a16="http://schemas.microsoft.com/office/drawing/2014/main" xmlns="" id="{9B40D30B-9793-433C-96AA-83B5845A213E}"/>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152</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288" y="1163638"/>
            <a:ext cx="8229600" cy="2841625"/>
          </a:xfrm>
        </p:spPr>
        <p:txBody>
          <a:bodyPr/>
          <a:lstStyle/>
          <a:p>
            <a:pPr lvl="1">
              <a:buClr>
                <a:schemeClr val="tx1">
                  <a:lumMod val="65000"/>
                  <a:lumOff val="35000"/>
                </a:schemeClr>
              </a:buClr>
              <a:buFont typeface="Wingdings" pitchFamily="2" charset="2"/>
              <a:buChar char="l"/>
              <a:defRPr/>
            </a:pPr>
            <a:r>
              <a:rPr lang="zh-TW" altLang="en-US" b="1" dirty="0" smtClean="0">
                <a:solidFill>
                  <a:schemeClr val="accent2">
                    <a:lumMod val="50000"/>
                  </a:schemeClr>
                </a:solidFill>
                <a:latin typeface="微軟正黑體" pitchFamily="34" charset="-120"/>
                <a:ea typeface="微軟正黑體" pitchFamily="34" charset="-120"/>
              </a:rPr>
              <a:t>例外</a:t>
            </a:r>
            <a:r>
              <a:rPr lang="en-US" altLang="zh-TW" b="1" dirty="0" smtClean="0">
                <a:solidFill>
                  <a:schemeClr val="accent2">
                    <a:lumMod val="50000"/>
                  </a:schemeClr>
                </a:solidFill>
                <a:latin typeface="微軟正黑體" pitchFamily="34" charset="-120"/>
                <a:ea typeface="微軟正黑體" pitchFamily="34" charset="-120"/>
              </a:rPr>
              <a:t>:</a:t>
            </a:r>
          </a:p>
          <a:p>
            <a:pPr lvl="1">
              <a:buClr>
                <a:schemeClr val="tx1">
                  <a:lumMod val="65000"/>
                  <a:lumOff val="35000"/>
                </a:schemeClr>
              </a:buClr>
              <a:buFont typeface="Wingdings" pitchFamily="2" charset="2"/>
              <a:buChar char="l"/>
              <a:defRPr/>
            </a:pPr>
            <a:r>
              <a:rPr lang="zh-TW" altLang="en-US" b="1" dirty="0" smtClean="0">
                <a:solidFill>
                  <a:schemeClr val="accent2">
                    <a:lumMod val="50000"/>
                  </a:schemeClr>
                </a:solidFill>
                <a:latin typeface="微軟正黑體" pitchFamily="34" charset="-120"/>
                <a:ea typeface="微軟正黑體" pitchFamily="34" charset="-120"/>
              </a:rPr>
              <a:t>從舊從輕原則</a:t>
            </a:r>
            <a:r>
              <a:rPr lang="zh-TW" altLang="en-US" dirty="0" smtClean="0">
                <a:latin typeface="微軟正黑體" pitchFamily="34" charset="-120"/>
                <a:ea typeface="微軟正黑體" pitchFamily="34" charset="-120"/>
              </a:rPr>
              <a:t>：若行為後的法律有利於行為人時，就沒有不溯及既往原則的適用，而改採</a:t>
            </a:r>
            <a:r>
              <a:rPr lang="zh-TW" altLang="en-US" dirty="0" smtClean="0">
                <a:solidFill>
                  <a:srgbClr val="FF0000"/>
                </a:solidFill>
                <a:latin typeface="微軟正黑體" pitchFamily="34" charset="-120"/>
                <a:ea typeface="微軟正黑體" pitchFamily="34" charset="-120"/>
              </a:rPr>
              <a:t>最有利於行為人的法律規定</a:t>
            </a:r>
            <a:endParaRPr lang="en-US" altLang="zh-TW" dirty="0" smtClean="0">
              <a:solidFill>
                <a:srgbClr val="FF0000"/>
              </a:solidFill>
              <a:latin typeface="微軟正黑體" pitchFamily="34" charset="-120"/>
              <a:ea typeface="微軟正黑體" pitchFamily="34" charset="-120"/>
            </a:endParaRPr>
          </a:p>
        </p:txBody>
      </p:sp>
      <p:sp>
        <p:nvSpPr>
          <p:cNvPr id="4" name="圓角矩形 3"/>
          <p:cNvSpPr/>
          <p:nvPr/>
        </p:nvSpPr>
        <p:spPr>
          <a:xfrm>
            <a:off x="1000125" y="3429000"/>
            <a:ext cx="7200900" cy="208915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schemeClr val="accent2">
                    <a:lumMod val="75000"/>
                  </a:schemeClr>
                </a:solidFill>
                <a:latin typeface="華康中圓體" pitchFamily="49" charset="-120"/>
                <a:ea typeface="華康中圓體" pitchFamily="49" charset="-120"/>
              </a:rPr>
              <a:t>例如：</a:t>
            </a:r>
            <a:r>
              <a:rPr lang="zh-TW" altLang="en-US" sz="2800" dirty="0">
                <a:solidFill>
                  <a:schemeClr val="tx1"/>
                </a:solidFill>
                <a:latin typeface="華康中圓體" pitchFamily="49" charset="-120"/>
                <a:ea typeface="華康中圓體" pitchFamily="49" charset="-120"/>
              </a:rPr>
              <a:t>行為人行為時法律規定應處</a:t>
            </a:r>
            <a:r>
              <a:rPr lang="en-US" altLang="zh-TW" sz="2800" dirty="0">
                <a:solidFill>
                  <a:schemeClr val="tx1"/>
                </a:solidFill>
                <a:latin typeface="華康中圓體" pitchFamily="49" charset="-120"/>
                <a:ea typeface="華康中圓體" pitchFamily="49" charset="-120"/>
              </a:rPr>
              <a:t>3</a:t>
            </a:r>
            <a:r>
              <a:rPr lang="zh-TW" altLang="en-US" sz="2800" dirty="0">
                <a:solidFill>
                  <a:schemeClr val="tx1"/>
                </a:solidFill>
                <a:latin typeface="華康中圓體" pitchFamily="49" charset="-120"/>
                <a:ea typeface="華康中圓體" pitchFamily="49" charset="-120"/>
              </a:rPr>
              <a:t>年以下有期徒刑，但後來法律修正為</a:t>
            </a:r>
            <a:r>
              <a:rPr lang="en-US" altLang="zh-TW" sz="2800" dirty="0">
                <a:solidFill>
                  <a:schemeClr val="tx1"/>
                </a:solidFill>
                <a:latin typeface="華康中圓體" pitchFamily="49" charset="-120"/>
                <a:ea typeface="華康中圓體" pitchFamily="49" charset="-120"/>
              </a:rPr>
              <a:t>1</a:t>
            </a:r>
            <a:r>
              <a:rPr lang="zh-TW" altLang="en-US" sz="2800" dirty="0">
                <a:solidFill>
                  <a:schemeClr val="tx1"/>
                </a:solidFill>
                <a:latin typeface="華康中圓體" pitchFamily="49" charset="-120"/>
                <a:ea typeface="華康中圓體" pitchFamily="49" charset="-120"/>
              </a:rPr>
              <a:t>年以下有期徒刑，因為新法的規定對</a:t>
            </a:r>
            <a:r>
              <a:rPr lang="zh-TW" altLang="en-US" sz="2800" dirty="0">
                <a:solidFill>
                  <a:srgbClr val="FF0000"/>
                </a:solidFill>
                <a:latin typeface="華康中圓體" pitchFamily="49" charset="-120"/>
                <a:ea typeface="華康中圓體" pitchFamily="49" charset="-120"/>
              </a:rPr>
              <a:t>行為人較為有利</a:t>
            </a:r>
            <a:r>
              <a:rPr lang="zh-TW" altLang="en-US" sz="2800" dirty="0">
                <a:solidFill>
                  <a:schemeClr val="tx1"/>
                </a:solidFill>
                <a:latin typeface="華康中圓體" pitchFamily="49" charset="-120"/>
                <a:ea typeface="華康中圓體" pitchFamily="49" charset="-120"/>
              </a:rPr>
              <a:t>，所以適用新法。</a:t>
            </a:r>
          </a:p>
        </p:txBody>
      </p:sp>
    </p:spTree>
    <p:extLst>
      <p:ext uri="{BB962C8B-B14F-4D97-AF65-F5344CB8AC3E}">
        <p14:creationId xmlns:p14="http://schemas.microsoft.com/office/powerpoint/2010/main" val="37595479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群組 4">
            <a:extLst>
              <a:ext uri="{FF2B5EF4-FFF2-40B4-BE49-F238E27FC236}">
                <a16:creationId xmlns:a16="http://schemas.microsoft.com/office/drawing/2014/main" xmlns="" id="{F65F9489-D642-4BD0-8527-14DD7662CE30}"/>
              </a:ext>
            </a:extLst>
          </p:cNvPr>
          <p:cNvGrpSpPr>
            <a:grpSpLocks/>
          </p:cNvGrpSpPr>
          <p:nvPr/>
        </p:nvGrpSpPr>
        <p:grpSpPr bwMode="auto">
          <a:xfrm>
            <a:off x="684213" y="1628775"/>
            <a:ext cx="7921625" cy="1589088"/>
            <a:chOff x="647563" y="1844823"/>
            <a:chExt cx="7476827" cy="1320965"/>
          </a:xfrm>
        </p:grpSpPr>
        <p:sp>
          <p:nvSpPr>
            <p:cNvPr id="6" name="矩形 5">
              <a:extLst>
                <a:ext uri="{FF2B5EF4-FFF2-40B4-BE49-F238E27FC236}">
                  <a16:creationId xmlns:a16="http://schemas.microsoft.com/office/drawing/2014/main" xmlns="" id="{397000D4-17F0-4CF0-8F78-1001010B8A6B}"/>
                </a:ext>
              </a:extLst>
            </p:cNvPr>
            <p:cNvSpPr/>
            <p:nvPr/>
          </p:nvSpPr>
          <p:spPr>
            <a:xfrm>
              <a:off x="647563" y="1844823"/>
              <a:ext cx="7476827" cy="1320965"/>
            </a:xfrm>
            <a:prstGeom prst="rect">
              <a:avLst/>
            </a:prstGeom>
            <a:solidFill>
              <a:srgbClr val="F7F2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65543" name="圖片 6">
              <a:extLst>
                <a:ext uri="{FF2B5EF4-FFF2-40B4-BE49-F238E27FC236}">
                  <a16:creationId xmlns:a16="http://schemas.microsoft.com/office/drawing/2014/main" xmlns="" id="{FFD0E2C6-B9FC-4A8D-B6A6-5D778423A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2372" b="37192"/>
            <a:stretch>
              <a:fillRect/>
            </a:stretch>
          </p:blipFill>
          <p:spPr bwMode="auto">
            <a:xfrm>
              <a:off x="746141" y="1844823"/>
              <a:ext cx="581049" cy="6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文字方塊 7">
              <a:extLst>
                <a:ext uri="{FF2B5EF4-FFF2-40B4-BE49-F238E27FC236}">
                  <a16:creationId xmlns:a16="http://schemas.microsoft.com/office/drawing/2014/main" xmlns="" id="{D8F5C642-367A-4E33-97E7-D31AD1387550}"/>
                </a:ext>
              </a:extLst>
            </p:cNvPr>
            <p:cNvSpPr txBox="1">
              <a:spLocks noChangeArrowheads="1"/>
            </p:cNvSpPr>
            <p:nvPr/>
          </p:nvSpPr>
          <p:spPr bwMode="auto">
            <a:xfrm>
              <a:off x="1327190" y="1926267"/>
              <a:ext cx="6797200" cy="115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en-US" sz="2800">
                  <a:solidFill>
                    <a:srgbClr val="000000"/>
                  </a:solidFill>
                  <a:latin typeface="微軟正黑體" panose="020B0604030504040204" pitchFamily="34" charset="-120"/>
                  <a:ea typeface="微軟正黑體" panose="020B0604030504040204" pitchFamily="34" charset="-120"/>
                </a:rPr>
                <a:t>我國刑法中「妨礙電腦使用罪章」是於</a:t>
              </a:r>
              <a:r>
                <a:rPr lang="en-US" altLang="zh-TW" sz="2800">
                  <a:solidFill>
                    <a:srgbClr val="000000"/>
                  </a:solidFill>
                  <a:latin typeface="微軟正黑體" panose="020B0604030504040204" pitchFamily="34" charset="-120"/>
                  <a:ea typeface="微軟正黑體" panose="020B0604030504040204" pitchFamily="34" charset="-120"/>
                </a:rPr>
                <a:t>2005 </a:t>
              </a:r>
              <a:r>
                <a:rPr lang="zh-TW" altLang="en-US" sz="2800">
                  <a:solidFill>
                    <a:srgbClr val="000000"/>
                  </a:solidFill>
                  <a:latin typeface="微軟正黑體" panose="020B0604030504040204" pitchFamily="34" charset="-120"/>
                  <a:ea typeface="微軟正黑體" panose="020B0604030504040204" pitchFamily="34" charset="-120"/>
                </a:rPr>
                <a:t>年增訂，因此在立法前若有未經他人同意，修改別人的電腦資料的行為，是否違法呢？ </a:t>
              </a:r>
            </a:p>
          </p:txBody>
        </p:sp>
      </p:grpSp>
      <p:sp>
        <p:nvSpPr>
          <p:cNvPr id="65539" name="Text Box 17">
            <a:extLst>
              <a:ext uri="{FF2B5EF4-FFF2-40B4-BE49-F238E27FC236}">
                <a16:creationId xmlns:a16="http://schemas.microsoft.com/office/drawing/2014/main" xmlns="" id="{475013CD-F52A-470E-82A1-AD18630C0F6B}"/>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153</a:t>
            </a:r>
          </a:p>
        </p:txBody>
      </p:sp>
      <p:sp>
        <p:nvSpPr>
          <p:cNvPr id="2" name="矩形 1">
            <a:extLst>
              <a:ext uri="{FF2B5EF4-FFF2-40B4-BE49-F238E27FC236}">
                <a16:creationId xmlns:a16="http://schemas.microsoft.com/office/drawing/2014/main" xmlns="" id="{780204F3-6028-4990-B358-9AB70467EA24}"/>
              </a:ext>
            </a:extLst>
          </p:cNvPr>
          <p:cNvSpPr>
            <a:spLocks noChangeArrowheads="1"/>
          </p:cNvSpPr>
          <p:nvPr/>
        </p:nvSpPr>
        <p:spPr bwMode="auto">
          <a:xfrm>
            <a:off x="1187450" y="3314700"/>
            <a:ext cx="72024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zh-TW" altLang="zh-TW" sz="2800">
                <a:solidFill>
                  <a:srgbClr val="961C8B"/>
                </a:solidFill>
                <a:latin typeface="微軟正黑體" panose="020B0604030504040204" pitchFamily="34" charset="-120"/>
                <a:ea typeface="微軟正黑體" panose="020B0604030504040204" pitchFamily="34" charset="-120"/>
                <a:cs typeface="Times New Roman" panose="02020603050405020304" pitchFamily="18" charset="0"/>
              </a:rPr>
              <a:t>過去許多電腦上犯罪的行為，如傳播病毒、駭客入侵等行為，由於當時的法律並無明確規範，故基於「不得溯及既往原則」，未立法拘束的行為，自然不得適用新法，以維護人民權利與法律的安定性。</a:t>
            </a:r>
            <a:endParaRPr lang="zh-TW" altLang="en-US" sz="2800">
              <a:solidFill>
                <a:srgbClr val="961C8B"/>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橢圓 9">
            <a:extLst>
              <a:ext uri="{FF2B5EF4-FFF2-40B4-BE49-F238E27FC236}">
                <a16:creationId xmlns:a16="http://schemas.microsoft.com/office/drawing/2014/main" xmlns="" id="{988B45EB-3882-406C-8BE2-B66F5320130D}"/>
              </a:ext>
            </a:extLst>
          </p:cNvPr>
          <p:cNvSpPr/>
          <p:nvPr/>
        </p:nvSpPr>
        <p:spPr bwMode="auto">
          <a:xfrm>
            <a:off x="7740650" y="403225"/>
            <a:ext cx="1258888" cy="1190625"/>
          </a:xfrm>
          <a:prstGeom prst="ellipse">
            <a:avLst/>
          </a:prstGeom>
          <a:solidFill>
            <a:srgbClr val="9A2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4800" dirty="0">
                <a:solidFill>
                  <a:srgbClr val="FFFFFF"/>
                </a:solidFill>
                <a:latin typeface="微軟正黑體" panose="020B0604030504040204" pitchFamily="34" charset="-120"/>
                <a:ea typeface="微軟正黑體" panose="020B0604030504040204" pitchFamily="34" charset="-120"/>
              </a:rPr>
              <a:t>答</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6">
            <a:extLst>
              <a:ext uri="{FF2B5EF4-FFF2-40B4-BE49-F238E27FC236}">
                <a16:creationId xmlns:a16="http://schemas.microsoft.com/office/drawing/2014/main" xmlns="" id="{412C5F18-70A1-449F-815A-DA2ED01D7B8B}"/>
              </a:ext>
            </a:extLst>
          </p:cNvPr>
          <p:cNvSpPr>
            <a:spLocks noChangeArrowheads="1"/>
          </p:cNvSpPr>
          <p:nvPr/>
        </p:nvSpPr>
        <p:spPr bwMode="auto">
          <a:xfrm>
            <a:off x="4427538" y="368300"/>
            <a:ext cx="3346450" cy="523875"/>
          </a:xfrm>
          <a:prstGeom prst="rect">
            <a:avLst/>
          </a:prstGeom>
          <a:solidFill>
            <a:srgbClr val="6884C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800" b="1">
                <a:solidFill>
                  <a:schemeClr val="bg1"/>
                </a:solidFill>
                <a:latin typeface="微軟正黑體" panose="020B0604030504040204" pitchFamily="34" charset="-120"/>
                <a:ea typeface="微軟正黑體" panose="020B0604030504040204" pitchFamily="34" charset="-120"/>
              </a:rPr>
              <a:t>刑法效力採用原則 </a:t>
            </a:r>
          </a:p>
        </p:txBody>
      </p:sp>
      <p:pic>
        <p:nvPicPr>
          <p:cNvPr id="66563" name="圖片 5">
            <a:extLst>
              <a:ext uri="{FF2B5EF4-FFF2-40B4-BE49-F238E27FC236}">
                <a16:creationId xmlns:a16="http://schemas.microsoft.com/office/drawing/2014/main" xmlns="" id="{88858BD8-D53D-471F-80EC-3A62CBAAF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890588"/>
            <a:ext cx="557847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17">
            <a:extLst>
              <a:ext uri="{FF2B5EF4-FFF2-40B4-BE49-F238E27FC236}">
                <a16:creationId xmlns:a16="http://schemas.microsoft.com/office/drawing/2014/main" xmlns="" id="{4E8AC6F7-E14D-4E87-AFEB-4C00E448BC1F}"/>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153</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a:spLocks noGrp="1"/>
          </p:cNvSpPr>
          <p:nvPr>
            <p:ph type="title"/>
          </p:nvPr>
        </p:nvSpPr>
        <p:spPr>
          <a:xfrm>
            <a:off x="0" y="0"/>
            <a:ext cx="8229600" cy="765175"/>
          </a:xfrm>
        </p:spPr>
        <p:txBody>
          <a:bodyPr/>
          <a:lstStyle/>
          <a:p>
            <a:r>
              <a:rPr lang="zh-TW" altLang="en-US" smtClean="0"/>
              <a:t>二、罪刑法定主義</a:t>
            </a:r>
          </a:p>
        </p:txBody>
      </p:sp>
      <p:sp>
        <p:nvSpPr>
          <p:cNvPr id="88067" name="內容版面配置區 2"/>
          <p:cNvSpPr>
            <a:spLocks noGrp="1"/>
          </p:cNvSpPr>
          <p:nvPr>
            <p:ph sz="quarter" idx="13"/>
          </p:nvPr>
        </p:nvSpPr>
        <p:spPr>
          <a:xfrm>
            <a:off x="250825" y="981075"/>
            <a:ext cx="8351838" cy="719138"/>
          </a:xfrm>
        </p:spPr>
        <p:txBody>
          <a:bodyPr/>
          <a:lstStyle/>
          <a:p>
            <a:r>
              <a:rPr lang="zh-TW" altLang="en-US" smtClean="0"/>
              <a:t>從舊從輕原則</a:t>
            </a:r>
          </a:p>
        </p:txBody>
      </p:sp>
      <p:sp>
        <p:nvSpPr>
          <p:cNvPr id="88068" name="投影片編號版面配置區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7545BF1-A984-45CC-9A52-15DC2F5CEBFB}" type="slidenum">
              <a:rPr kumimoji="0" lang="zh-TW" altLang="en-US" smtClean="0">
                <a:solidFill>
                  <a:srgbClr val="898989"/>
                </a:solidFill>
                <a:latin typeface="標楷體" pitchFamily="65" charset="-120"/>
                <a:ea typeface="標楷體" pitchFamily="65" charset="-120"/>
              </a:rPr>
              <a:pPr eaLnBrk="1" hangingPunct="1"/>
              <a:t>89</a:t>
            </a:fld>
            <a:endParaRPr kumimoji="0" lang="zh-TW" altLang="en-US" smtClean="0">
              <a:solidFill>
                <a:srgbClr val="898989"/>
              </a:solidFill>
              <a:latin typeface="標楷體" pitchFamily="65" charset="-120"/>
              <a:ea typeface="標楷體" pitchFamily="65" charset="-120"/>
            </a:endParaRPr>
          </a:p>
        </p:txBody>
      </p:sp>
      <p:pic>
        <p:nvPicPr>
          <p:cNvPr id="79874" name="Picture 2"/>
          <p:cNvPicPr>
            <a:picLocks noChangeAspect="1" noChangeArrowheads="1"/>
          </p:cNvPicPr>
          <p:nvPr/>
        </p:nvPicPr>
        <p:blipFill>
          <a:blip r:embed="rId2"/>
          <a:srcRect/>
          <a:stretch>
            <a:fillRect/>
          </a:stretch>
        </p:blipFill>
        <p:spPr bwMode="auto">
          <a:xfrm>
            <a:off x="468313" y="1844675"/>
            <a:ext cx="8280400" cy="4198938"/>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2595200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內容版面配置區 1">
            <a:extLst>
              <a:ext uri="{FF2B5EF4-FFF2-40B4-BE49-F238E27FC236}">
                <a16:creationId xmlns:a16="http://schemas.microsoft.com/office/drawing/2014/main" xmlns="" id="{147C4F05-8397-4EF4-BA0B-61D790B2CB27}"/>
              </a:ext>
            </a:extLst>
          </p:cNvPr>
          <p:cNvSpPr>
            <a:spLocks noGrp="1" noChangeArrowheads="1"/>
          </p:cNvSpPr>
          <p:nvPr>
            <p:ph idx="1"/>
          </p:nvPr>
        </p:nvSpPr>
        <p:spPr>
          <a:xfrm>
            <a:off x="468313" y="1600200"/>
            <a:ext cx="8218487" cy="4525963"/>
          </a:xfrm>
        </p:spPr>
        <p:txBody>
          <a:bodyPr/>
          <a:lstStyle/>
          <a:p>
            <a:pPr eaLnBrk="1" hangingPunct="1"/>
            <a:endParaRPr lang="zh-TW" altLang="en-US"/>
          </a:p>
        </p:txBody>
      </p:sp>
      <p:sp>
        <p:nvSpPr>
          <p:cNvPr id="28675" name="標題 2">
            <a:extLst>
              <a:ext uri="{FF2B5EF4-FFF2-40B4-BE49-F238E27FC236}">
                <a16:creationId xmlns:a16="http://schemas.microsoft.com/office/drawing/2014/main" xmlns="" id="{A15B394B-1C16-48D4-9A5E-26FEE1391F1F}"/>
              </a:ext>
            </a:extLst>
          </p:cNvPr>
          <p:cNvSpPr>
            <a:spLocks noGrp="1" noChangeArrowheads="1"/>
          </p:cNvSpPr>
          <p:nvPr>
            <p:ph type="title"/>
          </p:nvPr>
        </p:nvSpPr>
        <p:spPr/>
        <p:txBody>
          <a:bodyPr/>
          <a:lstStyle/>
          <a:p>
            <a:pPr eaLnBrk="1" hangingPunct="1"/>
            <a:r>
              <a:rPr lang="en-US" altLang="zh-TW" sz="4400" b="1"/>
              <a:t>(</a:t>
            </a:r>
            <a:r>
              <a:rPr lang="zh-TW" altLang="en-US" sz="4400" b="1"/>
              <a:t>一</a:t>
            </a:r>
            <a:r>
              <a:rPr lang="en-US" altLang="zh-TW" sz="4400" b="1"/>
              <a:t>)</a:t>
            </a:r>
            <a:r>
              <a:rPr lang="zh-TW" altLang="en-US" sz="4400" b="1"/>
              <a:t>刑罰的性質</a:t>
            </a:r>
          </a:p>
        </p:txBody>
      </p:sp>
      <p:graphicFrame>
        <p:nvGraphicFramePr>
          <p:cNvPr id="4" name="內容版面配置區 3">
            <a:extLst>
              <a:ext uri="{FF2B5EF4-FFF2-40B4-BE49-F238E27FC236}">
                <a16:creationId xmlns:a16="http://schemas.microsoft.com/office/drawing/2014/main" xmlns="" id="{ABCAF305-BDAA-4F55-B518-E44BE9446A8A}"/>
              </a:ext>
            </a:extLst>
          </p:cNvPr>
          <p:cNvGraphicFramePr>
            <a:graphicFrameLocks/>
          </p:cNvGraphicFramePr>
          <p:nvPr/>
        </p:nvGraphicFramePr>
        <p:xfrm>
          <a:off x="468313" y="1600200"/>
          <a:ext cx="8218487" cy="3688014"/>
        </p:xfrm>
        <a:graphic>
          <a:graphicData uri="http://schemas.openxmlformats.org/drawingml/2006/table">
            <a:tbl>
              <a:tblPr firstRow="1" bandRow="1">
                <a:tableStyleId>{7DF18680-E054-41AD-8BC1-D1AEF772440D}</a:tableStyleId>
              </a:tblPr>
              <a:tblGrid>
                <a:gridCol w="8218487">
                  <a:extLst>
                    <a:ext uri="{9D8B030D-6E8A-4147-A177-3AD203B41FA5}">
                      <a16:colId xmlns:a16="http://schemas.microsoft.com/office/drawing/2014/main" xmlns="" val="20000"/>
                    </a:ext>
                  </a:extLst>
                </a:gridCol>
              </a:tblGrid>
              <a:tr h="518106">
                <a:tc>
                  <a:txBody>
                    <a:bodyPr/>
                    <a:lstStyle/>
                    <a:p>
                      <a:pPr algn="just"/>
                      <a:r>
                        <a:rPr lang="zh-TW" altLang="en-US" sz="2800" dirty="0">
                          <a:latin typeface="微軟正黑體" panose="020B0604030504040204" pitchFamily="34" charset="-120"/>
                          <a:ea typeface="微軟正黑體" panose="020B0604030504040204" pitchFamily="34" charset="-120"/>
                        </a:rPr>
                        <a:t>刑罰非萬能</a:t>
                      </a:r>
                    </a:p>
                  </a:txBody>
                  <a:tcPr marT="45709" marB="45709"/>
                </a:tc>
                <a:extLst>
                  <a:ext uri="{0D108BD9-81ED-4DB2-BD59-A6C34878D82A}">
                    <a16:rowId xmlns:a16="http://schemas.microsoft.com/office/drawing/2014/main" xmlns="" val="10000"/>
                  </a:ext>
                </a:extLst>
              </a:tr>
              <a:tr h="1798173">
                <a:tc>
                  <a:txBody>
                    <a:bodyPr/>
                    <a:lstStyle/>
                    <a:p>
                      <a:pPr marL="457200" indent="-457200" algn="just">
                        <a:buFont typeface="Arial" pitchFamily="34" charset="0"/>
                        <a:buChar char="•"/>
                      </a:pPr>
                      <a:r>
                        <a:rPr lang="zh-TW" altLang="en-US" sz="2800" dirty="0">
                          <a:latin typeface="微軟正黑體" panose="020B0604030504040204" pitchFamily="34" charset="-120"/>
                          <a:ea typeface="微軟正黑體" panose="020B0604030504040204" pitchFamily="34" charset="-120"/>
                        </a:rPr>
                        <a:t>如一個社會想要杜絕竊盜行為的發生，就算是對於所有的竊盜行為都處以重罰，若沒有</a:t>
                      </a:r>
                      <a:r>
                        <a:rPr lang="zh-TW" altLang="en-US" sz="2800" b="1" dirty="0">
                          <a:solidFill>
                            <a:srgbClr val="FF0000"/>
                          </a:solidFill>
                          <a:latin typeface="微軟正黑體" panose="020B0604030504040204" pitchFamily="34" charset="-120"/>
                          <a:ea typeface="微軟正黑體" panose="020B0604030504040204" pitchFamily="34" charset="-120"/>
                        </a:rPr>
                        <a:t>其他制度面的配合</a:t>
                      </a:r>
                      <a:r>
                        <a:rPr lang="zh-TW" altLang="en-US" sz="2800" dirty="0">
                          <a:latin typeface="微軟正黑體" panose="020B0604030504040204" pitchFamily="34" charset="-120"/>
                          <a:ea typeface="微軟正黑體" panose="020B0604030504040204" pitchFamily="34" charset="-120"/>
                        </a:rPr>
                        <a:t>，如經濟面的改善、社會福利的提升等，仍然無法達成預期的效果。</a:t>
                      </a:r>
                      <a:endParaRPr lang="en-US" altLang="zh-TW" sz="2800" dirty="0">
                        <a:latin typeface="微軟正黑體" panose="020B0604030504040204" pitchFamily="34" charset="-120"/>
                        <a:ea typeface="微軟正黑體" panose="020B0604030504040204" pitchFamily="34" charset="-120"/>
                      </a:endParaRPr>
                    </a:p>
                  </a:txBody>
                  <a:tcPr marT="45709" marB="45709"/>
                </a:tc>
                <a:extLst>
                  <a:ext uri="{0D108BD9-81ED-4DB2-BD59-A6C34878D82A}">
                    <a16:rowId xmlns:a16="http://schemas.microsoft.com/office/drawing/2014/main" xmlns="" val="10001"/>
                  </a:ext>
                </a:extLst>
              </a:tr>
              <a:tr h="1371484">
                <a:tc>
                  <a:txBody>
                    <a:bodyPr/>
                    <a:lstStyle/>
                    <a:p>
                      <a:pPr marL="457200" marR="0" indent="-457200" algn="just"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800" dirty="0">
                          <a:latin typeface="微軟正黑體" panose="020B0604030504040204" pitchFamily="34" charset="-120"/>
                          <a:ea typeface="微軟正黑體" panose="020B0604030504040204" pitchFamily="34" charset="-120"/>
                        </a:rPr>
                        <a:t>「刑法謙抑思想」──若以民法或行政法來規 範，仍舊不足以維持社會公平正義時，才動用刑事制裁，故刑法為防止犯罪的</a:t>
                      </a:r>
                      <a:r>
                        <a:rPr lang="zh-TW" altLang="en-US" sz="2800" b="1" dirty="0">
                          <a:solidFill>
                            <a:srgbClr val="FF0000"/>
                          </a:solidFill>
                          <a:latin typeface="微軟正黑體" panose="020B0604030504040204" pitchFamily="34" charset="-120"/>
                          <a:ea typeface="微軟正黑體" panose="020B0604030504040204" pitchFamily="34" charset="-120"/>
                        </a:rPr>
                        <a:t>最後手段</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txBody>
                  <a:tcPr marT="45709" marB="45709"/>
                </a:tc>
                <a:extLst>
                  <a:ext uri="{0D108BD9-81ED-4DB2-BD59-A6C34878D82A}">
                    <a16:rowId xmlns:a16="http://schemas.microsoft.com/office/drawing/2014/main" xmlns="" val="10002"/>
                  </a:ext>
                </a:extLst>
              </a:tr>
            </a:tbl>
          </a:graphicData>
        </a:graphic>
      </p:graphicFrame>
      <p:sp>
        <p:nvSpPr>
          <p:cNvPr id="28686" name="Text Box 17">
            <a:extLst>
              <a:ext uri="{FF2B5EF4-FFF2-40B4-BE49-F238E27FC236}">
                <a16:creationId xmlns:a16="http://schemas.microsoft.com/office/drawing/2014/main" xmlns="" id="{DB970572-26A1-4F02-B0F6-F95C57BB7913}"/>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146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4EB2E4B-7E65-4662-882A-8B3640883C55}"/>
              </a:ext>
            </a:extLst>
          </p:cNvPr>
          <p:cNvSpPr>
            <a:spLocks noGrp="1"/>
          </p:cNvSpPr>
          <p:nvPr>
            <p:ph type="title"/>
          </p:nvPr>
        </p:nvSpPr>
        <p:spPr/>
        <p:txBody>
          <a:bodyPr/>
          <a:lstStyle/>
          <a:p>
            <a:pPr eaLnBrk="1" fontAlgn="auto" hangingPunct="1">
              <a:spcAft>
                <a:spcPts val="0"/>
              </a:spcAft>
              <a:defRPr/>
            </a:pPr>
            <a:r>
              <a:rPr lang="en-US" altLang="zh-TW" sz="4400" dirty="0">
                <a:latin typeface="+mn-ea"/>
              </a:rPr>
              <a:t>(</a:t>
            </a:r>
            <a:r>
              <a:rPr lang="zh-TW" altLang="en-US" sz="4400" dirty="0">
                <a:latin typeface="+mn-ea"/>
              </a:rPr>
              <a:t>三</a:t>
            </a:r>
            <a:r>
              <a:rPr lang="en-US" altLang="zh-TW" sz="4400" dirty="0">
                <a:latin typeface="+mn-ea"/>
              </a:rPr>
              <a:t>) </a:t>
            </a:r>
            <a:r>
              <a:rPr lang="zh-TW" altLang="en-US" sz="4400" dirty="0">
                <a:latin typeface="+mn-ea"/>
              </a:rPr>
              <a:t>絕對不定期刑的禁止</a:t>
            </a:r>
            <a:endParaRPr lang="zh-TW" altLang="en-US" sz="4400" dirty="0"/>
          </a:p>
        </p:txBody>
      </p:sp>
      <p:sp>
        <p:nvSpPr>
          <p:cNvPr id="67595" name="Text Box 17">
            <a:extLst>
              <a:ext uri="{FF2B5EF4-FFF2-40B4-BE49-F238E27FC236}">
                <a16:creationId xmlns:a16="http://schemas.microsoft.com/office/drawing/2014/main" xmlns="" id="{C58C4D33-BB09-41FD-A6DC-632BC6D074B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153</a:t>
            </a:r>
          </a:p>
        </p:txBody>
      </p:sp>
      <p:sp>
        <p:nvSpPr>
          <p:cNvPr id="3" name="內容版面配置區 2"/>
          <p:cNvSpPr>
            <a:spLocks noGrp="1"/>
          </p:cNvSpPr>
          <p:nvPr>
            <p:ph idx="1"/>
          </p:nvPr>
        </p:nvSpPr>
        <p:spPr/>
        <p:txBody>
          <a:bodyPr/>
          <a:lstStyle/>
          <a:p>
            <a:r>
              <a:rPr lang="zh-TW" altLang="en-US" dirty="0" smtClean="0"/>
              <a:t>如果你偷東西，法官說判你坐牢，做到你改過向善，真心悔改為止</a:t>
            </a:r>
            <a:r>
              <a:rPr lang="en-US" altLang="zh-TW" dirty="0" smtClean="0"/>
              <a:t>?</a:t>
            </a:r>
          </a:p>
          <a:p>
            <a:r>
              <a:rPr lang="zh-TW" altLang="en-US" dirty="0"/>
              <a:t>你覺得呢</a:t>
            </a:r>
            <a:r>
              <a:rPr lang="en-US" altLang="zh-TW" dirty="0"/>
              <a:t>?</a:t>
            </a:r>
            <a:endParaRPr lang="zh-TW"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標題 1"/>
          <p:cNvSpPr>
            <a:spLocks noGrp="1"/>
          </p:cNvSpPr>
          <p:nvPr>
            <p:ph type="title"/>
          </p:nvPr>
        </p:nvSpPr>
        <p:spPr>
          <a:xfrm>
            <a:off x="251520" y="341784"/>
            <a:ext cx="4536504" cy="1143000"/>
          </a:xfrm>
        </p:spPr>
        <p:txBody>
          <a:bodyPr/>
          <a:lstStyle/>
          <a:p>
            <a:r>
              <a:rPr lang="zh-TW" altLang="en-US" dirty="0" smtClean="0"/>
              <a:t>刑法</a:t>
            </a:r>
            <a:r>
              <a:rPr lang="en-US" altLang="zh-TW" dirty="0" smtClean="0"/>
              <a:t>320</a:t>
            </a:r>
            <a:r>
              <a:rPr lang="zh-TW" altLang="en-US" dirty="0" smtClean="0"/>
              <a:t>條</a:t>
            </a:r>
          </a:p>
        </p:txBody>
      </p:sp>
      <p:sp>
        <p:nvSpPr>
          <p:cNvPr id="79875" name="內容版面配置區 2"/>
          <p:cNvSpPr>
            <a:spLocks noGrp="1"/>
          </p:cNvSpPr>
          <p:nvPr>
            <p:ph idx="1"/>
          </p:nvPr>
        </p:nvSpPr>
        <p:spPr/>
        <p:txBody>
          <a:bodyPr/>
          <a:lstStyle/>
          <a:p>
            <a:r>
              <a:rPr lang="zh-TW" altLang="en-US" dirty="0" smtClean="0">
                <a:latin typeface="微軟正黑體" pitchFamily="34" charset="-120"/>
                <a:ea typeface="微軟正黑體" pitchFamily="34" charset="-120"/>
              </a:rPr>
              <a:t>意圖為自己或第三人不法之所有，而竊取他人之動產者，為竊盜罪，處五年以下有期徒刑、拘役或五百元以下罰金。</a:t>
            </a:r>
          </a:p>
        </p:txBody>
      </p:sp>
    </p:spTree>
    <p:extLst>
      <p:ext uri="{BB962C8B-B14F-4D97-AF65-F5344CB8AC3E}">
        <p14:creationId xmlns:p14="http://schemas.microsoft.com/office/powerpoint/2010/main" val="42133516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4EB2E4B-7E65-4662-882A-8B3640883C55}"/>
              </a:ext>
            </a:extLst>
          </p:cNvPr>
          <p:cNvSpPr>
            <a:spLocks noGrp="1"/>
          </p:cNvSpPr>
          <p:nvPr>
            <p:ph type="title"/>
          </p:nvPr>
        </p:nvSpPr>
        <p:spPr/>
        <p:txBody>
          <a:bodyPr/>
          <a:lstStyle/>
          <a:p>
            <a:pPr eaLnBrk="1" fontAlgn="auto" hangingPunct="1">
              <a:spcAft>
                <a:spcPts val="0"/>
              </a:spcAft>
              <a:defRPr/>
            </a:pPr>
            <a:r>
              <a:rPr lang="en-US" altLang="zh-TW" sz="4400" dirty="0">
                <a:latin typeface="+mn-ea"/>
              </a:rPr>
              <a:t>(</a:t>
            </a:r>
            <a:r>
              <a:rPr lang="zh-TW" altLang="en-US" sz="4400" dirty="0">
                <a:latin typeface="+mn-ea"/>
              </a:rPr>
              <a:t>三</a:t>
            </a:r>
            <a:r>
              <a:rPr lang="en-US" altLang="zh-TW" sz="4400" dirty="0">
                <a:latin typeface="+mn-ea"/>
              </a:rPr>
              <a:t>) </a:t>
            </a:r>
            <a:r>
              <a:rPr lang="zh-TW" altLang="en-US" sz="4400" dirty="0">
                <a:latin typeface="+mn-ea"/>
              </a:rPr>
              <a:t>絕對不定期刑的禁止</a:t>
            </a:r>
            <a:endParaRPr lang="zh-TW" altLang="en-US" sz="4400" dirty="0"/>
          </a:p>
        </p:txBody>
      </p:sp>
      <p:graphicFrame>
        <p:nvGraphicFramePr>
          <p:cNvPr id="4" name="內容版面配置區 3">
            <a:extLst>
              <a:ext uri="{FF2B5EF4-FFF2-40B4-BE49-F238E27FC236}">
                <a16:creationId xmlns:a16="http://schemas.microsoft.com/office/drawing/2014/main" xmlns="" id="{A46BF4B4-B5F1-441F-BDA7-504E9B635E4D}"/>
              </a:ext>
            </a:extLst>
          </p:cNvPr>
          <p:cNvGraphicFramePr>
            <a:graphicFrameLocks noGrp="1"/>
          </p:cNvGraphicFramePr>
          <p:nvPr>
            <p:ph idx="1"/>
          </p:nvPr>
        </p:nvGraphicFramePr>
        <p:xfrm>
          <a:off x="468313" y="1600200"/>
          <a:ext cx="8218487" cy="3597275"/>
        </p:xfrm>
        <a:graphic>
          <a:graphicData uri="http://schemas.openxmlformats.org/drawingml/2006/table">
            <a:tbl>
              <a:tblPr firstRow="1" bandRow="1">
                <a:tableStyleId>{8799B23B-EC83-4686-B30A-512413B5E67A}</a:tableStyleId>
              </a:tblPr>
              <a:tblGrid>
                <a:gridCol w="8218487">
                  <a:extLst>
                    <a:ext uri="{9D8B030D-6E8A-4147-A177-3AD203B41FA5}">
                      <a16:colId xmlns:a16="http://schemas.microsoft.com/office/drawing/2014/main" xmlns="" val="20000"/>
                    </a:ext>
                  </a:extLst>
                </a:gridCol>
              </a:tblGrid>
              <a:tr h="518251">
                <a:tc>
                  <a:txBody>
                    <a:bodyPr/>
                    <a:lstStyle/>
                    <a:p>
                      <a:pPr algn="just"/>
                      <a:r>
                        <a:rPr lang="zh-TW" altLang="en-US" sz="2800" dirty="0" smtClean="0">
                          <a:latin typeface="微軟正黑體" panose="020B0604030504040204" pitchFamily="34" charset="-120"/>
                          <a:ea typeface="微軟正黑體" panose="020B0604030504040204" pitchFamily="34" charset="-120"/>
                        </a:rPr>
                        <a:t>對於刑罰的範圍是否也有明確規定呢 </a:t>
                      </a:r>
                      <a:r>
                        <a:rPr lang="en-US" altLang="zh-TW" sz="2800" dirty="0" smtClean="0">
                          <a:latin typeface="微軟正黑體" panose="020B0604030504040204" pitchFamily="34" charset="-120"/>
                          <a:ea typeface="微軟正黑體" panose="020B0604030504040204" pitchFamily="34" charset="-120"/>
                        </a:rPr>
                        <a:t>? </a:t>
                      </a:r>
                      <a:endParaRPr lang="zh-TW" altLang="en-US" sz="2800" dirty="0">
                        <a:latin typeface="微軟正黑體" panose="020B0604030504040204" pitchFamily="34" charset="-120"/>
                        <a:ea typeface="微軟正黑體" panose="020B0604030504040204" pitchFamily="34" charset="-120"/>
                      </a:endParaRPr>
                    </a:p>
                  </a:txBody>
                  <a:tcPr marT="45728" marB="45728"/>
                </a:tc>
                <a:extLst>
                  <a:ext uri="{0D108BD9-81ED-4DB2-BD59-A6C34878D82A}">
                    <a16:rowId xmlns:a16="http://schemas.microsoft.com/office/drawing/2014/main" xmlns="" val="10000"/>
                  </a:ext>
                </a:extLst>
              </a:tr>
              <a:tr h="307902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例如：網友破解阿勇帳號，侵入阿勇的社群網站，冒名發表貶損其名譽的不實文章，所涉及的「入侵電腦或其相關設備罪」，即規定「處三年以下有期徒刑、拘役或科或併科十萬元以下 罰金」，</a:t>
                      </a:r>
                      <a:r>
                        <a:rPr lang="zh-TW" altLang="en-US" sz="2800" b="1" dirty="0">
                          <a:solidFill>
                            <a:srgbClr val="FF0000"/>
                          </a:solidFill>
                          <a:latin typeface="微軟正黑體" panose="020B0604030504040204" pitchFamily="34" charset="-120"/>
                          <a:ea typeface="微軟正黑體" panose="020B0604030504040204" pitchFamily="34" charset="-120"/>
                        </a:rPr>
                        <a:t>明確定出具體的刑度範圍</a:t>
                      </a:r>
                      <a:r>
                        <a:rPr lang="zh-TW" altLang="en-US" sz="2800" dirty="0">
                          <a:latin typeface="微軟正黑體" panose="020B0604030504040204" pitchFamily="34" charset="-120"/>
                          <a:ea typeface="微軟正黑體" panose="020B0604030504040204" pitchFamily="34" charset="-120"/>
                        </a:rPr>
                        <a:t>，如此才能使法官適用法律時有明確的標準，不致依個人的喜好或情緒而擅斷。</a:t>
                      </a:r>
                    </a:p>
                    <a:p>
                      <a:pPr algn="just"/>
                      <a:endParaRPr lang="zh-TW" altLang="en-US" sz="2800" dirty="0">
                        <a:latin typeface="微軟正黑體" panose="020B0604030504040204" pitchFamily="34" charset="-120"/>
                        <a:ea typeface="微軟正黑體" panose="020B0604030504040204" pitchFamily="34" charset="-120"/>
                      </a:endParaRPr>
                    </a:p>
                  </a:txBody>
                  <a:tcPr marT="45728" marB="45728"/>
                </a:tc>
                <a:extLst>
                  <a:ext uri="{0D108BD9-81ED-4DB2-BD59-A6C34878D82A}">
                    <a16:rowId xmlns:a16="http://schemas.microsoft.com/office/drawing/2014/main" xmlns="" val="10001"/>
                  </a:ext>
                </a:extLst>
              </a:tr>
            </a:tbl>
          </a:graphicData>
        </a:graphic>
      </p:graphicFrame>
      <p:sp>
        <p:nvSpPr>
          <p:cNvPr id="67595" name="Text Box 17">
            <a:extLst>
              <a:ext uri="{FF2B5EF4-FFF2-40B4-BE49-F238E27FC236}">
                <a16:creationId xmlns:a16="http://schemas.microsoft.com/office/drawing/2014/main" xmlns="" id="{C58C4D33-BB09-41FD-A6DC-632BC6D074B0}"/>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153</a:t>
            </a:r>
          </a:p>
        </p:txBody>
      </p:sp>
    </p:spTree>
    <p:extLst>
      <p:ext uri="{BB962C8B-B14F-4D97-AF65-F5344CB8AC3E}">
        <p14:creationId xmlns:p14="http://schemas.microsoft.com/office/powerpoint/2010/main" val="7884321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a:xfrm>
            <a:off x="2555875" y="0"/>
            <a:ext cx="3816350" cy="765175"/>
          </a:xfrm>
        </p:spPr>
        <p:txBody>
          <a:bodyPr/>
          <a:lstStyle/>
          <a:p>
            <a:pPr eaLnBrk="1" hangingPunct="1"/>
            <a:r>
              <a:rPr lang="zh-TW" altLang="en-US" smtClean="0"/>
              <a:t>絕對不定期刑</a:t>
            </a:r>
          </a:p>
        </p:txBody>
      </p:sp>
      <p:sp>
        <p:nvSpPr>
          <p:cNvPr id="80899" name="內容版面配置區 2"/>
          <p:cNvSpPr>
            <a:spLocks noGrp="1"/>
          </p:cNvSpPr>
          <p:nvPr>
            <p:ph type="body" sz="quarter" idx="13"/>
          </p:nvPr>
        </p:nvSpPr>
        <p:spPr>
          <a:xfrm>
            <a:off x="395288" y="1052513"/>
            <a:ext cx="8497887" cy="4968875"/>
          </a:xfrm>
        </p:spPr>
        <p:txBody>
          <a:bodyPr/>
          <a:lstStyle/>
          <a:p>
            <a:pPr>
              <a:lnSpc>
                <a:spcPts val="4000"/>
              </a:lnSpc>
            </a:pPr>
            <a:r>
              <a:rPr sz="3200"/>
              <a:t>指犯罪的處罰沒有刑度上限與下限的規定，例如：給予最嚴厲的處罰、處以有期徒刑等。</a:t>
            </a:r>
            <a:endParaRPr lang="en-US" altLang="zh-TW" sz="3200"/>
          </a:p>
          <a:p>
            <a:pPr>
              <a:lnSpc>
                <a:spcPts val="4000"/>
              </a:lnSpc>
            </a:pPr>
            <a:r>
              <a:rPr sz="3200"/>
              <a:t>由於絕對不定期刑將使法官有太大的選擇空間，以致人民無法事先知道刑法規定的處罰效果為何，因此我國刑法採取</a:t>
            </a:r>
            <a:r>
              <a:rPr sz="3200" b="1">
                <a:solidFill>
                  <a:srgbClr val="FF3C00"/>
                </a:solidFill>
              </a:rPr>
              <a:t>相對不定期刑</a:t>
            </a:r>
            <a:r>
              <a:rPr sz="3200"/>
              <a:t>的規定，刑度定有上限與下限，容許法官審酌個案的差異，依其</a:t>
            </a:r>
            <a:r>
              <a:rPr sz="3200" b="1">
                <a:solidFill>
                  <a:srgbClr val="FF3C00"/>
                </a:solidFill>
              </a:rPr>
              <a:t>自由心證</a:t>
            </a:r>
            <a:r>
              <a:rPr sz="3200"/>
              <a:t>而進行彈性的量刑。</a:t>
            </a:r>
          </a:p>
        </p:txBody>
      </p:sp>
      <p:sp>
        <p:nvSpPr>
          <p:cNvPr id="80900"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74B70620-08B9-4255-8F1D-2D6906CAE7F3}" type="slidenum">
              <a:rPr kumimoji="0" lang="zh-TW" altLang="en-US" smtClean="0">
                <a:solidFill>
                  <a:srgbClr val="898989"/>
                </a:solidFill>
                <a:latin typeface="標楷體" pitchFamily="65" charset="-120"/>
                <a:ea typeface="標楷體" pitchFamily="65" charset="-120"/>
              </a:rPr>
              <a:pPr eaLnBrk="1" hangingPunct="1"/>
              <a:t>93</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81849844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標題 1"/>
          <p:cNvSpPr>
            <a:spLocks noGrp="1"/>
          </p:cNvSpPr>
          <p:nvPr>
            <p:ph type="title"/>
          </p:nvPr>
        </p:nvSpPr>
        <p:spPr>
          <a:xfrm>
            <a:off x="0" y="0"/>
            <a:ext cx="8229600" cy="765175"/>
          </a:xfrm>
        </p:spPr>
        <p:txBody>
          <a:bodyPr/>
          <a:lstStyle/>
          <a:p>
            <a:pPr eaLnBrk="1" hangingPunct="1"/>
            <a:r>
              <a:rPr lang="zh-TW" altLang="en-US" smtClean="0"/>
              <a:t>二、罪刑法定主義</a:t>
            </a:r>
          </a:p>
        </p:txBody>
      </p:sp>
      <p:sp>
        <p:nvSpPr>
          <p:cNvPr id="89091" name="內容版面配置區 2"/>
          <p:cNvSpPr>
            <a:spLocks noGrp="1"/>
          </p:cNvSpPr>
          <p:nvPr>
            <p:ph sz="quarter" idx="13"/>
          </p:nvPr>
        </p:nvSpPr>
        <p:spPr>
          <a:xfrm>
            <a:off x="250825" y="908050"/>
            <a:ext cx="8351838" cy="2735263"/>
          </a:xfrm>
        </p:spPr>
        <p:txBody>
          <a:bodyPr/>
          <a:lstStyle/>
          <a:p>
            <a:pPr marL="357188" indent="-357188">
              <a:lnSpc>
                <a:spcPts val="4000"/>
              </a:lnSpc>
              <a:buFont typeface="Arial" pitchFamily="34" charset="0"/>
              <a:buNone/>
            </a:pPr>
            <a:r>
              <a:rPr lang="zh-TW" altLang="en-US" dirty="0" smtClean="0">
                <a:latin typeface="微軟正黑體" pitchFamily="34" charset="-120"/>
                <a:ea typeface="微軟正黑體" pitchFamily="34" charset="-120"/>
              </a:rPr>
              <a:t>（二）罪刑法定主義的內涵</a:t>
            </a:r>
            <a:endParaRPr lang="en-US" altLang="zh-TW" dirty="0" smtClean="0">
              <a:latin typeface="微軟正黑體" pitchFamily="34" charset="-120"/>
              <a:ea typeface="微軟正黑體" pitchFamily="34" charset="-120"/>
            </a:endParaRPr>
          </a:p>
          <a:p>
            <a:pPr marL="898525" lvl="1" indent="-498475">
              <a:lnSpc>
                <a:spcPts val="4000"/>
              </a:lnSpc>
              <a:buFont typeface="Calibri" pitchFamily="34" charset="0"/>
              <a:buAutoNum type="arabicPeriod" startAt="4"/>
            </a:pPr>
            <a:r>
              <a:rPr lang="zh-TW" altLang="en-US" dirty="0" smtClean="0">
                <a:latin typeface="微軟正黑體" pitchFamily="34" charset="-120"/>
                <a:ea typeface="微軟正黑體" pitchFamily="34" charset="-120"/>
              </a:rPr>
              <a:t>禁止類推適用：在刑法上若允許類推適用，可能使未明文規定的行為變成犯罪行為，不但可能逾越立法本意，更與保障人民安心自由行動的罪刑法定主義相違背，因此必須加以禁止。</a:t>
            </a:r>
            <a:endParaRPr lang="en-US" altLang="zh-TW" dirty="0" smtClean="0">
              <a:latin typeface="微軟正黑體" pitchFamily="34" charset="-120"/>
              <a:ea typeface="微軟正黑體" pitchFamily="34" charset="-120"/>
            </a:endParaRPr>
          </a:p>
        </p:txBody>
      </p:sp>
      <p:sp>
        <p:nvSpPr>
          <p:cNvPr id="89092" name="投影片編號版面配置區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4B4B0BF9-6CE1-4544-A7A6-4195E26008E1}" type="slidenum">
              <a:rPr kumimoji="0" lang="zh-TW" altLang="en-US" smtClean="0">
                <a:solidFill>
                  <a:srgbClr val="898989"/>
                </a:solidFill>
                <a:latin typeface="標楷體" pitchFamily="65" charset="-120"/>
                <a:ea typeface="標楷體" pitchFamily="65" charset="-120"/>
              </a:rPr>
              <a:pPr eaLnBrk="1" hangingPunct="1"/>
              <a:t>94</a:t>
            </a:fld>
            <a:endParaRPr kumimoji="0" lang="zh-TW" altLang="en-US" smtClean="0">
              <a:solidFill>
                <a:srgbClr val="898989"/>
              </a:solidFill>
              <a:latin typeface="標楷體" pitchFamily="65" charset="-120"/>
              <a:ea typeface="標楷體" pitchFamily="65" charset="-120"/>
            </a:endParaRPr>
          </a:p>
        </p:txBody>
      </p:sp>
      <p:pic>
        <p:nvPicPr>
          <p:cNvPr id="890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365625"/>
            <a:ext cx="28797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文字方塊 1"/>
          <p:cNvSpPr txBox="1">
            <a:spLocks noChangeArrowheads="1"/>
          </p:cNvSpPr>
          <p:nvPr/>
        </p:nvSpPr>
        <p:spPr bwMode="auto">
          <a:xfrm>
            <a:off x="5219700" y="4941888"/>
            <a:ext cx="28813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3000">
                <a:latin typeface="標楷體" pitchFamily="65" charset="-120"/>
                <a:ea typeface="標楷體" pitchFamily="65" charset="-120"/>
              </a:rPr>
              <a:t>遺棄寵物不能類推適用刑法之遺棄罪。</a:t>
            </a:r>
          </a:p>
        </p:txBody>
      </p:sp>
    </p:spTree>
    <p:extLst>
      <p:ext uri="{BB962C8B-B14F-4D97-AF65-F5344CB8AC3E}">
        <p14:creationId xmlns:p14="http://schemas.microsoft.com/office/powerpoint/2010/main" val="25722571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a:spLocks noGrp="1"/>
          </p:cNvSpPr>
          <p:nvPr>
            <p:ph type="title"/>
          </p:nvPr>
        </p:nvSpPr>
        <p:spPr>
          <a:xfrm>
            <a:off x="2555875" y="0"/>
            <a:ext cx="2808288" cy="765175"/>
          </a:xfrm>
        </p:spPr>
        <p:txBody>
          <a:bodyPr/>
          <a:lstStyle/>
          <a:p>
            <a:pPr eaLnBrk="1" hangingPunct="1"/>
            <a:r>
              <a:rPr lang="zh-TW" altLang="en-US" smtClean="0"/>
              <a:t>類推適用</a:t>
            </a:r>
          </a:p>
        </p:txBody>
      </p:sp>
      <p:sp>
        <p:nvSpPr>
          <p:cNvPr id="90115" name="內容版面配置區 2"/>
          <p:cNvSpPr>
            <a:spLocks noGrp="1"/>
          </p:cNvSpPr>
          <p:nvPr>
            <p:ph type="body" sz="quarter" idx="13"/>
          </p:nvPr>
        </p:nvSpPr>
        <p:spPr/>
        <p:txBody>
          <a:bodyPr/>
          <a:lstStyle/>
          <a:p>
            <a:pPr>
              <a:lnSpc>
                <a:spcPts val="4000"/>
              </a:lnSpc>
            </a:pPr>
            <a:r>
              <a:rPr sz="3200"/>
              <a:t>由於在生活中法律行為眾多，立法機關未必能毫無遺漏的規定，為解決法律漏洞的問題，而發展出此種解釋方法。</a:t>
            </a:r>
            <a:endParaRPr lang="en-US" sz="3200"/>
          </a:p>
          <a:p>
            <a:pPr>
              <a:lnSpc>
                <a:spcPts val="4000"/>
              </a:lnSpc>
            </a:pPr>
            <a:r>
              <a:rPr sz="3200"/>
              <a:t>就某一個事實，因法律未明文規定，而借用與該事實最類似的法律條文加以適用。例如：我國的民法，即採用類推適用的原則。</a:t>
            </a:r>
          </a:p>
        </p:txBody>
      </p:sp>
      <p:sp>
        <p:nvSpPr>
          <p:cNvPr id="90116" name="投影片編號版面配置區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2B84DE4D-BD5D-43FE-9B93-0D4A8CFAD3B1}" type="slidenum">
              <a:rPr kumimoji="0" lang="zh-TW" altLang="en-US" smtClean="0">
                <a:solidFill>
                  <a:srgbClr val="898989"/>
                </a:solidFill>
                <a:latin typeface="標楷體" pitchFamily="65" charset="-120"/>
                <a:ea typeface="標楷體" pitchFamily="65" charset="-120"/>
              </a:rPr>
              <a:pPr eaLnBrk="1" hangingPunct="1"/>
              <a:t>95</a:t>
            </a:fld>
            <a:endParaRPr kumimoji="0" lang="zh-TW" altLang="en-US" smtClean="0">
              <a:solidFill>
                <a:srgbClr val="898989"/>
              </a:solidFill>
              <a:latin typeface="標楷體" pitchFamily="65" charset="-120"/>
              <a:ea typeface="標楷體" pitchFamily="65" charset="-120"/>
            </a:endParaRPr>
          </a:p>
        </p:txBody>
      </p:sp>
    </p:spTree>
    <p:extLst>
      <p:ext uri="{BB962C8B-B14F-4D97-AF65-F5344CB8AC3E}">
        <p14:creationId xmlns:p14="http://schemas.microsoft.com/office/powerpoint/2010/main" val="8590732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內容版面配置區 2"/>
          <p:cNvSpPr>
            <a:spLocks noGrp="1"/>
          </p:cNvSpPr>
          <p:nvPr>
            <p:ph idx="1"/>
          </p:nvPr>
        </p:nvSpPr>
        <p:spPr>
          <a:xfrm>
            <a:off x="374650" y="476250"/>
            <a:ext cx="8229600" cy="3024188"/>
          </a:xfrm>
        </p:spPr>
        <p:txBody>
          <a:bodyPr/>
          <a:lstStyle/>
          <a:p>
            <a:pPr lvl="1">
              <a:buClr>
                <a:srgbClr val="8811FF"/>
              </a:buClr>
              <a:buFont typeface="Arial" pitchFamily="34" charset="0"/>
              <a:buNone/>
            </a:pPr>
            <a:r>
              <a:rPr lang="en-US" altLang="zh-TW" sz="4000" dirty="0" smtClean="0">
                <a:solidFill>
                  <a:srgbClr val="7030A0"/>
                </a:solidFill>
                <a:latin typeface="華康儷金黑"/>
                <a:ea typeface="華康儷金黑"/>
                <a:cs typeface="華康儷金黑"/>
              </a:rPr>
              <a:t>4.</a:t>
            </a:r>
            <a:r>
              <a:rPr lang="zh-TW" altLang="en-US" sz="4000" dirty="0" smtClean="0">
                <a:solidFill>
                  <a:srgbClr val="7030A0"/>
                </a:solidFill>
                <a:latin typeface="華康儷金黑"/>
                <a:ea typeface="華康儷金黑"/>
                <a:cs typeface="華康儷金黑"/>
              </a:rPr>
              <a:t>禁止類推適用原則</a:t>
            </a:r>
          </a:p>
        </p:txBody>
      </p:sp>
      <p:sp>
        <p:nvSpPr>
          <p:cNvPr id="4" name="矩形 3"/>
          <p:cNvSpPr/>
          <p:nvPr/>
        </p:nvSpPr>
        <p:spPr>
          <a:xfrm>
            <a:off x="744538" y="1268413"/>
            <a:ext cx="7489825" cy="18716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3200" b="1" dirty="0">
                <a:solidFill>
                  <a:schemeClr val="tx1"/>
                </a:solidFill>
                <a:ea typeface="微軟正黑體" pitchFamily="34" charset="-120"/>
              </a:rPr>
              <a:t>就刑法無明文規定的事項，禁止援引其他性質類似的規定來適用</a:t>
            </a:r>
            <a:endParaRPr lang="en-US" altLang="zh-TW" sz="3200" b="1" dirty="0">
              <a:solidFill>
                <a:schemeClr val="tx1"/>
              </a:solidFill>
              <a:ea typeface="微軟正黑體" pitchFamily="34" charset="-120"/>
            </a:endParaRPr>
          </a:p>
          <a:p>
            <a:pPr>
              <a:defRPr/>
            </a:pPr>
            <a:r>
              <a:rPr lang="zh-TW" altLang="en-US" sz="3200" b="1" dirty="0">
                <a:solidFill>
                  <a:schemeClr val="tx1"/>
                </a:solidFill>
                <a:ea typeface="微軟正黑體" pitchFamily="34" charset="-120"/>
              </a:rPr>
              <a:t>　　　避免刑罰權的不可預測性。</a:t>
            </a:r>
          </a:p>
        </p:txBody>
      </p:sp>
      <p:sp>
        <p:nvSpPr>
          <p:cNvPr id="5" name="向右箭號 4"/>
          <p:cNvSpPr/>
          <p:nvPr/>
        </p:nvSpPr>
        <p:spPr>
          <a:xfrm>
            <a:off x="889000" y="2563813"/>
            <a:ext cx="1079500" cy="360362"/>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6214099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EDA5C74-D8D0-4B30-8084-AFCEE7ED1A1F}"/>
              </a:ext>
            </a:extLst>
          </p:cNvPr>
          <p:cNvSpPr>
            <a:spLocks noGrp="1"/>
          </p:cNvSpPr>
          <p:nvPr>
            <p:ph type="title"/>
          </p:nvPr>
        </p:nvSpPr>
        <p:spPr/>
        <p:txBody>
          <a:bodyPr/>
          <a:lstStyle/>
          <a:p>
            <a:pPr eaLnBrk="1" fontAlgn="auto" hangingPunct="1">
              <a:spcAft>
                <a:spcPts val="0"/>
              </a:spcAft>
              <a:defRPr/>
            </a:pPr>
            <a:r>
              <a:rPr lang="en-US" altLang="zh-TW" sz="4400" dirty="0">
                <a:latin typeface="+mn-ea"/>
              </a:rPr>
              <a:t>(</a:t>
            </a:r>
            <a:r>
              <a:rPr lang="zh-TW" altLang="en-US" sz="4400" dirty="0">
                <a:latin typeface="+mn-ea"/>
              </a:rPr>
              <a:t>四</a:t>
            </a:r>
            <a:r>
              <a:rPr lang="en-US" altLang="zh-TW" sz="4400" dirty="0">
                <a:latin typeface="+mn-ea"/>
              </a:rPr>
              <a:t>) </a:t>
            </a:r>
            <a:r>
              <a:rPr lang="zh-TW" altLang="en-US" sz="4400" dirty="0">
                <a:latin typeface="+mn-ea"/>
              </a:rPr>
              <a:t>禁止類推適用</a:t>
            </a:r>
            <a:endParaRPr lang="zh-TW" altLang="en-US" sz="4400" dirty="0"/>
          </a:p>
        </p:txBody>
      </p:sp>
      <p:graphicFrame>
        <p:nvGraphicFramePr>
          <p:cNvPr id="5" name="內容版面配置區 4">
            <a:extLst>
              <a:ext uri="{FF2B5EF4-FFF2-40B4-BE49-F238E27FC236}">
                <a16:creationId xmlns:a16="http://schemas.microsoft.com/office/drawing/2014/main" xmlns="" id="{282B780E-2FB7-45A8-AEA9-06B69554C377}"/>
              </a:ext>
            </a:extLst>
          </p:cNvPr>
          <p:cNvGraphicFramePr>
            <a:graphicFrameLocks noGrp="1"/>
          </p:cNvGraphicFramePr>
          <p:nvPr>
            <p:ph idx="1"/>
          </p:nvPr>
        </p:nvGraphicFramePr>
        <p:xfrm>
          <a:off x="468313" y="1600200"/>
          <a:ext cx="8424862" cy="3170238"/>
        </p:xfrm>
        <a:graphic>
          <a:graphicData uri="http://schemas.openxmlformats.org/drawingml/2006/table">
            <a:tbl>
              <a:tblPr firstRow="1" bandRow="1">
                <a:tableStyleId>{C083E6E3-FA7D-4D7B-A595-EF9225AFEA82}</a:tableStyleId>
              </a:tblPr>
              <a:tblGrid>
                <a:gridCol w="7749911">
                  <a:extLst>
                    <a:ext uri="{9D8B030D-6E8A-4147-A177-3AD203B41FA5}">
                      <a16:colId xmlns:a16="http://schemas.microsoft.com/office/drawing/2014/main" xmlns="" val="20000"/>
                    </a:ext>
                  </a:extLst>
                </a:gridCol>
                <a:gridCol w="674951">
                  <a:extLst>
                    <a:ext uri="{9D8B030D-6E8A-4147-A177-3AD203B41FA5}">
                      <a16:colId xmlns:a16="http://schemas.microsoft.com/office/drawing/2014/main" xmlns="" val="20001"/>
                    </a:ext>
                  </a:extLst>
                </a:gridCol>
              </a:tblGrid>
              <a:tr h="944975">
                <a:tc>
                  <a:txBody>
                    <a:bodyPr/>
                    <a:lstStyle/>
                    <a:p>
                      <a:r>
                        <a:rPr lang="zh-TW" altLang="en-US" sz="2800" b="0" dirty="0">
                          <a:latin typeface="微軟正黑體" panose="020B0604030504040204" pitchFamily="34" charset="-120"/>
                          <a:ea typeface="微軟正黑體" panose="020B0604030504040204" pitchFamily="34" charset="-120"/>
                        </a:rPr>
                        <a:t>對於法律無明文規定的事項，是否能援引其他案例類型近似之法律「類推適用」加以處罰呢？</a:t>
                      </a:r>
                    </a:p>
                  </a:txBody>
                  <a:tcPr marL="91448" marR="91448" marT="45725" marB="45725">
                    <a:lnR w="12700" cap="flat" cmpd="sng" algn="ctr">
                      <a:solidFill>
                        <a:schemeClr val="tx1"/>
                      </a:solidFill>
                      <a:prstDash val="solid"/>
                      <a:round/>
                      <a:headEnd type="none" w="med" len="med"/>
                      <a:tailEnd type="none" w="med" len="med"/>
                    </a:lnR>
                  </a:tcPr>
                </a:tc>
                <a:tc>
                  <a:txBody>
                    <a:bodyPr/>
                    <a:lstStyle/>
                    <a:p>
                      <a:pPr algn="ctr"/>
                      <a:r>
                        <a:rPr lang="en-US" altLang="zh-TW" sz="2800" dirty="0">
                          <a:latin typeface="微軟正黑體" panose="020B0604030504040204" pitchFamily="34" charset="-120"/>
                          <a:ea typeface="微軟正黑體" panose="020B0604030504040204" pitchFamily="34" charset="-120"/>
                        </a:rPr>
                        <a:t>X</a:t>
                      </a:r>
                      <a:endParaRPr lang="zh-TW" altLang="en-US" sz="2800" dirty="0">
                        <a:latin typeface="微軟正黑體" panose="020B0604030504040204" pitchFamily="34" charset="-120"/>
                        <a:ea typeface="微軟正黑體" panose="020B0604030504040204" pitchFamily="34" charset="-120"/>
                      </a:endParaRPr>
                    </a:p>
                  </a:txBody>
                  <a:tcPr marL="91448" marR="91448"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0"/>
                  </a:ext>
                </a:extLst>
              </a:tr>
              <a:tr h="2225263">
                <a:tc>
                  <a:txBody>
                    <a:bodyPr/>
                    <a:lstStyle/>
                    <a:p>
                      <a:r>
                        <a:rPr lang="zh-TW" altLang="en-US" sz="2800" dirty="0">
                          <a:latin typeface="微軟正黑體" panose="020B0604030504040204" pitchFamily="34" charset="-120"/>
                          <a:ea typeface="微軟正黑體" panose="020B0604030504040204" pitchFamily="34" charset="-120"/>
                        </a:rPr>
                        <a:t>例如：</a:t>
                      </a:r>
                      <a:endParaRPr lang="en-US" altLang="zh-TW" sz="2800" dirty="0">
                        <a:latin typeface="微軟正黑體" panose="020B0604030504040204" pitchFamily="34" charset="-120"/>
                        <a:ea typeface="微軟正黑體" panose="020B0604030504040204" pitchFamily="34" charset="-120"/>
                      </a:endParaRPr>
                    </a:p>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若阿勇攜帶的改造槍枝具有殺傷力，違反刑事特別法</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槍砲彈藥刀械管制條例</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；但若他攜帶的是不具殺傷力的玩具槍，法官能否以兩者外觀皆為槍枝，類推適用相關規定加以處罰 呢？</a:t>
                      </a:r>
                    </a:p>
                  </a:txBody>
                  <a:tcPr marL="91448" marR="91448" marT="45725" marB="45725">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微軟正黑體" panose="020B0604030504040204" pitchFamily="34" charset="-120"/>
                          <a:ea typeface="微軟正黑體" panose="020B0604030504040204" pitchFamily="34" charset="-120"/>
                        </a:rPr>
                        <a:t>X</a:t>
                      </a:r>
                      <a:endParaRPr lang="zh-TW" altLang="en-US" sz="2800" b="1" dirty="0">
                        <a:latin typeface="微軟正黑體" panose="020B0604030504040204" pitchFamily="34" charset="-120"/>
                        <a:ea typeface="微軟正黑體" panose="020B0604030504040204" pitchFamily="34" charset="-120"/>
                      </a:endParaRPr>
                    </a:p>
                  </a:txBody>
                  <a:tcPr marL="91448" marR="91448"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sp>
        <p:nvSpPr>
          <p:cNvPr id="68620" name="Text Box 17">
            <a:extLst>
              <a:ext uri="{FF2B5EF4-FFF2-40B4-BE49-F238E27FC236}">
                <a16:creationId xmlns:a16="http://schemas.microsoft.com/office/drawing/2014/main" xmlns="" id="{DFD067ED-7679-4C48-8917-9A12DA7A8B19}"/>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154</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a:extLst>
              <a:ext uri="{FF2B5EF4-FFF2-40B4-BE49-F238E27FC236}">
                <a16:creationId xmlns:a16="http://schemas.microsoft.com/office/drawing/2014/main" xmlns="" id="{ADDBE82D-AB6C-4613-A259-4B3E86F3F22E}"/>
              </a:ext>
            </a:extLst>
          </p:cNvPr>
          <p:cNvSpPr>
            <a:spLocks noGrp="1" noChangeArrowheads="1"/>
          </p:cNvSpPr>
          <p:nvPr>
            <p:ph type="title"/>
          </p:nvPr>
        </p:nvSpPr>
        <p:spPr/>
        <p:txBody>
          <a:bodyPr/>
          <a:lstStyle/>
          <a:p>
            <a:pPr eaLnBrk="1" hangingPunct="1"/>
            <a:r>
              <a:rPr lang="zh-TW" altLang="en-US"/>
              <a:t>立法如果沒有遵循罪刑法定主義</a:t>
            </a:r>
            <a:r>
              <a:rPr lang="en-US" altLang="zh-TW"/>
              <a:t/>
            </a:r>
            <a:br>
              <a:rPr lang="en-US" altLang="zh-TW"/>
            </a:br>
            <a:r>
              <a:rPr lang="zh-TW" altLang="en-US"/>
              <a:t>又會發生怎麼樣的情況呢？</a:t>
            </a:r>
          </a:p>
        </p:txBody>
      </p:sp>
      <p:graphicFrame>
        <p:nvGraphicFramePr>
          <p:cNvPr id="4" name="表格 3">
            <a:extLst>
              <a:ext uri="{FF2B5EF4-FFF2-40B4-BE49-F238E27FC236}">
                <a16:creationId xmlns:a16="http://schemas.microsoft.com/office/drawing/2014/main" xmlns="" id="{4B92D0DB-9641-4301-8828-0A45E90E84E1}"/>
              </a:ext>
            </a:extLst>
          </p:cNvPr>
          <p:cNvGraphicFramePr>
            <a:graphicFrameLocks noGrp="1"/>
          </p:cNvGraphicFramePr>
          <p:nvPr/>
        </p:nvGraphicFramePr>
        <p:xfrm>
          <a:off x="971550" y="1484313"/>
          <a:ext cx="7848600" cy="4297590"/>
        </p:xfrm>
        <a:graphic>
          <a:graphicData uri="http://schemas.openxmlformats.org/drawingml/2006/table">
            <a:tbl>
              <a:tblPr firstRow="1" bandRow="1">
                <a:tableStyleId>{8799B23B-EC83-4686-B30A-512413B5E67A}</a:tableStyleId>
              </a:tblPr>
              <a:tblGrid>
                <a:gridCol w="7848600">
                  <a:extLst>
                    <a:ext uri="{9D8B030D-6E8A-4147-A177-3AD203B41FA5}">
                      <a16:colId xmlns:a16="http://schemas.microsoft.com/office/drawing/2014/main" xmlns="" val="20000"/>
                    </a:ext>
                  </a:extLst>
                </a:gridCol>
              </a:tblGrid>
              <a:tr h="51811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以阿勇所涉及的槍砲彈藥刀械管制條例</a:t>
                      </a:r>
                      <a:endParaRPr lang="en-US" altLang="zh-TW" sz="2800" dirty="0">
                        <a:latin typeface="微軟正黑體" panose="020B0604030504040204" pitchFamily="34" charset="-120"/>
                        <a:ea typeface="微軟正黑體" panose="020B0604030504040204" pitchFamily="34" charset="-120"/>
                      </a:endParaRPr>
                    </a:p>
                  </a:txBody>
                  <a:tcPr marL="91437" marR="91437" marT="45711" marB="45711"/>
                </a:tc>
                <a:extLst>
                  <a:ext uri="{0D108BD9-81ED-4DB2-BD59-A6C34878D82A}">
                    <a16:rowId xmlns:a16="http://schemas.microsoft.com/office/drawing/2014/main" xmlns="" val="10000"/>
                  </a:ext>
                </a:extLst>
              </a:tr>
              <a:tr h="518117">
                <a:tc>
                  <a:txBody>
                    <a:bodyPr/>
                    <a:lstStyle/>
                    <a:p>
                      <a:pPr algn="just"/>
                      <a:r>
                        <a:rPr lang="zh-TW" altLang="en-US" sz="2800" dirty="0">
                          <a:solidFill>
                            <a:srgbClr val="FF0000"/>
                          </a:solidFill>
                          <a:latin typeface="微軟正黑體" panose="020B0604030504040204" pitchFamily="34" charset="-120"/>
                          <a:ea typeface="微軟正黑體" panose="020B0604030504040204" pitchFamily="34" charset="-120"/>
                        </a:rPr>
                        <a:t>若沒有遵守明確性原則</a:t>
                      </a:r>
                    </a:p>
                  </a:txBody>
                  <a:tcPr marL="91437" marR="91437" marT="45711" marB="45711"/>
                </a:tc>
                <a:extLst>
                  <a:ext uri="{0D108BD9-81ED-4DB2-BD59-A6C34878D82A}">
                    <a16:rowId xmlns:a16="http://schemas.microsoft.com/office/drawing/2014/main" xmlns="" val="10001"/>
                  </a:ext>
                </a:extLst>
              </a:tr>
              <a:tr h="137150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那麼父親收藏的瑞士刀、爺爺使用的剃刀，哥哥在玩具店買來的</a:t>
                      </a:r>
                      <a:r>
                        <a:rPr lang="en-US" altLang="zh-TW" sz="2800" dirty="0">
                          <a:latin typeface="微軟正黑體" panose="020B0604030504040204" pitchFamily="34" charset="-120"/>
                          <a:ea typeface="微軟正黑體" panose="020B0604030504040204" pitchFamily="34" charset="-120"/>
                        </a:rPr>
                        <a:t>BB</a:t>
                      </a:r>
                      <a:r>
                        <a:rPr lang="zh-TW" altLang="en-US" sz="2800" dirty="0">
                          <a:latin typeface="微軟正黑體" panose="020B0604030504040204" pitchFamily="34" charset="-120"/>
                          <a:ea typeface="微軟正黑體" panose="020B0604030504040204" pitchFamily="34" charset="-120"/>
                        </a:rPr>
                        <a:t>槍，是否屬於槍砲彈藥刀械管制條例所禁止的武器呢？</a:t>
                      </a:r>
                      <a:endParaRPr lang="en-US" altLang="zh-TW" sz="2800" dirty="0">
                        <a:latin typeface="微軟正黑體" panose="020B0604030504040204" pitchFamily="34" charset="-120"/>
                        <a:ea typeface="微軟正黑體" panose="020B0604030504040204" pitchFamily="34" charset="-120"/>
                      </a:endParaRPr>
                    </a:p>
                  </a:txBody>
                  <a:tcPr marL="91437" marR="91437" marT="45711" marB="45711"/>
                </a:tc>
                <a:extLst>
                  <a:ext uri="{0D108BD9-81ED-4DB2-BD59-A6C34878D82A}">
                    <a16:rowId xmlns:a16="http://schemas.microsoft.com/office/drawing/2014/main" xmlns="" val="10002"/>
                  </a:ext>
                </a:extLst>
              </a:tr>
              <a:tr h="51811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FF0000"/>
                          </a:solidFill>
                          <a:latin typeface="微軟正黑體" panose="020B0604030504040204" pitchFamily="34" charset="-120"/>
                          <a:ea typeface="微軟正黑體" panose="020B0604030504040204" pitchFamily="34" charset="-120"/>
                        </a:rPr>
                        <a:t>若沒有遵守禁止類推適用原則</a:t>
                      </a:r>
                      <a:endParaRPr lang="en-US" altLang="zh-TW" sz="2800" dirty="0">
                        <a:solidFill>
                          <a:srgbClr val="FF0000"/>
                        </a:solidFill>
                        <a:latin typeface="微軟正黑體" panose="020B0604030504040204" pitchFamily="34" charset="-120"/>
                        <a:ea typeface="微軟正黑體" panose="020B0604030504040204" pitchFamily="34" charset="-120"/>
                      </a:endParaRPr>
                    </a:p>
                  </a:txBody>
                  <a:tcPr marL="91437" marR="91437" marT="45711" marB="45711"/>
                </a:tc>
                <a:extLst>
                  <a:ext uri="{0D108BD9-81ED-4DB2-BD59-A6C34878D82A}">
                    <a16:rowId xmlns:a16="http://schemas.microsoft.com/office/drawing/2014/main" xmlns="" val="10003"/>
                  </a:ext>
                </a:extLst>
              </a:tr>
              <a:tr h="137150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司法機關可不可以主張上述物品都具有一定的殺傷力，因此都認定是違法的武器，予以逮捕或處罰呢？</a:t>
                      </a:r>
                      <a:endParaRPr lang="en-US" altLang="zh-TW" sz="2800" dirty="0">
                        <a:latin typeface="微軟正黑體" panose="020B0604030504040204" pitchFamily="34" charset="-120"/>
                        <a:ea typeface="微軟正黑體" panose="020B0604030504040204" pitchFamily="34" charset="-120"/>
                      </a:endParaRPr>
                    </a:p>
                  </a:txBody>
                  <a:tcPr marL="91437" marR="91437" marT="45711" marB="45711"/>
                </a:tc>
                <a:extLst>
                  <a:ext uri="{0D108BD9-81ED-4DB2-BD59-A6C34878D82A}">
                    <a16:rowId xmlns:a16="http://schemas.microsoft.com/office/drawing/2014/main" xmlns="" val="10004"/>
                  </a:ext>
                </a:extLst>
              </a:tr>
            </a:tbl>
          </a:graphicData>
        </a:graphic>
      </p:graphicFrame>
      <p:sp>
        <p:nvSpPr>
          <p:cNvPr id="69649" name="Text Box 17">
            <a:extLst>
              <a:ext uri="{FF2B5EF4-FFF2-40B4-BE49-F238E27FC236}">
                <a16:creationId xmlns:a16="http://schemas.microsoft.com/office/drawing/2014/main" xmlns="" id="{AD48A6C8-2E94-4597-9952-6A127C245325}"/>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154</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a:extLst>
              <a:ext uri="{FF2B5EF4-FFF2-40B4-BE49-F238E27FC236}">
                <a16:creationId xmlns:a16="http://schemas.microsoft.com/office/drawing/2014/main" xmlns="" id="{858DAB6F-2F94-402C-A367-D0B9A5901DCE}"/>
              </a:ext>
            </a:extLst>
          </p:cNvPr>
          <p:cNvSpPr>
            <a:spLocks noGrp="1" noChangeArrowheads="1"/>
          </p:cNvSpPr>
          <p:nvPr>
            <p:ph type="title"/>
          </p:nvPr>
        </p:nvSpPr>
        <p:spPr/>
        <p:txBody>
          <a:bodyPr/>
          <a:lstStyle/>
          <a:p>
            <a:pPr eaLnBrk="1" hangingPunct="1"/>
            <a:r>
              <a:rPr lang="zh-TW" altLang="en-US"/>
              <a:t>立法如果沒有遵循罪刑法定主義</a:t>
            </a:r>
            <a:r>
              <a:rPr lang="en-US" altLang="zh-TW"/>
              <a:t/>
            </a:r>
            <a:br>
              <a:rPr lang="en-US" altLang="zh-TW"/>
            </a:br>
            <a:r>
              <a:rPr lang="zh-TW" altLang="en-US"/>
              <a:t>又會發生怎麼樣的情況呢？</a:t>
            </a:r>
          </a:p>
        </p:txBody>
      </p:sp>
      <p:graphicFrame>
        <p:nvGraphicFramePr>
          <p:cNvPr id="4" name="表格 3">
            <a:extLst>
              <a:ext uri="{FF2B5EF4-FFF2-40B4-BE49-F238E27FC236}">
                <a16:creationId xmlns:a16="http://schemas.microsoft.com/office/drawing/2014/main" xmlns="" id="{B787C62A-0F95-475B-8733-6E6167CEBD6A}"/>
              </a:ext>
            </a:extLst>
          </p:cNvPr>
          <p:cNvGraphicFramePr>
            <a:graphicFrameLocks noGrp="1"/>
          </p:cNvGraphicFramePr>
          <p:nvPr>
            <p:extLst>
              <p:ext uri="{D42A27DB-BD31-4B8C-83A1-F6EECF244321}">
                <p14:modId xmlns:p14="http://schemas.microsoft.com/office/powerpoint/2010/main" val="1713066442"/>
              </p:ext>
            </p:extLst>
          </p:nvPr>
        </p:nvGraphicFramePr>
        <p:xfrm>
          <a:off x="971550" y="1484313"/>
          <a:ext cx="7848600" cy="1981200"/>
        </p:xfrm>
        <a:graphic>
          <a:graphicData uri="http://schemas.openxmlformats.org/drawingml/2006/table">
            <a:tbl>
              <a:tblPr firstRow="1" bandRow="1">
                <a:tableStyleId>{8799B23B-EC83-4686-B30A-512413B5E67A}</a:tableStyleId>
              </a:tblPr>
              <a:tblGrid>
                <a:gridCol w="7848600">
                  <a:extLst>
                    <a:ext uri="{9D8B030D-6E8A-4147-A177-3AD203B41FA5}">
                      <a16:colId xmlns:a16="http://schemas.microsoft.com/office/drawing/2014/main" xmlns=""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以阿勇所涉及的槍砲彈藥刀械管制條例</a:t>
                      </a:r>
                      <a:endParaRPr lang="en-US" altLang="zh-TW" sz="2800" dirty="0">
                        <a:latin typeface="微軟正黑體" panose="020B0604030504040204" pitchFamily="34" charset="-120"/>
                        <a:ea typeface="微軟正黑體" panose="020B0604030504040204" pitchFamily="34" charset="-120"/>
                      </a:endParaRPr>
                    </a:p>
                  </a:txBody>
                  <a:tcPr marL="91437" marR="91437"/>
                </a:tc>
                <a:extLst>
                  <a:ext uri="{0D108BD9-81ED-4DB2-BD59-A6C34878D82A}">
                    <a16:rowId xmlns:a16="http://schemas.microsoft.com/office/drawing/2014/main" xmlns="" val="10000"/>
                  </a:ext>
                </a:extLst>
              </a:tr>
              <a:tr h="370840">
                <a:tc>
                  <a:txBody>
                    <a:bodyPr/>
                    <a:lstStyle/>
                    <a:p>
                      <a:pPr algn="ctr"/>
                      <a:r>
                        <a:rPr lang="zh-TW" altLang="en-US" sz="2800" dirty="0">
                          <a:solidFill>
                            <a:srgbClr val="FF0000"/>
                          </a:solidFill>
                          <a:latin typeface="微軟正黑體" panose="020B0604030504040204" pitchFamily="34" charset="-120"/>
                          <a:ea typeface="微軟正黑體" panose="020B0604030504040204" pitchFamily="34" charset="-120"/>
                        </a:rPr>
                        <a:t>若沒有遵守禁止溯及既往的規定</a:t>
                      </a:r>
                    </a:p>
                  </a:txBody>
                  <a:tcPr marL="91437" marR="91437"/>
                </a:tc>
                <a:extLst>
                  <a:ext uri="{0D108BD9-81ED-4DB2-BD59-A6C34878D82A}">
                    <a16:rowId xmlns:a16="http://schemas.microsoft.com/office/drawing/2014/main" xmlns="" val="10001"/>
                  </a:ext>
                </a:extLst>
              </a:tr>
              <a:tr h="370840">
                <a:tc>
                  <a:txBody>
                    <a:bodyPr/>
                    <a:lstStyle/>
                    <a:p>
                      <a:pPr algn="ctr"/>
                      <a:r>
                        <a:rPr lang="zh-TW" altLang="en-US" sz="2800" dirty="0">
                          <a:latin typeface="微軟正黑體" panose="020B0604030504040204" pitchFamily="34" charset="-120"/>
                          <a:ea typeface="微軟正黑體" panose="020B0604030504040204" pitchFamily="34" charset="-120"/>
                        </a:rPr>
                        <a:t>上述目前合法持有的物品是否可能於某天修法後，突然被認為是</a:t>
                      </a:r>
                      <a:r>
                        <a:rPr lang="zh-TW" altLang="en-US" sz="2800" dirty="0" smtClean="0">
                          <a:latin typeface="微軟正黑體" panose="020B0604030504040204" pitchFamily="34" charset="-120"/>
                          <a:ea typeface="微軟正黑體" panose="020B0604030504040204" pitchFamily="34" charset="-120"/>
                        </a:rPr>
                        <a:t>違法</a:t>
                      </a:r>
                      <a:r>
                        <a:rPr lang="zh-TW" altLang="en-US" sz="2800" dirty="0">
                          <a:latin typeface="微軟正黑體" panose="020B0604030504040204" pitchFamily="34" charset="-120"/>
                          <a:ea typeface="微軟正黑體" panose="020B0604030504040204" pitchFamily="34" charset="-120"/>
                        </a:rPr>
                        <a:t>的武器，被追究處罰呢？</a:t>
                      </a:r>
                      <a:endParaRPr lang="zh-TW" altLang="en-US" sz="2800" dirty="0">
                        <a:solidFill>
                          <a:srgbClr val="FF0000"/>
                        </a:solidFill>
                        <a:latin typeface="微軟正黑體" panose="020B0604030504040204" pitchFamily="34" charset="-120"/>
                        <a:ea typeface="微軟正黑體" panose="020B0604030504040204" pitchFamily="34" charset="-120"/>
                      </a:endParaRPr>
                    </a:p>
                  </a:txBody>
                  <a:tcPr marL="91437" marR="91437"/>
                </a:tc>
                <a:extLst>
                  <a:ext uri="{0D108BD9-81ED-4DB2-BD59-A6C34878D82A}">
                    <a16:rowId xmlns:a16="http://schemas.microsoft.com/office/drawing/2014/main" xmlns="" val="10002"/>
                  </a:ext>
                </a:extLst>
              </a:tr>
            </a:tbl>
          </a:graphicData>
        </a:graphic>
      </p:graphicFrame>
      <p:sp>
        <p:nvSpPr>
          <p:cNvPr id="3" name="向下箭號 2">
            <a:extLst>
              <a:ext uri="{FF2B5EF4-FFF2-40B4-BE49-F238E27FC236}">
                <a16:creationId xmlns:a16="http://schemas.microsoft.com/office/drawing/2014/main" xmlns="" id="{E9201F0D-CD26-4604-96FE-383513C90169}"/>
              </a:ext>
            </a:extLst>
          </p:cNvPr>
          <p:cNvSpPr/>
          <p:nvPr/>
        </p:nvSpPr>
        <p:spPr>
          <a:xfrm>
            <a:off x="4211638" y="3573463"/>
            <a:ext cx="504825" cy="6477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0670" name="矩形 4">
            <a:extLst>
              <a:ext uri="{FF2B5EF4-FFF2-40B4-BE49-F238E27FC236}">
                <a16:creationId xmlns:a16="http://schemas.microsoft.com/office/drawing/2014/main" xmlns="" id="{1459486C-1C33-4563-8023-E11E146EE6CC}"/>
              </a:ext>
            </a:extLst>
          </p:cNvPr>
          <p:cNvSpPr>
            <a:spLocks noChangeArrowheads="1"/>
          </p:cNvSpPr>
          <p:nvPr/>
        </p:nvSpPr>
        <p:spPr bwMode="auto">
          <a:xfrm>
            <a:off x="2576513" y="4365625"/>
            <a:ext cx="377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4000">
                <a:latin typeface="微軟正黑體" panose="020B0604030504040204" pitchFamily="34" charset="-120"/>
                <a:ea typeface="微軟正黑體" panose="020B0604030504040204" pitchFamily="34" charset="-120"/>
              </a:rPr>
              <a:t>人民將無所適從</a:t>
            </a:r>
          </a:p>
        </p:txBody>
      </p:sp>
      <p:sp>
        <p:nvSpPr>
          <p:cNvPr id="70671" name="Text Box 17">
            <a:extLst>
              <a:ext uri="{FF2B5EF4-FFF2-40B4-BE49-F238E27FC236}">
                <a16:creationId xmlns:a16="http://schemas.microsoft.com/office/drawing/2014/main" xmlns="" id="{E0591A47-F998-4532-82EB-7B774960E956}"/>
              </a:ext>
            </a:extLst>
          </p:cNvPr>
          <p:cNvSpPr txBox="1">
            <a:spLocks noChangeArrowheads="1"/>
          </p:cNvSpPr>
          <p:nvPr/>
        </p:nvSpPr>
        <p:spPr bwMode="auto">
          <a:xfrm>
            <a:off x="971550" y="6337300"/>
            <a:ext cx="5349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r>
              <a:rPr lang="en-US" altLang="zh-TW" sz="1800" b="1">
                <a:solidFill>
                  <a:schemeClr val="bg1"/>
                </a:solidFill>
                <a:ea typeface="Adobe 明體 Std L"/>
                <a:cs typeface="Adobe 明體 Std L"/>
              </a:rPr>
              <a:t>154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13035</TotalTime>
  <Words>15938</Words>
  <Application>Microsoft Office PowerPoint</Application>
  <PresentationFormat>如螢幕大小 (4:3)</PresentationFormat>
  <Paragraphs>1230</Paragraphs>
  <Slides>252</Slides>
  <Notes>17</Notes>
  <HiddenSlides>20</HiddenSlides>
  <MMClips>0</MMClips>
  <ScaleCrop>false</ScaleCrop>
  <HeadingPairs>
    <vt:vector size="4" baseType="variant">
      <vt:variant>
        <vt:lpstr>佈景主題</vt:lpstr>
      </vt:variant>
      <vt:variant>
        <vt:i4>1</vt:i4>
      </vt:variant>
      <vt:variant>
        <vt:lpstr>投影片標題</vt:lpstr>
      </vt:variant>
      <vt:variant>
        <vt:i4>252</vt:i4>
      </vt:variant>
    </vt:vector>
  </HeadingPairs>
  <TitlesOfParts>
    <vt:vector size="253" baseType="lpstr">
      <vt:lpstr>Office 佈景主題</vt:lpstr>
      <vt:lpstr>Chapter 7</vt:lpstr>
      <vt:lpstr>PowerPoint 簡報</vt:lpstr>
      <vt:lpstr>PowerPoint 簡報</vt:lpstr>
      <vt:lpstr>刑罰的性質與目的</vt:lpstr>
      <vt:lpstr>PowerPoint 簡報</vt:lpstr>
      <vt:lpstr>PowerPoint 簡報</vt:lpstr>
      <vt:lpstr>(一)刑罰的性質</vt:lpstr>
      <vt:lpstr>(一)刑罰的性質</vt:lpstr>
      <vt:lpstr>(一)刑罰的性質</vt:lpstr>
      <vt:lpstr>PowerPoint 簡報</vt:lpstr>
      <vt:lpstr>PowerPoint 簡報</vt:lpstr>
      <vt:lpstr>PowerPoint 簡報</vt:lpstr>
      <vt:lpstr>PowerPoint 簡報</vt:lpstr>
      <vt:lpstr>一、刑罰的目的</vt:lpstr>
      <vt:lpstr>(二)刑罰的目的</vt:lpstr>
      <vt:lpstr>一、刑罰的目的</vt:lpstr>
      <vt:lpstr>應報理論</vt:lpstr>
      <vt:lpstr>一、刑罰的目的</vt:lpstr>
      <vt:lpstr>罪責相當原則</vt:lpstr>
      <vt:lpstr>一、刑罰的目的</vt:lpstr>
      <vt:lpstr>一、刑罰的目的</vt:lpstr>
      <vt:lpstr>一、刑罰的目的</vt:lpstr>
      <vt:lpstr>一、刑罰的目的</vt:lpstr>
      <vt:lpstr>預防理論</vt:lpstr>
      <vt:lpstr>綜合理論</vt:lpstr>
      <vt:lpstr>一、刑罰的目的</vt:lpstr>
      <vt:lpstr>一、刑罰的目的</vt:lpstr>
      <vt:lpstr>PowerPoint 簡報</vt:lpstr>
      <vt:lpstr>犯罪的成立要件</vt:lpstr>
      <vt:lpstr>犯罪的成立(犯罪三段論)</vt:lpstr>
      <vt:lpstr>PowerPoint 簡報</vt:lpstr>
      <vt:lpstr>(一) 構成要件該當性</vt:lpstr>
      <vt:lpstr>PowerPoint 簡報</vt:lpstr>
      <vt:lpstr>1.構成要件該當性</vt:lpstr>
      <vt:lpstr>PowerPoint 簡報</vt:lpstr>
      <vt:lpstr>PowerPoint 簡報</vt:lpstr>
      <vt:lpstr>PowerPoint 簡報</vt:lpstr>
      <vt:lpstr>PowerPoint 簡報</vt:lpstr>
      <vt:lpstr>一、刑法的意義</vt:lpstr>
      <vt:lpstr>(二) 違法性</vt:lpstr>
      <vt:lpstr>PowerPoint 簡報</vt:lpstr>
      <vt:lpstr>阻卻違法事由</vt:lpstr>
      <vt:lpstr>一、刑法的意義</vt:lpstr>
      <vt:lpstr>一、刑法的意義</vt:lpstr>
      <vt:lpstr>PowerPoint 簡報</vt:lpstr>
      <vt:lpstr>正當防衛？ </vt:lpstr>
      <vt:lpstr>正當防衛？ </vt:lpstr>
      <vt:lpstr>正當防衛？ </vt:lpstr>
      <vt:lpstr>正當防衛？ </vt:lpstr>
      <vt:lpstr>生活實例</vt:lpstr>
      <vt:lpstr>生活小考箱</vt:lpstr>
      <vt:lpstr>(三) 有責性</vt:lpstr>
      <vt:lpstr>一、刑法的意義</vt:lpstr>
      <vt:lpstr>PowerPoint 簡報</vt:lpstr>
      <vt:lpstr>PowerPoint 簡報</vt:lpstr>
      <vt:lpstr>PowerPoint 簡報</vt:lpstr>
      <vt:lpstr>以精神狀態分為:</vt:lpstr>
      <vt:lpstr>PowerPoint 簡報</vt:lpstr>
      <vt:lpstr>PowerPoint 簡報</vt:lpstr>
      <vt:lpstr>補充概念：犯罪的構成</vt:lpstr>
      <vt:lpstr>PowerPoint 簡報</vt:lpstr>
      <vt:lpstr>PowerPoint 簡報</vt:lpstr>
      <vt:lpstr>時事議題</vt:lpstr>
      <vt:lpstr>議題剖析</vt:lpstr>
      <vt:lpstr>議題剖析</vt:lpstr>
      <vt:lpstr>議題小考箱</vt:lpstr>
      <vt:lpstr>(一) 構成要件該當性</vt:lpstr>
      <vt:lpstr>一、刑法的意義</vt:lpstr>
      <vt:lpstr>PowerPoint 簡報</vt:lpstr>
      <vt:lpstr>一、刑法的意義</vt:lpstr>
      <vt:lpstr>PowerPoint 簡報</vt:lpstr>
      <vt:lpstr>一、刑法的意義</vt:lpstr>
      <vt:lpstr>PowerPoint 簡報</vt:lpstr>
      <vt:lpstr>刑法的最高原則－罪刑法定主義</vt:lpstr>
      <vt:lpstr>刑法$277傷害罪</vt:lpstr>
      <vt:lpstr>二、罪刑法定主義</vt:lpstr>
      <vt:lpstr>為何「罪刑法定主義」是刑法的最高原則呢？</vt:lpstr>
      <vt:lpstr>罪刑法定主義的重要內涵</vt:lpstr>
      <vt:lpstr>(一) 罪刑明確與習慣法的禁止</vt:lpstr>
      <vt:lpstr>PowerPoint 簡報</vt:lpstr>
      <vt:lpstr>PowerPoint 簡報</vt:lpstr>
      <vt:lpstr>生活實例</vt:lpstr>
      <vt:lpstr>生活小考箱</vt:lpstr>
      <vt:lpstr>二、罪刑法定主義</vt:lpstr>
      <vt:lpstr>(二)刑法的效力原則上不得溯及既往</vt:lpstr>
      <vt:lpstr>PowerPoint 簡報</vt:lpstr>
      <vt:lpstr>PowerPoint 簡報</vt:lpstr>
      <vt:lpstr>PowerPoint 簡報</vt:lpstr>
      <vt:lpstr>二、罪刑法定主義</vt:lpstr>
      <vt:lpstr>(三) 絕對不定期刑的禁止</vt:lpstr>
      <vt:lpstr>刑法320條</vt:lpstr>
      <vt:lpstr>(三) 絕對不定期刑的禁止</vt:lpstr>
      <vt:lpstr>絕對不定期刑</vt:lpstr>
      <vt:lpstr>二、罪刑法定主義</vt:lpstr>
      <vt:lpstr>類推適用</vt:lpstr>
      <vt:lpstr>PowerPoint 簡報</vt:lpstr>
      <vt:lpstr>(四) 禁止類推適用</vt:lpstr>
      <vt:lpstr>立法如果沒有遵循罪刑法定主義 又會發生怎麼樣的情況呢？</vt:lpstr>
      <vt:lpstr>立法如果沒有遵循罪刑法定主義 又會發生怎麼樣的情況呢？</vt:lpstr>
      <vt:lpstr>時事議題</vt:lpstr>
      <vt:lpstr>時事議題</vt:lpstr>
      <vt:lpstr>刑法321條</vt:lpstr>
      <vt:lpstr>議題剖析</vt:lpstr>
      <vt:lpstr>議題小考箱</vt:lpstr>
      <vt:lpstr>PowerPoint 簡報</vt:lpstr>
      <vt:lpstr>如何透過犯罪的追訴與處罰程序保障人權</vt:lpstr>
      <vt:lpstr>PowerPoint 簡報</vt:lpstr>
      <vt:lpstr>一、國家追訴、處罰犯罪的程序</vt:lpstr>
      <vt:lpstr>一、國家追訴、處罰犯罪的程序</vt:lpstr>
      <vt:lpstr>一、國家追訴、處罰犯罪的程序</vt:lpstr>
      <vt:lpstr>一、國家追訴、處罰犯罪的程序</vt:lpstr>
      <vt:lpstr>一、國家追訴、處罰犯罪的程序</vt:lpstr>
      <vt:lpstr>PowerPoint 簡報</vt:lpstr>
      <vt:lpstr>一、國家追訴、處罰犯罪的程序</vt:lpstr>
      <vt:lpstr>一、國家追訴、處罰犯罪的程序</vt:lpstr>
      <vt:lpstr>一、國家追訴、處罰犯罪的程序</vt:lpstr>
      <vt:lpstr>一、國家追訴、處罰犯罪的程序</vt:lpstr>
      <vt:lpstr>緩起訴</vt:lpstr>
      <vt:lpstr>PowerPoint 簡報</vt:lpstr>
      <vt:lpstr>一、國家追訴、處罰犯罪的程序</vt:lpstr>
      <vt:lpstr>犯罪的追訴與處罰程序中應如何保障人權</vt:lpstr>
      <vt:lpstr>時事議題</vt:lpstr>
      <vt:lpstr>議題剖析</vt:lpstr>
      <vt:lpstr>議題小考箱</vt:lpstr>
      <vt:lpstr>1. 偵查不公開原則</vt:lpstr>
      <vt:lpstr>PowerPoint 簡報</vt:lpstr>
      <vt:lpstr>PowerPoint 簡報</vt:lpstr>
      <vt:lpstr>生活實例</vt:lpstr>
      <vt:lpstr>生活小考箱</vt:lpstr>
      <vt:lpstr>2. 偵查過程的正當程序</vt:lpstr>
      <vt:lpstr>2. 偵查過程的正當程序</vt:lpstr>
      <vt:lpstr>扣押與羈押</vt:lpstr>
      <vt:lpstr>令狀主義的實行</vt:lpstr>
      <vt:lpstr>PowerPoint 簡報</vt:lpstr>
      <vt:lpstr>PowerPoint 簡報</vt:lpstr>
      <vt:lpstr>3. 保持緘默與為自己辯護的權利</vt:lpstr>
      <vt:lpstr>二、被告與被害人權利保障</vt:lpstr>
      <vt:lpstr>緘默權</vt:lpstr>
      <vt:lpstr>PowerPoint 簡報</vt:lpstr>
      <vt:lpstr>緘默權</vt:lpstr>
      <vt:lpstr>二、被告與被害人權利保障</vt:lpstr>
      <vt:lpstr>PowerPoint 簡報</vt:lpstr>
      <vt:lpstr>4. 證據排除法則</vt:lpstr>
      <vt:lpstr>PowerPoint 簡報</vt:lpstr>
      <vt:lpstr>二、被告與被害人權利保障</vt:lpstr>
      <vt:lpstr>二、被告與被害人權利保障</vt:lpstr>
      <vt:lpstr>二、被告與被害人權利保障</vt:lpstr>
      <vt:lpstr>PowerPoint 簡報</vt:lpstr>
      <vt:lpstr>犯罪的追訴與處罰程序中應如何保障人權</vt:lpstr>
      <vt:lpstr>犯罪的追訴與處罰程序中應如何保障人權</vt:lpstr>
      <vt:lpstr>告訴乃論與非告訴乃論</vt:lpstr>
      <vt:lpstr>PowerPoint 簡報</vt:lpstr>
      <vt:lpstr>犯罪的追訴與處罰程序中應如何保障人權</vt:lpstr>
      <vt:lpstr>補充概念：審檢分立</vt:lpstr>
      <vt:lpstr>犯罪的追訴與處罰程序中應如何保障人權</vt:lpstr>
      <vt:lpstr>犯罪的追訴與處罰程序中應如何保障人權</vt:lpstr>
      <vt:lpstr>犯罪的追訴與處罰程序中應如何保障人權</vt:lpstr>
      <vt:lpstr>犯罪的追訴與處罰程序中應如何保障人權</vt:lpstr>
      <vt:lpstr>犯罪的追訴與處罰程序中應如何保障人權</vt:lpstr>
      <vt:lpstr>PowerPoint 簡報</vt:lpstr>
      <vt:lpstr>PowerPoint 簡報</vt:lpstr>
      <vt:lpstr>犯罪的追訴與處罰程序中應如何保障人權</vt:lpstr>
      <vt:lpstr>犯罪的追訴與處罰程序中應如何保障人權</vt:lpstr>
      <vt:lpstr>PowerPoint 簡報</vt:lpstr>
      <vt:lpstr>一、國家追訴、處罰犯罪的程序</vt:lpstr>
      <vt:lpstr>一、國家追訴、處罰犯罪的程序</vt:lpstr>
      <vt:lpstr>一、國家追訴、處罰犯罪的程序</vt:lpstr>
      <vt:lpstr>為何無罪推定原則可以保障人權</vt:lpstr>
      <vt:lpstr>(一) 避免未審先判</vt:lpstr>
      <vt:lpstr>(二) 避免誤判</vt:lpstr>
      <vt:lpstr>為何無罪推定原則可以保障人權</vt:lpstr>
      <vt:lpstr>PowerPoint 簡報</vt:lpstr>
      <vt:lpstr>PowerPoint 簡報</vt:lpstr>
      <vt:lpstr>其他被告與被害人權利的保障</vt:lpstr>
      <vt:lpstr>(一) 被告人權的保障</vt:lpstr>
      <vt:lpstr>PowerPoint 簡報</vt:lpstr>
      <vt:lpstr>(一) 被告人權的保障</vt:lpstr>
      <vt:lpstr>二、被告與被害人權利保障</vt:lpstr>
      <vt:lpstr>(二) 被害人權利的保障</vt:lpstr>
      <vt:lpstr>二、被告與被害人權利保障</vt:lpstr>
      <vt:lpstr>二、被告與被害人權利保障</vt:lpstr>
      <vt:lpstr>二、被告與被害人權利保障</vt:lpstr>
      <vt:lpstr>PowerPoint 簡報</vt:lpstr>
      <vt:lpstr>(二) 被害人權利的保障</vt:lpstr>
      <vt:lpstr>PowerPoint 簡報</vt:lpstr>
      <vt:lpstr>二、被告與被害人權利保障</vt:lpstr>
      <vt:lpstr>PowerPoint 簡報</vt:lpstr>
      <vt:lpstr>PowerPoint 簡報</vt:lpstr>
      <vt:lpstr>PowerPoint 簡報</vt:lpstr>
      <vt:lpstr>我國的普通法院訴訟審級制度 如何保障人權 </vt:lpstr>
      <vt:lpstr>普通法院</vt:lpstr>
      <vt:lpstr>為何普通法院要設計三級三審制呢？</vt:lpstr>
      <vt:lpstr>三級三審制的缺點</vt:lpstr>
      <vt:lpstr>PowerPoint 簡報</vt:lpstr>
      <vt:lpstr>PowerPoint 簡報</vt:lpstr>
      <vt:lpstr>PowerPoint 簡報</vt:lpstr>
      <vt:lpstr>PowerPoint 簡報</vt:lpstr>
      <vt:lpstr>PowerPoint 簡報</vt:lpstr>
      <vt:lpstr>兒童權利公約第 10 號 一般意見書的精神</vt:lpstr>
      <vt:lpstr>PowerPoint 簡報</vt:lpstr>
      <vt:lpstr>PowerPoint 簡報</vt:lpstr>
      <vt:lpstr>PowerPoint 簡報</vt:lpstr>
      <vt:lpstr>PowerPoint 簡報</vt:lpstr>
      <vt:lpstr>PowerPoint 簡報</vt:lpstr>
      <vt:lpstr>(一) 轉向輔導教育方式</vt:lpstr>
      <vt:lpstr>(二) 個別處遇原則</vt:lpstr>
      <vt:lpstr>(三) 降低「剝奪自由」的傷害</vt:lpstr>
      <vt:lpstr>我國少年事件處理法的立法意旨</vt:lpstr>
      <vt:lpstr>PowerPoint 簡報</vt:lpstr>
      <vt:lpstr>2019年呼應兒童權利公約第10號一般性意見書的精神</vt:lpstr>
      <vt:lpstr>(一) 觸法兒童不再適用少年事件處理法</vt:lpstr>
      <vt:lpstr>(二) 曝險少年去標籤，縮減司法介入事由</vt:lpstr>
      <vt:lpstr>PowerPoint 簡報</vt:lpstr>
      <vt:lpstr>(三) 對於曝險少年以 「行政輔導先行，司法為後盾」為原則</vt:lpstr>
      <vt:lpstr>時事議題</vt:lpstr>
      <vt:lpstr>議題剖析</vt:lpstr>
      <vt:lpstr>議題剖析</vt:lpstr>
      <vt:lpstr>議題小考箱</vt:lpstr>
      <vt:lpstr>少年事件處理法對少年 之處遇與保護規定</vt:lpstr>
      <vt:lpstr>PowerPoint 簡報</vt:lpstr>
      <vt:lpstr>生活實例</vt:lpstr>
      <vt:lpstr>生活實例</vt:lpstr>
      <vt:lpstr>生活小烤箱</vt:lpstr>
      <vt:lpstr>阿勇的故事</vt:lpstr>
      <vt:lpstr>PowerPoint 簡報</vt:lpstr>
      <vt:lpstr>PowerPoint 簡報</vt:lpstr>
      <vt:lpstr>(一) 少年保護事件：注重個別處遇</vt:lpstr>
      <vt:lpstr>(一) 少年保護事件：注重個別處遇</vt:lpstr>
      <vt:lpstr>少年之保護處分有哪些?如何執行？ </vt:lpstr>
      <vt:lpstr>Ａ、訓誡，並得予以假日生活輔導 </vt:lpstr>
      <vt:lpstr>PowerPoint 簡報</vt:lpstr>
      <vt:lpstr>PowerPoint 簡報</vt:lpstr>
      <vt:lpstr>PowerPoint 簡報</vt:lpstr>
      <vt:lpstr>PowerPoint 簡報</vt:lpstr>
      <vt:lpstr>(二) 刑事案件：採取從輕處分</vt:lpstr>
      <vt:lpstr>PowerPoint 簡報</vt:lpstr>
      <vt:lpstr>(二) 刑事案件：採取從輕處分</vt:lpstr>
      <vt:lpstr>少年法院（庭）之特色</vt:lpstr>
      <vt:lpstr>少年被判處有期徒刑</vt:lpstr>
      <vt:lpstr>PowerPoint 簡報</vt:lpstr>
      <vt:lpstr>(三) 保護規定</vt:lpstr>
      <vt:lpstr>1. 審理程序採不公開制度</vt:lpstr>
      <vt:lpstr>2. 父母或監護人參與制度 </vt:lpstr>
      <vt:lpstr>3.塗銷前科紀錄之規定</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d-edit20a</dc:creator>
  <cp:lastModifiedBy>USER</cp:lastModifiedBy>
  <cp:revision>300</cp:revision>
  <dcterms:created xsi:type="dcterms:W3CDTF">2019-08-26T00:59:15Z</dcterms:created>
  <dcterms:modified xsi:type="dcterms:W3CDTF">2020-03-27T07:03:14Z</dcterms:modified>
</cp:coreProperties>
</file>