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698" r:id="rId3"/>
    <p:sldMasterId id="2147483713" r:id="rId4"/>
    <p:sldMasterId id="2147483728" r:id="rId5"/>
    <p:sldMasterId id="2147483743" r:id="rId6"/>
    <p:sldMasterId id="2147483758" r:id="rId7"/>
    <p:sldMasterId id="2147483773" r:id="rId8"/>
    <p:sldMasterId id="2147483788" r:id="rId9"/>
    <p:sldMasterId id="2147483803" r:id="rId10"/>
    <p:sldMasterId id="2147483818" r:id="rId11"/>
  </p:sldMasterIdLst>
  <p:notesMasterIdLst>
    <p:notesMasterId r:id="rId165"/>
  </p:notesMasterIdLst>
  <p:sldIdLst>
    <p:sldId id="265" r:id="rId12"/>
    <p:sldId id="266" r:id="rId13"/>
    <p:sldId id="657" r:id="rId14"/>
    <p:sldId id="658" r:id="rId15"/>
    <p:sldId id="659" r:id="rId16"/>
    <p:sldId id="660" r:id="rId17"/>
    <p:sldId id="661" r:id="rId18"/>
    <p:sldId id="662" r:id="rId19"/>
    <p:sldId id="663" r:id="rId20"/>
    <p:sldId id="664" r:id="rId21"/>
    <p:sldId id="665" r:id="rId22"/>
    <p:sldId id="666" r:id="rId23"/>
    <p:sldId id="267" r:id="rId24"/>
    <p:sldId id="611" r:id="rId25"/>
    <p:sldId id="612" r:id="rId26"/>
    <p:sldId id="613" r:id="rId27"/>
    <p:sldId id="614" r:id="rId28"/>
    <p:sldId id="293" r:id="rId29"/>
    <p:sldId id="409" r:id="rId30"/>
    <p:sldId id="536" r:id="rId31"/>
    <p:sldId id="615" r:id="rId32"/>
    <p:sldId id="295" r:id="rId33"/>
    <p:sldId id="482" r:id="rId34"/>
    <p:sldId id="538" r:id="rId35"/>
    <p:sldId id="539" r:id="rId36"/>
    <p:sldId id="616" r:id="rId37"/>
    <p:sldId id="537" r:id="rId38"/>
    <p:sldId id="540" r:id="rId39"/>
    <p:sldId id="617" r:id="rId40"/>
    <p:sldId id="541" r:id="rId41"/>
    <p:sldId id="545" r:id="rId42"/>
    <p:sldId id="546" r:id="rId43"/>
    <p:sldId id="547" r:id="rId44"/>
    <p:sldId id="548" r:id="rId45"/>
    <p:sldId id="549" r:id="rId46"/>
    <p:sldId id="550" r:id="rId47"/>
    <p:sldId id="551" r:id="rId48"/>
    <p:sldId id="532" r:id="rId49"/>
    <p:sldId id="533" r:id="rId50"/>
    <p:sldId id="543" r:id="rId51"/>
    <p:sldId id="544" r:id="rId52"/>
    <p:sldId id="460" r:id="rId53"/>
    <p:sldId id="461" r:id="rId54"/>
    <p:sldId id="269" r:id="rId55"/>
    <p:sldId id="282" r:id="rId56"/>
    <p:sldId id="650" r:id="rId57"/>
    <p:sldId id="651" r:id="rId58"/>
    <p:sldId id="489" r:id="rId59"/>
    <p:sldId id="655" r:id="rId60"/>
    <p:sldId id="656" r:id="rId61"/>
    <p:sldId id="653" r:id="rId62"/>
    <p:sldId id="654" r:id="rId63"/>
    <p:sldId id="565" r:id="rId64"/>
    <p:sldId id="566" r:id="rId65"/>
    <p:sldId id="652" r:id="rId66"/>
    <p:sldId id="284" r:id="rId67"/>
    <p:sldId id="622" r:id="rId68"/>
    <p:sldId id="623" r:id="rId69"/>
    <p:sldId id="624" r:id="rId70"/>
    <p:sldId id="625" r:id="rId71"/>
    <p:sldId id="628" r:id="rId72"/>
    <p:sldId id="626" r:id="rId73"/>
    <p:sldId id="490" r:id="rId74"/>
    <p:sldId id="620" r:id="rId75"/>
    <p:sldId id="621" r:id="rId76"/>
    <p:sldId id="553" r:id="rId77"/>
    <p:sldId id="554" r:id="rId78"/>
    <p:sldId id="555" r:id="rId79"/>
    <p:sldId id="556" r:id="rId80"/>
    <p:sldId id="557" r:id="rId81"/>
    <p:sldId id="559" r:id="rId82"/>
    <p:sldId id="558" r:id="rId83"/>
    <p:sldId id="560" r:id="rId84"/>
    <p:sldId id="627" r:id="rId85"/>
    <p:sldId id="561" r:id="rId86"/>
    <p:sldId id="562" r:id="rId87"/>
    <p:sldId id="563" r:id="rId88"/>
    <p:sldId id="618" r:id="rId89"/>
    <p:sldId id="564" r:id="rId90"/>
    <p:sldId id="494" r:id="rId91"/>
    <p:sldId id="495" r:id="rId92"/>
    <p:sldId id="498" r:id="rId93"/>
    <p:sldId id="619" r:id="rId94"/>
    <p:sldId id="270" r:id="rId95"/>
    <p:sldId id="503" r:id="rId96"/>
    <p:sldId id="504" r:id="rId97"/>
    <p:sldId id="568" r:id="rId98"/>
    <p:sldId id="569" r:id="rId99"/>
    <p:sldId id="629" r:id="rId100"/>
    <p:sldId id="648" r:id="rId101"/>
    <p:sldId id="633" r:id="rId102"/>
    <p:sldId id="505" r:id="rId103"/>
    <p:sldId id="506" r:id="rId104"/>
    <p:sldId id="570" r:id="rId105"/>
    <p:sldId id="571" r:id="rId106"/>
    <p:sldId id="572" r:id="rId107"/>
    <p:sldId id="575" r:id="rId108"/>
    <p:sldId id="634" r:id="rId109"/>
    <p:sldId id="635" r:id="rId110"/>
    <p:sldId id="636" r:id="rId111"/>
    <p:sldId id="573" r:id="rId112"/>
    <p:sldId id="574" r:id="rId113"/>
    <p:sldId id="637" r:id="rId114"/>
    <p:sldId id="576" r:id="rId115"/>
    <p:sldId id="583" r:id="rId116"/>
    <p:sldId id="584" r:id="rId117"/>
    <p:sldId id="585" r:id="rId118"/>
    <p:sldId id="534" r:id="rId119"/>
    <p:sldId id="630" r:id="rId120"/>
    <p:sldId id="578" r:id="rId121"/>
    <p:sldId id="632" r:id="rId122"/>
    <p:sldId id="579" r:id="rId123"/>
    <p:sldId id="577" r:id="rId124"/>
    <p:sldId id="631" r:id="rId125"/>
    <p:sldId id="580" r:id="rId126"/>
    <p:sldId id="649" r:id="rId127"/>
    <p:sldId id="581" r:id="rId128"/>
    <p:sldId id="516" r:id="rId129"/>
    <p:sldId id="517" r:id="rId130"/>
    <p:sldId id="518" r:id="rId131"/>
    <p:sldId id="638" r:id="rId132"/>
    <p:sldId id="639" r:id="rId133"/>
    <p:sldId id="587" r:id="rId134"/>
    <p:sldId id="640" r:id="rId135"/>
    <p:sldId id="589" r:id="rId136"/>
    <p:sldId id="641" r:id="rId137"/>
    <p:sldId id="591" r:id="rId138"/>
    <p:sldId id="642" r:id="rId139"/>
    <p:sldId id="646" r:id="rId140"/>
    <p:sldId id="643" r:id="rId141"/>
    <p:sldId id="644" r:id="rId142"/>
    <p:sldId id="645" r:id="rId143"/>
    <p:sldId id="647" r:id="rId144"/>
    <p:sldId id="601" r:id="rId145"/>
    <p:sldId id="602" r:id="rId146"/>
    <p:sldId id="519" r:id="rId147"/>
    <p:sldId id="520" r:id="rId148"/>
    <p:sldId id="592" r:id="rId149"/>
    <p:sldId id="593" r:id="rId150"/>
    <p:sldId id="594" r:id="rId151"/>
    <p:sldId id="608" r:id="rId152"/>
    <p:sldId id="609" r:id="rId153"/>
    <p:sldId id="610" r:id="rId154"/>
    <p:sldId id="595" r:id="rId155"/>
    <p:sldId id="596" r:id="rId156"/>
    <p:sldId id="604" r:id="rId157"/>
    <p:sldId id="605" r:id="rId158"/>
    <p:sldId id="606" r:id="rId159"/>
    <p:sldId id="455" r:id="rId160"/>
    <p:sldId id="456" r:id="rId161"/>
    <p:sldId id="480" r:id="rId162"/>
    <p:sldId id="481" r:id="rId163"/>
    <p:sldId id="457" r:id="rId16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03B"/>
    <a:srgbClr val="1B33A9"/>
    <a:srgbClr val="1730AD"/>
    <a:srgbClr val="F57913"/>
    <a:srgbClr val="6CAB19"/>
    <a:srgbClr val="E7E709"/>
    <a:srgbClr val="F27C1A"/>
    <a:srgbClr val="E0B05A"/>
    <a:srgbClr val="00B050"/>
    <a:srgbClr val="69D1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中等深淺樣式 1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淺色樣式 2 - 輔色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7" autoAdjust="0"/>
    <p:restoredTop sz="94737" autoAdjust="0"/>
  </p:normalViewPr>
  <p:slideViewPr>
    <p:cSldViewPr>
      <p:cViewPr>
        <p:scale>
          <a:sx n="72" d="100"/>
          <a:sy n="72" d="100"/>
        </p:scale>
        <p:origin x="-1158" y="72"/>
      </p:cViewPr>
      <p:guideLst>
        <p:guide orient="horz" pos="2160"/>
        <p:guide pos="2880"/>
      </p:guideLst>
    </p:cSldViewPr>
  </p:slideViewPr>
  <p:outlineViewPr>
    <p:cViewPr>
      <p:scale>
        <a:sx n="33" d="100"/>
        <a:sy n="33" d="100"/>
      </p:scale>
      <p:origin x="0" y="193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notesMaster" Target="notesMasters/notesMaster1.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04C9C0-8F02-45A0-A8FD-F2E05647386B}" type="datetimeFigureOut">
              <a:rPr lang="zh-TW" altLang="en-US" smtClean="0"/>
              <a:pPr/>
              <a:t>2020/3/25</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1FEE9D-9DAC-4388-98B4-9FA2950FC719}" type="slidenum">
              <a:rPr lang="zh-TW" altLang="en-US" smtClean="0"/>
              <a:pPr/>
              <a:t>‹#›</a:t>
            </a:fld>
            <a:endParaRPr lang="zh-TW" altLang="en-US"/>
          </a:p>
        </p:txBody>
      </p:sp>
    </p:spTree>
    <p:extLst>
      <p:ext uri="{BB962C8B-B14F-4D97-AF65-F5344CB8AC3E}">
        <p14:creationId xmlns:p14="http://schemas.microsoft.com/office/powerpoint/2010/main" val="3885339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kknews.cc/society/p4mrklz.html"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41FEE9D-9DAC-4388-98B4-9FA2950FC719}" type="slidenum">
              <a:rPr lang="zh-TW" altLang="en-US" smtClean="0"/>
              <a:pPr/>
              <a:t>1</a:t>
            </a:fld>
            <a:endParaRPr lang="zh-TW" altLang="en-US"/>
          </a:p>
        </p:txBody>
      </p:sp>
    </p:spTree>
    <p:extLst>
      <p:ext uri="{BB962C8B-B14F-4D97-AF65-F5344CB8AC3E}">
        <p14:creationId xmlns:p14="http://schemas.microsoft.com/office/powerpoint/2010/main" val="766976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6281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162820" name="投影片編號版面配置區 3"/>
          <p:cNvSpPr>
            <a:spLocks noGrp="1"/>
          </p:cNvSpPr>
          <p:nvPr>
            <p:ph type="sldNum" sz="quarter" idx="5"/>
          </p:nvPr>
        </p:nvSpPr>
        <p:spPr bwMode="auto">
          <a:noFill/>
          <a:ln>
            <a:miter lim="800000"/>
            <a:headEnd/>
            <a:tailEnd/>
          </a:ln>
        </p:spPr>
        <p:txBody>
          <a:bodyPr/>
          <a:lstStyle/>
          <a:p>
            <a:fld id="{EBA6BAF7-50F8-4C3E-A8EE-351DF3BB67C0}" type="slidenum">
              <a:rPr lang="zh-TW" altLang="en-US" smtClean="0">
                <a:latin typeface="Arial" pitchFamily="34" charset="0"/>
              </a:rPr>
              <a:pPr/>
              <a:t>60</a:t>
            </a:fld>
            <a:endParaRPr lang="zh-TW" alt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5872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158724" name="投影片編號版面配置區 3"/>
          <p:cNvSpPr>
            <a:spLocks noGrp="1"/>
          </p:cNvSpPr>
          <p:nvPr>
            <p:ph type="sldNum" sz="quarter" idx="5"/>
          </p:nvPr>
        </p:nvSpPr>
        <p:spPr bwMode="auto">
          <a:noFill/>
          <a:ln>
            <a:miter lim="800000"/>
            <a:headEnd/>
            <a:tailEnd/>
          </a:ln>
        </p:spPr>
        <p:txBody>
          <a:bodyPr/>
          <a:lstStyle/>
          <a:p>
            <a:fld id="{0044A6A1-2979-40BD-9DD2-C95DB9E01027}" type="slidenum">
              <a:rPr lang="zh-TW" altLang="en-US" smtClean="0">
                <a:latin typeface="Arial" pitchFamily="34" charset="0"/>
              </a:rPr>
              <a:pPr/>
              <a:t>64</a:t>
            </a:fld>
            <a:endParaRPr lang="zh-TW" alt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5974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159748" name="投影片編號版面配置區 3"/>
          <p:cNvSpPr>
            <a:spLocks noGrp="1"/>
          </p:cNvSpPr>
          <p:nvPr>
            <p:ph type="sldNum" sz="quarter" idx="5"/>
          </p:nvPr>
        </p:nvSpPr>
        <p:spPr bwMode="auto">
          <a:noFill/>
          <a:ln>
            <a:miter lim="800000"/>
            <a:headEnd/>
            <a:tailEnd/>
          </a:ln>
        </p:spPr>
        <p:txBody>
          <a:bodyPr/>
          <a:lstStyle/>
          <a:p>
            <a:fld id="{485C68DD-E22C-488F-BF14-0040A3EDAF03}" type="slidenum">
              <a:rPr lang="zh-TW" altLang="en-US" smtClean="0">
                <a:latin typeface="Arial" pitchFamily="34" charset="0"/>
              </a:rPr>
              <a:pPr/>
              <a:t>65</a:t>
            </a:fld>
            <a:endParaRPr lang="zh-TW" alt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資料來源：</a:t>
            </a:r>
            <a:r>
              <a:rPr lang="en-US" altLang="zh-TW" dirty="0"/>
              <a:t>https://news.ltn.com.tw/news/politics/breakingnews/2982754</a:t>
            </a:r>
            <a:endParaRPr lang="zh-TW" altLang="en-US" dirty="0"/>
          </a:p>
        </p:txBody>
      </p:sp>
      <p:sp>
        <p:nvSpPr>
          <p:cNvPr id="4" name="投影片編號版面配置區 3"/>
          <p:cNvSpPr>
            <a:spLocks noGrp="1"/>
          </p:cNvSpPr>
          <p:nvPr>
            <p:ph type="sldNum" sz="quarter" idx="10"/>
          </p:nvPr>
        </p:nvSpPr>
        <p:spPr/>
        <p:txBody>
          <a:bodyPr/>
          <a:lstStyle/>
          <a:p>
            <a:fld id="{341FEE9D-9DAC-4388-98B4-9FA2950FC719}" type="slidenum">
              <a:rPr lang="zh-TW" altLang="en-US" smtClean="0"/>
              <a:pPr/>
              <a:t>80</a:t>
            </a:fld>
            <a:endParaRPr lang="zh-TW" altLang="en-US"/>
          </a:p>
        </p:txBody>
      </p:sp>
    </p:spTree>
    <p:extLst>
      <p:ext uri="{BB962C8B-B14F-4D97-AF65-F5344CB8AC3E}">
        <p14:creationId xmlns:p14="http://schemas.microsoft.com/office/powerpoint/2010/main" val="3536859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137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101380" name="投影片編號版面配置區 3"/>
          <p:cNvSpPr>
            <a:spLocks noGrp="1"/>
          </p:cNvSpPr>
          <p:nvPr>
            <p:ph type="sldNum" sz="quarter" idx="5"/>
          </p:nvPr>
        </p:nvSpPr>
        <p:spPr bwMode="auto">
          <a:noFill/>
          <a:ln>
            <a:miter lim="800000"/>
            <a:headEnd/>
            <a:tailEnd/>
          </a:ln>
        </p:spPr>
        <p:txBody>
          <a:bodyPr/>
          <a:lstStyle/>
          <a:p>
            <a:fld id="{4B7072E4-2785-4EB1-9A2F-70695006628C}" type="slidenum">
              <a:rPr lang="zh-TW" altLang="en-US" smtClean="0">
                <a:latin typeface="Arial" pitchFamily="34" charset="0"/>
              </a:rPr>
              <a:pPr/>
              <a:t>91</a:t>
            </a:fld>
            <a:endParaRPr lang="en-US" altLang="zh-TW"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240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102404" name="投影片編號版面配置區 3"/>
          <p:cNvSpPr>
            <a:spLocks noGrp="1"/>
          </p:cNvSpPr>
          <p:nvPr>
            <p:ph type="sldNum" sz="quarter" idx="5"/>
          </p:nvPr>
        </p:nvSpPr>
        <p:spPr bwMode="auto">
          <a:noFill/>
          <a:ln>
            <a:miter lim="800000"/>
            <a:headEnd/>
            <a:tailEnd/>
          </a:ln>
        </p:spPr>
        <p:txBody>
          <a:bodyPr/>
          <a:lstStyle/>
          <a:p>
            <a:fld id="{749901D7-B8BE-4850-8BEF-EA4CF05E82F9}" type="slidenum">
              <a:rPr lang="zh-TW" altLang="en-US" smtClean="0">
                <a:latin typeface="Arial" pitchFamily="34" charset="0"/>
              </a:rPr>
              <a:pPr/>
              <a:t>98</a:t>
            </a:fld>
            <a:endParaRPr lang="en-US" altLang="zh-TW"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資料來源：自創</a:t>
            </a:r>
          </a:p>
        </p:txBody>
      </p:sp>
      <p:sp>
        <p:nvSpPr>
          <p:cNvPr id="4" name="投影片編號版面配置區 3"/>
          <p:cNvSpPr>
            <a:spLocks noGrp="1"/>
          </p:cNvSpPr>
          <p:nvPr>
            <p:ph type="sldNum" sz="quarter" idx="10"/>
          </p:nvPr>
        </p:nvSpPr>
        <p:spPr/>
        <p:txBody>
          <a:bodyPr/>
          <a:lstStyle/>
          <a:p>
            <a:fld id="{341FEE9D-9DAC-4388-98B4-9FA2950FC719}" type="slidenum">
              <a:rPr lang="zh-TW" altLang="en-US" smtClean="0"/>
              <a:pPr/>
              <a:t>105</a:t>
            </a:fld>
            <a:endParaRPr lang="zh-TW" altLang="en-US"/>
          </a:p>
        </p:txBody>
      </p:sp>
    </p:spTree>
    <p:extLst>
      <p:ext uri="{BB962C8B-B14F-4D97-AF65-F5344CB8AC3E}">
        <p14:creationId xmlns:p14="http://schemas.microsoft.com/office/powerpoint/2010/main" val="3536859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830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98308" name="投影片編號版面配置區 3"/>
          <p:cNvSpPr>
            <a:spLocks noGrp="1"/>
          </p:cNvSpPr>
          <p:nvPr>
            <p:ph type="sldNum" sz="quarter" idx="5"/>
          </p:nvPr>
        </p:nvSpPr>
        <p:spPr bwMode="auto">
          <a:noFill/>
          <a:ln>
            <a:miter lim="800000"/>
            <a:headEnd/>
            <a:tailEnd/>
          </a:ln>
        </p:spPr>
        <p:txBody>
          <a:bodyPr/>
          <a:lstStyle/>
          <a:p>
            <a:fld id="{328726E9-B225-4ADD-B3D4-70F20F920340}" type="slidenum">
              <a:rPr lang="zh-TW" altLang="en-US" smtClean="0">
                <a:latin typeface="Arial" pitchFamily="34" charset="0"/>
              </a:rPr>
              <a:pPr/>
              <a:t>109</a:t>
            </a:fld>
            <a:endParaRPr lang="en-US" altLang="zh-TW"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035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100356" name="投影片編號版面配置區 3"/>
          <p:cNvSpPr>
            <a:spLocks noGrp="1"/>
          </p:cNvSpPr>
          <p:nvPr>
            <p:ph type="sldNum" sz="quarter" idx="5"/>
          </p:nvPr>
        </p:nvSpPr>
        <p:spPr bwMode="auto">
          <a:noFill/>
          <a:ln>
            <a:miter lim="800000"/>
            <a:headEnd/>
            <a:tailEnd/>
          </a:ln>
        </p:spPr>
        <p:txBody>
          <a:bodyPr/>
          <a:lstStyle/>
          <a:p>
            <a:fld id="{3FC31031-E420-4D12-A9BA-D4E97D7FB562}" type="slidenum">
              <a:rPr lang="zh-TW" altLang="en-US" smtClean="0">
                <a:latin typeface="Arial" pitchFamily="34" charset="0"/>
              </a:rPr>
              <a:pPr/>
              <a:t>111</a:t>
            </a:fld>
            <a:endParaRPr lang="en-US" altLang="zh-TW"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933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99332" name="投影片編號版面配置區 3"/>
          <p:cNvSpPr>
            <a:spLocks noGrp="1"/>
          </p:cNvSpPr>
          <p:nvPr>
            <p:ph type="sldNum" sz="quarter" idx="5"/>
          </p:nvPr>
        </p:nvSpPr>
        <p:spPr bwMode="auto">
          <a:noFill/>
          <a:ln>
            <a:miter lim="800000"/>
            <a:headEnd/>
            <a:tailEnd/>
          </a:ln>
        </p:spPr>
        <p:txBody>
          <a:bodyPr/>
          <a:lstStyle/>
          <a:p>
            <a:fld id="{63BFB4E3-6E24-4BA3-87BB-2A02F3E1CA73}" type="slidenum">
              <a:rPr lang="zh-TW" altLang="en-US" smtClean="0">
                <a:latin typeface="Arial" pitchFamily="34" charset="0"/>
              </a:rPr>
              <a:pPr/>
              <a:t>114</a:t>
            </a:fld>
            <a:endParaRPr lang="en-US" altLang="zh-TW"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7987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79876" name="投影片編號版面配置區 3"/>
          <p:cNvSpPr>
            <a:spLocks noGrp="1"/>
          </p:cNvSpPr>
          <p:nvPr>
            <p:ph type="sldNum" sz="quarter" idx="5"/>
          </p:nvPr>
        </p:nvSpPr>
        <p:spPr bwMode="auto">
          <a:noFill/>
          <a:ln>
            <a:miter lim="800000"/>
            <a:headEnd/>
            <a:tailEnd/>
          </a:ln>
        </p:spPr>
        <p:txBody>
          <a:bodyPr/>
          <a:lstStyle/>
          <a:p>
            <a:fld id="{306F4EBA-3116-4DAA-8492-F58602102E01}" type="slidenum">
              <a:rPr lang="zh-TW" altLang="en-US" smtClean="0">
                <a:latin typeface="Arial" pitchFamily="34" charset="0"/>
              </a:rPr>
              <a:pPr/>
              <a:t>26</a:t>
            </a:fld>
            <a:endParaRPr lang="en-US" altLang="zh-TW"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資料來源：自創</a:t>
            </a:r>
          </a:p>
        </p:txBody>
      </p:sp>
      <p:sp>
        <p:nvSpPr>
          <p:cNvPr id="4" name="投影片編號版面配置區 3"/>
          <p:cNvSpPr>
            <a:spLocks noGrp="1"/>
          </p:cNvSpPr>
          <p:nvPr>
            <p:ph type="sldNum" sz="quarter" idx="10"/>
          </p:nvPr>
        </p:nvSpPr>
        <p:spPr/>
        <p:txBody>
          <a:bodyPr/>
          <a:lstStyle/>
          <a:p>
            <a:fld id="{341FEE9D-9DAC-4388-98B4-9FA2950FC719}" type="slidenum">
              <a:rPr lang="zh-TW" altLang="en-US" smtClean="0"/>
              <a:pPr/>
              <a:t>115</a:t>
            </a:fld>
            <a:endParaRPr lang="zh-TW" altLang="en-US"/>
          </a:p>
        </p:txBody>
      </p:sp>
    </p:spTree>
    <p:extLst>
      <p:ext uri="{BB962C8B-B14F-4D97-AF65-F5344CB8AC3E}">
        <p14:creationId xmlns:p14="http://schemas.microsoft.com/office/powerpoint/2010/main" val="509285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752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107524" name="投影片編號版面配置區 3"/>
          <p:cNvSpPr>
            <a:spLocks noGrp="1"/>
          </p:cNvSpPr>
          <p:nvPr>
            <p:ph type="sldNum" sz="quarter" idx="5"/>
          </p:nvPr>
        </p:nvSpPr>
        <p:spPr bwMode="auto">
          <a:noFill/>
          <a:ln>
            <a:miter lim="800000"/>
            <a:headEnd/>
            <a:tailEnd/>
          </a:ln>
        </p:spPr>
        <p:txBody>
          <a:bodyPr/>
          <a:lstStyle/>
          <a:p>
            <a:fld id="{07F9FE70-B538-4514-9BDE-1EB264DD228E}" type="slidenum">
              <a:rPr lang="zh-TW" altLang="en-US" smtClean="0">
                <a:latin typeface="Arial" pitchFamily="34" charset="0"/>
              </a:rPr>
              <a:pPr/>
              <a:t>128</a:t>
            </a:fld>
            <a:endParaRPr lang="en-US" altLang="zh-TW"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469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114692" name="投影片編號版面配置區 3"/>
          <p:cNvSpPr>
            <a:spLocks noGrp="1"/>
          </p:cNvSpPr>
          <p:nvPr>
            <p:ph type="sldNum" sz="quarter" idx="5"/>
          </p:nvPr>
        </p:nvSpPr>
        <p:spPr bwMode="auto">
          <a:noFill/>
          <a:ln>
            <a:miter lim="800000"/>
            <a:headEnd/>
            <a:tailEnd/>
          </a:ln>
        </p:spPr>
        <p:txBody>
          <a:bodyPr/>
          <a:lstStyle/>
          <a:p>
            <a:fld id="{67FD43BF-E6FF-4FD8-8BC9-4D627B421801}" type="slidenum">
              <a:rPr lang="zh-TW" altLang="en-US" smtClean="0">
                <a:latin typeface="Arial" pitchFamily="34" charset="0"/>
              </a:rPr>
              <a:pPr/>
              <a:t>129</a:t>
            </a:fld>
            <a:endParaRPr lang="en-US" altLang="zh-TW"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854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108548" name="投影片編號版面配置區 3"/>
          <p:cNvSpPr>
            <a:spLocks noGrp="1"/>
          </p:cNvSpPr>
          <p:nvPr>
            <p:ph type="sldNum" sz="quarter" idx="5"/>
          </p:nvPr>
        </p:nvSpPr>
        <p:spPr bwMode="auto">
          <a:noFill/>
          <a:ln>
            <a:miter lim="800000"/>
            <a:headEnd/>
            <a:tailEnd/>
          </a:ln>
        </p:spPr>
        <p:txBody>
          <a:bodyPr/>
          <a:lstStyle/>
          <a:p>
            <a:fld id="{BE1200D9-036D-485E-BE85-614F2E889D7F}" type="slidenum">
              <a:rPr lang="zh-TW" altLang="en-US" smtClean="0">
                <a:latin typeface="Arial" pitchFamily="34" charset="0"/>
              </a:rPr>
              <a:pPr/>
              <a:t>130</a:t>
            </a:fld>
            <a:endParaRPr lang="en-US" altLang="zh-TW"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957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109572" name="投影片編號版面配置區 3"/>
          <p:cNvSpPr>
            <a:spLocks noGrp="1"/>
          </p:cNvSpPr>
          <p:nvPr>
            <p:ph type="sldNum" sz="quarter" idx="5"/>
          </p:nvPr>
        </p:nvSpPr>
        <p:spPr bwMode="auto">
          <a:noFill/>
          <a:ln>
            <a:miter lim="800000"/>
            <a:headEnd/>
            <a:tailEnd/>
          </a:ln>
        </p:spPr>
        <p:txBody>
          <a:bodyPr/>
          <a:lstStyle/>
          <a:p>
            <a:fld id="{EE954B63-1EF5-4988-B982-545B2CD5F46F}" type="slidenum">
              <a:rPr lang="zh-TW" altLang="en-US" smtClean="0">
                <a:latin typeface="Arial" pitchFamily="34" charset="0"/>
              </a:rPr>
              <a:pPr/>
              <a:t>131</a:t>
            </a:fld>
            <a:endParaRPr lang="en-US" altLang="zh-TW"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366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113668" name="投影片編號版面配置區 3"/>
          <p:cNvSpPr>
            <a:spLocks noGrp="1"/>
          </p:cNvSpPr>
          <p:nvPr>
            <p:ph type="sldNum" sz="quarter" idx="5"/>
          </p:nvPr>
        </p:nvSpPr>
        <p:spPr bwMode="auto">
          <a:noFill/>
          <a:ln>
            <a:miter lim="800000"/>
            <a:headEnd/>
            <a:tailEnd/>
          </a:ln>
        </p:spPr>
        <p:txBody>
          <a:bodyPr/>
          <a:lstStyle/>
          <a:p>
            <a:fld id="{7E4B4336-1557-4782-9646-A15FDBBB5CEA}" type="slidenum">
              <a:rPr lang="zh-TW" altLang="en-US" smtClean="0">
                <a:latin typeface="Arial" pitchFamily="34" charset="0"/>
              </a:rPr>
              <a:pPr/>
              <a:t>133</a:t>
            </a:fld>
            <a:endParaRPr lang="en-US" altLang="zh-TW"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資料</a:t>
            </a:r>
            <a:r>
              <a:rPr lang="zh-TW" altLang="en-US"/>
              <a:t>來源：自創</a:t>
            </a:r>
            <a:endParaRPr lang="zh-TW" altLang="en-US" dirty="0"/>
          </a:p>
        </p:txBody>
      </p:sp>
      <p:sp>
        <p:nvSpPr>
          <p:cNvPr id="4" name="投影片編號版面配置區 3"/>
          <p:cNvSpPr>
            <a:spLocks noGrp="1"/>
          </p:cNvSpPr>
          <p:nvPr>
            <p:ph type="sldNum" sz="quarter" idx="10"/>
          </p:nvPr>
        </p:nvSpPr>
        <p:spPr/>
        <p:txBody>
          <a:bodyPr/>
          <a:lstStyle/>
          <a:p>
            <a:fld id="{341FEE9D-9DAC-4388-98B4-9FA2950FC719}" type="slidenum">
              <a:rPr lang="zh-TW" altLang="en-US" smtClean="0"/>
              <a:pPr/>
              <a:t>134</a:t>
            </a:fld>
            <a:endParaRPr lang="zh-TW" altLang="en-US"/>
          </a:p>
        </p:txBody>
      </p:sp>
    </p:spTree>
    <p:extLst>
      <p:ext uri="{BB962C8B-B14F-4D97-AF65-F5344CB8AC3E}">
        <p14:creationId xmlns:p14="http://schemas.microsoft.com/office/powerpoint/2010/main" val="509285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資料來源：</a:t>
            </a:r>
            <a:r>
              <a:rPr lang="en-US" altLang="zh-TW" dirty="0"/>
              <a:t>https://www.chinatimes.com/newspapers/20151214000405-260109?chdtv</a:t>
            </a:r>
            <a:endParaRPr lang="zh-TW" altLang="en-US" dirty="0"/>
          </a:p>
        </p:txBody>
      </p:sp>
      <p:sp>
        <p:nvSpPr>
          <p:cNvPr id="4" name="投影片編號版面配置區 3"/>
          <p:cNvSpPr>
            <a:spLocks noGrp="1"/>
          </p:cNvSpPr>
          <p:nvPr>
            <p:ph type="sldNum" sz="quarter" idx="10"/>
          </p:nvPr>
        </p:nvSpPr>
        <p:spPr/>
        <p:txBody>
          <a:bodyPr/>
          <a:lstStyle/>
          <a:p>
            <a:fld id="{341FEE9D-9DAC-4388-98B4-9FA2950FC719}" type="slidenum">
              <a:rPr lang="zh-TW" altLang="en-US" smtClean="0"/>
              <a:pPr/>
              <a:t>146</a:t>
            </a:fld>
            <a:endParaRPr lang="zh-TW" altLang="en-US"/>
          </a:p>
        </p:txBody>
      </p:sp>
    </p:spTree>
    <p:extLst>
      <p:ext uri="{BB962C8B-B14F-4D97-AF65-F5344CB8AC3E}">
        <p14:creationId xmlns:p14="http://schemas.microsoft.com/office/powerpoint/2010/main" val="3536859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8192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81924" name="投影片編號版面配置區 3"/>
          <p:cNvSpPr>
            <a:spLocks noGrp="1"/>
          </p:cNvSpPr>
          <p:nvPr>
            <p:ph type="sldNum" sz="quarter" idx="5"/>
          </p:nvPr>
        </p:nvSpPr>
        <p:spPr bwMode="auto">
          <a:noFill/>
          <a:ln>
            <a:miter lim="800000"/>
            <a:headEnd/>
            <a:tailEnd/>
          </a:ln>
        </p:spPr>
        <p:txBody>
          <a:bodyPr/>
          <a:lstStyle/>
          <a:p>
            <a:fld id="{5C60BF3B-4364-498D-B3EB-013D1323A839}" type="slidenum">
              <a:rPr lang="zh-TW" altLang="en-US" smtClean="0">
                <a:latin typeface="Arial" pitchFamily="34" charset="0"/>
              </a:rPr>
              <a:pPr/>
              <a:t>29</a:t>
            </a:fld>
            <a:endParaRPr lang="en-US" altLang="zh-TW"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資料來源：</a:t>
            </a:r>
            <a:r>
              <a:rPr lang="en-US" altLang="zh-TW" dirty="0"/>
              <a:t>https://www.legalaffairs.gov.taipei/News_Content.aspx?n=A705EB47174870DF&amp;s=F77A6D6C61E7541D</a:t>
            </a:r>
            <a:endParaRPr lang="zh-TW" altLang="en-US" dirty="0"/>
          </a:p>
        </p:txBody>
      </p:sp>
      <p:sp>
        <p:nvSpPr>
          <p:cNvPr id="4" name="投影片編號版面配置區 3"/>
          <p:cNvSpPr>
            <a:spLocks noGrp="1"/>
          </p:cNvSpPr>
          <p:nvPr>
            <p:ph type="sldNum" sz="quarter" idx="10"/>
          </p:nvPr>
        </p:nvSpPr>
        <p:spPr/>
        <p:txBody>
          <a:bodyPr/>
          <a:lstStyle/>
          <a:p>
            <a:fld id="{341FEE9D-9DAC-4388-98B4-9FA2950FC719}" type="slidenum">
              <a:rPr lang="zh-TW" altLang="en-US" smtClean="0"/>
              <a:pPr/>
              <a:t>31</a:t>
            </a:fld>
            <a:endParaRPr lang="zh-TW" altLang="en-US"/>
          </a:p>
        </p:txBody>
      </p:sp>
    </p:spTree>
    <p:extLst>
      <p:ext uri="{BB962C8B-B14F-4D97-AF65-F5344CB8AC3E}">
        <p14:creationId xmlns:p14="http://schemas.microsoft.com/office/powerpoint/2010/main" val="3536859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資料來源：</a:t>
            </a:r>
            <a:r>
              <a:rPr lang="en-US" altLang="zh-TW" dirty="0"/>
              <a:t>http://www.justlaw.com.tw/LRdetail.php?id=447</a:t>
            </a:r>
            <a:endParaRPr lang="zh-TW" altLang="en-US" dirty="0"/>
          </a:p>
        </p:txBody>
      </p:sp>
      <p:sp>
        <p:nvSpPr>
          <p:cNvPr id="4" name="投影片編號版面配置區 3"/>
          <p:cNvSpPr>
            <a:spLocks noGrp="1"/>
          </p:cNvSpPr>
          <p:nvPr>
            <p:ph type="sldNum" sz="quarter" idx="10"/>
          </p:nvPr>
        </p:nvSpPr>
        <p:spPr/>
        <p:txBody>
          <a:bodyPr/>
          <a:lstStyle/>
          <a:p>
            <a:fld id="{341FEE9D-9DAC-4388-98B4-9FA2950FC719}" type="slidenum">
              <a:rPr lang="zh-TW" altLang="en-US" smtClean="0"/>
              <a:pPr/>
              <a:t>42</a:t>
            </a:fld>
            <a:endParaRPr lang="zh-TW" altLang="en-US"/>
          </a:p>
        </p:txBody>
      </p:sp>
    </p:spTree>
    <p:extLst>
      <p:ext uri="{BB962C8B-B14F-4D97-AF65-F5344CB8AC3E}">
        <p14:creationId xmlns:p14="http://schemas.microsoft.com/office/powerpoint/2010/main" val="509285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TextEdit="1"/>
          </p:cNvSpPr>
          <p:nvPr>
            <p:ph type="sldImg"/>
          </p:nvPr>
        </p:nvSpPr>
        <p:spPr>
          <a:ln/>
        </p:spPr>
      </p:sp>
      <p:sp>
        <p:nvSpPr>
          <p:cNvPr id="5427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smtClean="0"/>
              <a:t>圖片是後勁溪</a:t>
            </a:r>
          </a:p>
        </p:txBody>
      </p:sp>
      <p:sp>
        <p:nvSpPr>
          <p:cNvPr id="5427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fld id="{F059E06D-9151-4208-A888-087B85E85410}" type="slidenum">
              <a:rPr lang="zh-TW" altLang="en-US" smtClean="0">
                <a:ea typeface="標楷體" pitchFamily="65" charset="-120"/>
              </a:rPr>
              <a:pPr/>
              <a:t>50</a:t>
            </a:fld>
            <a:endParaRPr lang="en-US" altLang="zh-TW" smtClean="0">
              <a:ea typeface="標楷體" pitchFamily="65"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資料來源：</a:t>
            </a:r>
            <a:r>
              <a:rPr lang="en-US" altLang="zh-TW" dirty="0">
                <a:hlinkClick r:id="rId3"/>
              </a:rPr>
              <a:t>https://kknews.cc/society/p4mrklz.html</a:t>
            </a:r>
            <a:endParaRPr lang="zh-TW" altLang="en-US" dirty="0"/>
          </a:p>
        </p:txBody>
      </p:sp>
      <p:sp>
        <p:nvSpPr>
          <p:cNvPr id="4" name="投影片編號版面配置區 3"/>
          <p:cNvSpPr>
            <a:spLocks noGrp="1"/>
          </p:cNvSpPr>
          <p:nvPr>
            <p:ph type="sldNum" sz="quarter" idx="10"/>
          </p:nvPr>
        </p:nvSpPr>
        <p:spPr/>
        <p:txBody>
          <a:bodyPr/>
          <a:lstStyle/>
          <a:p>
            <a:fld id="{341FEE9D-9DAC-4388-98B4-9FA2950FC719}" type="slidenum">
              <a:rPr lang="zh-TW" altLang="en-US" smtClean="0"/>
              <a:pPr/>
              <a:t>53</a:t>
            </a:fld>
            <a:endParaRPr lang="zh-TW" altLang="en-US"/>
          </a:p>
        </p:txBody>
      </p:sp>
    </p:spTree>
    <p:extLst>
      <p:ext uri="{BB962C8B-B14F-4D97-AF65-F5344CB8AC3E}">
        <p14:creationId xmlns:p14="http://schemas.microsoft.com/office/powerpoint/2010/main" val="509285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6077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160772" name="投影片編號版面配置區 3"/>
          <p:cNvSpPr>
            <a:spLocks noGrp="1"/>
          </p:cNvSpPr>
          <p:nvPr>
            <p:ph type="sldNum" sz="quarter" idx="5"/>
          </p:nvPr>
        </p:nvSpPr>
        <p:spPr bwMode="auto">
          <a:noFill/>
          <a:ln>
            <a:miter lim="800000"/>
            <a:headEnd/>
            <a:tailEnd/>
          </a:ln>
        </p:spPr>
        <p:txBody>
          <a:bodyPr/>
          <a:lstStyle/>
          <a:p>
            <a:fld id="{9DFFF8DD-1179-4DB2-85BD-60CD18097AEA}" type="slidenum">
              <a:rPr lang="zh-TW" altLang="en-US" smtClean="0">
                <a:latin typeface="Arial" pitchFamily="34" charset="0"/>
              </a:rPr>
              <a:pPr/>
              <a:t>58</a:t>
            </a:fld>
            <a:endParaRPr lang="zh-TW" alt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6179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161796" name="投影片編號版面配置區 3"/>
          <p:cNvSpPr>
            <a:spLocks noGrp="1"/>
          </p:cNvSpPr>
          <p:nvPr>
            <p:ph type="sldNum" sz="quarter" idx="5"/>
          </p:nvPr>
        </p:nvSpPr>
        <p:spPr bwMode="auto">
          <a:noFill/>
          <a:ln>
            <a:miter lim="800000"/>
            <a:headEnd/>
            <a:tailEnd/>
          </a:ln>
        </p:spPr>
        <p:txBody>
          <a:bodyPr/>
          <a:lstStyle/>
          <a:p>
            <a:fld id="{8168D46D-4C83-482F-AA19-6B9423F5DA33}" type="slidenum">
              <a:rPr lang="zh-TW" altLang="en-US" smtClean="0">
                <a:latin typeface="Arial" pitchFamily="34" charset="0"/>
              </a:rPr>
              <a:pPr/>
              <a:t>59</a:t>
            </a:fld>
            <a:endParaRPr lang="zh-TW"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4.gif"/></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14.gif"/></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 Id="rId4" Type="http://schemas.openxmlformats.org/officeDocument/2006/relationships/image" Target="../media/image14.gif"/></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 Id="rId4" Type="http://schemas.openxmlformats.org/officeDocument/2006/relationships/image" Target="../media/image14.gif"/></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 Id="rId4" Type="http://schemas.openxmlformats.org/officeDocument/2006/relationships/image" Target="../media/image14.gif"/></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gi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gi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4.gi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4.gi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4.gi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主文2">
    <p:spTree>
      <p:nvGrpSpPr>
        <p:cNvPr id="1" name=""/>
        <p:cNvGrpSpPr/>
        <p:nvPr/>
      </p:nvGrpSpPr>
      <p:grpSpPr>
        <a:xfrm>
          <a:off x="0" y="0"/>
          <a:ext cx="0" cy="0"/>
          <a:chOff x="0" y="0"/>
          <a:chExt cx="0" cy="0"/>
        </a:xfrm>
      </p:grpSpPr>
      <p:sp>
        <p:nvSpPr>
          <p:cNvPr id="2" name="直角三角形 1">
            <a:extLst>
              <a:ext uri="{FF2B5EF4-FFF2-40B4-BE49-F238E27FC236}">
                <a16:creationId xmlns:a16="http://schemas.microsoft.com/office/drawing/2014/main" xmlns="" id="{5E6439E8-0645-4826-A57C-890C9D2EDFEB}"/>
              </a:ext>
            </a:extLst>
          </p:cNvPr>
          <p:cNvSpPr/>
          <p:nvPr userDrawn="1"/>
        </p:nvSpPr>
        <p:spPr>
          <a:xfrm>
            <a:off x="0" y="5445125"/>
            <a:ext cx="6732588" cy="14128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直角三角形 2">
            <a:extLst>
              <a:ext uri="{FF2B5EF4-FFF2-40B4-BE49-F238E27FC236}">
                <a16:creationId xmlns:a16="http://schemas.microsoft.com/office/drawing/2014/main" xmlns="" id="{59E68FAA-AD60-45D5-950F-51B379A6922B}"/>
              </a:ext>
            </a:extLst>
          </p:cNvPr>
          <p:cNvSpPr/>
          <p:nvPr userDrawn="1"/>
        </p:nvSpPr>
        <p:spPr>
          <a:xfrm flipH="1">
            <a:off x="3492500" y="5211763"/>
            <a:ext cx="5651500" cy="1657350"/>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4" name="直線接點 3">
            <a:extLst>
              <a:ext uri="{FF2B5EF4-FFF2-40B4-BE49-F238E27FC236}">
                <a16:creationId xmlns:a16="http://schemas.microsoft.com/office/drawing/2014/main" xmlns="" id="{1A5C36AD-790A-4E8C-9820-7C1DEC693248}"/>
              </a:ext>
            </a:extLst>
          </p:cNvPr>
          <p:cNvCxnSpPr/>
          <p:nvPr userDrawn="1"/>
        </p:nvCxnSpPr>
        <p:spPr>
          <a:xfrm>
            <a:off x="250825" y="0"/>
            <a:ext cx="0" cy="685800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5" name="直線接點 4">
            <a:extLst>
              <a:ext uri="{FF2B5EF4-FFF2-40B4-BE49-F238E27FC236}">
                <a16:creationId xmlns:a16="http://schemas.microsoft.com/office/drawing/2014/main" xmlns="" id="{222837C3-9BEC-47B7-B383-D173F5BA0EB7}"/>
              </a:ext>
            </a:extLst>
          </p:cNvPr>
          <p:cNvCxnSpPr/>
          <p:nvPr userDrawn="1"/>
        </p:nvCxnSpPr>
        <p:spPr>
          <a:xfrm>
            <a:off x="0" y="260350"/>
            <a:ext cx="9144000"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6" name="Rectangle 11">
            <a:extLst>
              <a:ext uri="{FF2B5EF4-FFF2-40B4-BE49-F238E27FC236}">
                <a16:creationId xmlns:a16="http://schemas.microsoft.com/office/drawing/2014/main" xmlns="" id="{F5640E6E-9250-40E4-80FA-82304DB33C12}"/>
              </a:ext>
            </a:extLst>
          </p:cNvPr>
          <p:cNvSpPr>
            <a:spLocks noChangeArrowheads="1"/>
          </p:cNvSpPr>
          <p:nvPr userDrawn="1"/>
        </p:nvSpPr>
        <p:spPr bwMode="auto">
          <a:xfrm>
            <a:off x="107950" y="6308725"/>
            <a:ext cx="1439863" cy="433388"/>
          </a:xfrm>
          <a:prstGeom prst="rect">
            <a:avLst/>
          </a:prstGeom>
          <a:solidFill>
            <a:srgbClr val="57CAF6"/>
          </a:solidFill>
          <a:ln w="22225">
            <a:solidFill>
              <a:schemeClr val="accent1"/>
            </a:solidFill>
            <a:prstDash val="lgDash"/>
            <a:miter lim="800000"/>
            <a:headEnd/>
            <a:tailEnd/>
          </a:ln>
          <a:effec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fontAlgn="auto" hangingPunct="1">
              <a:spcBef>
                <a:spcPts val="0"/>
              </a:spcBef>
              <a:spcAft>
                <a:spcPts val="0"/>
              </a:spcAft>
              <a:defRPr/>
            </a:pPr>
            <a:r>
              <a:rPr lang="zh-TW" altLang="en-US" sz="1500" b="1">
                <a:solidFill>
                  <a:schemeClr val="bg1"/>
                </a:solidFill>
                <a:latin typeface="微軟正黑體" panose="020B0604030504040204" pitchFamily="34" charset="-120"/>
                <a:ea typeface="微軟正黑體" panose="020B0604030504040204" pitchFamily="34" charset="-120"/>
              </a:rPr>
              <a:t>對應頁數</a:t>
            </a:r>
            <a:endParaRPr lang="en-US" altLang="zh-TW" sz="1500" b="1">
              <a:solidFill>
                <a:schemeClr val="bg1"/>
              </a:solidFill>
              <a:latin typeface="微軟正黑體" panose="020B0604030504040204" pitchFamily="34" charset="-120"/>
              <a:ea typeface="微軟正黑體" panose="020B0604030504040204" pitchFamily="34" charset="-120"/>
            </a:endParaRPr>
          </a:p>
        </p:txBody>
      </p:sp>
      <p:pic>
        <p:nvPicPr>
          <p:cNvPr id="7" name="圖片 11">
            <a:extLst>
              <a:ext uri="{FF2B5EF4-FFF2-40B4-BE49-F238E27FC236}">
                <a16:creationId xmlns:a16="http://schemas.microsoft.com/office/drawing/2014/main" xmlns="" id="{06EA48D0-EFD7-4A42-8A68-A82E32662F1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806" r="3477"/>
          <a:stretch>
            <a:fillRect/>
          </a:stretch>
        </p:blipFill>
        <p:spPr bwMode="auto">
          <a:xfrm>
            <a:off x="346075" y="376238"/>
            <a:ext cx="834072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頁尾版面配置區 4">
            <a:extLst>
              <a:ext uri="{FF2B5EF4-FFF2-40B4-BE49-F238E27FC236}">
                <a16:creationId xmlns:a16="http://schemas.microsoft.com/office/drawing/2014/main" xmlns="" id="{6859DCBD-5D1C-412A-A383-0FE87159DC2E}"/>
              </a:ext>
            </a:extLst>
          </p:cNvPr>
          <p:cNvSpPr>
            <a:spLocks noGrp="1"/>
          </p:cNvSpPr>
          <p:nvPr>
            <p:ph type="ftr" sz="quarter" idx="10"/>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xmlns="" id="{8FCED148-9ADA-4F7F-94FE-2DCE4A6E69BC}"/>
              </a:ext>
            </a:extLst>
          </p:cNvPr>
          <p:cNvSpPr>
            <a:spLocks noGrp="1"/>
          </p:cNvSpPr>
          <p:nvPr>
            <p:ph type="sldNum" sz="quarter" idx="11"/>
          </p:nvPr>
        </p:nvSpPr>
        <p:spPr/>
        <p:txBody>
          <a:bodyPr/>
          <a:lstStyle>
            <a:lvl1pPr>
              <a:defRPr/>
            </a:lvl1pPr>
          </a:lstStyle>
          <a:p>
            <a:pPr>
              <a:defRPr/>
            </a:pPr>
            <a:fld id="{3F0E27BC-C700-4C6E-9137-5A96EB6AD0AD}" type="slidenum">
              <a:rPr lang="zh-TW" altLang="en-US"/>
              <a:pPr>
                <a:defRPr/>
              </a:pPr>
              <a:t>‹#›</a:t>
            </a:fld>
            <a:endParaRPr lang="zh-TW" altLang="en-US"/>
          </a:p>
        </p:txBody>
      </p:sp>
    </p:spTree>
    <p:extLst>
      <p:ext uri="{BB962C8B-B14F-4D97-AF65-F5344CB8AC3E}">
        <p14:creationId xmlns:p14="http://schemas.microsoft.com/office/powerpoint/2010/main" val="1631102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內嵌影片頁">
    <p:spTree>
      <p:nvGrpSpPr>
        <p:cNvPr id="1" name=""/>
        <p:cNvGrpSpPr/>
        <p:nvPr/>
      </p:nvGrpSpPr>
      <p:grpSpPr>
        <a:xfrm>
          <a:off x="0" y="0"/>
          <a:ext cx="0" cy="0"/>
          <a:chOff x="0" y="0"/>
          <a:chExt cx="0" cy="0"/>
        </a:xfrm>
      </p:grpSpPr>
      <p:pic>
        <p:nvPicPr>
          <p:cNvPr id="3" name="Picture 2" descr="E:\Work\ppt新底板\舞台_底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lvl1pPr>
              <a:defRPr>
                <a:solidFill>
                  <a:schemeClr val="bg1"/>
                </a:solidFill>
              </a:defRPr>
            </a:lvl1pPr>
          </a:lstStyle>
          <a:p>
            <a:r>
              <a:rPr lang="zh-TW" altLang="en-US" dirty="0"/>
              <a:t>按一下以編輯母片標題樣式</a:t>
            </a:r>
          </a:p>
        </p:txBody>
      </p:sp>
      <p:sp>
        <p:nvSpPr>
          <p:cNvPr id="4" name="日期版面配置區 3">
            <a:extLst>
              <a:ext uri="{FF2B5EF4-FFF2-40B4-BE49-F238E27FC236}"/>
            </a:extLst>
          </p:cNvPr>
          <p:cNvSpPr>
            <a:spLocks noGrp="1"/>
          </p:cNvSpPr>
          <p:nvPr>
            <p:ph type="dt" sz="half" idx="10"/>
          </p:nvPr>
        </p:nvSpPr>
        <p:spPr/>
        <p:txBody>
          <a:bodyPr/>
          <a:lstStyle>
            <a:lvl1pPr>
              <a:defRPr/>
            </a:lvl1pPr>
          </a:lstStyle>
          <a:p>
            <a:pPr>
              <a:defRPr/>
            </a:pPr>
            <a:fld id="{4A5EF9BB-CB38-442C-8F9C-4AD8197AD0FD}"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B3DF2D15-0142-4DAE-A54B-A2D8EA3A72DA}" type="slidenum">
              <a:rPr lang="zh-TW" altLang="en-US"/>
              <a:pPr>
                <a:defRPr/>
              </a:pPr>
              <a:t>‹#›</a:t>
            </a:fld>
            <a:endParaRPr lang="zh-TW" altLang="en-US"/>
          </a:p>
        </p:txBody>
      </p:sp>
    </p:spTree>
    <p:extLst>
      <p:ext uri="{BB962C8B-B14F-4D97-AF65-F5344CB8AC3E}">
        <p14:creationId xmlns:p14="http://schemas.microsoft.com/office/powerpoint/2010/main" val="980593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3">
            <a:extLst>
              <a:ext uri="{FF2B5EF4-FFF2-40B4-BE49-F238E27FC236}"/>
            </a:extLst>
          </p:cNvPr>
          <p:cNvSpPr>
            <a:spLocks noGrp="1"/>
          </p:cNvSpPr>
          <p:nvPr>
            <p:ph type="dt" sz="half" idx="10"/>
          </p:nvPr>
        </p:nvSpPr>
        <p:spPr/>
        <p:txBody>
          <a:bodyPr/>
          <a:lstStyle>
            <a:lvl1pPr>
              <a:defRPr/>
            </a:lvl1pPr>
          </a:lstStyle>
          <a:p>
            <a:pPr>
              <a:defRPr/>
            </a:pPr>
            <a:fld id="{55C2C69E-2191-45A7-9F2D-6D717BAEF70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3"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19F9CA78-9083-4120-B5C9-EDEA1EDBDB56}" type="slidenum">
              <a:rPr lang="zh-TW" altLang="en-US"/>
              <a:pPr>
                <a:defRPr/>
              </a:pPr>
              <a:t>‹#›</a:t>
            </a:fld>
            <a:endParaRPr lang="zh-TW" altLang="en-US"/>
          </a:p>
        </p:txBody>
      </p:sp>
    </p:spTree>
    <p:extLst>
      <p:ext uri="{BB962C8B-B14F-4D97-AF65-F5344CB8AC3E}">
        <p14:creationId xmlns:p14="http://schemas.microsoft.com/office/powerpoint/2010/main" val="40808064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C9A0859-58A1-4E0A-90FE-6783F4EB34F7}" type="datetimeFigureOut">
              <a:rPr lang="zh-TW" altLang="en-US">
                <a:solidFill>
                  <a:prstClr val="black">
                    <a:tint val="75000"/>
                  </a:prstClr>
                </a:solidFill>
              </a:rPr>
              <a:pPr>
                <a:defRPr/>
              </a:pPr>
              <a:t>2020/3/25</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23AB330-6929-408F-BDB5-16206D8E4201}" type="slidenum">
              <a:rPr lang="zh-TW" altLang="en-US"/>
              <a:pPr>
                <a:defRPr/>
              </a:pPr>
              <a:t>‹#›</a:t>
            </a:fld>
            <a:endParaRPr lang="zh-TW" altLang="en-US" dirty="0"/>
          </a:p>
        </p:txBody>
      </p:sp>
    </p:spTree>
    <p:extLst>
      <p:ext uri="{BB962C8B-B14F-4D97-AF65-F5344CB8AC3E}">
        <p14:creationId xmlns:p14="http://schemas.microsoft.com/office/powerpoint/2010/main" val="11421168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2" name="Picture 2" descr="F:\Work_PPT\106上封面頁\106(3)公民主題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8">
            <a:extLst>
              <a:ext uri="{FF2B5EF4-FFF2-40B4-BE49-F238E27FC236}"/>
            </a:extLst>
          </p:cNvPr>
          <p:cNvSpPr>
            <a:spLocks noChangeArrowheads="1"/>
          </p:cNvSpPr>
          <p:nvPr userDrawn="1"/>
        </p:nvSpPr>
        <p:spPr bwMode="auto">
          <a:xfrm>
            <a:off x="4071938" y="4060825"/>
            <a:ext cx="755650" cy="146367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base">
              <a:spcBef>
                <a:spcPct val="0"/>
              </a:spcBef>
              <a:spcAft>
                <a:spcPct val="0"/>
              </a:spcAft>
              <a:defRPr/>
            </a:pPr>
            <a:r>
              <a:rPr kumimoji="1" lang="en-US" altLang="zh-TW" sz="9000" b="1">
                <a:solidFill>
                  <a:srgbClr val="000000"/>
                </a:solidFill>
                <a:latin typeface="Times New Roman" pitchFamily="18" charset="0"/>
                <a:cs typeface="Times New Roman" pitchFamily="18" charset="0"/>
              </a:rPr>
              <a:t>3</a:t>
            </a:r>
            <a:endParaRPr kumimoji="1" lang="zh-TW" altLang="en-US" sz="9000" b="1">
              <a:solidFill>
                <a:srgbClr val="000000"/>
              </a:solidFill>
              <a:latin typeface="Times New Roman" pitchFamily="18" charset="0"/>
              <a:cs typeface="Times New Roman" pitchFamily="18" charset="0"/>
            </a:endParaRPr>
          </a:p>
        </p:txBody>
      </p:sp>
      <p:sp>
        <p:nvSpPr>
          <p:cNvPr id="4" name="Rectangle 9">
            <a:extLst>
              <a:ext uri="{FF2B5EF4-FFF2-40B4-BE49-F238E27FC236}"/>
            </a:extLst>
          </p:cNvPr>
          <p:cNvSpPr>
            <a:spLocks noChangeArrowheads="1"/>
          </p:cNvSpPr>
          <p:nvPr userDrawn="1"/>
        </p:nvSpPr>
        <p:spPr bwMode="auto">
          <a:xfrm>
            <a:off x="395288" y="4365625"/>
            <a:ext cx="3676650" cy="930275"/>
          </a:xfrm>
          <a:prstGeom prst="rect">
            <a:avLst/>
          </a:prstGeom>
          <a:noFill/>
          <a:ln>
            <a:noFill/>
          </a:ln>
          <a:effectLst>
            <a:prstShdw prst="shdw17" dist="17961" dir="2700000">
              <a:srgbClr val="708688"/>
            </a:prstShdw>
          </a:effectLs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0"/>
              </a:spcBef>
              <a:spcAft>
                <a:spcPct val="0"/>
              </a:spcAft>
              <a:defRPr/>
            </a:pPr>
            <a:r>
              <a:rPr lang="zh-TW" altLang="en-US" sz="5500" b="1">
                <a:solidFill>
                  <a:srgbClr val="000000"/>
                </a:solidFill>
                <a:latin typeface="標楷體" panose="02010601000101010101" pitchFamily="2" charset="-120"/>
                <a:ea typeface="標楷體" panose="02010601000101010101" pitchFamily="2" charset="-120"/>
              </a:rPr>
              <a:t>公民與社會</a:t>
            </a:r>
          </a:p>
        </p:txBody>
      </p:sp>
      <p:sp>
        <p:nvSpPr>
          <p:cNvPr id="5" name="日期版面配置區 2">
            <a:extLst>
              <a:ext uri="{FF2B5EF4-FFF2-40B4-BE49-F238E27FC236}"/>
            </a:extLst>
          </p:cNvPr>
          <p:cNvSpPr>
            <a:spLocks noGrp="1"/>
          </p:cNvSpPr>
          <p:nvPr>
            <p:ph type="dt" sz="half" idx="10"/>
          </p:nvPr>
        </p:nvSpPr>
        <p:spPr/>
        <p:txBody>
          <a:bodyPr/>
          <a:lstStyle>
            <a:lvl1pPr>
              <a:defRPr/>
            </a:lvl1pPr>
          </a:lstStyle>
          <a:p>
            <a:pPr>
              <a:defRPr/>
            </a:pPr>
            <a:fld id="{95A2D797-39EE-4CE8-8020-FE2928972A7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7BD2950-14D4-4C6E-80BD-0E2D33AFBEA4}" type="slidenum">
              <a:rPr lang="zh-TW" altLang="en-US"/>
              <a:pPr>
                <a:defRPr/>
              </a:pPr>
              <a:t>‹#›</a:t>
            </a:fld>
            <a:endParaRPr lang="zh-TW" altLang="en-US"/>
          </a:p>
        </p:txBody>
      </p:sp>
    </p:spTree>
    <p:extLst>
      <p:ext uri="{BB962C8B-B14F-4D97-AF65-F5344CB8AC3E}">
        <p14:creationId xmlns:p14="http://schemas.microsoft.com/office/powerpoint/2010/main" val="26828512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4" name="Picture 2" descr="E:\Work\ppt新底板\公民分節頁-一張照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3568" y="260648"/>
            <a:ext cx="7772400" cy="1470025"/>
          </a:xfrm>
        </p:spPr>
        <p:txBody>
          <a:bodyPr/>
          <a:lstStyle>
            <a:lvl1pPr>
              <a:defRPr b="1">
                <a:solidFill>
                  <a:srgbClr val="002060"/>
                </a:solidFill>
              </a:defRPr>
            </a:lvl1pPr>
          </a:lstStyle>
          <a:p>
            <a:r>
              <a:rPr lang="zh-TW" altLang="en-US"/>
              <a:t>按一下以編輯母片標題樣式</a:t>
            </a:r>
            <a:endParaRPr lang="zh-TW" altLang="en-US" dirty="0"/>
          </a:p>
        </p:txBody>
      </p:sp>
      <p:sp>
        <p:nvSpPr>
          <p:cNvPr id="9" name="文字版面配置區 8"/>
          <p:cNvSpPr>
            <a:spLocks noGrp="1"/>
          </p:cNvSpPr>
          <p:nvPr>
            <p:ph type="body" sz="quarter" idx="13"/>
          </p:nvPr>
        </p:nvSpPr>
        <p:spPr>
          <a:xfrm>
            <a:off x="1908175" y="2060575"/>
            <a:ext cx="5472113" cy="1873250"/>
          </a:xfrm>
        </p:spPr>
        <p:txBody>
          <a:bodyPr/>
          <a:lstStyle>
            <a:lvl1pPr marL="0" indent="0" algn="l" eaLnBrk="1" hangingPunct="1">
              <a:buFontTx/>
              <a:buBlip>
                <a:blip r:embed="rId3"/>
              </a:buBlip>
              <a:defRPr>
                <a:solidFill>
                  <a:srgbClr val="FF0000"/>
                </a:solidFill>
              </a:defRPr>
            </a:lvl1pPr>
            <a:lvl2pPr marL="0" indent="0" algn="l">
              <a:buFontTx/>
              <a:buBlip>
                <a:blip r:embed="rId4"/>
              </a:buBlip>
              <a:defRPr>
                <a:solidFill>
                  <a:srgbClr val="B2B2B2"/>
                </a:solidFill>
              </a:defRPr>
            </a:lvl2pPr>
            <a:lvl3pPr algn="ctr">
              <a:defRPr/>
            </a:lvl3pPr>
            <a:lvl4pPr algn="ctr">
              <a:defRPr/>
            </a:lvl4pPr>
            <a:lvl5pPr algn="ctr">
              <a:defRPr/>
            </a:lvl5pPr>
          </a:lstStyle>
          <a:p>
            <a:pPr lvl="0"/>
            <a:r>
              <a:rPr lang="zh-TW" altLang="en-US"/>
              <a:t>按一下以編輯母片文字樣式</a:t>
            </a:r>
          </a:p>
          <a:p>
            <a:pPr lvl="1"/>
            <a:r>
              <a:rPr lang="zh-TW" altLang="en-US"/>
              <a:t>第二層</a:t>
            </a:r>
          </a:p>
        </p:txBody>
      </p:sp>
      <p:sp>
        <p:nvSpPr>
          <p:cNvPr id="5" name="日期版面配置區 3">
            <a:extLst>
              <a:ext uri="{FF2B5EF4-FFF2-40B4-BE49-F238E27FC236}"/>
            </a:extLst>
          </p:cNvPr>
          <p:cNvSpPr>
            <a:spLocks noGrp="1"/>
          </p:cNvSpPr>
          <p:nvPr>
            <p:ph type="dt" sz="half" idx="14"/>
          </p:nvPr>
        </p:nvSpPr>
        <p:spPr/>
        <p:txBody>
          <a:bodyPr/>
          <a:lstStyle>
            <a:lvl1pPr>
              <a:defRPr/>
            </a:lvl1pPr>
          </a:lstStyle>
          <a:p>
            <a:pPr>
              <a:defRPr/>
            </a:pPr>
            <a:fld id="{B564C0E6-3DF4-422D-9080-CFE7EEA3E5D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0D4F6EAF-D70E-4ACB-ABDB-27280295C400}" type="slidenum">
              <a:rPr lang="zh-TW" altLang="en-US"/>
              <a:pPr>
                <a:defRPr/>
              </a:pPr>
              <a:t>‹#›</a:t>
            </a:fld>
            <a:endParaRPr lang="zh-TW" altLang="en-US"/>
          </a:p>
        </p:txBody>
      </p:sp>
    </p:spTree>
    <p:extLst>
      <p:ext uri="{BB962C8B-B14F-4D97-AF65-F5344CB8AC3E}">
        <p14:creationId xmlns:p14="http://schemas.microsoft.com/office/powerpoint/2010/main" val="41073287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內文投影片">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8229600" cy="764704"/>
          </a:xfrm>
        </p:spPr>
        <p:txBody>
          <a:bodyPr anchor="t"/>
          <a:lstStyle>
            <a:lvl1pPr algn="l">
              <a:defRPr>
                <a:solidFill>
                  <a:srgbClr val="FFFF00"/>
                </a:solidFill>
              </a:defRPr>
            </a:lvl1pPr>
          </a:lstStyle>
          <a:p>
            <a:r>
              <a:rPr lang="zh-TW" altLang="en-US" dirty="0"/>
              <a:t>按一下以編輯母片標題樣式</a:t>
            </a:r>
          </a:p>
        </p:txBody>
      </p:sp>
      <p:sp>
        <p:nvSpPr>
          <p:cNvPr id="8" name="內容版面配置區 7"/>
          <p:cNvSpPr>
            <a:spLocks noGrp="1"/>
          </p:cNvSpPr>
          <p:nvPr>
            <p:ph sz="quarter" idx="13"/>
          </p:nvPr>
        </p:nvSpPr>
        <p:spPr>
          <a:xfrm>
            <a:off x="251520" y="980728"/>
            <a:ext cx="8351838" cy="4897437"/>
          </a:xfrm>
        </p:spPr>
        <p:txBody>
          <a:bodyPr/>
          <a:lstStyle>
            <a:lvl1pPr eaLnBrk="1" hangingPunct="1">
              <a:defRPr sz="3600">
                <a:solidFill>
                  <a:schemeClr val="tx1"/>
                </a:solidFill>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FB37A692-A47C-4F91-AE9E-5818E630C9A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379996E4-503C-475C-A98B-2561A883D833}" type="slidenum">
              <a:rPr lang="zh-TW" altLang="en-US"/>
              <a:pPr>
                <a:defRPr/>
              </a:pPr>
              <a:t>‹#›</a:t>
            </a:fld>
            <a:endParaRPr lang="zh-TW" altLang="en-US"/>
          </a:p>
        </p:txBody>
      </p:sp>
    </p:spTree>
    <p:extLst>
      <p:ext uri="{BB962C8B-B14F-4D97-AF65-F5344CB8AC3E}">
        <p14:creationId xmlns:p14="http://schemas.microsoft.com/office/powerpoint/2010/main" val="2245280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內文附影片連結">
    <p:spTree>
      <p:nvGrpSpPr>
        <p:cNvPr id="1" name=""/>
        <p:cNvGrpSpPr/>
        <p:nvPr/>
      </p:nvGrpSpPr>
      <p:grpSpPr>
        <a:xfrm>
          <a:off x="0" y="0"/>
          <a:ext cx="0" cy="0"/>
          <a:chOff x="0" y="0"/>
          <a:chExt cx="0" cy="0"/>
        </a:xfrm>
      </p:grpSpPr>
      <p:sp>
        <p:nvSpPr>
          <p:cNvPr id="8" name="文字版面配置區 7"/>
          <p:cNvSpPr>
            <a:spLocks noGrp="1"/>
          </p:cNvSpPr>
          <p:nvPr>
            <p:ph type="body" sz="quarter" idx="13"/>
          </p:nvPr>
        </p:nvSpPr>
        <p:spPr>
          <a:xfrm>
            <a:off x="395288" y="1052513"/>
            <a:ext cx="8280400" cy="4968875"/>
          </a:xfrm>
        </p:spPr>
        <p:txBody>
          <a:bodyPr/>
          <a:lstStyle>
            <a:lvl1pPr marL="342900" indent="-3175" eaLnBrk="1" hangingPunct="1">
              <a:buNone/>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標題 1"/>
          <p:cNvSpPr>
            <a:spLocks noGrp="1"/>
          </p:cNvSpPr>
          <p:nvPr>
            <p:ph type="title"/>
          </p:nvPr>
        </p:nvSpPr>
        <p:spPr>
          <a:xfrm>
            <a:off x="0" y="0"/>
            <a:ext cx="7452320" cy="692696"/>
          </a:xfrm>
        </p:spPr>
        <p:txBody>
          <a:bodyPr anchor="t"/>
          <a:lstStyle>
            <a:lvl1pPr algn="l">
              <a:defRPr>
                <a:solidFill>
                  <a:srgbClr val="FFFF00"/>
                </a:solidFill>
              </a:defRPr>
            </a:lvl1pPr>
          </a:lstStyle>
          <a:p>
            <a:r>
              <a:rPr lang="zh-TW" altLang="en-US"/>
              <a:t>按一下以編輯母片標題樣式</a:t>
            </a:r>
            <a:endParaRPr lang="zh-TW" altLang="en-US" dirty="0"/>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8A358396-183C-4F6C-817B-522811E8774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FC9C209D-CDEE-4F7C-8506-31C753E78A9C}" type="slidenum">
              <a:rPr lang="zh-TW" altLang="en-US"/>
              <a:pPr>
                <a:defRPr/>
              </a:pPr>
              <a:t>‹#›</a:t>
            </a:fld>
            <a:endParaRPr lang="zh-TW" altLang="en-US"/>
          </a:p>
        </p:txBody>
      </p:sp>
    </p:spTree>
    <p:extLst>
      <p:ext uri="{BB962C8B-B14F-4D97-AF65-F5344CB8AC3E}">
        <p14:creationId xmlns:p14="http://schemas.microsoft.com/office/powerpoint/2010/main" val="34302415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整頁影片教學連結">
    <p:spTree>
      <p:nvGrpSpPr>
        <p:cNvPr id="1" name=""/>
        <p:cNvGrpSpPr/>
        <p:nvPr/>
      </p:nvGrpSpPr>
      <p:grpSpPr>
        <a:xfrm>
          <a:off x="0" y="0"/>
          <a:ext cx="0" cy="0"/>
          <a:chOff x="0" y="0"/>
          <a:chExt cx="0" cy="0"/>
        </a:xfrm>
      </p:grpSpPr>
      <p:pic>
        <p:nvPicPr>
          <p:cNvPr id="3" name="Picture 2" descr="E:\Work\103下新icon\影片教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2337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body" idx="1"/>
          </p:nvPr>
        </p:nvSpPr>
        <p:spPr>
          <a:xfrm>
            <a:off x="755576" y="980728"/>
            <a:ext cx="7726313" cy="5041230"/>
          </a:xfrm>
        </p:spPr>
        <p:txBody>
          <a:bodyPr/>
          <a:lstStyle>
            <a:lvl1pPr>
              <a:buNone/>
              <a:defRPr lang="zh-TW" altLang="en-US" sz="3000" kern="1200" dirty="0" smtClean="0">
                <a:solidFill>
                  <a:schemeClr val="tx1"/>
                </a:solidFill>
                <a:latin typeface="標楷體" pitchFamily="65" charset="-120"/>
                <a:ea typeface="標楷體" pitchFamily="65" charset="-120"/>
                <a:cs typeface="+mn-cs"/>
                <a:hlinkClick r:id=""/>
              </a:defRPr>
            </a:lvl1pPr>
            <a:lvl2pPr>
              <a:defRPr sz="3000"/>
            </a:lvl2pPr>
            <a:lvl3pPr>
              <a:defRPr sz="3000"/>
            </a:lvl3pPr>
            <a:lvl4pPr>
              <a:defRPr sz="3000"/>
            </a:lvl4pPr>
            <a:lvl5pPr>
              <a:defRPr sz="3000"/>
            </a:lvl5pPr>
          </a:lstStyle>
          <a:p>
            <a:pPr lvl="0"/>
            <a:r>
              <a:rPr lang="zh-TW" altLang="en-US" dirty="0">
                <a:hlinkClick r:id=""/>
              </a:rPr>
              <a:t>按一下以編輯母片文字樣式</a:t>
            </a:r>
          </a:p>
          <a:p>
            <a:pPr lvl="1"/>
            <a:r>
              <a:rPr lang="zh-TW" altLang="en-US" dirty="0">
                <a:hlinkClick r:id=""/>
              </a:rPr>
              <a:t>第二層</a:t>
            </a:r>
          </a:p>
          <a:p>
            <a:pPr lvl="2"/>
            <a:r>
              <a:rPr lang="zh-TW" altLang="en-US" dirty="0">
                <a:hlinkClick r:id=""/>
              </a:rPr>
              <a:t>第三層</a:t>
            </a:r>
          </a:p>
          <a:p>
            <a:pPr lvl="3"/>
            <a:r>
              <a:rPr lang="zh-TW" altLang="en-US" dirty="0">
                <a:hlinkClick r:id=""/>
              </a:rPr>
              <a:t>第四層</a:t>
            </a:r>
          </a:p>
          <a:p>
            <a:pPr lvl="4"/>
            <a:r>
              <a:rPr lang="zh-TW" altLang="en-US" dirty="0">
                <a:hlinkClick r:id=""/>
              </a:rPr>
              <a:t>第五層</a:t>
            </a:r>
            <a:endParaRPr lang="en-US" altLang="zh-TW" dirty="0"/>
          </a:p>
        </p:txBody>
      </p:sp>
      <p:sp>
        <p:nvSpPr>
          <p:cNvPr id="4" name="日期版面配置區 2">
            <a:extLst>
              <a:ext uri="{FF2B5EF4-FFF2-40B4-BE49-F238E27FC236}"/>
            </a:extLst>
          </p:cNvPr>
          <p:cNvSpPr>
            <a:spLocks noGrp="1"/>
          </p:cNvSpPr>
          <p:nvPr>
            <p:ph type="dt" sz="half" idx="10"/>
          </p:nvPr>
        </p:nvSpPr>
        <p:spPr/>
        <p:txBody>
          <a:bodyPr/>
          <a:lstStyle>
            <a:lvl1pPr>
              <a:defRPr/>
            </a:lvl1pPr>
          </a:lstStyle>
          <a:p>
            <a:pPr>
              <a:defRPr/>
            </a:pPr>
            <a:fld id="{3BC91380-286C-4DC0-A5CE-F65C756331B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2D9365A-A58A-4D82-99EC-AAE9636C88AB}" type="slidenum">
              <a:rPr lang="zh-TW" altLang="en-US"/>
              <a:pPr>
                <a:defRPr/>
              </a:pPr>
              <a:t>‹#›</a:t>
            </a:fld>
            <a:endParaRPr lang="zh-TW" altLang="en-US"/>
          </a:p>
        </p:txBody>
      </p:sp>
    </p:spTree>
    <p:extLst>
      <p:ext uri="{BB962C8B-B14F-4D97-AF65-F5344CB8AC3E}">
        <p14:creationId xmlns:p14="http://schemas.microsoft.com/office/powerpoint/2010/main" val="26847641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小辭典">
    <p:spTree>
      <p:nvGrpSpPr>
        <p:cNvPr id="1" name=""/>
        <p:cNvGrpSpPr/>
        <p:nvPr/>
      </p:nvGrpSpPr>
      <p:grpSpPr>
        <a:xfrm>
          <a:off x="0" y="0"/>
          <a:ext cx="0" cy="0"/>
          <a:chOff x="0" y="0"/>
          <a:chExt cx="0" cy="0"/>
        </a:xfrm>
      </p:grpSpPr>
      <p:pic>
        <p:nvPicPr>
          <p:cNvPr id="4" name="Picture 3" descr="E:\Work\103下新icon\小辭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319088"/>
            <a:ext cx="3238501" cy="13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8C3E3F71-EABB-4E74-A0CC-977291C8F37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CF42D2A2-5A65-4105-AA77-D08A5034447F}" type="slidenum">
              <a:rPr lang="zh-TW" altLang="en-US"/>
              <a:pPr>
                <a:defRPr/>
              </a:pPr>
              <a:t>‹#›</a:t>
            </a:fld>
            <a:endParaRPr lang="zh-TW" altLang="en-US"/>
          </a:p>
        </p:txBody>
      </p:sp>
    </p:spTree>
    <p:extLst>
      <p:ext uri="{BB962C8B-B14F-4D97-AF65-F5344CB8AC3E}">
        <p14:creationId xmlns:p14="http://schemas.microsoft.com/office/powerpoint/2010/main" val="3284817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公民論壇">
    <p:spTree>
      <p:nvGrpSpPr>
        <p:cNvPr id="1" name=""/>
        <p:cNvGrpSpPr/>
        <p:nvPr/>
      </p:nvGrpSpPr>
      <p:grpSpPr>
        <a:xfrm>
          <a:off x="0" y="0"/>
          <a:ext cx="0" cy="0"/>
          <a:chOff x="0" y="0"/>
          <a:chExt cx="0" cy="0"/>
        </a:xfrm>
      </p:grpSpPr>
      <p:pic>
        <p:nvPicPr>
          <p:cNvPr id="4" name="Picture 2" descr="E:\Work\103下新icon\公民論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060701"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040560" cy="764704"/>
          </a:xfrm>
        </p:spPr>
        <p:txBody>
          <a:bodyPr anchor="t"/>
          <a:lstStyle>
            <a:lvl1pPr algn="l">
              <a:defRPr>
                <a:solidFill>
                  <a:srgbClr val="FFFF00"/>
                </a:solidFill>
              </a:defRPr>
            </a:lvl1pPr>
          </a:lstStyle>
          <a:p>
            <a:r>
              <a:rPr lang="zh-TW" altLang="en-US" dirty="0"/>
              <a:t>按一下以編輯母片標題樣式</a:t>
            </a:r>
            <a:endParaRPr lang="en-US" altLang="zh-TW" dirty="0"/>
          </a:p>
        </p:txBody>
      </p:sp>
      <p:sp>
        <p:nvSpPr>
          <p:cNvPr id="9"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3B6B9CDB-9553-40DC-9AFC-A4343656A46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857D956F-1C22-45CB-A042-25E4DEF01B29}" type="slidenum">
              <a:rPr lang="zh-TW" altLang="en-US"/>
              <a:pPr>
                <a:defRPr/>
              </a:pPr>
              <a:t>‹#›</a:t>
            </a:fld>
            <a:endParaRPr lang="zh-TW" altLang="en-US"/>
          </a:p>
        </p:txBody>
      </p:sp>
    </p:spTree>
    <p:extLst>
      <p:ext uri="{BB962C8B-B14F-4D97-AF65-F5344CB8AC3E}">
        <p14:creationId xmlns:p14="http://schemas.microsoft.com/office/powerpoint/2010/main" val="1199775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補充資源">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sp>
        <p:nvSpPr>
          <p:cNvPr id="11" name="矩形 10"/>
          <p:cNvSpPr/>
          <p:nvPr userDrawn="1"/>
        </p:nvSpPr>
        <p:spPr>
          <a:xfrm>
            <a:off x="7740352" y="0"/>
            <a:ext cx="1403648" cy="6858000"/>
          </a:xfrm>
          <a:prstGeom prst="rect">
            <a:avLst/>
          </a:prstGeom>
          <a:solidFill>
            <a:srgbClr val="F79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直角三角形 12"/>
          <p:cNvSpPr/>
          <p:nvPr userDrawn="1"/>
        </p:nvSpPr>
        <p:spPr>
          <a:xfrm flipH="1">
            <a:off x="3203848" y="2481464"/>
            <a:ext cx="5940152" cy="4376535"/>
          </a:xfrm>
          <a:prstGeom prst="rtTriangle">
            <a:avLst/>
          </a:prstGeom>
          <a:solidFill>
            <a:srgbClr val="F79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userDrawn="1"/>
        </p:nvSpPr>
        <p:spPr>
          <a:xfrm>
            <a:off x="0" y="5661248"/>
            <a:ext cx="9144000" cy="1196752"/>
          </a:xfrm>
          <a:prstGeom prst="rect">
            <a:avLst/>
          </a:prstGeom>
          <a:solidFill>
            <a:srgbClr val="F79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467544" y="476673"/>
            <a:ext cx="8219256" cy="5256584"/>
          </a:xfrm>
          <a:solidFill>
            <a:schemeClr val="bg1">
              <a:alpha val="64000"/>
            </a:schemeClr>
          </a:solidFill>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cxnSp>
        <p:nvCxnSpPr>
          <p:cNvPr id="16" name="直線接點 15"/>
          <p:cNvCxnSpPr/>
          <p:nvPr userDrawn="1"/>
        </p:nvCxnSpPr>
        <p:spPr>
          <a:xfrm>
            <a:off x="8820472" y="0"/>
            <a:ext cx="0" cy="6858000"/>
          </a:xfrm>
          <a:prstGeom prst="line">
            <a:avLst/>
          </a:prstGeom>
          <a:ln w="3810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userDrawn="1"/>
        </p:nvCxnSpPr>
        <p:spPr>
          <a:xfrm>
            <a:off x="0" y="6525344"/>
            <a:ext cx="9144000" cy="0"/>
          </a:xfrm>
          <a:prstGeom prst="line">
            <a:avLst/>
          </a:prstGeom>
          <a:ln w="3810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2" name="矩形 11"/>
          <p:cNvSpPr/>
          <p:nvPr userDrawn="1"/>
        </p:nvSpPr>
        <p:spPr>
          <a:xfrm>
            <a:off x="7524328" y="5877272"/>
            <a:ext cx="1440160" cy="792088"/>
          </a:xfrm>
          <a:prstGeom prst="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sz="4800" b="1" dirty="0">
                <a:latin typeface="微軟正黑體" pitchFamily="34" charset="-120"/>
                <a:ea typeface="微軟正黑體" pitchFamily="34" charset="-120"/>
              </a:rPr>
              <a:t>補充</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考題觀摩">
    <p:spTree>
      <p:nvGrpSpPr>
        <p:cNvPr id="1" name=""/>
        <p:cNvGrpSpPr/>
        <p:nvPr/>
      </p:nvGrpSpPr>
      <p:grpSpPr>
        <a:xfrm>
          <a:off x="0" y="0"/>
          <a:ext cx="0" cy="0"/>
          <a:chOff x="0" y="0"/>
          <a:chExt cx="0" cy="0"/>
        </a:xfrm>
      </p:grpSpPr>
      <p:pic>
        <p:nvPicPr>
          <p:cNvPr id="3" name="Picture 9" descr="考題觀摩"/>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75" y="-252413"/>
            <a:ext cx="3036888" cy="128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版面配置區 10"/>
          <p:cNvSpPr>
            <a:spLocks noGrp="1"/>
          </p:cNvSpPr>
          <p:nvPr>
            <p:ph type="body" sz="quarter" idx="13"/>
          </p:nvPr>
        </p:nvSpPr>
        <p:spPr>
          <a:xfrm>
            <a:off x="251520" y="764704"/>
            <a:ext cx="8352730" cy="5544616"/>
          </a:xfrm>
        </p:spPr>
        <p:txBody>
          <a:bodyPr/>
          <a:lstStyle>
            <a:lvl1pPr marL="0" indent="0" algn="l" rtl="0" fontAlgn="base">
              <a:spcBef>
                <a:spcPct val="0"/>
              </a:spcBef>
              <a:spcAft>
                <a:spcPct val="0"/>
              </a:spcAft>
              <a:buNone/>
              <a:defRPr kumimoji="1" lang="zh-TW" altLang="en-US" sz="3000" kern="1200" dirty="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2">
            <a:extLst>
              <a:ext uri="{FF2B5EF4-FFF2-40B4-BE49-F238E27FC236}"/>
            </a:extLst>
          </p:cNvPr>
          <p:cNvSpPr>
            <a:spLocks noGrp="1"/>
          </p:cNvSpPr>
          <p:nvPr>
            <p:ph type="dt" sz="half" idx="14"/>
          </p:nvPr>
        </p:nvSpPr>
        <p:spPr/>
        <p:txBody>
          <a:bodyPr/>
          <a:lstStyle>
            <a:lvl1pPr>
              <a:defRPr/>
            </a:lvl1pPr>
          </a:lstStyle>
          <a:p>
            <a:pPr>
              <a:defRPr/>
            </a:pPr>
            <a:fld id="{99EDB407-6DE0-4979-B293-0C36999CE5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9B2351FE-0002-4E5B-B03C-EA41CC22C496}" type="slidenum">
              <a:rPr lang="zh-TW" altLang="en-US"/>
              <a:pPr>
                <a:defRPr/>
              </a:pPr>
              <a:t>‹#›</a:t>
            </a:fld>
            <a:endParaRPr lang="zh-TW" altLang="en-US"/>
          </a:p>
        </p:txBody>
      </p:sp>
    </p:spTree>
    <p:extLst>
      <p:ext uri="{BB962C8B-B14F-4D97-AF65-F5344CB8AC3E}">
        <p14:creationId xmlns:p14="http://schemas.microsoft.com/office/powerpoint/2010/main" val="27391966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學習視窗">
    <p:spTree>
      <p:nvGrpSpPr>
        <p:cNvPr id="1" name=""/>
        <p:cNvGrpSpPr/>
        <p:nvPr/>
      </p:nvGrpSpPr>
      <p:grpSpPr>
        <a:xfrm>
          <a:off x="0" y="0"/>
          <a:ext cx="0" cy="0"/>
          <a:chOff x="0" y="0"/>
          <a:chExt cx="0" cy="0"/>
        </a:xfrm>
      </p:grpSpPr>
      <p:pic>
        <p:nvPicPr>
          <p:cNvPr id="4" name="Picture 3" descr="E:\Work\103下新icon\學習視窗.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401638"/>
            <a:ext cx="3435350" cy="145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915816" y="0"/>
            <a:ext cx="5313784" cy="764704"/>
          </a:xfrm>
        </p:spPr>
        <p:txBody>
          <a:bodyPr/>
          <a:lstStyle>
            <a:lvl1pPr algn="l" rtl="0" eaLnBrk="1" fontAlgn="base" hangingPunct="1">
              <a:spcBef>
                <a:spcPct val="0"/>
              </a:spcBef>
              <a:spcAft>
                <a:spcPct val="0"/>
              </a:spcAft>
              <a:defRPr lang="zh-TW" altLang="en-US" sz="4400" kern="1200" dirty="0" smtClean="0">
                <a:solidFill>
                  <a:srgbClr val="FFFF00"/>
                </a:solidFill>
                <a:latin typeface="標楷體" pitchFamily="65" charset="-120"/>
                <a:ea typeface="標楷體" pitchFamily="65" charset="-120"/>
                <a:cs typeface="+mj-cs"/>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CE894F6-1C44-45C7-A23F-1A568E32687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49E045BF-C6FE-4A05-B9FE-18A01A8EBEB1}" type="slidenum">
              <a:rPr lang="zh-TW" altLang="en-US"/>
              <a:pPr>
                <a:defRPr/>
              </a:pPr>
              <a:t>‹#›</a:t>
            </a:fld>
            <a:endParaRPr lang="zh-TW" altLang="en-US"/>
          </a:p>
        </p:txBody>
      </p:sp>
    </p:spTree>
    <p:extLst>
      <p:ext uri="{BB962C8B-B14F-4D97-AF65-F5344CB8AC3E}">
        <p14:creationId xmlns:p14="http://schemas.microsoft.com/office/powerpoint/2010/main" val="20756948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重點提要">
    <p:spTree>
      <p:nvGrpSpPr>
        <p:cNvPr id="1" name=""/>
        <p:cNvGrpSpPr/>
        <p:nvPr/>
      </p:nvGrpSpPr>
      <p:grpSpPr>
        <a:xfrm>
          <a:off x="0" y="0"/>
          <a:ext cx="0" cy="0"/>
          <a:chOff x="0" y="0"/>
          <a:chExt cx="0" cy="0"/>
        </a:xfrm>
      </p:grpSpPr>
      <p:pic>
        <p:nvPicPr>
          <p:cNvPr id="4" name="Picture 2" descr="E:\Work\103下新icon\重點提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430213"/>
            <a:ext cx="37004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8" name="文字版面配置區 10"/>
          <p:cNvSpPr>
            <a:spLocks noGrp="1"/>
          </p:cNvSpPr>
          <p:nvPr>
            <p:ph type="body" sz="quarter" idx="13"/>
          </p:nvPr>
        </p:nvSpPr>
        <p:spPr>
          <a:xfrm>
            <a:off x="251520" y="1052736"/>
            <a:ext cx="8352730" cy="5112568"/>
          </a:xfrm>
        </p:spPr>
        <p:txBody>
          <a:bodyPr/>
          <a:lstStyle>
            <a:lvl1pPr marL="0" indent="0" algn="l" rtl="0" fontAlgn="base">
              <a:spcBef>
                <a:spcPct val="0"/>
              </a:spcBef>
              <a:spcAft>
                <a:spcPct val="0"/>
              </a:spcAft>
              <a:buNone/>
              <a:defRPr lang="zh-TW" altLang="en-US" sz="3600" kern="1200" dirty="0" smtClean="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C58E6BF1-E63B-482D-A09A-CB401DA817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70FB0F71-4004-43FC-B733-2CD5C2F27857}" type="slidenum">
              <a:rPr lang="zh-TW" altLang="en-US"/>
              <a:pPr>
                <a:defRPr/>
              </a:pPr>
              <a:t>‹#›</a:t>
            </a:fld>
            <a:endParaRPr lang="zh-TW" altLang="en-US"/>
          </a:p>
        </p:txBody>
      </p:sp>
    </p:spTree>
    <p:extLst>
      <p:ext uri="{BB962C8B-B14F-4D97-AF65-F5344CB8AC3E}">
        <p14:creationId xmlns:p14="http://schemas.microsoft.com/office/powerpoint/2010/main" val="36823443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小故事">
    <p:spTree>
      <p:nvGrpSpPr>
        <p:cNvPr id="1" name=""/>
        <p:cNvGrpSpPr/>
        <p:nvPr/>
      </p:nvGrpSpPr>
      <p:grpSpPr>
        <a:xfrm>
          <a:off x="0" y="0"/>
          <a:ext cx="0" cy="0"/>
          <a:chOff x="0" y="0"/>
          <a:chExt cx="0" cy="0"/>
        </a:xfrm>
      </p:grpSpPr>
      <p:pic>
        <p:nvPicPr>
          <p:cNvPr id="4" name="Picture 2" descr="E:\Work\103下新icon\小故事.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330200"/>
            <a:ext cx="3230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8503E0A-0BFA-4BCE-B989-7F0B6D6F44A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BD7ECDFB-69C4-44E4-AB79-446F5C2F6943}" type="slidenum">
              <a:rPr lang="zh-TW" altLang="en-US"/>
              <a:pPr>
                <a:defRPr/>
              </a:pPr>
              <a:t>‹#›</a:t>
            </a:fld>
            <a:endParaRPr lang="zh-TW" altLang="en-US"/>
          </a:p>
        </p:txBody>
      </p:sp>
    </p:spTree>
    <p:extLst>
      <p:ext uri="{BB962C8B-B14F-4D97-AF65-F5344CB8AC3E}">
        <p14:creationId xmlns:p14="http://schemas.microsoft.com/office/powerpoint/2010/main" val="758298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內嵌影片頁">
    <p:spTree>
      <p:nvGrpSpPr>
        <p:cNvPr id="1" name=""/>
        <p:cNvGrpSpPr/>
        <p:nvPr/>
      </p:nvGrpSpPr>
      <p:grpSpPr>
        <a:xfrm>
          <a:off x="0" y="0"/>
          <a:ext cx="0" cy="0"/>
          <a:chOff x="0" y="0"/>
          <a:chExt cx="0" cy="0"/>
        </a:xfrm>
      </p:grpSpPr>
      <p:pic>
        <p:nvPicPr>
          <p:cNvPr id="3" name="Picture 2" descr="E:\Work\ppt新底板\舞台_底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lvl1pPr>
              <a:defRPr>
                <a:solidFill>
                  <a:schemeClr val="bg1"/>
                </a:solidFill>
              </a:defRPr>
            </a:lvl1pPr>
          </a:lstStyle>
          <a:p>
            <a:r>
              <a:rPr lang="zh-TW" altLang="en-US" dirty="0"/>
              <a:t>按一下以編輯母片標題樣式</a:t>
            </a:r>
          </a:p>
        </p:txBody>
      </p:sp>
      <p:sp>
        <p:nvSpPr>
          <p:cNvPr id="4" name="日期版面配置區 3">
            <a:extLst>
              <a:ext uri="{FF2B5EF4-FFF2-40B4-BE49-F238E27FC236}"/>
            </a:extLst>
          </p:cNvPr>
          <p:cNvSpPr>
            <a:spLocks noGrp="1"/>
          </p:cNvSpPr>
          <p:nvPr>
            <p:ph type="dt" sz="half" idx="10"/>
          </p:nvPr>
        </p:nvSpPr>
        <p:spPr/>
        <p:txBody>
          <a:bodyPr/>
          <a:lstStyle>
            <a:lvl1pPr>
              <a:defRPr/>
            </a:lvl1pPr>
          </a:lstStyle>
          <a:p>
            <a:pPr>
              <a:defRPr/>
            </a:pPr>
            <a:fld id="{4A5EF9BB-CB38-442C-8F9C-4AD8197AD0FD}"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B3DF2D15-0142-4DAE-A54B-A2D8EA3A72DA}" type="slidenum">
              <a:rPr lang="zh-TW" altLang="en-US"/>
              <a:pPr>
                <a:defRPr/>
              </a:pPr>
              <a:t>‹#›</a:t>
            </a:fld>
            <a:endParaRPr lang="zh-TW" altLang="en-US"/>
          </a:p>
        </p:txBody>
      </p:sp>
    </p:spTree>
    <p:extLst>
      <p:ext uri="{BB962C8B-B14F-4D97-AF65-F5344CB8AC3E}">
        <p14:creationId xmlns:p14="http://schemas.microsoft.com/office/powerpoint/2010/main" val="34070508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3">
            <a:extLst>
              <a:ext uri="{FF2B5EF4-FFF2-40B4-BE49-F238E27FC236}"/>
            </a:extLst>
          </p:cNvPr>
          <p:cNvSpPr>
            <a:spLocks noGrp="1"/>
          </p:cNvSpPr>
          <p:nvPr>
            <p:ph type="dt" sz="half" idx="10"/>
          </p:nvPr>
        </p:nvSpPr>
        <p:spPr/>
        <p:txBody>
          <a:bodyPr/>
          <a:lstStyle>
            <a:lvl1pPr>
              <a:defRPr/>
            </a:lvl1pPr>
          </a:lstStyle>
          <a:p>
            <a:pPr>
              <a:defRPr/>
            </a:pPr>
            <a:fld id="{55C2C69E-2191-45A7-9F2D-6D717BAEF70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3"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19F9CA78-9083-4120-B5C9-EDEA1EDBDB56}" type="slidenum">
              <a:rPr lang="zh-TW" altLang="en-US"/>
              <a:pPr>
                <a:defRPr/>
              </a:pPr>
              <a:t>‹#›</a:t>
            </a:fld>
            <a:endParaRPr lang="zh-TW" altLang="en-US"/>
          </a:p>
        </p:txBody>
      </p:sp>
    </p:spTree>
    <p:extLst>
      <p:ext uri="{BB962C8B-B14F-4D97-AF65-F5344CB8AC3E}">
        <p14:creationId xmlns:p14="http://schemas.microsoft.com/office/powerpoint/2010/main" val="33262051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C9A0859-58A1-4E0A-90FE-6783F4EB34F7}" type="datetimeFigureOut">
              <a:rPr lang="zh-TW" altLang="en-US">
                <a:solidFill>
                  <a:prstClr val="black">
                    <a:tint val="75000"/>
                  </a:prstClr>
                </a:solidFill>
              </a:rPr>
              <a:pPr>
                <a:defRPr/>
              </a:pPr>
              <a:t>2020/3/25</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23AB330-6929-408F-BDB5-16206D8E4201}" type="slidenum">
              <a:rPr lang="zh-TW" altLang="en-US"/>
              <a:pPr>
                <a:defRPr/>
              </a:pPr>
              <a:t>‹#›</a:t>
            </a:fld>
            <a:endParaRPr lang="zh-TW" altLang="en-US" dirty="0"/>
          </a:p>
        </p:txBody>
      </p:sp>
    </p:spTree>
    <p:extLst>
      <p:ext uri="{BB962C8B-B14F-4D97-AF65-F5344CB8AC3E}">
        <p14:creationId xmlns:p14="http://schemas.microsoft.com/office/powerpoint/2010/main" val="39931087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2" name="Picture 2" descr="F:\Work_PPT\106上封面頁\106(3)公民主題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8">
            <a:extLst>
              <a:ext uri="{FF2B5EF4-FFF2-40B4-BE49-F238E27FC236}"/>
            </a:extLst>
          </p:cNvPr>
          <p:cNvSpPr>
            <a:spLocks noChangeArrowheads="1"/>
          </p:cNvSpPr>
          <p:nvPr userDrawn="1"/>
        </p:nvSpPr>
        <p:spPr bwMode="auto">
          <a:xfrm>
            <a:off x="4071938" y="4060825"/>
            <a:ext cx="755650" cy="146367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base">
              <a:spcBef>
                <a:spcPct val="0"/>
              </a:spcBef>
              <a:spcAft>
                <a:spcPct val="0"/>
              </a:spcAft>
              <a:defRPr/>
            </a:pPr>
            <a:r>
              <a:rPr kumimoji="1" lang="en-US" altLang="zh-TW" sz="9000" b="1">
                <a:solidFill>
                  <a:srgbClr val="000000"/>
                </a:solidFill>
                <a:latin typeface="Times New Roman" pitchFamily="18" charset="0"/>
                <a:cs typeface="Times New Roman" pitchFamily="18" charset="0"/>
              </a:rPr>
              <a:t>3</a:t>
            </a:r>
            <a:endParaRPr kumimoji="1" lang="zh-TW" altLang="en-US" sz="9000" b="1">
              <a:solidFill>
                <a:srgbClr val="000000"/>
              </a:solidFill>
              <a:latin typeface="Times New Roman" pitchFamily="18" charset="0"/>
              <a:cs typeface="Times New Roman" pitchFamily="18" charset="0"/>
            </a:endParaRPr>
          </a:p>
        </p:txBody>
      </p:sp>
      <p:sp>
        <p:nvSpPr>
          <p:cNvPr id="4" name="Rectangle 9">
            <a:extLst>
              <a:ext uri="{FF2B5EF4-FFF2-40B4-BE49-F238E27FC236}"/>
            </a:extLst>
          </p:cNvPr>
          <p:cNvSpPr>
            <a:spLocks noChangeArrowheads="1"/>
          </p:cNvSpPr>
          <p:nvPr userDrawn="1"/>
        </p:nvSpPr>
        <p:spPr bwMode="auto">
          <a:xfrm>
            <a:off x="395288" y="4365625"/>
            <a:ext cx="3676650" cy="930275"/>
          </a:xfrm>
          <a:prstGeom prst="rect">
            <a:avLst/>
          </a:prstGeom>
          <a:noFill/>
          <a:ln>
            <a:noFill/>
          </a:ln>
          <a:effectLst>
            <a:prstShdw prst="shdw17" dist="17961" dir="2700000">
              <a:srgbClr val="708688"/>
            </a:prstShdw>
          </a:effectLs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0"/>
              </a:spcBef>
              <a:spcAft>
                <a:spcPct val="0"/>
              </a:spcAft>
              <a:defRPr/>
            </a:pPr>
            <a:r>
              <a:rPr lang="zh-TW" altLang="en-US" sz="5500" b="1">
                <a:solidFill>
                  <a:srgbClr val="000000"/>
                </a:solidFill>
                <a:latin typeface="標楷體" panose="02010601000101010101" pitchFamily="2" charset="-120"/>
                <a:ea typeface="標楷體" panose="02010601000101010101" pitchFamily="2" charset="-120"/>
              </a:rPr>
              <a:t>公民與社會</a:t>
            </a:r>
          </a:p>
        </p:txBody>
      </p:sp>
      <p:sp>
        <p:nvSpPr>
          <p:cNvPr id="5" name="日期版面配置區 2">
            <a:extLst>
              <a:ext uri="{FF2B5EF4-FFF2-40B4-BE49-F238E27FC236}"/>
            </a:extLst>
          </p:cNvPr>
          <p:cNvSpPr>
            <a:spLocks noGrp="1"/>
          </p:cNvSpPr>
          <p:nvPr>
            <p:ph type="dt" sz="half" idx="10"/>
          </p:nvPr>
        </p:nvSpPr>
        <p:spPr/>
        <p:txBody>
          <a:bodyPr/>
          <a:lstStyle>
            <a:lvl1pPr>
              <a:defRPr/>
            </a:lvl1pPr>
          </a:lstStyle>
          <a:p>
            <a:pPr>
              <a:defRPr/>
            </a:pPr>
            <a:fld id="{95A2D797-39EE-4CE8-8020-FE2928972A7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7BD2950-14D4-4C6E-80BD-0E2D33AFBEA4}" type="slidenum">
              <a:rPr lang="zh-TW" altLang="en-US"/>
              <a:pPr>
                <a:defRPr/>
              </a:pPr>
              <a:t>‹#›</a:t>
            </a:fld>
            <a:endParaRPr lang="zh-TW" altLang="en-US"/>
          </a:p>
        </p:txBody>
      </p:sp>
    </p:spTree>
    <p:extLst>
      <p:ext uri="{BB962C8B-B14F-4D97-AF65-F5344CB8AC3E}">
        <p14:creationId xmlns:p14="http://schemas.microsoft.com/office/powerpoint/2010/main" val="37621955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4" name="Picture 2" descr="E:\Work\ppt新底板\公民分節頁-一張照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3568" y="260648"/>
            <a:ext cx="7772400" cy="1470025"/>
          </a:xfrm>
        </p:spPr>
        <p:txBody>
          <a:bodyPr/>
          <a:lstStyle>
            <a:lvl1pPr>
              <a:defRPr b="1">
                <a:solidFill>
                  <a:srgbClr val="002060"/>
                </a:solidFill>
              </a:defRPr>
            </a:lvl1pPr>
          </a:lstStyle>
          <a:p>
            <a:r>
              <a:rPr lang="zh-TW" altLang="en-US"/>
              <a:t>按一下以編輯母片標題樣式</a:t>
            </a:r>
            <a:endParaRPr lang="zh-TW" altLang="en-US" dirty="0"/>
          </a:p>
        </p:txBody>
      </p:sp>
      <p:sp>
        <p:nvSpPr>
          <p:cNvPr id="9" name="文字版面配置區 8"/>
          <p:cNvSpPr>
            <a:spLocks noGrp="1"/>
          </p:cNvSpPr>
          <p:nvPr>
            <p:ph type="body" sz="quarter" idx="13"/>
          </p:nvPr>
        </p:nvSpPr>
        <p:spPr>
          <a:xfrm>
            <a:off x="1908175" y="2060575"/>
            <a:ext cx="5472113" cy="1873250"/>
          </a:xfrm>
        </p:spPr>
        <p:txBody>
          <a:bodyPr/>
          <a:lstStyle>
            <a:lvl1pPr marL="0" indent="0" algn="l" eaLnBrk="1" hangingPunct="1">
              <a:buFontTx/>
              <a:buBlip>
                <a:blip r:embed="rId3"/>
              </a:buBlip>
              <a:defRPr>
                <a:solidFill>
                  <a:srgbClr val="FF0000"/>
                </a:solidFill>
              </a:defRPr>
            </a:lvl1pPr>
            <a:lvl2pPr marL="0" indent="0" algn="l">
              <a:buFontTx/>
              <a:buBlip>
                <a:blip r:embed="rId4"/>
              </a:buBlip>
              <a:defRPr>
                <a:solidFill>
                  <a:srgbClr val="B2B2B2"/>
                </a:solidFill>
              </a:defRPr>
            </a:lvl2pPr>
            <a:lvl3pPr algn="ctr">
              <a:defRPr/>
            </a:lvl3pPr>
            <a:lvl4pPr algn="ctr">
              <a:defRPr/>
            </a:lvl4pPr>
            <a:lvl5pPr algn="ctr">
              <a:defRPr/>
            </a:lvl5pPr>
          </a:lstStyle>
          <a:p>
            <a:pPr lvl="0"/>
            <a:r>
              <a:rPr lang="zh-TW" altLang="en-US"/>
              <a:t>按一下以編輯母片文字樣式</a:t>
            </a:r>
          </a:p>
          <a:p>
            <a:pPr lvl="1"/>
            <a:r>
              <a:rPr lang="zh-TW" altLang="en-US"/>
              <a:t>第二層</a:t>
            </a:r>
          </a:p>
        </p:txBody>
      </p:sp>
      <p:sp>
        <p:nvSpPr>
          <p:cNvPr id="5" name="日期版面配置區 3">
            <a:extLst>
              <a:ext uri="{FF2B5EF4-FFF2-40B4-BE49-F238E27FC236}"/>
            </a:extLst>
          </p:cNvPr>
          <p:cNvSpPr>
            <a:spLocks noGrp="1"/>
          </p:cNvSpPr>
          <p:nvPr>
            <p:ph type="dt" sz="half" idx="14"/>
          </p:nvPr>
        </p:nvSpPr>
        <p:spPr/>
        <p:txBody>
          <a:bodyPr/>
          <a:lstStyle>
            <a:lvl1pPr>
              <a:defRPr/>
            </a:lvl1pPr>
          </a:lstStyle>
          <a:p>
            <a:pPr>
              <a:defRPr/>
            </a:pPr>
            <a:fld id="{B564C0E6-3DF4-422D-9080-CFE7EEA3E5D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0D4F6EAF-D70E-4ACB-ABDB-27280295C400}" type="slidenum">
              <a:rPr lang="zh-TW" altLang="en-US"/>
              <a:pPr>
                <a:defRPr/>
              </a:pPr>
              <a:t>‹#›</a:t>
            </a:fld>
            <a:endParaRPr lang="zh-TW" altLang="en-US"/>
          </a:p>
        </p:txBody>
      </p:sp>
    </p:spTree>
    <p:extLst>
      <p:ext uri="{BB962C8B-B14F-4D97-AF65-F5344CB8AC3E}">
        <p14:creationId xmlns:p14="http://schemas.microsoft.com/office/powerpoint/2010/main" val="16985044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內文投影片">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8229600" cy="764704"/>
          </a:xfrm>
        </p:spPr>
        <p:txBody>
          <a:bodyPr anchor="t"/>
          <a:lstStyle>
            <a:lvl1pPr algn="l">
              <a:defRPr>
                <a:solidFill>
                  <a:srgbClr val="FFFF00"/>
                </a:solidFill>
              </a:defRPr>
            </a:lvl1pPr>
          </a:lstStyle>
          <a:p>
            <a:r>
              <a:rPr lang="zh-TW" altLang="en-US" dirty="0"/>
              <a:t>按一下以編輯母片標題樣式</a:t>
            </a:r>
          </a:p>
        </p:txBody>
      </p:sp>
      <p:sp>
        <p:nvSpPr>
          <p:cNvPr id="8" name="內容版面配置區 7"/>
          <p:cNvSpPr>
            <a:spLocks noGrp="1"/>
          </p:cNvSpPr>
          <p:nvPr>
            <p:ph sz="quarter" idx="13"/>
          </p:nvPr>
        </p:nvSpPr>
        <p:spPr>
          <a:xfrm>
            <a:off x="251520" y="980728"/>
            <a:ext cx="8351838" cy="4897437"/>
          </a:xfrm>
        </p:spPr>
        <p:txBody>
          <a:bodyPr/>
          <a:lstStyle>
            <a:lvl1pPr eaLnBrk="1" hangingPunct="1">
              <a:defRPr sz="3600">
                <a:solidFill>
                  <a:schemeClr val="tx1"/>
                </a:solidFill>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FB37A692-A47C-4F91-AE9E-5818E630C9A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379996E4-503C-475C-A98B-2561A883D833}" type="slidenum">
              <a:rPr lang="zh-TW" altLang="en-US"/>
              <a:pPr>
                <a:defRPr/>
              </a:pPr>
              <a:t>‹#›</a:t>
            </a:fld>
            <a:endParaRPr lang="zh-TW" altLang="en-US"/>
          </a:p>
        </p:txBody>
      </p:sp>
    </p:spTree>
    <p:extLst>
      <p:ext uri="{BB962C8B-B14F-4D97-AF65-F5344CB8AC3E}">
        <p14:creationId xmlns:p14="http://schemas.microsoft.com/office/powerpoint/2010/main" val="2125630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實例系列">
    <p:spTree>
      <p:nvGrpSpPr>
        <p:cNvPr id="1" name=""/>
        <p:cNvGrpSpPr/>
        <p:nvPr/>
      </p:nvGrpSpPr>
      <p:grpSpPr>
        <a:xfrm>
          <a:off x="0" y="0"/>
          <a:ext cx="0" cy="0"/>
          <a:chOff x="0" y="0"/>
          <a:chExt cx="0" cy="0"/>
        </a:xfrm>
      </p:grpSpPr>
      <p:sp>
        <p:nvSpPr>
          <p:cNvPr id="11" name="矩形 10"/>
          <p:cNvSpPr/>
          <p:nvPr userDrawn="1"/>
        </p:nvSpPr>
        <p:spPr>
          <a:xfrm>
            <a:off x="2483768" y="116632"/>
            <a:ext cx="6660232" cy="4320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39552" y="1700808"/>
            <a:ext cx="8147248" cy="4425355"/>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sp>
        <p:nvSpPr>
          <p:cNvPr id="2" name="標題 1"/>
          <p:cNvSpPr>
            <a:spLocks noGrp="1"/>
          </p:cNvSpPr>
          <p:nvPr>
            <p:ph type="title"/>
          </p:nvPr>
        </p:nvSpPr>
        <p:spPr>
          <a:xfrm>
            <a:off x="251520" y="341784"/>
            <a:ext cx="2664296" cy="1143000"/>
          </a:xfrm>
        </p:spPr>
        <p:txBody>
          <a:bodyPr>
            <a:noAutofit/>
          </a:bodyPr>
          <a:lstStyle>
            <a:lvl1pPr>
              <a:defRPr sz="4500">
                <a:latin typeface="微軟正黑體" pitchFamily="34" charset="-120"/>
                <a:ea typeface="微軟正黑體" pitchFamily="34" charset="-120"/>
              </a:defRPr>
            </a:lvl1pPr>
          </a:lstStyle>
          <a:p>
            <a:r>
              <a:rPr lang="zh-TW" altLang="en-US" dirty="0"/>
              <a:t>按一下以編輯母片標題樣式</a:t>
            </a:r>
          </a:p>
        </p:txBody>
      </p:sp>
      <p:grpSp>
        <p:nvGrpSpPr>
          <p:cNvPr id="27" name="群組 26"/>
          <p:cNvGrpSpPr/>
          <p:nvPr userDrawn="1"/>
        </p:nvGrpSpPr>
        <p:grpSpPr>
          <a:xfrm>
            <a:off x="-180528" y="-963488"/>
            <a:ext cx="3096344" cy="2664296"/>
            <a:chOff x="-180528" y="-1035496"/>
            <a:chExt cx="3096344" cy="2664296"/>
          </a:xfrm>
        </p:grpSpPr>
        <p:sp>
          <p:nvSpPr>
            <p:cNvPr id="9" name="橢圓 8"/>
            <p:cNvSpPr/>
            <p:nvPr userDrawn="1"/>
          </p:nvSpPr>
          <p:spPr>
            <a:xfrm>
              <a:off x="-180528" y="-1035496"/>
              <a:ext cx="2736304" cy="2664296"/>
            </a:xfrm>
            <a:prstGeom prst="ellipse">
              <a:avLst/>
            </a:prstGeom>
            <a:solidFill>
              <a:schemeClr val="accent5">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userDrawn="1"/>
          </p:nvSpPr>
          <p:spPr>
            <a:xfrm>
              <a:off x="1259632" y="-27384"/>
              <a:ext cx="1656184" cy="1656184"/>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5" name="直線接點 14"/>
          <p:cNvCxnSpPr>
            <a:stCxn id="11" idx="3"/>
          </p:cNvCxnSpPr>
          <p:nvPr userDrawn="1"/>
        </p:nvCxnSpPr>
        <p:spPr>
          <a:xfrm flipH="1">
            <a:off x="2411760" y="332656"/>
            <a:ext cx="673224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 name="群組 31"/>
          <p:cNvGrpSpPr/>
          <p:nvPr userDrawn="1"/>
        </p:nvGrpSpPr>
        <p:grpSpPr>
          <a:xfrm>
            <a:off x="107504" y="0"/>
            <a:ext cx="288032" cy="6858000"/>
            <a:chOff x="107504" y="0"/>
            <a:chExt cx="288032" cy="6858000"/>
          </a:xfrm>
        </p:grpSpPr>
        <p:sp>
          <p:nvSpPr>
            <p:cNvPr id="13" name="矩形 12"/>
            <p:cNvSpPr/>
            <p:nvPr userDrawn="1"/>
          </p:nvSpPr>
          <p:spPr>
            <a:xfrm rot="5400000">
              <a:off x="-2111052" y="4351412"/>
              <a:ext cx="4725144" cy="2880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9" name="直線接點 18"/>
            <p:cNvCxnSpPr>
              <a:stCxn id="13" idx="3"/>
            </p:cNvCxnSpPr>
            <p:nvPr userDrawn="1"/>
          </p:nvCxnSpPr>
          <p:spPr>
            <a:xfrm flipV="1">
              <a:off x="251520" y="0"/>
              <a:ext cx="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 name="直角三角形 32"/>
          <p:cNvSpPr/>
          <p:nvPr userDrawn="1"/>
        </p:nvSpPr>
        <p:spPr>
          <a:xfrm flipH="1">
            <a:off x="6948264" y="2852936"/>
            <a:ext cx="2195736" cy="4005064"/>
          </a:xfrm>
          <a:prstGeom prst="rtTriangle">
            <a:avLst/>
          </a:prstGeom>
          <a:solidFill>
            <a:srgbClr val="FFC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直角三角形 33"/>
          <p:cNvSpPr/>
          <p:nvPr userDrawn="1"/>
        </p:nvSpPr>
        <p:spPr>
          <a:xfrm flipH="1">
            <a:off x="1043608" y="5733256"/>
            <a:ext cx="8100392" cy="1124744"/>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內文附影片連結">
    <p:spTree>
      <p:nvGrpSpPr>
        <p:cNvPr id="1" name=""/>
        <p:cNvGrpSpPr/>
        <p:nvPr/>
      </p:nvGrpSpPr>
      <p:grpSpPr>
        <a:xfrm>
          <a:off x="0" y="0"/>
          <a:ext cx="0" cy="0"/>
          <a:chOff x="0" y="0"/>
          <a:chExt cx="0" cy="0"/>
        </a:xfrm>
      </p:grpSpPr>
      <p:sp>
        <p:nvSpPr>
          <p:cNvPr id="8" name="文字版面配置區 7"/>
          <p:cNvSpPr>
            <a:spLocks noGrp="1"/>
          </p:cNvSpPr>
          <p:nvPr>
            <p:ph type="body" sz="quarter" idx="13"/>
          </p:nvPr>
        </p:nvSpPr>
        <p:spPr>
          <a:xfrm>
            <a:off x="395288" y="1052513"/>
            <a:ext cx="8280400" cy="4968875"/>
          </a:xfrm>
        </p:spPr>
        <p:txBody>
          <a:bodyPr/>
          <a:lstStyle>
            <a:lvl1pPr marL="342900" indent="-3175" eaLnBrk="1" hangingPunct="1">
              <a:buNone/>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標題 1"/>
          <p:cNvSpPr>
            <a:spLocks noGrp="1"/>
          </p:cNvSpPr>
          <p:nvPr>
            <p:ph type="title"/>
          </p:nvPr>
        </p:nvSpPr>
        <p:spPr>
          <a:xfrm>
            <a:off x="0" y="0"/>
            <a:ext cx="7452320" cy="692696"/>
          </a:xfrm>
        </p:spPr>
        <p:txBody>
          <a:bodyPr anchor="t"/>
          <a:lstStyle>
            <a:lvl1pPr algn="l">
              <a:defRPr>
                <a:solidFill>
                  <a:srgbClr val="FFFF00"/>
                </a:solidFill>
              </a:defRPr>
            </a:lvl1pPr>
          </a:lstStyle>
          <a:p>
            <a:r>
              <a:rPr lang="zh-TW" altLang="en-US"/>
              <a:t>按一下以編輯母片標題樣式</a:t>
            </a:r>
            <a:endParaRPr lang="zh-TW" altLang="en-US" dirty="0"/>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8A358396-183C-4F6C-817B-522811E8774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FC9C209D-CDEE-4F7C-8506-31C753E78A9C}" type="slidenum">
              <a:rPr lang="zh-TW" altLang="en-US"/>
              <a:pPr>
                <a:defRPr/>
              </a:pPr>
              <a:t>‹#›</a:t>
            </a:fld>
            <a:endParaRPr lang="zh-TW" altLang="en-US"/>
          </a:p>
        </p:txBody>
      </p:sp>
    </p:spTree>
    <p:extLst>
      <p:ext uri="{BB962C8B-B14F-4D97-AF65-F5344CB8AC3E}">
        <p14:creationId xmlns:p14="http://schemas.microsoft.com/office/powerpoint/2010/main" val="9471913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整頁影片教學連結">
    <p:spTree>
      <p:nvGrpSpPr>
        <p:cNvPr id="1" name=""/>
        <p:cNvGrpSpPr/>
        <p:nvPr/>
      </p:nvGrpSpPr>
      <p:grpSpPr>
        <a:xfrm>
          <a:off x="0" y="0"/>
          <a:ext cx="0" cy="0"/>
          <a:chOff x="0" y="0"/>
          <a:chExt cx="0" cy="0"/>
        </a:xfrm>
      </p:grpSpPr>
      <p:pic>
        <p:nvPicPr>
          <p:cNvPr id="3" name="Picture 2" descr="E:\Work\103下新icon\影片教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2337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body" idx="1"/>
          </p:nvPr>
        </p:nvSpPr>
        <p:spPr>
          <a:xfrm>
            <a:off x="755576" y="980728"/>
            <a:ext cx="7726313" cy="5041230"/>
          </a:xfrm>
        </p:spPr>
        <p:txBody>
          <a:bodyPr/>
          <a:lstStyle>
            <a:lvl1pPr>
              <a:buNone/>
              <a:defRPr lang="zh-TW" altLang="en-US" sz="3000" kern="1200" dirty="0" smtClean="0">
                <a:solidFill>
                  <a:schemeClr val="tx1"/>
                </a:solidFill>
                <a:latin typeface="標楷體" pitchFamily="65" charset="-120"/>
                <a:ea typeface="標楷體" pitchFamily="65" charset="-120"/>
                <a:cs typeface="+mn-cs"/>
                <a:hlinkClick r:id=""/>
              </a:defRPr>
            </a:lvl1pPr>
            <a:lvl2pPr>
              <a:defRPr sz="3000"/>
            </a:lvl2pPr>
            <a:lvl3pPr>
              <a:defRPr sz="3000"/>
            </a:lvl3pPr>
            <a:lvl4pPr>
              <a:defRPr sz="3000"/>
            </a:lvl4pPr>
            <a:lvl5pPr>
              <a:defRPr sz="3000"/>
            </a:lvl5pPr>
          </a:lstStyle>
          <a:p>
            <a:pPr lvl="0"/>
            <a:r>
              <a:rPr lang="zh-TW" altLang="en-US" dirty="0">
                <a:hlinkClick r:id=""/>
              </a:rPr>
              <a:t>按一下以編輯母片文字樣式</a:t>
            </a:r>
          </a:p>
          <a:p>
            <a:pPr lvl="1"/>
            <a:r>
              <a:rPr lang="zh-TW" altLang="en-US" dirty="0">
                <a:hlinkClick r:id=""/>
              </a:rPr>
              <a:t>第二層</a:t>
            </a:r>
          </a:p>
          <a:p>
            <a:pPr lvl="2"/>
            <a:r>
              <a:rPr lang="zh-TW" altLang="en-US" dirty="0">
                <a:hlinkClick r:id=""/>
              </a:rPr>
              <a:t>第三層</a:t>
            </a:r>
          </a:p>
          <a:p>
            <a:pPr lvl="3"/>
            <a:r>
              <a:rPr lang="zh-TW" altLang="en-US" dirty="0">
                <a:hlinkClick r:id=""/>
              </a:rPr>
              <a:t>第四層</a:t>
            </a:r>
          </a:p>
          <a:p>
            <a:pPr lvl="4"/>
            <a:r>
              <a:rPr lang="zh-TW" altLang="en-US" dirty="0">
                <a:hlinkClick r:id=""/>
              </a:rPr>
              <a:t>第五層</a:t>
            </a:r>
            <a:endParaRPr lang="en-US" altLang="zh-TW" dirty="0"/>
          </a:p>
        </p:txBody>
      </p:sp>
      <p:sp>
        <p:nvSpPr>
          <p:cNvPr id="4" name="日期版面配置區 2">
            <a:extLst>
              <a:ext uri="{FF2B5EF4-FFF2-40B4-BE49-F238E27FC236}"/>
            </a:extLst>
          </p:cNvPr>
          <p:cNvSpPr>
            <a:spLocks noGrp="1"/>
          </p:cNvSpPr>
          <p:nvPr>
            <p:ph type="dt" sz="half" idx="10"/>
          </p:nvPr>
        </p:nvSpPr>
        <p:spPr/>
        <p:txBody>
          <a:bodyPr/>
          <a:lstStyle>
            <a:lvl1pPr>
              <a:defRPr/>
            </a:lvl1pPr>
          </a:lstStyle>
          <a:p>
            <a:pPr>
              <a:defRPr/>
            </a:pPr>
            <a:fld id="{3BC91380-286C-4DC0-A5CE-F65C756331B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2D9365A-A58A-4D82-99EC-AAE9636C88AB}" type="slidenum">
              <a:rPr lang="zh-TW" altLang="en-US"/>
              <a:pPr>
                <a:defRPr/>
              </a:pPr>
              <a:t>‹#›</a:t>
            </a:fld>
            <a:endParaRPr lang="zh-TW" altLang="en-US"/>
          </a:p>
        </p:txBody>
      </p:sp>
    </p:spTree>
    <p:extLst>
      <p:ext uri="{BB962C8B-B14F-4D97-AF65-F5344CB8AC3E}">
        <p14:creationId xmlns:p14="http://schemas.microsoft.com/office/powerpoint/2010/main" val="9886084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小辭典">
    <p:spTree>
      <p:nvGrpSpPr>
        <p:cNvPr id="1" name=""/>
        <p:cNvGrpSpPr/>
        <p:nvPr/>
      </p:nvGrpSpPr>
      <p:grpSpPr>
        <a:xfrm>
          <a:off x="0" y="0"/>
          <a:ext cx="0" cy="0"/>
          <a:chOff x="0" y="0"/>
          <a:chExt cx="0" cy="0"/>
        </a:xfrm>
      </p:grpSpPr>
      <p:pic>
        <p:nvPicPr>
          <p:cNvPr id="4" name="Picture 3" descr="E:\Work\103下新icon\小辭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319088"/>
            <a:ext cx="3238501" cy="13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8C3E3F71-EABB-4E74-A0CC-977291C8F37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CF42D2A2-5A65-4105-AA77-D08A5034447F}" type="slidenum">
              <a:rPr lang="zh-TW" altLang="en-US"/>
              <a:pPr>
                <a:defRPr/>
              </a:pPr>
              <a:t>‹#›</a:t>
            </a:fld>
            <a:endParaRPr lang="zh-TW" altLang="en-US"/>
          </a:p>
        </p:txBody>
      </p:sp>
    </p:spTree>
    <p:extLst>
      <p:ext uri="{BB962C8B-B14F-4D97-AF65-F5344CB8AC3E}">
        <p14:creationId xmlns:p14="http://schemas.microsoft.com/office/powerpoint/2010/main" val="13202674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公民論壇">
    <p:spTree>
      <p:nvGrpSpPr>
        <p:cNvPr id="1" name=""/>
        <p:cNvGrpSpPr/>
        <p:nvPr/>
      </p:nvGrpSpPr>
      <p:grpSpPr>
        <a:xfrm>
          <a:off x="0" y="0"/>
          <a:ext cx="0" cy="0"/>
          <a:chOff x="0" y="0"/>
          <a:chExt cx="0" cy="0"/>
        </a:xfrm>
      </p:grpSpPr>
      <p:pic>
        <p:nvPicPr>
          <p:cNvPr id="4" name="Picture 2" descr="E:\Work\103下新icon\公民論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060701"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040560" cy="764704"/>
          </a:xfrm>
        </p:spPr>
        <p:txBody>
          <a:bodyPr anchor="t"/>
          <a:lstStyle>
            <a:lvl1pPr algn="l">
              <a:defRPr>
                <a:solidFill>
                  <a:srgbClr val="FFFF00"/>
                </a:solidFill>
              </a:defRPr>
            </a:lvl1pPr>
          </a:lstStyle>
          <a:p>
            <a:r>
              <a:rPr lang="zh-TW" altLang="en-US" dirty="0"/>
              <a:t>按一下以編輯母片標題樣式</a:t>
            </a:r>
            <a:endParaRPr lang="en-US" altLang="zh-TW" dirty="0"/>
          </a:p>
        </p:txBody>
      </p:sp>
      <p:sp>
        <p:nvSpPr>
          <p:cNvPr id="9"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3B6B9CDB-9553-40DC-9AFC-A4343656A46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857D956F-1C22-45CB-A042-25E4DEF01B29}" type="slidenum">
              <a:rPr lang="zh-TW" altLang="en-US"/>
              <a:pPr>
                <a:defRPr/>
              </a:pPr>
              <a:t>‹#›</a:t>
            </a:fld>
            <a:endParaRPr lang="zh-TW" altLang="en-US"/>
          </a:p>
        </p:txBody>
      </p:sp>
    </p:spTree>
    <p:extLst>
      <p:ext uri="{BB962C8B-B14F-4D97-AF65-F5344CB8AC3E}">
        <p14:creationId xmlns:p14="http://schemas.microsoft.com/office/powerpoint/2010/main" val="6821517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考題觀摩">
    <p:spTree>
      <p:nvGrpSpPr>
        <p:cNvPr id="1" name=""/>
        <p:cNvGrpSpPr/>
        <p:nvPr/>
      </p:nvGrpSpPr>
      <p:grpSpPr>
        <a:xfrm>
          <a:off x="0" y="0"/>
          <a:ext cx="0" cy="0"/>
          <a:chOff x="0" y="0"/>
          <a:chExt cx="0" cy="0"/>
        </a:xfrm>
      </p:grpSpPr>
      <p:pic>
        <p:nvPicPr>
          <p:cNvPr id="3" name="Picture 9" descr="考題觀摩"/>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75" y="-252413"/>
            <a:ext cx="3036888" cy="128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版面配置區 10"/>
          <p:cNvSpPr>
            <a:spLocks noGrp="1"/>
          </p:cNvSpPr>
          <p:nvPr>
            <p:ph type="body" sz="quarter" idx="13"/>
          </p:nvPr>
        </p:nvSpPr>
        <p:spPr>
          <a:xfrm>
            <a:off x="251520" y="764704"/>
            <a:ext cx="8352730" cy="5544616"/>
          </a:xfrm>
        </p:spPr>
        <p:txBody>
          <a:bodyPr/>
          <a:lstStyle>
            <a:lvl1pPr marL="0" indent="0" algn="l" rtl="0" fontAlgn="base">
              <a:spcBef>
                <a:spcPct val="0"/>
              </a:spcBef>
              <a:spcAft>
                <a:spcPct val="0"/>
              </a:spcAft>
              <a:buNone/>
              <a:defRPr kumimoji="1" lang="zh-TW" altLang="en-US" sz="3000" kern="1200" dirty="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2">
            <a:extLst>
              <a:ext uri="{FF2B5EF4-FFF2-40B4-BE49-F238E27FC236}"/>
            </a:extLst>
          </p:cNvPr>
          <p:cNvSpPr>
            <a:spLocks noGrp="1"/>
          </p:cNvSpPr>
          <p:nvPr>
            <p:ph type="dt" sz="half" idx="14"/>
          </p:nvPr>
        </p:nvSpPr>
        <p:spPr/>
        <p:txBody>
          <a:bodyPr/>
          <a:lstStyle>
            <a:lvl1pPr>
              <a:defRPr/>
            </a:lvl1pPr>
          </a:lstStyle>
          <a:p>
            <a:pPr>
              <a:defRPr/>
            </a:pPr>
            <a:fld id="{99EDB407-6DE0-4979-B293-0C36999CE5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9B2351FE-0002-4E5B-B03C-EA41CC22C496}" type="slidenum">
              <a:rPr lang="zh-TW" altLang="en-US"/>
              <a:pPr>
                <a:defRPr/>
              </a:pPr>
              <a:t>‹#›</a:t>
            </a:fld>
            <a:endParaRPr lang="zh-TW" altLang="en-US"/>
          </a:p>
        </p:txBody>
      </p:sp>
    </p:spTree>
    <p:extLst>
      <p:ext uri="{BB962C8B-B14F-4D97-AF65-F5344CB8AC3E}">
        <p14:creationId xmlns:p14="http://schemas.microsoft.com/office/powerpoint/2010/main" val="42132297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學習視窗">
    <p:spTree>
      <p:nvGrpSpPr>
        <p:cNvPr id="1" name=""/>
        <p:cNvGrpSpPr/>
        <p:nvPr/>
      </p:nvGrpSpPr>
      <p:grpSpPr>
        <a:xfrm>
          <a:off x="0" y="0"/>
          <a:ext cx="0" cy="0"/>
          <a:chOff x="0" y="0"/>
          <a:chExt cx="0" cy="0"/>
        </a:xfrm>
      </p:grpSpPr>
      <p:pic>
        <p:nvPicPr>
          <p:cNvPr id="4" name="Picture 3" descr="E:\Work\103下新icon\學習視窗.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401638"/>
            <a:ext cx="3435350" cy="145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915816" y="0"/>
            <a:ext cx="5313784" cy="764704"/>
          </a:xfrm>
        </p:spPr>
        <p:txBody>
          <a:bodyPr/>
          <a:lstStyle>
            <a:lvl1pPr algn="l" rtl="0" eaLnBrk="1" fontAlgn="base" hangingPunct="1">
              <a:spcBef>
                <a:spcPct val="0"/>
              </a:spcBef>
              <a:spcAft>
                <a:spcPct val="0"/>
              </a:spcAft>
              <a:defRPr lang="zh-TW" altLang="en-US" sz="4400" kern="1200" dirty="0" smtClean="0">
                <a:solidFill>
                  <a:srgbClr val="FFFF00"/>
                </a:solidFill>
                <a:latin typeface="標楷體" pitchFamily="65" charset="-120"/>
                <a:ea typeface="標楷體" pitchFamily="65" charset="-120"/>
                <a:cs typeface="+mj-cs"/>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CE894F6-1C44-45C7-A23F-1A568E32687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49E045BF-C6FE-4A05-B9FE-18A01A8EBEB1}" type="slidenum">
              <a:rPr lang="zh-TW" altLang="en-US"/>
              <a:pPr>
                <a:defRPr/>
              </a:pPr>
              <a:t>‹#›</a:t>
            </a:fld>
            <a:endParaRPr lang="zh-TW" altLang="en-US"/>
          </a:p>
        </p:txBody>
      </p:sp>
    </p:spTree>
    <p:extLst>
      <p:ext uri="{BB962C8B-B14F-4D97-AF65-F5344CB8AC3E}">
        <p14:creationId xmlns:p14="http://schemas.microsoft.com/office/powerpoint/2010/main" val="40030883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重點提要">
    <p:spTree>
      <p:nvGrpSpPr>
        <p:cNvPr id="1" name=""/>
        <p:cNvGrpSpPr/>
        <p:nvPr/>
      </p:nvGrpSpPr>
      <p:grpSpPr>
        <a:xfrm>
          <a:off x="0" y="0"/>
          <a:ext cx="0" cy="0"/>
          <a:chOff x="0" y="0"/>
          <a:chExt cx="0" cy="0"/>
        </a:xfrm>
      </p:grpSpPr>
      <p:pic>
        <p:nvPicPr>
          <p:cNvPr id="4" name="Picture 2" descr="E:\Work\103下新icon\重點提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430213"/>
            <a:ext cx="37004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8" name="文字版面配置區 10"/>
          <p:cNvSpPr>
            <a:spLocks noGrp="1"/>
          </p:cNvSpPr>
          <p:nvPr>
            <p:ph type="body" sz="quarter" idx="13"/>
          </p:nvPr>
        </p:nvSpPr>
        <p:spPr>
          <a:xfrm>
            <a:off x="251520" y="1052736"/>
            <a:ext cx="8352730" cy="5112568"/>
          </a:xfrm>
        </p:spPr>
        <p:txBody>
          <a:bodyPr/>
          <a:lstStyle>
            <a:lvl1pPr marL="0" indent="0" algn="l" rtl="0" fontAlgn="base">
              <a:spcBef>
                <a:spcPct val="0"/>
              </a:spcBef>
              <a:spcAft>
                <a:spcPct val="0"/>
              </a:spcAft>
              <a:buNone/>
              <a:defRPr lang="zh-TW" altLang="en-US" sz="3600" kern="1200" dirty="0" smtClean="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C58E6BF1-E63B-482D-A09A-CB401DA817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70FB0F71-4004-43FC-B733-2CD5C2F27857}" type="slidenum">
              <a:rPr lang="zh-TW" altLang="en-US"/>
              <a:pPr>
                <a:defRPr/>
              </a:pPr>
              <a:t>‹#›</a:t>
            </a:fld>
            <a:endParaRPr lang="zh-TW" altLang="en-US"/>
          </a:p>
        </p:txBody>
      </p:sp>
    </p:spTree>
    <p:extLst>
      <p:ext uri="{BB962C8B-B14F-4D97-AF65-F5344CB8AC3E}">
        <p14:creationId xmlns:p14="http://schemas.microsoft.com/office/powerpoint/2010/main" val="7550620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小故事">
    <p:spTree>
      <p:nvGrpSpPr>
        <p:cNvPr id="1" name=""/>
        <p:cNvGrpSpPr/>
        <p:nvPr/>
      </p:nvGrpSpPr>
      <p:grpSpPr>
        <a:xfrm>
          <a:off x="0" y="0"/>
          <a:ext cx="0" cy="0"/>
          <a:chOff x="0" y="0"/>
          <a:chExt cx="0" cy="0"/>
        </a:xfrm>
      </p:grpSpPr>
      <p:pic>
        <p:nvPicPr>
          <p:cNvPr id="4" name="Picture 2" descr="E:\Work\103下新icon\小故事.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330200"/>
            <a:ext cx="3230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8503E0A-0BFA-4BCE-B989-7F0B6D6F44A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BD7ECDFB-69C4-44E4-AB79-446F5C2F6943}" type="slidenum">
              <a:rPr lang="zh-TW" altLang="en-US"/>
              <a:pPr>
                <a:defRPr/>
              </a:pPr>
              <a:t>‹#›</a:t>
            </a:fld>
            <a:endParaRPr lang="zh-TW" altLang="en-US"/>
          </a:p>
        </p:txBody>
      </p:sp>
    </p:spTree>
    <p:extLst>
      <p:ext uri="{BB962C8B-B14F-4D97-AF65-F5344CB8AC3E}">
        <p14:creationId xmlns:p14="http://schemas.microsoft.com/office/powerpoint/2010/main" val="15481441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內嵌影片頁">
    <p:spTree>
      <p:nvGrpSpPr>
        <p:cNvPr id="1" name=""/>
        <p:cNvGrpSpPr/>
        <p:nvPr/>
      </p:nvGrpSpPr>
      <p:grpSpPr>
        <a:xfrm>
          <a:off x="0" y="0"/>
          <a:ext cx="0" cy="0"/>
          <a:chOff x="0" y="0"/>
          <a:chExt cx="0" cy="0"/>
        </a:xfrm>
      </p:grpSpPr>
      <p:pic>
        <p:nvPicPr>
          <p:cNvPr id="3" name="Picture 2" descr="E:\Work\ppt新底板\舞台_底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lvl1pPr>
              <a:defRPr>
                <a:solidFill>
                  <a:schemeClr val="bg1"/>
                </a:solidFill>
              </a:defRPr>
            </a:lvl1pPr>
          </a:lstStyle>
          <a:p>
            <a:r>
              <a:rPr lang="zh-TW" altLang="en-US" dirty="0"/>
              <a:t>按一下以編輯母片標題樣式</a:t>
            </a:r>
          </a:p>
        </p:txBody>
      </p:sp>
      <p:sp>
        <p:nvSpPr>
          <p:cNvPr id="4" name="日期版面配置區 3">
            <a:extLst>
              <a:ext uri="{FF2B5EF4-FFF2-40B4-BE49-F238E27FC236}"/>
            </a:extLst>
          </p:cNvPr>
          <p:cNvSpPr>
            <a:spLocks noGrp="1"/>
          </p:cNvSpPr>
          <p:nvPr>
            <p:ph type="dt" sz="half" idx="10"/>
          </p:nvPr>
        </p:nvSpPr>
        <p:spPr/>
        <p:txBody>
          <a:bodyPr/>
          <a:lstStyle>
            <a:lvl1pPr>
              <a:defRPr/>
            </a:lvl1pPr>
          </a:lstStyle>
          <a:p>
            <a:pPr>
              <a:defRPr/>
            </a:pPr>
            <a:fld id="{4A5EF9BB-CB38-442C-8F9C-4AD8197AD0FD}"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B3DF2D15-0142-4DAE-A54B-A2D8EA3A72DA}" type="slidenum">
              <a:rPr lang="zh-TW" altLang="en-US"/>
              <a:pPr>
                <a:defRPr/>
              </a:pPr>
              <a:t>‹#›</a:t>
            </a:fld>
            <a:endParaRPr lang="zh-TW" altLang="en-US"/>
          </a:p>
        </p:txBody>
      </p:sp>
    </p:spTree>
    <p:extLst>
      <p:ext uri="{BB962C8B-B14F-4D97-AF65-F5344CB8AC3E}">
        <p14:creationId xmlns:p14="http://schemas.microsoft.com/office/powerpoint/2010/main" val="16103568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3">
            <a:extLst>
              <a:ext uri="{FF2B5EF4-FFF2-40B4-BE49-F238E27FC236}"/>
            </a:extLst>
          </p:cNvPr>
          <p:cNvSpPr>
            <a:spLocks noGrp="1"/>
          </p:cNvSpPr>
          <p:nvPr>
            <p:ph type="dt" sz="half" idx="10"/>
          </p:nvPr>
        </p:nvSpPr>
        <p:spPr/>
        <p:txBody>
          <a:bodyPr/>
          <a:lstStyle>
            <a:lvl1pPr>
              <a:defRPr/>
            </a:lvl1pPr>
          </a:lstStyle>
          <a:p>
            <a:pPr>
              <a:defRPr/>
            </a:pPr>
            <a:fld id="{55C2C69E-2191-45A7-9F2D-6D717BAEF70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3"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19F9CA78-9083-4120-B5C9-EDEA1EDBDB56}" type="slidenum">
              <a:rPr lang="zh-TW" altLang="en-US"/>
              <a:pPr>
                <a:defRPr/>
              </a:pPr>
              <a:t>‹#›</a:t>
            </a:fld>
            <a:endParaRPr lang="zh-TW" altLang="en-US"/>
          </a:p>
        </p:txBody>
      </p:sp>
    </p:spTree>
    <p:extLst>
      <p:ext uri="{BB962C8B-B14F-4D97-AF65-F5344CB8AC3E}">
        <p14:creationId xmlns:p14="http://schemas.microsoft.com/office/powerpoint/2010/main" val="2784280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小考箱問題">
    <p:spTree>
      <p:nvGrpSpPr>
        <p:cNvPr id="1" name=""/>
        <p:cNvGrpSpPr/>
        <p:nvPr/>
      </p:nvGrpSpPr>
      <p:grpSpPr>
        <a:xfrm>
          <a:off x="0" y="0"/>
          <a:ext cx="0" cy="0"/>
          <a:chOff x="0" y="0"/>
          <a:chExt cx="0" cy="0"/>
        </a:xfrm>
      </p:grpSpPr>
      <p:sp>
        <p:nvSpPr>
          <p:cNvPr id="11" name="矩形 10"/>
          <p:cNvSpPr/>
          <p:nvPr userDrawn="1"/>
        </p:nvSpPr>
        <p:spPr>
          <a:xfrm>
            <a:off x="2483768" y="116632"/>
            <a:ext cx="6660232" cy="4320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39552" y="1772816"/>
            <a:ext cx="8147248" cy="4353347"/>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sp>
        <p:nvSpPr>
          <p:cNvPr id="2" name="標題 1"/>
          <p:cNvSpPr>
            <a:spLocks noGrp="1"/>
          </p:cNvSpPr>
          <p:nvPr>
            <p:ph type="title"/>
          </p:nvPr>
        </p:nvSpPr>
        <p:spPr>
          <a:xfrm>
            <a:off x="251520" y="341784"/>
            <a:ext cx="2664296" cy="1143000"/>
          </a:xfrm>
        </p:spPr>
        <p:txBody>
          <a:bodyPr>
            <a:noAutofit/>
          </a:bodyPr>
          <a:lstStyle>
            <a:lvl1pPr>
              <a:defRPr sz="4500">
                <a:latin typeface="微軟正黑體" pitchFamily="34" charset="-120"/>
                <a:ea typeface="微軟正黑體" pitchFamily="34" charset="-120"/>
              </a:defRPr>
            </a:lvl1pPr>
          </a:lstStyle>
          <a:p>
            <a:r>
              <a:rPr lang="zh-TW" altLang="en-US" dirty="0"/>
              <a:t>按一下以編輯母片標題樣式</a:t>
            </a:r>
          </a:p>
        </p:txBody>
      </p:sp>
      <p:cxnSp>
        <p:nvCxnSpPr>
          <p:cNvPr id="15" name="直線接點 14"/>
          <p:cNvCxnSpPr>
            <a:stCxn id="11" idx="3"/>
          </p:cNvCxnSpPr>
          <p:nvPr userDrawn="1"/>
        </p:nvCxnSpPr>
        <p:spPr>
          <a:xfrm flipH="1">
            <a:off x="2411760" y="332656"/>
            <a:ext cx="673224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橢圓 15"/>
          <p:cNvSpPr/>
          <p:nvPr userDrawn="1"/>
        </p:nvSpPr>
        <p:spPr>
          <a:xfrm>
            <a:off x="7443054" y="0"/>
            <a:ext cx="1700946" cy="165618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8000" b="1" dirty="0">
                <a:latin typeface="微軟正黑體" pitchFamily="34" charset="-120"/>
                <a:ea typeface="微軟正黑體" pitchFamily="34" charset="-120"/>
              </a:rPr>
              <a:t>問</a:t>
            </a:r>
          </a:p>
        </p:txBody>
      </p:sp>
      <p:grpSp>
        <p:nvGrpSpPr>
          <p:cNvPr id="17" name="群組 16"/>
          <p:cNvGrpSpPr/>
          <p:nvPr userDrawn="1"/>
        </p:nvGrpSpPr>
        <p:grpSpPr>
          <a:xfrm>
            <a:off x="-180528" y="-963488"/>
            <a:ext cx="3096344" cy="2664296"/>
            <a:chOff x="-180528" y="-1035496"/>
            <a:chExt cx="3096344" cy="2664296"/>
          </a:xfrm>
        </p:grpSpPr>
        <p:sp>
          <p:nvSpPr>
            <p:cNvPr id="18" name="橢圓 17"/>
            <p:cNvSpPr/>
            <p:nvPr userDrawn="1"/>
          </p:nvSpPr>
          <p:spPr>
            <a:xfrm>
              <a:off x="-180528" y="-1035496"/>
              <a:ext cx="2736304" cy="2664296"/>
            </a:xfrm>
            <a:prstGeom prst="ellipse">
              <a:avLst/>
            </a:prstGeom>
            <a:solidFill>
              <a:schemeClr val="accent5">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userDrawn="1"/>
          </p:nvSpPr>
          <p:spPr>
            <a:xfrm>
              <a:off x="1259632" y="-27384"/>
              <a:ext cx="1656184" cy="1656184"/>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3" name="群組 22"/>
          <p:cNvGrpSpPr/>
          <p:nvPr userDrawn="1"/>
        </p:nvGrpSpPr>
        <p:grpSpPr>
          <a:xfrm>
            <a:off x="107504" y="0"/>
            <a:ext cx="288032" cy="6858000"/>
            <a:chOff x="107504" y="0"/>
            <a:chExt cx="288032" cy="6858000"/>
          </a:xfrm>
        </p:grpSpPr>
        <p:sp>
          <p:nvSpPr>
            <p:cNvPr id="27" name="矩形 26"/>
            <p:cNvSpPr/>
            <p:nvPr userDrawn="1"/>
          </p:nvSpPr>
          <p:spPr>
            <a:xfrm rot="5400000">
              <a:off x="-2111052" y="4351412"/>
              <a:ext cx="4725144" cy="2880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8" name="直線接點 27"/>
            <p:cNvCxnSpPr>
              <a:stCxn id="27" idx="3"/>
            </p:cNvCxnSpPr>
            <p:nvPr userDrawn="1"/>
          </p:nvCxnSpPr>
          <p:spPr>
            <a:xfrm flipV="1">
              <a:off x="251520" y="0"/>
              <a:ext cx="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直角三角形 28"/>
          <p:cNvSpPr/>
          <p:nvPr userDrawn="1"/>
        </p:nvSpPr>
        <p:spPr>
          <a:xfrm flipH="1">
            <a:off x="6948264" y="2852936"/>
            <a:ext cx="2195736" cy="4005064"/>
          </a:xfrm>
          <a:prstGeom prst="rtTriangle">
            <a:avLst/>
          </a:prstGeom>
          <a:solidFill>
            <a:srgbClr val="FFC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直角三角形 29"/>
          <p:cNvSpPr/>
          <p:nvPr userDrawn="1"/>
        </p:nvSpPr>
        <p:spPr>
          <a:xfrm flipH="1">
            <a:off x="1043608" y="5733256"/>
            <a:ext cx="8100392" cy="1124744"/>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C9A0859-58A1-4E0A-90FE-6783F4EB34F7}" type="datetimeFigureOut">
              <a:rPr lang="zh-TW" altLang="en-US">
                <a:solidFill>
                  <a:prstClr val="black">
                    <a:tint val="75000"/>
                  </a:prstClr>
                </a:solidFill>
              </a:rPr>
              <a:pPr>
                <a:defRPr/>
              </a:pPr>
              <a:t>2020/3/25</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23AB330-6929-408F-BDB5-16206D8E4201}" type="slidenum">
              <a:rPr lang="zh-TW" altLang="en-US"/>
              <a:pPr>
                <a:defRPr/>
              </a:pPr>
              <a:t>‹#›</a:t>
            </a:fld>
            <a:endParaRPr lang="zh-TW" altLang="en-US" dirty="0"/>
          </a:p>
        </p:txBody>
      </p:sp>
    </p:spTree>
    <p:extLst>
      <p:ext uri="{BB962C8B-B14F-4D97-AF65-F5344CB8AC3E}">
        <p14:creationId xmlns:p14="http://schemas.microsoft.com/office/powerpoint/2010/main" val="32104821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2" name="Picture 2" descr="F:\Work_PPT\106上封面頁\106(3)公民主題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8">
            <a:extLst>
              <a:ext uri="{FF2B5EF4-FFF2-40B4-BE49-F238E27FC236}"/>
            </a:extLst>
          </p:cNvPr>
          <p:cNvSpPr>
            <a:spLocks noChangeArrowheads="1"/>
          </p:cNvSpPr>
          <p:nvPr userDrawn="1"/>
        </p:nvSpPr>
        <p:spPr bwMode="auto">
          <a:xfrm>
            <a:off x="4071938" y="4060825"/>
            <a:ext cx="755650" cy="146367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base">
              <a:spcBef>
                <a:spcPct val="0"/>
              </a:spcBef>
              <a:spcAft>
                <a:spcPct val="0"/>
              </a:spcAft>
              <a:defRPr/>
            </a:pPr>
            <a:r>
              <a:rPr kumimoji="1" lang="en-US" altLang="zh-TW" sz="9000" b="1">
                <a:solidFill>
                  <a:srgbClr val="000000"/>
                </a:solidFill>
                <a:latin typeface="Times New Roman" pitchFamily="18" charset="0"/>
                <a:cs typeface="Times New Roman" pitchFamily="18" charset="0"/>
              </a:rPr>
              <a:t>3</a:t>
            </a:r>
            <a:endParaRPr kumimoji="1" lang="zh-TW" altLang="en-US" sz="9000" b="1">
              <a:solidFill>
                <a:srgbClr val="000000"/>
              </a:solidFill>
              <a:latin typeface="Times New Roman" pitchFamily="18" charset="0"/>
              <a:cs typeface="Times New Roman" pitchFamily="18" charset="0"/>
            </a:endParaRPr>
          </a:p>
        </p:txBody>
      </p:sp>
      <p:sp>
        <p:nvSpPr>
          <p:cNvPr id="4" name="Rectangle 9">
            <a:extLst>
              <a:ext uri="{FF2B5EF4-FFF2-40B4-BE49-F238E27FC236}"/>
            </a:extLst>
          </p:cNvPr>
          <p:cNvSpPr>
            <a:spLocks noChangeArrowheads="1"/>
          </p:cNvSpPr>
          <p:nvPr userDrawn="1"/>
        </p:nvSpPr>
        <p:spPr bwMode="auto">
          <a:xfrm>
            <a:off x="395288" y="4365625"/>
            <a:ext cx="3676650" cy="930275"/>
          </a:xfrm>
          <a:prstGeom prst="rect">
            <a:avLst/>
          </a:prstGeom>
          <a:noFill/>
          <a:ln>
            <a:noFill/>
          </a:ln>
          <a:effectLst>
            <a:prstShdw prst="shdw17" dist="17961" dir="2700000">
              <a:srgbClr val="708688"/>
            </a:prstShdw>
          </a:effectLs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0"/>
              </a:spcBef>
              <a:spcAft>
                <a:spcPct val="0"/>
              </a:spcAft>
              <a:defRPr/>
            </a:pPr>
            <a:r>
              <a:rPr lang="zh-TW" altLang="en-US" sz="5500" b="1">
                <a:solidFill>
                  <a:srgbClr val="000000"/>
                </a:solidFill>
                <a:latin typeface="標楷體" panose="02010601000101010101" pitchFamily="2" charset="-120"/>
                <a:ea typeface="標楷體" panose="02010601000101010101" pitchFamily="2" charset="-120"/>
              </a:rPr>
              <a:t>公民與社會</a:t>
            </a:r>
          </a:p>
        </p:txBody>
      </p:sp>
      <p:sp>
        <p:nvSpPr>
          <p:cNvPr id="5" name="日期版面配置區 2">
            <a:extLst>
              <a:ext uri="{FF2B5EF4-FFF2-40B4-BE49-F238E27FC236}"/>
            </a:extLst>
          </p:cNvPr>
          <p:cNvSpPr>
            <a:spLocks noGrp="1"/>
          </p:cNvSpPr>
          <p:nvPr>
            <p:ph type="dt" sz="half" idx="10"/>
          </p:nvPr>
        </p:nvSpPr>
        <p:spPr/>
        <p:txBody>
          <a:bodyPr/>
          <a:lstStyle>
            <a:lvl1pPr>
              <a:defRPr/>
            </a:lvl1pPr>
          </a:lstStyle>
          <a:p>
            <a:pPr>
              <a:defRPr/>
            </a:pPr>
            <a:fld id="{95A2D797-39EE-4CE8-8020-FE2928972A7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7BD2950-14D4-4C6E-80BD-0E2D33AFBEA4}" type="slidenum">
              <a:rPr lang="zh-TW" altLang="en-US"/>
              <a:pPr>
                <a:defRPr/>
              </a:pPr>
              <a:t>‹#›</a:t>
            </a:fld>
            <a:endParaRPr lang="zh-TW" altLang="en-US"/>
          </a:p>
        </p:txBody>
      </p:sp>
    </p:spTree>
    <p:extLst>
      <p:ext uri="{BB962C8B-B14F-4D97-AF65-F5344CB8AC3E}">
        <p14:creationId xmlns:p14="http://schemas.microsoft.com/office/powerpoint/2010/main" val="31920394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4" name="Picture 2" descr="E:\Work\ppt新底板\公民分節頁-一張照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3568" y="260648"/>
            <a:ext cx="7772400" cy="1470025"/>
          </a:xfrm>
        </p:spPr>
        <p:txBody>
          <a:bodyPr/>
          <a:lstStyle>
            <a:lvl1pPr>
              <a:defRPr b="1">
                <a:solidFill>
                  <a:srgbClr val="002060"/>
                </a:solidFill>
              </a:defRPr>
            </a:lvl1pPr>
          </a:lstStyle>
          <a:p>
            <a:r>
              <a:rPr lang="zh-TW" altLang="en-US"/>
              <a:t>按一下以編輯母片標題樣式</a:t>
            </a:r>
            <a:endParaRPr lang="zh-TW" altLang="en-US" dirty="0"/>
          </a:p>
        </p:txBody>
      </p:sp>
      <p:sp>
        <p:nvSpPr>
          <p:cNvPr id="9" name="文字版面配置區 8"/>
          <p:cNvSpPr>
            <a:spLocks noGrp="1"/>
          </p:cNvSpPr>
          <p:nvPr>
            <p:ph type="body" sz="quarter" idx="13"/>
          </p:nvPr>
        </p:nvSpPr>
        <p:spPr>
          <a:xfrm>
            <a:off x="1908175" y="2060575"/>
            <a:ext cx="5472113" cy="1873250"/>
          </a:xfrm>
        </p:spPr>
        <p:txBody>
          <a:bodyPr/>
          <a:lstStyle>
            <a:lvl1pPr marL="0" indent="0" algn="l" eaLnBrk="1" hangingPunct="1">
              <a:buFontTx/>
              <a:buBlip>
                <a:blip r:embed="rId3"/>
              </a:buBlip>
              <a:defRPr>
                <a:solidFill>
                  <a:srgbClr val="FF0000"/>
                </a:solidFill>
              </a:defRPr>
            </a:lvl1pPr>
            <a:lvl2pPr marL="0" indent="0" algn="l">
              <a:buFontTx/>
              <a:buBlip>
                <a:blip r:embed="rId4"/>
              </a:buBlip>
              <a:defRPr>
                <a:solidFill>
                  <a:srgbClr val="B2B2B2"/>
                </a:solidFill>
              </a:defRPr>
            </a:lvl2pPr>
            <a:lvl3pPr algn="ctr">
              <a:defRPr/>
            </a:lvl3pPr>
            <a:lvl4pPr algn="ctr">
              <a:defRPr/>
            </a:lvl4pPr>
            <a:lvl5pPr algn="ctr">
              <a:defRPr/>
            </a:lvl5pPr>
          </a:lstStyle>
          <a:p>
            <a:pPr lvl="0"/>
            <a:r>
              <a:rPr lang="zh-TW" altLang="en-US"/>
              <a:t>按一下以編輯母片文字樣式</a:t>
            </a:r>
          </a:p>
          <a:p>
            <a:pPr lvl="1"/>
            <a:r>
              <a:rPr lang="zh-TW" altLang="en-US"/>
              <a:t>第二層</a:t>
            </a:r>
          </a:p>
        </p:txBody>
      </p:sp>
      <p:sp>
        <p:nvSpPr>
          <p:cNvPr id="5" name="日期版面配置區 3">
            <a:extLst>
              <a:ext uri="{FF2B5EF4-FFF2-40B4-BE49-F238E27FC236}"/>
            </a:extLst>
          </p:cNvPr>
          <p:cNvSpPr>
            <a:spLocks noGrp="1"/>
          </p:cNvSpPr>
          <p:nvPr>
            <p:ph type="dt" sz="half" idx="14"/>
          </p:nvPr>
        </p:nvSpPr>
        <p:spPr/>
        <p:txBody>
          <a:bodyPr/>
          <a:lstStyle>
            <a:lvl1pPr>
              <a:defRPr/>
            </a:lvl1pPr>
          </a:lstStyle>
          <a:p>
            <a:pPr>
              <a:defRPr/>
            </a:pPr>
            <a:fld id="{B564C0E6-3DF4-422D-9080-CFE7EEA3E5D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0D4F6EAF-D70E-4ACB-ABDB-27280295C400}" type="slidenum">
              <a:rPr lang="zh-TW" altLang="en-US"/>
              <a:pPr>
                <a:defRPr/>
              </a:pPr>
              <a:t>‹#›</a:t>
            </a:fld>
            <a:endParaRPr lang="zh-TW" altLang="en-US"/>
          </a:p>
        </p:txBody>
      </p:sp>
    </p:spTree>
    <p:extLst>
      <p:ext uri="{BB962C8B-B14F-4D97-AF65-F5344CB8AC3E}">
        <p14:creationId xmlns:p14="http://schemas.microsoft.com/office/powerpoint/2010/main" val="18588851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內文投影片">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8229600" cy="764704"/>
          </a:xfrm>
        </p:spPr>
        <p:txBody>
          <a:bodyPr anchor="t"/>
          <a:lstStyle>
            <a:lvl1pPr algn="l">
              <a:defRPr>
                <a:solidFill>
                  <a:srgbClr val="FFFF00"/>
                </a:solidFill>
              </a:defRPr>
            </a:lvl1pPr>
          </a:lstStyle>
          <a:p>
            <a:r>
              <a:rPr lang="zh-TW" altLang="en-US" dirty="0"/>
              <a:t>按一下以編輯母片標題樣式</a:t>
            </a:r>
          </a:p>
        </p:txBody>
      </p:sp>
      <p:sp>
        <p:nvSpPr>
          <p:cNvPr id="8" name="內容版面配置區 7"/>
          <p:cNvSpPr>
            <a:spLocks noGrp="1"/>
          </p:cNvSpPr>
          <p:nvPr>
            <p:ph sz="quarter" idx="13"/>
          </p:nvPr>
        </p:nvSpPr>
        <p:spPr>
          <a:xfrm>
            <a:off x="251520" y="980728"/>
            <a:ext cx="8351838" cy="4897437"/>
          </a:xfrm>
        </p:spPr>
        <p:txBody>
          <a:bodyPr/>
          <a:lstStyle>
            <a:lvl1pPr eaLnBrk="1" hangingPunct="1">
              <a:defRPr sz="3600">
                <a:solidFill>
                  <a:schemeClr val="tx1"/>
                </a:solidFill>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FB37A692-A47C-4F91-AE9E-5818E630C9A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379996E4-503C-475C-A98B-2561A883D833}" type="slidenum">
              <a:rPr lang="zh-TW" altLang="en-US"/>
              <a:pPr>
                <a:defRPr/>
              </a:pPr>
              <a:t>‹#›</a:t>
            </a:fld>
            <a:endParaRPr lang="zh-TW" altLang="en-US"/>
          </a:p>
        </p:txBody>
      </p:sp>
    </p:spTree>
    <p:extLst>
      <p:ext uri="{BB962C8B-B14F-4D97-AF65-F5344CB8AC3E}">
        <p14:creationId xmlns:p14="http://schemas.microsoft.com/office/powerpoint/2010/main" val="39954281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內文附影片連結">
    <p:spTree>
      <p:nvGrpSpPr>
        <p:cNvPr id="1" name=""/>
        <p:cNvGrpSpPr/>
        <p:nvPr/>
      </p:nvGrpSpPr>
      <p:grpSpPr>
        <a:xfrm>
          <a:off x="0" y="0"/>
          <a:ext cx="0" cy="0"/>
          <a:chOff x="0" y="0"/>
          <a:chExt cx="0" cy="0"/>
        </a:xfrm>
      </p:grpSpPr>
      <p:sp>
        <p:nvSpPr>
          <p:cNvPr id="8" name="文字版面配置區 7"/>
          <p:cNvSpPr>
            <a:spLocks noGrp="1"/>
          </p:cNvSpPr>
          <p:nvPr>
            <p:ph type="body" sz="quarter" idx="13"/>
          </p:nvPr>
        </p:nvSpPr>
        <p:spPr>
          <a:xfrm>
            <a:off x="395288" y="1052513"/>
            <a:ext cx="8280400" cy="4968875"/>
          </a:xfrm>
        </p:spPr>
        <p:txBody>
          <a:bodyPr/>
          <a:lstStyle>
            <a:lvl1pPr marL="342900" indent="-3175" eaLnBrk="1" hangingPunct="1">
              <a:buNone/>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標題 1"/>
          <p:cNvSpPr>
            <a:spLocks noGrp="1"/>
          </p:cNvSpPr>
          <p:nvPr>
            <p:ph type="title"/>
          </p:nvPr>
        </p:nvSpPr>
        <p:spPr>
          <a:xfrm>
            <a:off x="0" y="0"/>
            <a:ext cx="7452320" cy="692696"/>
          </a:xfrm>
        </p:spPr>
        <p:txBody>
          <a:bodyPr anchor="t"/>
          <a:lstStyle>
            <a:lvl1pPr algn="l">
              <a:defRPr>
                <a:solidFill>
                  <a:srgbClr val="FFFF00"/>
                </a:solidFill>
              </a:defRPr>
            </a:lvl1pPr>
          </a:lstStyle>
          <a:p>
            <a:r>
              <a:rPr lang="zh-TW" altLang="en-US"/>
              <a:t>按一下以編輯母片標題樣式</a:t>
            </a:r>
            <a:endParaRPr lang="zh-TW" altLang="en-US" dirty="0"/>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8A358396-183C-4F6C-817B-522811E8774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FC9C209D-CDEE-4F7C-8506-31C753E78A9C}" type="slidenum">
              <a:rPr lang="zh-TW" altLang="en-US"/>
              <a:pPr>
                <a:defRPr/>
              </a:pPr>
              <a:t>‹#›</a:t>
            </a:fld>
            <a:endParaRPr lang="zh-TW" altLang="en-US"/>
          </a:p>
        </p:txBody>
      </p:sp>
    </p:spTree>
    <p:extLst>
      <p:ext uri="{BB962C8B-B14F-4D97-AF65-F5344CB8AC3E}">
        <p14:creationId xmlns:p14="http://schemas.microsoft.com/office/powerpoint/2010/main" val="24733298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整頁影片教學連結">
    <p:spTree>
      <p:nvGrpSpPr>
        <p:cNvPr id="1" name=""/>
        <p:cNvGrpSpPr/>
        <p:nvPr/>
      </p:nvGrpSpPr>
      <p:grpSpPr>
        <a:xfrm>
          <a:off x="0" y="0"/>
          <a:ext cx="0" cy="0"/>
          <a:chOff x="0" y="0"/>
          <a:chExt cx="0" cy="0"/>
        </a:xfrm>
      </p:grpSpPr>
      <p:pic>
        <p:nvPicPr>
          <p:cNvPr id="3" name="Picture 2" descr="E:\Work\103下新icon\影片教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2337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body" idx="1"/>
          </p:nvPr>
        </p:nvSpPr>
        <p:spPr>
          <a:xfrm>
            <a:off x="755576" y="980728"/>
            <a:ext cx="7726313" cy="5041230"/>
          </a:xfrm>
        </p:spPr>
        <p:txBody>
          <a:bodyPr/>
          <a:lstStyle>
            <a:lvl1pPr>
              <a:buNone/>
              <a:defRPr lang="zh-TW" altLang="en-US" sz="3000" kern="1200" dirty="0" smtClean="0">
                <a:solidFill>
                  <a:schemeClr val="tx1"/>
                </a:solidFill>
                <a:latin typeface="標楷體" pitchFamily="65" charset="-120"/>
                <a:ea typeface="標楷體" pitchFamily="65" charset="-120"/>
                <a:cs typeface="+mn-cs"/>
                <a:hlinkClick r:id=""/>
              </a:defRPr>
            </a:lvl1pPr>
            <a:lvl2pPr>
              <a:defRPr sz="3000"/>
            </a:lvl2pPr>
            <a:lvl3pPr>
              <a:defRPr sz="3000"/>
            </a:lvl3pPr>
            <a:lvl4pPr>
              <a:defRPr sz="3000"/>
            </a:lvl4pPr>
            <a:lvl5pPr>
              <a:defRPr sz="3000"/>
            </a:lvl5pPr>
          </a:lstStyle>
          <a:p>
            <a:pPr lvl="0"/>
            <a:r>
              <a:rPr lang="zh-TW" altLang="en-US" dirty="0">
                <a:hlinkClick r:id=""/>
              </a:rPr>
              <a:t>按一下以編輯母片文字樣式</a:t>
            </a:r>
          </a:p>
          <a:p>
            <a:pPr lvl="1"/>
            <a:r>
              <a:rPr lang="zh-TW" altLang="en-US" dirty="0">
                <a:hlinkClick r:id=""/>
              </a:rPr>
              <a:t>第二層</a:t>
            </a:r>
          </a:p>
          <a:p>
            <a:pPr lvl="2"/>
            <a:r>
              <a:rPr lang="zh-TW" altLang="en-US" dirty="0">
                <a:hlinkClick r:id=""/>
              </a:rPr>
              <a:t>第三層</a:t>
            </a:r>
          </a:p>
          <a:p>
            <a:pPr lvl="3"/>
            <a:r>
              <a:rPr lang="zh-TW" altLang="en-US" dirty="0">
                <a:hlinkClick r:id=""/>
              </a:rPr>
              <a:t>第四層</a:t>
            </a:r>
          </a:p>
          <a:p>
            <a:pPr lvl="4"/>
            <a:r>
              <a:rPr lang="zh-TW" altLang="en-US" dirty="0">
                <a:hlinkClick r:id=""/>
              </a:rPr>
              <a:t>第五層</a:t>
            </a:r>
            <a:endParaRPr lang="en-US" altLang="zh-TW" dirty="0"/>
          </a:p>
        </p:txBody>
      </p:sp>
      <p:sp>
        <p:nvSpPr>
          <p:cNvPr id="4" name="日期版面配置區 2">
            <a:extLst>
              <a:ext uri="{FF2B5EF4-FFF2-40B4-BE49-F238E27FC236}"/>
            </a:extLst>
          </p:cNvPr>
          <p:cNvSpPr>
            <a:spLocks noGrp="1"/>
          </p:cNvSpPr>
          <p:nvPr>
            <p:ph type="dt" sz="half" idx="10"/>
          </p:nvPr>
        </p:nvSpPr>
        <p:spPr/>
        <p:txBody>
          <a:bodyPr/>
          <a:lstStyle>
            <a:lvl1pPr>
              <a:defRPr/>
            </a:lvl1pPr>
          </a:lstStyle>
          <a:p>
            <a:pPr>
              <a:defRPr/>
            </a:pPr>
            <a:fld id="{3BC91380-286C-4DC0-A5CE-F65C756331B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2D9365A-A58A-4D82-99EC-AAE9636C88AB}" type="slidenum">
              <a:rPr lang="zh-TW" altLang="en-US"/>
              <a:pPr>
                <a:defRPr/>
              </a:pPr>
              <a:t>‹#›</a:t>
            </a:fld>
            <a:endParaRPr lang="zh-TW" altLang="en-US"/>
          </a:p>
        </p:txBody>
      </p:sp>
    </p:spTree>
    <p:extLst>
      <p:ext uri="{BB962C8B-B14F-4D97-AF65-F5344CB8AC3E}">
        <p14:creationId xmlns:p14="http://schemas.microsoft.com/office/powerpoint/2010/main" val="30517520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小辭典">
    <p:spTree>
      <p:nvGrpSpPr>
        <p:cNvPr id="1" name=""/>
        <p:cNvGrpSpPr/>
        <p:nvPr/>
      </p:nvGrpSpPr>
      <p:grpSpPr>
        <a:xfrm>
          <a:off x="0" y="0"/>
          <a:ext cx="0" cy="0"/>
          <a:chOff x="0" y="0"/>
          <a:chExt cx="0" cy="0"/>
        </a:xfrm>
      </p:grpSpPr>
      <p:pic>
        <p:nvPicPr>
          <p:cNvPr id="4" name="Picture 3" descr="E:\Work\103下新icon\小辭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319088"/>
            <a:ext cx="3238501" cy="13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8C3E3F71-EABB-4E74-A0CC-977291C8F37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CF42D2A2-5A65-4105-AA77-D08A5034447F}" type="slidenum">
              <a:rPr lang="zh-TW" altLang="en-US"/>
              <a:pPr>
                <a:defRPr/>
              </a:pPr>
              <a:t>‹#›</a:t>
            </a:fld>
            <a:endParaRPr lang="zh-TW" altLang="en-US"/>
          </a:p>
        </p:txBody>
      </p:sp>
    </p:spTree>
    <p:extLst>
      <p:ext uri="{BB962C8B-B14F-4D97-AF65-F5344CB8AC3E}">
        <p14:creationId xmlns:p14="http://schemas.microsoft.com/office/powerpoint/2010/main" val="9878482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公民論壇">
    <p:spTree>
      <p:nvGrpSpPr>
        <p:cNvPr id="1" name=""/>
        <p:cNvGrpSpPr/>
        <p:nvPr/>
      </p:nvGrpSpPr>
      <p:grpSpPr>
        <a:xfrm>
          <a:off x="0" y="0"/>
          <a:ext cx="0" cy="0"/>
          <a:chOff x="0" y="0"/>
          <a:chExt cx="0" cy="0"/>
        </a:xfrm>
      </p:grpSpPr>
      <p:pic>
        <p:nvPicPr>
          <p:cNvPr id="4" name="Picture 2" descr="E:\Work\103下新icon\公民論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060701"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040560" cy="764704"/>
          </a:xfrm>
        </p:spPr>
        <p:txBody>
          <a:bodyPr anchor="t"/>
          <a:lstStyle>
            <a:lvl1pPr algn="l">
              <a:defRPr>
                <a:solidFill>
                  <a:srgbClr val="FFFF00"/>
                </a:solidFill>
              </a:defRPr>
            </a:lvl1pPr>
          </a:lstStyle>
          <a:p>
            <a:r>
              <a:rPr lang="zh-TW" altLang="en-US" dirty="0"/>
              <a:t>按一下以編輯母片標題樣式</a:t>
            </a:r>
            <a:endParaRPr lang="en-US" altLang="zh-TW" dirty="0"/>
          </a:p>
        </p:txBody>
      </p:sp>
      <p:sp>
        <p:nvSpPr>
          <p:cNvPr id="9"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3B6B9CDB-9553-40DC-9AFC-A4343656A46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857D956F-1C22-45CB-A042-25E4DEF01B29}" type="slidenum">
              <a:rPr lang="zh-TW" altLang="en-US"/>
              <a:pPr>
                <a:defRPr/>
              </a:pPr>
              <a:t>‹#›</a:t>
            </a:fld>
            <a:endParaRPr lang="zh-TW" altLang="en-US"/>
          </a:p>
        </p:txBody>
      </p:sp>
    </p:spTree>
    <p:extLst>
      <p:ext uri="{BB962C8B-B14F-4D97-AF65-F5344CB8AC3E}">
        <p14:creationId xmlns:p14="http://schemas.microsoft.com/office/powerpoint/2010/main" val="21841732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考題觀摩">
    <p:spTree>
      <p:nvGrpSpPr>
        <p:cNvPr id="1" name=""/>
        <p:cNvGrpSpPr/>
        <p:nvPr/>
      </p:nvGrpSpPr>
      <p:grpSpPr>
        <a:xfrm>
          <a:off x="0" y="0"/>
          <a:ext cx="0" cy="0"/>
          <a:chOff x="0" y="0"/>
          <a:chExt cx="0" cy="0"/>
        </a:xfrm>
      </p:grpSpPr>
      <p:pic>
        <p:nvPicPr>
          <p:cNvPr id="3" name="Picture 9" descr="考題觀摩"/>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75" y="-252413"/>
            <a:ext cx="3036888" cy="128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版面配置區 10"/>
          <p:cNvSpPr>
            <a:spLocks noGrp="1"/>
          </p:cNvSpPr>
          <p:nvPr>
            <p:ph type="body" sz="quarter" idx="13"/>
          </p:nvPr>
        </p:nvSpPr>
        <p:spPr>
          <a:xfrm>
            <a:off x="251520" y="764704"/>
            <a:ext cx="8352730" cy="5544616"/>
          </a:xfrm>
        </p:spPr>
        <p:txBody>
          <a:bodyPr/>
          <a:lstStyle>
            <a:lvl1pPr marL="0" indent="0" algn="l" rtl="0" fontAlgn="base">
              <a:spcBef>
                <a:spcPct val="0"/>
              </a:spcBef>
              <a:spcAft>
                <a:spcPct val="0"/>
              </a:spcAft>
              <a:buNone/>
              <a:defRPr kumimoji="1" lang="zh-TW" altLang="en-US" sz="3000" kern="1200" dirty="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2">
            <a:extLst>
              <a:ext uri="{FF2B5EF4-FFF2-40B4-BE49-F238E27FC236}"/>
            </a:extLst>
          </p:cNvPr>
          <p:cNvSpPr>
            <a:spLocks noGrp="1"/>
          </p:cNvSpPr>
          <p:nvPr>
            <p:ph type="dt" sz="half" idx="14"/>
          </p:nvPr>
        </p:nvSpPr>
        <p:spPr/>
        <p:txBody>
          <a:bodyPr/>
          <a:lstStyle>
            <a:lvl1pPr>
              <a:defRPr/>
            </a:lvl1pPr>
          </a:lstStyle>
          <a:p>
            <a:pPr>
              <a:defRPr/>
            </a:pPr>
            <a:fld id="{99EDB407-6DE0-4979-B293-0C36999CE5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9B2351FE-0002-4E5B-B03C-EA41CC22C496}" type="slidenum">
              <a:rPr lang="zh-TW" altLang="en-US"/>
              <a:pPr>
                <a:defRPr/>
              </a:pPr>
              <a:t>‹#›</a:t>
            </a:fld>
            <a:endParaRPr lang="zh-TW" altLang="en-US"/>
          </a:p>
        </p:txBody>
      </p:sp>
    </p:spTree>
    <p:extLst>
      <p:ext uri="{BB962C8B-B14F-4D97-AF65-F5344CB8AC3E}">
        <p14:creationId xmlns:p14="http://schemas.microsoft.com/office/powerpoint/2010/main" val="11780473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學習視窗">
    <p:spTree>
      <p:nvGrpSpPr>
        <p:cNvPr id="1" name=""/>
        <p:cNvGrpSpPr/>
        <p:nvPr/>
      </p:nvGrpSpPr>
      <p:grpSpPr>
        <a:xfrm>
          <a:off x="0" y="0"/>
          <a:ext cx="0" cy="0"/>
          <a:chOff x="0" y="0"/>
          <a:chExt cx="0" cy="0"/>
        </a:xfrm>
      </p:grpSpPr>
      <p:pic>
        <p:nvPicPr>
          <p:cNvPr id="4" name="Picture 3" descr="E:\Work\103下新icon\學習視窗.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401638"/>
            <a:ext cx="3435350" cy="145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915816" y="0"/>
            <a:ext cx="5313784" cy="764704"/>
          </a:xfrm>
        </p:spPr>
        <p:txBody>
          <a:bodyPr/>
          <a:lstStyle>
            <a:lvl1pPr algn="l" rtl="0" eaLnBrk="1" fontAlgn="base" hangingPunct="1">
              <a:spcBef>
                <a:spcPct val="0"/>
              </a:spcBef>
              <a:spcAft>
                <a:spcPct val="0"/>
              </a:spcAft>
              <a:defRPr lang="zh-TW" altLang="en-US" sz="4400" kern="1200" dirty="0" smtClean="0">
                <a:solidFill>
                  <a:srgbClr val="FFFF00"/>
                </a:solidFill>
                <a:latin typeface="標楷體" pitchFamily="65" charset="-120"/>
                <a:ea typeface="標楷體" pitchFamily="65" charset="-120"/>
                <a:cs typeface="+mj-cs"/>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CE894F6-1C44-45C7-A23F-1A568E32687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49E045BF-C6FE-4A05-B9FE-18A01A8EBEB1}" type="slidenum">
              <a:rPr lang="zh-TW" altLang="en-US"/>
              <a:pPr>
                <a:defRPr/>
              </a:pPr>
              <a:t>‹#›</a:t>
            </a:fld>
            <a:endParaRPr lang="zh-TW" altLang="en-US"/>
          </a:p>
        </p:txBody>
      </p:sp>
    </p:spTree>
    <p:extLst>
      <p:ext uri="{BB962C8B-B14F-4D97-AF65-F5344CB8AC3E}">
        <p14:creationId xmlns:p14="http://schemas.microsoft.com/office/powerpoint/2010/main" val="1463790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小考箱答案">
    <p:spTree>
      <p:nvGrpSpPr>
        <p:cNvPr id="1" name=""/>
        <p:cNvGrpSpPr/>
        <p:nvPr/>
      </p:nvGrpSpPr>
      <p:grpSpPr>
        <a:xfrm>
          <a:off x="0" y="0"/>
          <a:ext cx="0" cy="0"/>
          <a:chOff x="0" y="0"/>
          <a:chExt cx="0" cy="0"/>
        </a:xfrm>
      </p:grpSpPr>
      <p:sp>
        <p:nvSpPr>
          <p:cNvPr id="11" name="矩形 10"/>
          <p:cNvSpPr/>
          <p:nvPr userDrawn="1"/>
        </p:nvSpPr>
        <p:spPr>
          <a:xfrm>
            <a:off x="2483768" y="116632"/>
            <a:ext cx="6660232" cy="43204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39552" y="1772816"/>
            <a:ext cx="8147248" cy="4353347"/>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sp>
        <p:nvSpPr>
          <p:cNvPr id="2" name="標題 1"/>
          <p:cNvSpPr>
            <a:spLocks noGrp="1"/>
          </p:cNvSpPr>
          <p:nvPr>
            <p:ph type="title"/>
          </p:nvPr>
        </p:nvSpPr>
        <p:spPr>
          <a:xfrm>
            <a:off x="251520" y="341784"/>
            <a:ext cx="2664296" cy="1143000"/>
          </a:xfrm>
        </p:spPr>
        <p:txBody>
          <a:bodyPr>
            <a:noAutofit/>
          </a:bodyPr>
          <a:lstStyle>
            <a:lvl1pPr>
              <a:defRPr sz="4500">
                <a:latin typeface="微軟正黑體" pitchFamily="34" charset="-120"/>
                <a:ea typeface="微軟正黑體" pitchFamily="34" charset="-120"/>
              </a:defRPr>
            </a:lvl1pPr>
          </a:lstStyle>
          <a:p>
            <a:r>
              <a:rPr lang="zh-TW" altLang="en-US" dirty="0"/>
              <a:t>按一下以編輯母片標題樣式</a:t>
            </a:r>
          </a:p>
        </p:txBody>
      </p:sp>
      <p:cxnSp>
        <p:nvCxnSpPr>
          <p:cNvPr id="15" name="直線接點 14"/>
          <p:cNvCxnSpPr>
            <a:stCxn id="11" idx="3"/>
          </p:cNvCxnSpPr>
          <p:nvPr userDrawn="1"/>
        </p:nvCxnSpPr>
        <p:spPr>
          <a:xfrm flipH="1">
            <a:off x="2411760" y="332656"/>
            <a:ext cx="673224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橢圓 15"/>
          <p:cNvSpPr/>
          <p:nvPr userDrawn="1"/>
        </p:nvSpPr>
        <p:spPr>
          <a:xfrm>
            <a:off x="7443054" y="0"/>
            <a:ext cx="1700946" cy="165618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8000" b="1" dirty="0">
                <a:latin typeface="微軟正黑體" pitchFamily="34" charset="-120"/>
                <a:ea typeface="微軟正黑體" pitchFamily="34" charset="-120"/>
              </a:rPr>
              <a:t>答</a:t>
            </a:r>
          </a:p>
        </p:txBody>
      </p:sp>
      <p:grpSp>
        <p:nvGrpSpPr>
          <p:cNvPr id="17" name="群組 16"/>
          <p:cNvGrpSpPr/>
          <p:nvPr userDrawn="1"/>
        </p:nvGrpSpPr>
        <p:grpSpPr>
          <a:xfrm>
            <a:off x="-180528" y="-963488"/>
            <a:ext cx="3096344" cy="2664296"/>
            <a:chOff x="-180528" y="-1035496"/>
            <a:chExt cx="3096344" cy="2664296"/>
          </a:xfrm>
        </p:grpSpPr>
        <p:sp>
          <p:nvSpPr>
            <p:cNvPr id="18" name="橢圓 17"/>
            <p:cNvSpPr/>
            <p:nvPr userDrawn="1"/>
          </p:nvSpPr>
          <p:spPr>
            <a:xfrm>
              <a:off x="-180528" y="-1035496"/>
              <a:ext cx="2736304" cy="2664296"/>
            </a:xfrm>
            <a:prstGeom prst="ellipse">
              <a:avLst/>
            </a:prstGeom>
            <a:solidFill>
              <a:schemeClr val="accent5">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userDrawn="1"/>
          </p:nvSpPr>
          <p:spPr>
            <a:xfrm>
              <a:off x="1259632" y="-27384"/>
              <a:ext cx="1656184" cy="1656184"/>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 name="直角三角形 20"/>
          <p:cNvSpPr/>
          <p:nvPr userDrawn="1"/>
        </p:nvSpPr>
        <p:spPr>
          <a:xfrm flipH="1">
            <a:off x="6948264" y="2852936"/>
            <a:ext cx="2195736" cy="4005064"/>
          </a:xfrm>
          <a:prstGeom prst="rtTriangle">
            <a:avLst/>
          </a:prstGeom>
          <a:solidFill>
            <a:srgbClr val="FFC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直角三角形 21"/>
          <p:cNvSpPr/>
          <p:nvPr userDrawn="1"/>
        </p:nvSpPr>
        <p:spPr>
          <a:xfrm flipH="1">
            <a:off x="1043608" y="5733256"/>
            <a:ext cx="8100392" cy="1124744"/>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p:cNvGrpSpPr/>
          <p:nvPr userDrawn="1"/>
        </p:nvGrpSpPr>
        <p:grpSpPr>
          <a:xfrm>
            <a:off x="107504" y="0"/>
            <a:ext cx="288032" cy="6858000"/>
            <a:chOff x="107504" y="0"/>
            <a:chExt cx="288032" cy="6858000"/>
          </a:xfrm>
        </p:grpSpPr>
        <p:sp>
          <p:nvSpPr>
            <p:cNvPr id="27" name="矩形 26"/>
            <p:cNvSpPr/>
            <p:nvPr userDrawn="1"/>
          </p:nvSpPr>
          <p:spPr>
            <a:xfrm rot="5400000">
              <a:off x="-2111052" y="4351412"/>
              <a:ext cx="4725144" cy="2880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8" name="直線接點 27"/>
            <p:cNvCxnSpPr>
              <a:stCxn id="27" idx="3"/>
            </p:cNvCxnSpPr>
            <p:nvPr userDrawn="1"/>
          </p:nvCxnSpPr>
          <p:spPr>
            <a:xfrm flipV="1">
              <a:off x="251520" y="0"/>
              <a:ext cx="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重點提要">
    <p:spTree>
      <p:nvGrpSpPr>
        <p:cNvPr id="1" name=""/>
        <p:cNvGrpSpPr/>
        <p:nvPr/>
      </p:nvGrpSpPr>
      <p:grpSpPr>
        <a:xfrm>
          <a:off x="0" y="0"/>
          <a:ext cx="0" cy="0"/>
          <a:chOff x="0" y="0"/>
          <a:chExt cx="0" cy="0"/>
        </a:xfrm>
      </p:grpSpPr>
      <p:pic>
        <p:nvPicPr>
          <p:cNvPr id="4" name="Picture 2" descr="E:\Work\103下新icon\重點提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430213"/>
            <a:ext cx="37004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8" name="文字版面配置區 10"/>
          <p:cNvSpPr>
            <a:spLocks noGrp="1"/>
          </p:cNvSpPr>
          <p:nvPr>
            <p:ph type="body" sz="quarter" idx="13"/>
          </p:nvPr>
        </p:nvSpPr>
        <p:spPr>
          <a:xfrm>
            <a:off x="251520" y="1052736"/>
            <a:ext cx="8352730" cy="5112568"/>
          </a:xfrm>
        </p:spPr>
        <p:txBody>
          <a:bodyPr/>
          <a:lstStyle>
            <a:lvl1pPr marL="0" indent="0" algn="l" rtl="0" fontAlgn="base">
              <a:spcBef>
                <a:spcPct val="0"/>
              </a:spcBef>
              <a:spcAft>
                <a:spcPct val="0"/>
              </a:spcAft>
              <a:buNone/>
              <a:defRPr lang="zh-TW" altLang="en-US" sz="3600" kern="1200" dirty="0" smtClean="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C58E6BF1-E63B-482D-A09A-CB401DA817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70FB0F71-4004-43FC-B733-2CD5C2F27857}" type="slidenum">
              <a:rPr lang="zh-TW" altLang="en-US"/>
              <a:pPr>
                <a:defRPr/>
              </a:pPr>
              <a:t>‹#›</a:t>
            </a:fld>
            <a:endParaRPr lang="zh-TW" altLang="en-US"/>
          </a:p>
        </p:txBody>
      </p:sp>
    </p:spTree>
    <p:extLst>
      <p:ext uri="{BB962C8B-B14F-4D97-AF65-F5344CB8AC3E}">
        <p14:creationId xmlns:p14="http://schemas.microsoft.com/office/powerpoint/2010/main" val="8965493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小故事">
    <p:spTree>
      <p:nvGrpSpPr>
        <p:cNvPr id="1" name=""/>
        <p:cNvGrpSpPr/>
        <p:nvPr/>
      </p:nvGrpSpPr>
      <p:grpSpPr>
        <a:xfrm>
          <a:off x="0" y="0"/>
          <a:ext cx="0" cy="0"/>
          <a:chOff x="0" y="0"/>
          <a:chExt cx="0" cy="0"/>
        </a:xfrm>
      </p:grpSpPr>
      <p:pic>
        <p:nvPicPr>
          <p:cNvPr id="4" name="Picture 2" descr="E:\Work\103下新icon\小故事.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330200"/>
            <a:ext cx="3230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8503E0A-0BFA-4BCE-B989-7F0B6D6F44A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BD7ECDFB-69C4-44E4-AB79-446F5C2F6943}" type="slidenum">
              <a:rPr lang="zh-TW" altLang="en-US"/>
              <a:pPr>
                <a:defRPr/>
              </a:pPr>
              <a:t>‹#›</a:t>
            </a:fld>
            <a:endParaRPr lang="zh-TW" altLang="en-US"/>
          </a:p>
        </p:txBody>
      </p:sp>
    </p:spTree>
    <p:extLst>
      <p:ext uri="{BB962C8B-B14F-4D97-AF65-F5344CB8AC3E}">
        <p14:creationId xmlns:p14="http://schemas.microsoft.com/office/powerpoint/2010/main" val="3370669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內嵌影片頁">
    <p:spTree>
      <p:nvGrpSpPr>
        <p:cNvPr id="1" name=""/>
        <p:cNvGrpSpPr/>
        <p:nvPr/>
      </p:nvGrpSpPr>
      <p:grpSpPr>
        <a:xfrm>
          <a:off x="0" y="0"/>
          <a:ext cx="0" cy="0"/>
          <a:chOff x="0" y="0"/>
          <a:chExt cx="0" cy="0"/>
        </a:xfrm>
      </p:grpSpPr>
      <p:pic>
        <p:nvPicPr>
          <p:cNvPr id="3" name="Picture 2" descr="E:\Work\ppt新底板\舞台_底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lvl1pPr>
              <a:defRPr>
                <a:solidFill>
                  <a:schemeClr val="bg1"/>
                </a:solidFill>
              </a:defRPr>
            </a:lvl1pPr>
          </a:lstStyle>
          <a:p>
            <a:r>
              <a:rPr lang="zh-TW" altLang="en-US" dirty="0"/>
              <a:t>按一下以編輯母片標題樣式</a:t>
            </a:r>
          </a:p>
        </p:txBody>
      </p:sp>
      <p:sp>
        <p:nvSpPr>
          <p:cNvPr id="4" name="日期版面配置區 3">
            <a:extLst>
              <a:ext uri="{FF2B5EF4-FFF2-40B4-BE49-F238E27FC236}"/>
            </a:extLst>
          </p:cNvPr>
          <p:cNvSpPr>
            <a:spLocks noGrp="1"/>
          </p:cNvSpPr>
          <p:nvPr>
            <p:ph type="dt" sz="half" idx="10"/>
          </p:nvPr>
        </p:nvSpPr>
        <p:spPr/>
        <p:txBody>
          <a:bodyPr/>
          <a:lstStyle>
            <a:lvl1pPr>
              <a:defRPr/>
            </a:lvl1pPr>
          </a:lstStyle>
          <a:p>
            <a:pPr>
              <a:defRPr/>
            </a:pPr>
            <a:fld id="{4A5EF9BB-CB38-442C-8F9C-4AD8197AD0FD}"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B3DF2D15-0142-4DAE-A54B-A2D8EA3A72DA}" type="slidenum">
              <a:rPr lang="zh-TW" altLang="en-US"/>
              <a:pPr>
                <a:defRPr/>
              </a:pPr>
              <a:t>‹#›</a:t>
            </a:fld>
            <a:endParaRPr lang="zh-TW" altLang="en-US"/>
          </a:p>
        </p:txBody>
      </p:sp>
    </p:spTree>
    <p:extLst>
      <p:ext uri="{BB962C8B-B14F-4D97-AF65-F5344CB8AC3E}">
        <p14:creationId xmlns:p14="http://schemas.microsoft.com/office/powerpoint/2010/main" val="12293756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3">
            <a:extLst>
              <a:ext uri="{FF2B5EF4-FFF2-40B4-BE49-F238E27FC236}"/>
            </a:extLst>
          </p:cNvPr>
          <p:cNvSpPr>
            <a:spLocks noGrp="1"/>
          </p:cNvSpPr>
          <p:nvPr>
            <p:ph type="dt" sz="half" idx="10"/>
          </p:nvPr>
        </p:nvSpPr>
        <p:spPr/>
        <p:txBody>
          <a:bodyPr/>
          <a:lstStyle>
            <a:lvl1pPr>
              <a:defRPr/>
            </a:lvl1pPr>
          </a:lstStyle>
          <a:p>
            <a:pPr>
              <a:defRPr/>
            </a:pPr>
            <a:fld id="{55C2C69E-2191-45A7-9F2D-6D717BAEF70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3"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19F9CA78-9083-4120-B5C9-EDEA1EDBDB56}" type="slidenum">
              <a:rPr lang="zh-TW" altLang="en-US"/>
              <a:pPr>
                <a:defRPr/>
              </a:pPr>
              <a:t>‹#›</a:t>
            </a:fld>
            <a:endParaRPr lang="zh-TW" altLang="en-US"/>
          </a:p>
        </p:txBody>
      </p:sp>
    </p:spTree>
    <p:extLst>
      <p:ext uri="{BB962C8B-B14F-4D97-AF65-F5344CB8AC3E}">
        <p14:creationId xmlns:p14="http://schemas.microsoft.com/office/powerpoint/2010/main" val="35502144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C9A0859-58A1-4E0A-90FE-6783F4EB34F7}" type="datetimeFigureOut">
              <a:rPr lang="zh-TW" altLang="en-US">
                <a:solidFill>
                  <a:prstClr val="black">
                    <a:tint val="75000"/>
                  </a:prstClr>
                </a:solidFill>
              </a:rPr>
              <a:pPr>
                <a:defRPr/>
              </a:pPr>
              <a:t>2020/3/25</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23AB330-6929-408F-BDB5-16206D8E4201}" type="slidenum">
              <a:rPr lang="zh-TW" altLang="en-US"/>
              <a:pPr>
                <a:defRPr/>
              </a:pPr>
              <a:t>‹#›</a:t>
            </a:fld>
            <a:endParaRPr lang="zh-TW" altLang="en-US" dirty="0"/>
          </a:p>
        </p:txBody>
      </p:sp>
    </p:spTree>
    <p:extLst>
      <p:ext uri="{BB962C8B-B14F-4D97-AF65-F5344CB8AC3E}">
        <p14:creationId xmlns:p14="http://schemas.microsoft.com/office/powerpoint/2010/main" val="33895958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2" name="Picture 2" descr="F:\Work_PPT\106上封面頁\106(3)公民主題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8">
            <a:extLst>
              <a:ext uri="{FF2B5EF4-FFF2-40B4-BE49-F238E27FC236}"/>
            </a:extLst>
          </p:cNvPr>
          <p:cNvSpPr>
            <a:spLocks noChangeArrowheads="1"/>
          </p:cNvSpPr>
          <p:nvPr userDrawn="1"/>
        </p:nvSpPr>
        <p:spPr bwMode="auto">
          <a:xfrm>
            <a:off x="4071938" y="4060825"/>
            <a:ext cx="755650" cy="146367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base">
              <a:spcBef>
                <a:spcPct val="0"/>
              </a:spcBef>
              <a:spcAft>
                <a:spcPct val="0"/>
              </a:spcAft>
              <a:defRPr/>
            </a:pPr>
            <a:r>
              <a:rPr kumimoji="1" lang="en-US" altLang="zh-TW" sz="9000" b="1">
                <a:solidFill>
                  <a:srgbClr val="000000"/>
                </a:solidFill>
                <a:latin typeface="Times New Roman" pitchFamily="18" charset="0"/>
                <a:cs typeface="Times New Roman" pitchFamily="18" charset="0"/>
              </a:rPr>
              <a:t>3</a:t>
            </a:r>
            <a:endParaRPr kumimoji="1" lang="zh-TW" altLang="en-US" sz="9000" b="1">
              <a:solidFill>
                <a:srgbClr val="000000"/>
              </a:solidFill>
              <a:latin typeface="Times New Roman" pitchFamily="18" charset="0"/>
              <a:cs typeface="Times New Roman" pitchFamily="18" charset="0"/>
            </a:endParaRPr>
          </a:p>
        </p:txBody>
      </p:sp>
      <p:sp>
        <p:nvSpPr>
          <p:cNvPr id="4" name="Rectangle 9">
            <a:extLst>
              <a:ext uri="{FF2B5EF4-FFF2-40B4-BE49-F238E27FC236}"/>
            </a:extLst>
          </p:cNvPr>
          <p:cNvSpPr>
            <a:spLocks noChangeArrowheads="1"/>
          </p:cNvSpPr>
          <p:nvPr userDrawn="1"/>
        </p:nvSpPr>
        <p:spPr bwMode="auto">
          <a:xfrm>
            <a:off x="395288" y="4365625"/>
            <a:ext cx="3676650" cy="930275"/>
          </a:xfrm>
          <a:prstGeom prst="rect">
            <a:avLst/>
          </a:prstGeom>
          <a:noFill/>
          <a:ln>
            <a:noFill/>
          </a:ln>
          <a:effectLst>
            <a:prstShdw prst="shdw17" dist="17961" dir="2700000">
              <a:srgbClr val="708688"/>
            </a:prstShdw>
          </a:effectLs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0"/>
              </a:spcBef>
              <a:spcAft>
                <a:spcPct val="0"/>
              </a:spcAft>
              <a:defRPr/>
            </a:pPr>
            <a:r>
              <a:rPr lang="zh-TW" altLang="en-US" sz="5500" b="1">
                <a:solidFill>
                  <a:srgbClr val="000000"/>
                </a:solidFill>
                <a:latin typeface="標楷體" panose="02010601000101010101" pitchFamily="2" charset="-120"/>
                <a:ea typeface="標楷體" panose="02010601000101010101" pitchFamily="2" charset="-120"/>
              </a:rPr>
              <a:t>公民與社會</a:t>
            </a:r>
          </a:p>
        </p:txBody>
      </p:sp>
      <p:sp>
        <p:nvSpPr>
          <p:cNvPr id="5" name="日期版面配置區 2">
            <a:extLst>
              <a:ext uri="{FF2B5EF4-FFF2-40B4-BE49-F238E27FC236}"/>
            </a:extLst>
          </p:cNvPr>
          <p:cNvSpPr>
            <a:spLocks noGrp="1"/>
          </p:cNvSpPr>
          <p:nvPr>
            <p:ph type="dt" sz="half" idx="10"/>
          </p:nvPr>
        </p:nvSpPr>
        <p:spPr/>
        <p:txBody>
          <a:bodyPr/>
          <a:lstStyle>
            <a:lvl1pPr>
              <a:defRPr/>
            </a:lvl1pPr>
          </a:lstStyle>
          <a:p>
            <a:pPr>
              <a:defRPr/>
            </a:pPr>
            <a:fld id="{95A2D797-39EE-4CE8-8020-FE2928972A7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7BD2950-14D4-4C6E-80BD-0E2D33AFBEA4}" type="slidenum">
              <a:rPr lang="zh-TW" altLang="en-US"/>
              <a:pPr>
                <a:defRPr/>
              </a:pPr>
              <a:t>‹#›</a:t>
            </a:fld>
            <a:endParaRPr lang="zh-TW" altLang="en-US"/>
          </a:p>
        </p:txBody>
      </p:sp>
    </p:spTree>
    <p:extLst>
      <p:ext uri="{BB962C8B-B14F-4D97-AF65-F5344CB8AC3E}">
        <p14:creationId xmlns:p14="http://schemas.microsoft.com/office/powerpoint/2010/main" val="36149909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4" name="Picture 2" descr="E:\Work\ppt新底板\公民分節頁-一張照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3568" y="260648"/>
            <a:ext cx="7772400" cy="1470025"/>
          </a:xfrm>
        </p:spPr>
        <p:txBody>
          <a:bodyPr/>
          <a:lstStyle>
            <a:lvl1pPr>
              <a:defRPr b="1">
                <a:solidFill>
                  <a:srgbClr val="002060"/>
                </a:solidFill>
              </a:defRPr>
            </a:lvl1pPr>
          </a:lstStyle>
          <a:p>
            <a:r>
              <a:rPr lang="zh-TW" altLang="en-US"/>
              <a:t>按一下以編輯母片標題樣式</a:t>
            </a:r>
            <a:endParaRPr lang="zh-TW" altLang="en-US" dirty="0"/>
          </a:p>
        </p:txBody>
      </p:sp>
      <p:sp>
        <p:nvSpPr>
          <p:cNvPr id="9" name="文字版面配置區 8"/>
          <p:cNvSpPr>
            <a:spLocks noGrp="1"/>
          </p:cNvSpPr>
          <p:nvPr>
            <p:ph type="body" sz="quarter" idx="13"/>
          </p:nvPr>
        </p:nvSpPr>
        <p:spPr>
          <a:xfrm>
            <a:off x="1908175" y="2060575"/>
            <a:ext cx="5472113" cy="1873250"/>
          </a:xfrm>
        </p:spPr>
        <p:txBody>
          <a:bodyPr/>
          <a:lstStyle>
            <a:lvl1pPr marL="0" indent="0" algn="l" eaLnBrk="1" hangingPunct="1">
              <a:buFontTx/>
              <a:buBlip>
                <a:blip r:embed="rId3"/>
              </a:buBlip>
              <a:defRPr>
                <a:solidFill>
                  <a:srgbClr val="FF0000"/>
                </a:solidFill>
              </a:defRPr>
            </a:lvl1pPr>
            <a:lvl2pPr marL="0" indent="0" algn="l">
              <a:buFontTx/>
              <a:buBlip>
                <a:blip r:embed="rId4"/>
              </a:buBlip>
              <a:defRPr>
                <a:solidFill>
                  <a:srgbClr val="B2B2B2"/>
                </a:solidFill>
              </a:defRPr>
            </a:lvl2pPr>
            <a:lvl3pPr algn="ctr">
              <a:defRPr/>
            </a:lvl3pPr>
            <a:lvl4pPr algn="ctr">
              <a:defRPr/>
            </a:lvl4pPr>
            <a:lvl5pPr algn="ctr">
              <a:defRPr/>
            </a:lvl5pPr>
          </a:lstStyle>
          <a:p>
            <a:pPr lvl="0"/>
            <a:r>
              <a:rPr lang="zh-TW" altLang="en-US"/>
              <a:t>按一下以編輯母片文字樣式</a:t>
            </a:r>
          </a:p>
          <a:p>
            <a:pPr lvl="1"/>
            <a:r>
              <a:rPr lang="zh-TW" altLang="en-US"/>
              <a:t>第二層</a:t>
            </a:r>
          </a:p>
        </p:txBody>
      </p:sp>
      <p:sp>
        <p:nvSpPr>
          <p:cNvPr id="5" name="日期版面配置區 3">
            <a:extLst>
              <a:ext uri="{FF2B5EF4-FFF2-40B4-BE49-F238E27FC236}"/>
            </a:extLst>
          </p:cNvPr>
          <p:cNvSpPr>
            <a:spLocks noGrp="1"/>
          </p:cNvSpPr>
          <p:nvPr>
            <p:ph type="dt" sz="half" idx="14"/>
          </p:nvPr>
        </p:nvSpPr>
        <p:spPr/>
        <p:txBody>
          <a:bodyPr/>
          <a:lstStyle>
            <a:lvl1pPr>
              <a:defRPr/>
            </a:lvl1pPr>
          </a:lstStyle>
          <a:p>
            <a:pPr>
              <a:defRPr/>
            </a:pPr>
            <a:fld id="{B564C0E6-3DF4-422D-9080-CFE7EEA3E5D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0D4F6EAF-D70E-4ACB-ABDB-27280295C400}" type="slidenum">
              <a:rPr lang="zh-TW" altLang="en-US"/>
              <a:pPr>
                <a:defRPr/>
              </a:pPr>
              <a:t>‹#›</a:t>
            </a:fld>
            <a:endParaRPr lang="zh-TW" altLang="en-US"/>
          </a:p>
        </p:txBody>
      </p:sp>
    </p:spTree>
    <p:extLst>
      <p:ext uri="{BB962C8B-B14F-4D97-AF65-F5344CB8AC3E}">
        <p14:creationId xmlns:p14="http://schemas.microsoft.com/office/powerpoint/2010/main" val="29113878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內文投影片">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8229600" cy="764704"/>
          </a:xfrm>
        </p:spPr>
        <p:txBody>
          <a:bodyPr anchor="t"/>
          <a:lstStyle>
            <a:lvl1pPr algn="l">
              <a:defRPr>
                <a:solidFill>
                  <a:srgbClr val="FFFF00"/>
                </a:solidFill>
              </a:defRPr>
            </a:lvl1pPr>
          </a:lstStyle>
          <a:p>
            <a:r>
              <a:rPr lang="zh-TW" altLang="en-US" dirty="0"/>
              <a:t>按一下以編輯母片標題樣式</a:t>
            </a:r>
          </a:p>
        </p:txBody>
      </p:sp>
      <p:sp>
        <p:nvSpPr>
          <p:cNvPr id="8" name="內容版面配置區 7"/>
          <p:cNvSpPr>
            <a:spLocks noGrp="1"/>
          </p:cNvSpPr>
          <p:nvPr>
            <p:ph sz="quarter" idx="13"/>
          </p:nvPr>
        </p:nvSpPr>
        <p:spPr>
          <a:xfrm>
            <a:off x="251520" y="980728"/>
            <a:ext cx="8351838" cy="4897437"/>
          </a:xfrm>
        </p:spPr>
        <p:txBody>
          <a:bodyPr/>
          <a:lstStyle>
            <a:lvl1pPr eaLnBrk="1" hangingPunct="1">
              <a:defRPr sz="3600">
                <a:solidFill>
                  <a:schemeClr val="tx1"/>
                </a:solidFill>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FB37A692-A47C-4F91-AE9E-5818E630C9A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379996E4-503C-475C-A98B-2561A883D833}" type="slidenum">
              <a:rPr lang="zh-TW" altLang="en-US"/>
              <a:pPr>
                <a:defRPr/>
              </a:pPr>
              <a:t>‹#›</a:t>
            </a:fld>
            <a:endParaRPr lang="zh-TW" altLang="en-US"/>
          </a:p>
        </p:txBody>
      </p:sp>
    </p:spTree>
    <p:extLst>
      <p:ext uri="{BB962C8B-B14F-4D97-AF65-F5344CB8AC3E}">
        <p14:creationId xmlns:p14="http://schemas.microsoft.com/office/powerpoint/2010/main" val="36871652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內文附影片連結">
    <p:spTree>
      <p:nvGrpSpPr>
        <p:cNvPr id="1" name=""/>
        <p:cNvGrpSpPr/>
        <p:nvPr/>
      </p:nvGrpSpPr>
      <p:grpSpPr>
        <a:xfrm>
          <a:off x="0" y="0"/>
          <a:ext cx="0" cy="0"/>
          <a:chOff x="0" y="0"/>
          <a:chExt cx="0" cy="0"/>
        </a:xfrm>
      </p:grpSpPr>
      <p:sp>
        <p:nvSpPr>
          <p:cNvPr id="8" name="文字版面配置區 7"/>
          <p:cNvSpPr>
            <a:spLocks noGrp="1"/>
          </p:cNvSpPr>
          <p:nvPr>
            <p:ph type="body" sz="quarter" idx="13"/>
          </p:nvPr>
        </p:nvSpPr>
        <p:spPr>
          <a:xfrm>
            <a:off x="395288" y="1052513"/>
            <a:ext cx="8280400" cy="4968875"/>
          </a:xfrm>
        </p:spPr>
        <p:txBody>
          <a:bodyPr/>
          <a:lstStyle>
            <a:lvl1pPr marL="342900" indent="-3175" eaLnBrk="1" hangingPunct="1">
              <a:buNone/>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標題 1"/>
          <p:cNvSpPr>
            <a:spLocks noGrp="1"/>
          </p:cNvSpPr>
          <p:nvPr>
            <p:ph type="title"/>
          </p:nvPr>
        </p:nvSpPr>
        <p:spPr>
          <a:xfrm>
            <a:off x="0" y="0"/>
            <a:ext cx="7452320" cy="692696"/>
          </a:xfrm>
        </p:spPr>
        <p:txBody>
          <a:bodyPr anchor="t"/>
          <a:lstStyle>
            <a:lvl1pPr algn="l">
              <a:defRPr>
                <a:solidFill>
                  <a:srgbClr val="FFFF00"/>
                </a:solidFill>
              </a:defRPr>
            </a:lvl1pPr>
          </a:lstStyle>
          <a:p>
            <a:r>
              <a:rPr lang="zh-TW" altLang="en-US"/>
              <a:t>按一下以編輯母片標題樣式</a:t>
            </a:r>
            <a:endParaRPr lang="zh-TW" altLang="en-US" dirty="0"/>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8A358396-183C-4F6C-817B-522811E8774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FC9C209D-CDEE-4F7C-8506-31C753E78A9C}" type="slidenum">
              <a:rPr lang="zh-TW" altLang="en-US"/>
              <a:pPr>
                <a:defRPr/>
              </a:pPr>
              <a:t>‹#›</a:t>
            </a:fld>
            <a:endParaRPr lang="zh-TW" altLang="en-US"/>
          </a:p>
        </p:txBody>
      </p:sp>
    </p:spTree>
    <p:extLst>
      <p:ext uri="{BB962C8B-B14F-4D97-AF65-F5344CB8AC3E}">
        <p14:creationId xmlns:p14="http://schemas.microsoft.com/office/powerpoint/2010/main" val="16863515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整頁影片教學連結">
    <p:spTree>
      <p:nvGrpSpPr>
        <p:cNvPr id="1" name=""/>
        <p:cNvGrpSpPr/>
        <p:nvPr/>
      </p:nvGrpSpPr>
      <p:grpSpPr>
        <a:xfrm>
          <a:off x="0" y="0"/>
          <a:ext cx="0" cy="0"/>
          <a:chOff x="0" y="0"/>
          <a:chExt cx="0" cy="0"/>
        </a:xfrm>
      </p:grpSpPr>
      <p:pic>
        <p:nvPicPr>
          <p:cNvPr id="3" name="Picture 2" descr="E:\Work\103下新icon\影片教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2337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body" idx="1"/>
          </p:nvPr>
        </p:nvSpPr>
        <p:spPr>
          <a:xfrm>
            <a:off x="755576" y="980728"/>
            <a:ext cx="7726313" cy="5041230"/>
          </a:xfrm>
        </p:spPr>
        <p:txBody>
          <a:bodyPr/>
          <a:lstStyle>
            <a:lvl1pPr>
              <a:buNone/>
              <a:defRPr lang="zh-TW" altLang="en-US" sz="3000" kern="1200" dirty="0" smtClean="0">
                <a:solidFill>
                  <a:schemeClr val="tx1"/>
                </a:solidFill>
                <a:latin typeface="標楷體" pitchFamily="65" charset="-120"/>
                <a:ea typeface="標楷體" pitchFamily="65" charset="-120"/>
                <a:cs typeface="+mn-cs"/>
                <a:hlinkClick r:id=""/>
              </a:defRPr>
            </a:lvl1pPr>
            <a:lvl2pPr>
              <a:defRPr sz="3000"/>
            </a:lvl2pPr>
            <a:lvl3pPr>
              <a:defRPr sz="3000"/>
            </a:lvl3pPr>
            <a:lvl4pPr>
              <a:defRPr sz="3000"/>
            </a:lvl4pPr>
            <a:lvl5pPr>
              <a:defRPr sz="3000"/>
            </a:lvl5pPr>
          </a:lstStyle>
          <a:p>
            <a:pPr lvl="0"/>
            <a:r>
              <a:rPr lang="zh-TW" altLang="en-US" dirty="0">
                <a:hlinkClick r:id=""/>
              </a:rPr>
              <a:t>按一下以編輯母片文字樣式</a:t>
            </a:r>
          </a:p>
          <a:p>
            <a:pPr lvl="1"/>
            <a:r>
              <a:rPr lang="zh-TW" altLang="en-US" dirty="0">
                <a:hlinkClick r:id=""/>
              </a:rPr>
              <a:t>第二層</a:t>
            </a:r>
          </a:p>
          <a:p>
            <a:pPr lvl="2"/>
            <a:r>
              <a:rPr lang="zh-TW" altLang="en-US" dirty="0">
                <a:hlinkClick r:id=""/>
              </a:rPr>
              <a:t>第三層</a:t>
            </a:r>
          </a:p>
          <a:p>
            <a:pPr lvl="3"/>
            <a:r>
              <a:rPr lang="zh-TW" altLang="en-US" dirty="0">
                <a:hlinkClick r:id=""/>
              </a:rPr>
              <a:t>第四層</a:t>
            </a:r>
          </a:p>
          <a:p>
            <a:pPr lvl="4"/>
            <a:r>
              <a:rPr lang="zh-TW" altLang="en-US" dirty="0">
                <a:hlinkClick r:id=""/>
              </a:rPr>
              <a:t>第五層</a:t>
            </a:r>
            <a:endParaRPr lang="en-US" altLang="zh-TW" dirty="0"/>
          </a:p>
        </p:txBody>
      </p:sp>
      <p:sp>
        <p:nvSpPr>
          <p:cNvPr id="4" name="日期版面配置區 2">
            <a:extLst>
              <a:ext uri="{FF2B5EF4-FFF2-40B4-BE49-F238E27FC236}"/>
            </a:extLst>
          </p:cNvPr>
          <p:cNvSpPr>
            <a:spLocks noGrp="1"/>
          </p:cNvSpPr>
          <p:nvPr>
            <p:ph type="dt" sz="half" idx="10"/>
          </p:nvPr>
        </p:nvSpPr>
        <p:spPr/>
        <p:txBody>
          <a:bodyPr/>
          <a:lstStyle>
            <a:lvl1pPr>
              <a:defRPr/>
            </a:lvl1pPr>
          </a:lstStyle>
          <a:p>
            <a:pPr>
              <a:defRPr/>
            </a:pPr>
            <a:fld id="{3BC91380-286C-4DC0-A5CE-F65C756331B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2D9365A-A58A-4D82-99EC-AAE9636C88AB}" type="slidenum">
              <a:rPr lang="zh-TW" altLang="en-US"/>
              <a:pPr>
                <a:defRPr/>
              </a:pPr>
              <a:t>‹#›</a:t>
            </a:fld>
            <a:endParaRPr lang="zh-TW" altLang="en-US"/>
          </a:p>
        </p:txBody>
      </p:sp>
    </p:spTree>
    <p:extLst>
      <p:ext uri="{BB962C8B-B14F-4D97-AF65-F5344CB8AC3E}">
        <p14:creationId xmlns:p14="http://schemas.microsoft.com/office/powerpoint/2010/main" val="3435053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歷屆試題1">
    <p:spTree>
      <p:nvGrpSpPr>
        <p:cNvPr id="1" name=""/>
        <p:cNvGrpSpPr/>
        <p:nvPr/>
      </p:nvGrpSpPr>
      <p:grpSpPr>
        <a:xfrm>
          <a:off x="0" y="0"/>
          <a:ext cx="0" cy="0"/>
          <a:chOff x="0" y="0"/>
          <a:chExt cx="0" cy="0"/>
        </a:xfrm>
      </p:grpSpPr>
      <p:cxnSp>
        <p:nvCxnSpPr>
          <p:cNvPr id="17" name="直線接點 16"/>
          <p:cNvCxnSpPr/>
          <p:nvPr userDrawn="1"/>
        </p:nvCxnSpPr>
        <p:spPr>
          <a:xfrm>
            <a:off x="2555776" y="476672"/>
            <a:ext cx="6588224" cy="0"/>
          </a:xfrm>
          <a:prstGeom prst="line">
            <a:avLst/>
          </a:prstGeom>
          <a:ln w="57150">
            <a:solidFill>
              <a:srgbClr val="0070C0"/>
            </a:solidFill>
            <a:prstDash val="lgDashDot"/>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userDrawn="1"/>
        </p:nvCxnSpPr>
        <p:spPr>
          <a:xfrm>
            <a:off x="1907704" y="188640"/>
            <a:ext cx="7236296" cy="0"/>
          </a:xfrm>
          <a:prstGeom prst="line">
            <a:avLst/>
          </a:pr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橢圓 14"/>
          <p:cNvSpPr/>
          <p:nvPr userDrawn="1"/>
        </p:nvSpPr>
        <p:spPr>
          <a:xfrm>
            <a:off x="107504" y="116632"/>
            <a:ext cx="2736304" cy="15841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sp>
        <p:nvSpPr>
          <p:cNvPr id="16" name="內容版面配置區 2"/>
          <p:cNvSpPr>
            <a:spLocks noGrp="1"/>
          </p:cNvSpPr>
          <p:nvPr>
            <p:ph idx="1"/>
          </p:nvPr>
        </p:nvSpPr>
        <p:spPr>
          <a:xfrm>
            <a:off x="467544" y="1700808"/>
            <a:ext cx="8219256" cy="4425355"/>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橢圓形圖說文字 10"/>
          <p:cNvSpPr/>
          <p:nvPr userDrawn="1"/>
        </p:nvSpPr>
        <p:spPr>
          <a:xfrm>
            <a:off x="107504" y="116632"/>
            <a:ext cx="2736304" cy="1584176"/>
          </a:xfrm>
          <a:prstGeom prst="wedgeEllipseCallout">
            <a:avLst>
              <a:gd name="adj1" fmla="val 58353"/>
              <a:gd name="adj2" fmla="val 22590"/>
            </a:avLst>
          </a:prstGeom>
          <a:solidFill>
            <a:srgbClr val="00B0F0">
              <a:alpha val="55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solidFill>
                  <a:schemeClr val="tx1"/>
                </a:solidFill>
                <a:latin typeface="微軟正黑體" pitchFamily="34" charset="-120"/>
                <a:ea typeface="微軟正黑體" pitchFamily="34" charset="-120"/>
              </a:rPr>
              <a:t>歷屆試題</a:t>
            </a:r>
          </a:p>
        </p:txBody>
      </p:sp>
      <p:sp>
        <p:nvSpPr>
          <p:cNvPr id="20" name="直角三角形 19"/>
          <p:cNvSpPr/>
          <p:nvPr userDrawn="1"/>
        </p:nvSpPr>
        <p:spPr>
          <a:xfrm flipH="1">
            <a:off x="7092280" y="3789040"/>
            <a:ext cx="2051720" cy="306896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直角三角形 20"/>
          <p:cNvSpPr/>
          <p:nvPr userDrawn="1"/>
        </p:nvSpPr>
        <p:spPr>
          <a:xfrm flipH="1">
            <a:off x="5580112" y="5517232"/>
            <a:ext cx="3131840" cy="1340768"/>
          </a:xfrm>
          <a:prstGeom prst="rtTriangle">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直角三角形 21"/>
          <p:cNvSpPr/>
          <p:nvPr userDrawn="1"/>
        </p:nvSpPr>
        <p:spPr>
          <a:xfrm>
            <a:off x="0" y="6021288"/>
            <a:ext cx="6812632" cy="836712"/>
          </a:xfrm>
          <a:prstGeom prst="rtTriangle">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小辭典">
    <p:spTree>
      <p:nvGrpSpPr>
        <p:cNvPr id="1" name=""/>
        <p:cNvGrpSpPr/>
        <p:nvPr/>
      </p:nvGrpSpPr>
      <p:grpSpPr>
        <a:xfrm>
          <a:off x="0" y="0"/>
          <a:ext cx="0" cy="0"/>
          <a:chOff x="0" y="0"/>
          <a:chExt cx="0" cy="0"/>
        </a:xfrm>
      </p:grpSpPr>
      <p:pic>
        <p:nvPicPr>
          <p:cNvPr id="4" name="Picture 3" descr="E:\Work\103下新icon\小辭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319088"/>
            <a:ext cx="3238501" cy="13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8C3E3F71-EABB-4E74-A0CC-977291C8F37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CF42D2A2-5A65-4105-AA77-D08A5034447F}" type="slidenum">
              <a:rPr lang="zh-TW" altLang="en-US"/>
              <a:pPr>
                <a:defRPr/>
              </a:pPr>
              <a:t>‹#›</a:t>
            </a:fld>
            <a:endParaRPr lang="zh-TW" altLang="en-US"/>
          </a:p>
        </p:txBody>
      </p:sp>
    </p:spTree>
    <p:extLst>
      <p:ext uri="{BB962C8B-B14F-4D97-AF65-F5344CB8AC3E}">
        <p14:creationId xmlns:p14="http://schemas.microsoft.com/office/powerpoint/2010/main" val="36741835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公民論壇">
    <p:spTree>
      <p:nvGrpSpPr>
        <p:cNvPr id="1" name=""/>
        <p:cNvGrpSpPr/>
        <p:nvPr/>
      </p:nvGrpSpPr>
      <p:grpSpPr>
        <a:xfrm>
          <a:off x="0" y="0"/>
          <a:ext cx="0" cy="0"/>
          <a:chOff x="0" y="0"/>
          <a:chExt cx="0" cy="0"/>
        </a:xfrm>
      </p:grpSpPr>
      <p:pic>
        <p:nvPicPr>
          <p:cNvPr id="4" name="Picture 2" descr="E:\Work\103下新icon\公民論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060701"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040560" cy="764704"/>
          </a:xfrm>
        </p:spPr>
        <p:txBody>
          <a:bodyPr anchor="t"/>
          <a:lstStyle>
            <a:lvl1pPr algn="l">
              <a:defRPr>
                <a:solidFill>
                  <a:srgbClr val="FFFF00"/>
                </a:solidFill>
              </a:defRPr>
            </a:lvl1pPr>
          </a:lstStyle>
          <a:p>
            <a:r>
              <a:rPr lang="zh-TW" altLang="en-US" dirty="0"/>
              <a:t>按一下以編輯母片標題樣式</a:t>
            </a:r>
            <a:endParaRPr lang="en-US" altLang="zh-TW" dirty="0"/>
          </a:p>
        </p:txBody>
      </p:sp>
      <p:sp>
        <p:nvSpPr>
          <p:cNvPr id="9"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3B6B9CDB-9553-40DC-9AFC-A4343656A46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857D956F-1C22-45CB-A042-25E4DEF01B29}" type="slidenum">
              <a:rPr lang="zh-TW" altLang="en-US"/>
              <a:pPr>
                <a:defRPr/>
              </a:pPr>
              <a:t>‹#›</a:t>
            </a:fld>
            <a:endParaRPr lang="zh-TW" altLang="en-US"/>
          </a:p>
        </p:txBody>
      </p:sp>
    </p:spTree>
    <p:extLst>
      <p:ext uri="{BB962C8B-B14F-4D97-AF65-F5344CB8AC3E}">
        <p14:creationId xmlns:p14="http://schemas.microsoft.com/office/powerpoint/2010/main" val="41223885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考題觀摩">
    <p:spTree>
      <p:nvGrpSpPr>
        <p:cNvPr id="1" name=""/>
        <p:cNvGrpSpPr/>
        <p:nvPr/>
      </p:nvGrpSpPr>
      <p:grpSpPr>
        <a:xfrm>
          <a:off x="0" y="0"/>
          <a:ext cx="0" cy="0"/>
          <a:chOff x="0" y="0"/>
          <a:chExt cx="0" cy="0"/>
        </a:xfrm>
      </p:grpSpPr>
      <p:pic>
        <p:nvPicPr>
          <p:cNvPr id="3" name="Picture 9" descr="考題觀摩"/>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75" y="-252413"/>
            <a:ext cx="3036888" cy="128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版面配置區 10"/>
          <p:cNvSpPr>
            <a:spLocks noGrp="1"/>
          </p:cNvSpPr>
          <p:nvPr>
            <p:ph type="body" sz="quarter" idx="13"/>
          </p:nvPr>
        </p:nvSpPr>
        <p:spPr>
          <a:xfrm>
            <a:off x="251520" y="764704"/>
            <a:ext cx="8352730" cy="5544616"/>
          </a:xfrm>
        </p:spPr>
        <p:txBody>
          <a:bodyPr/>
          <a:lstStyle>
            <a:lvl1pPr marL="0" indent="0" algn="l" rtl="0" fontAlgn="base">
              <a:spcBef>
                <a:spcPct val="0"/>
              </a:spcBef>
              <a:spcAft>
                <a:spcPct val="0"/>
              </a:spcAft>
              <a:buNone/>
              <a:defRPr kumimoji="1" lang="zh-TW" altLang="en-US" sz="3000" kern="1200" dirty="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2">
            <a:extLst>
              <a:ext uri="{FF2B5EF4-FFF2-40B4-BE49-F238E27FC236}"/>
            </a:extLst>
          </p:cNvPr>
          <p:cNvSpPr>
            <a:spLocks noGrp="1"/>
          </p:cNvSpPr>
          <p:nvPr>
            <p:ph type="dt" sz="half" idx="14"/>
          </p:nvPr>
        </p:nvSpPr>
        <p:spPr/>
        <p:txBody>
          <a:bodyPr/>
          <a:lstStyle>
            <a:lvl1pPr>
              <a:defRPr/>
            </a:lvl1pPr>
          </a:lstStyle>
          <a:p>
            <a:pPr>
              <a:defRPr/>
            </a:pPr>
            <a:fld id="{99EDB407-6DE0-4979-B293-0C36999CE5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9B2351FE-0002-4E5B-B03C-EA41CC22C496}" type="slidenum">
              <a:rPr lang="zh-TW" altLang="en-US"/>
              <a:pPr>
                <a:defRPr/>
              </a:pPr>
              <a:t>‹#›</a:t>
            </a:fld>
            <a:endParaRPr lang="zh-TW" altLang="en-US"/>
          </a:p>
        </p:txBody>
      </p:sp>
    </p:spTree>
    <p:extLst>
      <p:ext uri="{BB962C8B-B14F-4D97-AF65-F5344CB8AC3E}">
        <p14:creationId xmlns:p14="http://schemas.microsoft.com/office/powerpoint/2010/main" val="38606387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學習視窗">
    <p:spTree>
      <p:nvGrpSpPr>
        <p:cNvPr id="1" name=""/>
        <p:cNvGrpSpPr/>
        <p:nvPr/>
      </p:nvGrpSpPr>
      <p:grpSpPr>
        <a:xfrm>
          <a:off x="0" y="0"/>
          <a:ext cx="0" cy="0"/>
          <a:chOff x="0" y="0"/>
          <a:chExt cx="0" cy="0"/>
        </a:xfrm>
      </p:grpSpPr>
      <p:pic>
        <p:nvPicPr>
          <p:cNvPr id="4" name="Picture 3" descr="E:\Work\103下新icon\學習視窗.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401638"/>
            <a:ext cx="3435350" cy="145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915816" y="0"/>
            <a:ext cx="5313784" cy="764704"/>
          </a:xfrm>
        </p:spPr>
        <p:txBody>
          <a:bodyPr/>
          <a:lstStyle>
            <a:lvl1pPr algn="l" rtl="0" eaLnBrk="1" fontAlgn="base" hangingPunct="1">
              <a:spcBef>
                <a:spcPct val="0"/>
              </a:spcBef>
              <a:spcAft>
                <a:spcPct val="0"/>
              </a:spcAft>
              <a:defRPr lang="zh-TW" altLang="en-US" sz="4400" kern="1200" dirty="0" smtClean="0">
                <a:solidFill>
                  <a:srgbClr val="FFFF00"/>
                </a:solidFill>
                <a:latin typeface="標楷體" pitchFamily="65" charset="-120"/>
                <a:ea typeface="標楷體" pitchFamily="65" charset="-120"/>
                <a:cs typeface="+mj-cs"/>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CE894F6-1C44-45C7-A23F-1A568E32687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49E045BF-C6FE-4A05-B9FE-18A01A8EBEB1}" type="slidenum">
              <a:rPr lang="zh-TW" altLang="en-US"/>
              <a:pPr>
                <a:defRPr/>
              </a:pPr>
              <a:t>‹#›</a:t>
            </a:fld>
            <a:endParaRPr lang="zh-TW" altLang="en-US"/>
          </a:p>
        </p:txBody>
      </p:sp>
    </p:spTree>
    <p:extLst>
      <p:ext uri="{BB962C8B-B14F-4D97-AF65-F5344CB8AC3E}">
        <p14:creationId xmlns:p14="http://schemas.microsoft.com/office/powerpoint/2010/main" val="8623260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重點提要">
    <p:spTree>
      <p:nvGrpSpPr>
        <p:cNvPr id="1" name=""/>
        <p:cNvGrpSpPr/>
        <p:nvPr/>
      </p:nvGrpSpPr>
      <p:grpSpPr>
        <a:xfrm>
          <a:off x="0" y="0"/>
          <a:ext cx="0" cy="0"/>
          <a:chOff x="0" y="0"/>
          <a:chExt cx="0" cy="0"/>
        </a:xfrm>
      </p:grpSpPr>
      <p:pic>
        <p:nvPicPr>
          <p:cNvPr id="4" name="Picture 2" descr="E:\Work\103下新icon\重點提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430213"/>
            <a:ext cx="37004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8" name="文字版面配置區 10"/>
          <p:cNvSpPr>
            <a:spLocks noGrp="1"/>
          </p:cNvSpPr>
          <p:nvPr>
            <p:ph type="body" sz="quarter" idx="13"/>
          </p:nvPr>
        </p:nvSpPr>
        <p:spPr>
          <a:xfrm>
            <a:off x="251520" y="1052736"/>
            <a:ext cx="8352730" cy="5112568"/>
          </a:xfrm>
        </p:spPr>
        <p:txBody>
          <a:bodyPr/>
          <a:lstStyle>
            <a:lvl1pPr marL="0" indent="0" algn="l" rtl="0" fontAlgn="base">
              <a:spcBef>
                <a:spcPct val="0"/>
              </a:spcBef>
              <a:spcAft>
                <a:spcPct val="0"/>
              </a:spcAft>
              <a:buNone/>
              <a:defRPr lang="zh-TW" altLang="en-US" sz="3600" kern="1200" dirty="0" smtClean="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C58E6BF1-E63B-482D-A09A-CB401DA817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70FB0F71-4004-43FC-B733-2CD5C2F27857}" type="slidenum">
              <a:rPr lang="zh-TW" altLang="en-US"/>
              <a:pPr>
                <a:defRPr/>
              </a:pPr>
              <a:t>‹#›</a:t>
            </a:fld>
            <a:endParaRPr lang="zh-TW" altLang="en-US"/>
          </a:p>
        </p:txBody>
      </p:sp>
    </p:spTree>
    <p:extLst>
      <p:ext uri="{BB962C8B-B14F-4D97-AF65-F5344CB8AC3E}">
        <p14:creationId xmlns:p14="http://schemas.microsoft.com/office/powerpoint/2010/main" val="36378011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小故事">
    <p:spTree>
      <p:nvGrpSpPr>
        <p:cNvPr id="1" name=""/>
        <p:cNvGrpSpPr/>
        <p:nvPr/>
      </p:nvGrpSpPr>
      <p:grpSpPr>
        <a:xfrm>
          <a:off x="0" y="0"/>
          <a:ext cx="0" cy="0"/>
          <a:chOff x="0" y="0"/>
          <a:chExt cx="0" cy="0"/>
        </a:xfrm>
      </p:grpSpPr>
      <p:pic>
        <p:nvPicPr>
          <p:cNvPr id="4" name="Picture 2" descr="E:\Work\103下新icon\小故事.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330200"/>
            <a:ext cx="3230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8503E0A-0BFA-4BCE-B989-7F0B6D6F44A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BD7ECDFB-69C4-44E4-AB79-446F5C2F6943}" type="slidenum">
              <a:rPr lang="zh-TW" altLang="en-US"/>
              <a:pPr>
                <a:defRPr/>
              </a:pPr>
              <a:t>‹#›</a:t>
            </a:fld>
            <a:endParaRPr lang="zh-TW" altLang="en-US"/>
          </a:p>
        </p:txBody>
      </p:sp>
    </p:spTree>
    <p:extLst>
      <p:ext uri="{BB962C8B-B14F-4D97-AF65-F5344CB8AC3E}">
        <p14:creationId xmlns:p14="http://schemas.microsoft.com/office/powerpoint/2010/main" val="9620936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內嵌影片頁">
    <p:spTree>
      <p:nvGrpSpPr>
        <p:cNvPr id="1" name=""/>
        <p:cNvGrpSpPr/>
        <p:nvPr/>
      </p:nvGrpSpPr>
      <p:grpSpPr>
        <a:xfrm>
          <a:off x="0" y="0"/>
          <a:ext cx="0" cy="0"/>
          <a:chOff x="0" y="0"/>
          <a:chExt cx="0" cy="0"/>
        </a:xfrm>
      </p:grpSpPr>
      <p:pic>
        <p:nvPicPr>
          <p:cNvPr id="3" name="Picture 2" descr="E:\Work\ppt新底板\舞台_底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lvl1pPr>
              <a:defRPr>
                <a:solidFill>
                  <a:schemeClr val="bg1"/>
                </a:solidFill>
              </a:defRPr>
            </a:lvl1pPr>
          </a:lstStyle>
          <a:p>
            <a:r>
              <a:rPr lang="zh-TW" altLang="en-US" dirty="0"/>
              <a:t>按一下以編輯母片標題樣式</a:t>
            </a:r>
          </a:p>
        </p:txBody>
      </p:sp>
      <p:sp>
        <p:nvSpPr>
          <p:cNvPr id="4" name="日期版面配置區 3">
            <a:extLst>
              <a:ext uri="{FF2B5EF4-FFF2-40B4-BE49-F238E27FC236}"/>
            </a:extLst>
          </p:cNvPr>
          <p:cNvSpPr>
            <a:spLocks noGrp="1"/>
          </p:cNvSpPr>
          <p:nvPr>
            <p:ph type="dt" sz="half" idx="10"/>
          </p:nvPr>
        </p:nvSpPr>
        <p:spPr/>
        <p:txBody>
          <a:bodyPr/>
          <a:lstStyle>
            <a:lvl1pPr>
              <a:defRPr/>
            </a:lvl1pPr>
          </a:lstStyle>
          <a:p>
            <a:pPr>
              <a:defRPr/>
            </a:pPr>
            <a:fld id="{4A5EF9BB-CB38-442C-8F9C-4AD8197AD0FD}"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B3DF2D15-0142-4DAE-A54B-A2D8EA3A72DA}" type="slidenum">
              <a:rPr lang="zh-TW" altLang="en-US"/>
              <a:pPr>
                <a:defRPr/>
              </a:pPr>
              <a:t>‹#›</a:t>
            </a:fld>
            <a:endParaRPr lang="zh-TW" altLang="en-US"/>
          </a:p>
        </p:txBody>
      </p:sp>
    </p:spTree>
    <p:extLst>
      <p:ext uri="{BB962C8B-B14F-4D97-AF65-F5344CB8AC3E}">
        <p14:creationId xmlns:p14="http://schemas.microsoft.com/office/powerpoint/2010/main" val="14238931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3">
            <a:extLst>
              <a:ext uri="{FF2B5EF4-FFF2-40B4-BE49-F238E27FC236}"/>
            </a:extLst>
          </p:cNvPr>
          <p:cNvSpPr>
            <a:spLocks noGrp="1"/>
          </p:cNvSpPr>
          <p:nvPr>
            <p:ph type="dt" sz="half" idx="10"/>
          </p:nvPr>
        </p:nvSpPr>
        <p:spPr/>
        <p:txBody>
          <a:bodyPr/>
          <a:lstStyle>
            <a:lvl1pPr>
              <a:defRPr/>
            </a:lvl1pPr>
          </a:lstStyle>
          <a:p>
            <a:pPr>
              <a:defRPr/>
            </a:pPr>
            <a:fld id="{55C2C69E-2191-45A7-9F2D-6D717BAEF70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3"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19F9CA78-9083-4120-B5C9-EDEA1EDBDB56}" type="slidenum">
              <a:rPr lang="zh-TW" altLang="en-US"/>
              <a:pPr>
                <a:defRPr/>
              </a:pPr>
              <a:t>‹#›</a:t>
            </a:fld>
            <a:endParaRPr lang="zh-TW" altLang="en-US"/>
          </a:p>
        </p:txBody>
      </p:sp>
    </p:spTree>
    <p:extLst>
      <p:ext uri="{BB962C8B-B14F-4D97-AF65-F5344CB8AC3E}">
        <p14:creationId xmlns:p14="http://schemas.microsoft.com/office/powerpoint/2010/main" val="365339513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C9A0859-58A1-4E0A-90FE-6783F4EB34F7}" type="datetimeFigureOut">
              <a:rPr lang="zh-TW" altLang="en-US">
                <a:solidFill>
                  <a:prstClr val="black">
                    <a:tint val="75000"/>
                  </a:prstClr>
                </a:solidFill>
              </a:rPr>
              <a:pPr>
                <a:defRPr/>
              </a:pPr>
              <a:t>2020/3/25</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23AB330-6929-408F-BDB5-16206D8E4201}" type="slidenum">
              <a:rPr lang="zh-TW" altLang="en-US"/>
              <a:pPr>
                <a:defRPr/>
              </a:pPr>
              <a:t>‹#›</a:t>
            </a:fld>
            <a:endParaRPr lang="zh-TW" altLang="en-US" dirty="0"/>
          </a:p>
        </p:txBody>
      </p:sp>
    </p:spTree>
    <p:extLst>
      <p:ext uri="{BB962C8B-B14F-4D97-AF65-F5344CB8AC3E}">
        <p14:creationId xmlns:p14="http://schemas.microsoft.com/office/powerpoint/2010/main" val="1033086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2" name="Picture 2" descr="F:\Work_PPT\106上封面頁\106(3)公民主題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8">
            <a:extLst>
              <a:ext uri="{FF2B5EF4-FFF2-40B4-BE49-F238E27FC236}"/>
            </a:extLst>
          </p:cNvPr>
          <p:cNvSpPr>
            <a:spLocks noChangeArrowheads="1"/>
          </p:cNvSpPr>
          <p:nvPr userDrawn="1"/>
        </p:nvSpPr>
        <p:spPr bwMode="auto">
          <a:xfrm>
            <a:off x="4071938" y="4060825"/>
            <a:ext cx="755650" cy="146367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base">
              <a:spcBef>
                <a:spcPct val="0"/>
              </a:spcBef>
              <a:spcAft>
                <a:spcPct val="0"/>
              </a:spcAft>
              <a:defRPr/>
            </a:pPr>
            <a:r>
              <a:rPr kumimoji="1" lang="en-US" altLang="zh-TW" sz="9000" b="1">
                <a:solidFill>
                  <a:srgbClr val="000000"/>
                </a:solidFill>
                <a:latin typeface="Times New Roman" pitchFamily="18" charset="0"/>
                <a:cs typeface="Times New Roman" pitchFamily="18" charset="0"/>
              </a:rPr>
              <a:t>3</a:t>
            </a:r>
            <a:endParaRPr kumimoji="1" lang="zh-TW" altLang="en-US" sz="9000" b="1">
              <a:solidFill>
                <a:srgbClr val="000000"/>
              </a:solidFill>
              <a:latin typeface="Times New Roman" pitchFamily="18" charset="0"/>
              <a:cs typeface="Times New Roman" pitchFamily="18" charset="0"/>
            </a:endParaRPr>
          </a:p>
        </p:txBody>
      </p:sp>
      <p:sp>
        <p:nvSpPr>
          <p:cNvPr id="4" name="Rectangle 9">
            <a:extLst>
              <a:ext uri="{FF2B5EF4-FFF2-40B4-BE49-F238E27FC236}"/>
            </a:extLst>
          </p:cNvPr>
          <p:cNvSpPr>
            <a:spLocks noChangeArrowheads="1"/>
          </p:cNvSpPr>
          <p:nvPr userDrawn="1"/>
        </p:nvSpPr>
        <p:spPr bwMode="auto">
          <a:xfrm>
            <a:off x="395288" y="4365625"/>
            <a:ext cx="3676650" cy="930275"/>
          </a:xfrm>
          <a:prstGeom prst="rect">
            <a:avLst/>
          </a:prstGeom>
          <a:noFill/>
          <a:ln>
            <a:noFill/>
          </a:ln>
          <a:effectLst>
            <a:prstShdw prst="shdw17" dist="17961" dir="2700000">
              <a:srgbClr val="708688"/>
            </a:prstShdw>
          </a:effectLs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0"/>
              </a:spcBef>
              <a:spcAft>
                <a:spcPct val="0"/>
              </a:spcAft>
              <a:defRPr/>
            </a:pPr>
            <a:r>
              <a:rPr lang="zh-TW" altLang="en-US" sz="5500" b="1">
                <a:solidFill>
                  <a:srgbClr val="000000"/>
                </a:solidFill>
                <a:latin typeface="標楷體" panose="02010601000101010101" pitchFamily="2" charset="-120"/>
                <a:ea typeface="標楷體" panose="02010601000101010101" pitchFamily="2" charset="-120"/>
              </a:rPr>
              <a:t>公民與社會</a:t>
            </a:r>
          </a:p>
        </p:txBody>
      </p:sp>
      <p:sp>
        <p:nvSpPr>
          <p:cNvPr id="5" name="日期版面配置區 2">
            <a:extLst>
              <a:ext uri="{FF2B5EF4-FFF2-40B4-BE49-F238E27FC236}"/>
            </a:extLst>
          </p:cNvPr>
          <p:cNvSpPr>
            <a:spLocks noGrp="1"/>
          </p:cNvSpPr>
          <p:nvPr>
            <p:ph type="dt" sz="half" idx="10"/>
          </p:nvPr>
        </p:nvSpPr>
        <p:spPr/>
        <p:txBody>
          <a:bodyPr/>
          <a:lstStyle>
            <a:lvl1pPr>
              <a:defRPr/>
            </a:lvl1pPr>
          </a:lstStyle>
          <a:p>
            <a:pPr>
              <a:defRPr/>
            </a:pPr>
            <a:fld id="{95A2D797-39EE-4CE8-8020-FE2928972A7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7BD2950-14D4-4C6E-80BD-0E2D33AFBEA4}" type="slidenum">
              <a:rPr lang="zh-TW" altLang="en-US"/>
              <a:pPr>
                <a:defRPr/>
              </a:pPr>
              <a:t>‹#›</a:t>
            </a:fld>
            <a:endParaRPr lang="zh-TW" altLang="en-US"/>
          </a:p>
        </p:txBody>
      </p:sp>
    </p:spTree>
    <p:extLst>
      <p:ext uri="{BB962C8B-B14F-4D97-AF65-F5344CB8AC3E}">
        <p14:creationId xmlns:p14="http://schemas.microsoft.com/office/powerpoint/2010/main" val="2797468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歷屆試題2">
    <p:spTree>
      <p:nvGrpSpPr>
        <p:cNvPr id="1" name=""/>
        <p:cNvGrpSpPr/>
        <p:nvPr/>
      </p:nvGrpSpPr>
      <p:grpSpPr>
        <a:xfrm>
          <a:off x="0" y="0"/>
          <a:ext cx="0" cy="0"/>
          <a:chOff x="0" y="0"/>
          <a:chExt cx="0" cy="0"/>
        </a:xfrm>
      </p:grpSpPr>
      <p:cxnSp>
        <p:nvCxnSpPr>
          <p:cNvPr id="17" name="直線接點 16"/>
          <p:cNvCxnSpPr/>
          <p:nvPr userDrawn="1"/>
        </p:nvCxnSpPr>
        <p:spPr>
          <a:xfrm>
            <a:off x="1907704" y="476672"/>
            <a:ext cx="7236296" cy="0"/>
          </a:xfrm>
          <a:prstGeom prst="line">
            <a:avLst/>
          </a:prstGeom>
          <a:ln w="57150">
            <a:solidFill>
              <a:srgbClr val="0070C0"/>
            </a:solidFill>
            <a:prstDash val="lgDashDot"/>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userDrawn="1"/>
        </p:nvCxnSpPr>
        <p:spPr>
          <a:xfrm>
            <a:off x="1475656" y="188640"/>
            <a:ext cx="7668344" cy="0"/>
          </a:xfrm>
          <a:prstGeom prst="line">
            <a:avLst/>
          </a:pr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sp>
        <p:nvSpPr>
          <p:cNvPr id="16" name="內容版面配置區 2"/>
          <p:cNvSpPr>
            <a:spLocks noGrp="1"/>
          </p:cNvSpPr>
          <p:nvPr>
            <p:ph idx="1"/>
          </p:nvPr>
        </p:nvSpPr>
        <p:spPr>
          <a:xfrm>
            <a:off x="467544" y="1268760"/>
            <a:ext cx="8219256" cy="4857403"/>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20" name="直角三角形 19"/>
          <p:cNvSpPr/>
          <p:nvPr userDrawn="1"/>
        </p:nvSpPr>
        <p:spPr>
          <a:xfrm flipH="1">
            <a:off x="7092280" y="3789040"/>
            <a:ext cx="2051720" cy="306896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直角三角形 20"/>
          <p:cNvSpPr/>
          <p:nvPr userDrawn="1"/>
        </p:nvSpPr>
        <p:spPr>
          <a:xfrm flipH="1">
            <a:off x="5580112" y="5517232"/>
            <a:ext cx="3131840" cy="1340768"/>
          </a:xfrm>
          <a:prstGeom prst="rtTriangle">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直角三角形 21"/>
          <p:cNvSpPr/>
          <p:nvPr userDrawn="1"/>
        </p:nvSpPr>
        <p:spPr>
          <a:xfrm>
            <a:off x="0" y="6021288"/>
            <a:ext cx="6812632" cy="836712"/>
          </a:xfrm>
          <a:prstGeom prst="rtTriangle">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形圖說文字 10"/>
          <p:cNvSpPr/>
          <p:nvPr userDrawn="1"/>
        </p:nvSpPr>
        <p:spPr>
          <a:xfrm>
            <a:off x="107505" y="116632"/>
            <a:ext cx="1865662" cy="1080120"/>
          </a:xfrm>
          <a:prstGeom prst="wedgeEllipseCallout">
            <a:avLst>
              <a:gd name="adj1" fmla="val 58353"/>
              <a:gd name="adj2" fmla="val 22590"/>
            </a:avLst>
          </a:prstGeom>
          <a:solidFill>
            <a:srgbClr val="00B0F0">
              <a:alpha val="55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tx1"/>
                </a:solidFill>
                <a:latin typeface="微軟正黑體" pitchFamily="34" charset="-120"/>
                <a:ea typeface="微軟正黑體" pitchFamily="34" charset="-120"/>
              </a:rPr>
              <a:t>歷屆試題</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4" name="Picture 2" descr="E:\Work\ppt新底板\公民分節頁-一張照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3568" y="260648"/>
            <a:ext cx="7772400" cy="1470025"/>
          </a:xfrm>
        </p:spPr>
        <p:txBody>
          <a:bodyPr/>
          <a:lstStyle>
            <a:lvl1pPr>
              <a:defRPr b="1">
                <a:solidFill>
                  <a:srgbClr val="002060"/>
                </a:solidFill>
              </a:defRPr>
            </a:lvl1pPr>
          </a:lstStyle>
          <a:p>
            <a:r>
              <a:rPr lang="zh-TW" altLang="en-US"/>
              <a:t>按一下以編輯母片標題樣式</a:t>
            </a:r>
            <a:endParaRPr lang="zh-TW" altLang="en-US" dirty="0"/>
          </a:p>
        </p:txBody>
      </p:sp>
      <p:sp>
        <p:nvSpPr>
          <p:cNvPr id="9" name="文字版面配置區 8"/>
          <p:cNvSpPr>
            <a:spLocks noGrp="1"/>
          </p:cNvSpPr>
          <p:nvPr>
            <p:ph type="body" sz="quarter" idx="13"/>
          </p:nvPr>
        </p:nvSpPr>
        <p:spPr>
          <a:xfrm>
            <a:off x="1908175" y="2060575"/>
            <a:ext cx="5472113" cy="1873250"/>
          </a:xfrm>
        </p:spPr>
        <p:txBody>
          <a:bodyPr/>
          <a:lstStyle>
            <a:lvl1pPr marL="0" indent="0" algn="l" eaLnBrk="1" hangingPunct="1">
              <a:buFontTx/>
              <a:buBlip>
                <a:blip r:embed="rId3"/>
              </a:buBlip>
              <a:defRPr>
                <a:solidFill>
                  <a:srgbClr val="FF0000"/>
                </a:solidFill>
              </a:defRPr>
            </a:lvl1pPr>
            <a:lvl2pPr marL="0" indent="0" algn="l">
              <a:buFontTx/>
              <a:buBlip>
                <a:blip r:embed="rId4"/>
              </a:buBlip>
              <a:defRPr>
                <a:solidFill>
                  <a:srgbClr val="B2B2B2"/>
                </a:solidFill>
              </a:defRPr>
            </a:lvl2pPr>
            <a:lvl3pPr algn="ctr">
              <a:defRPr/>
            </a:lvl3pPr>
            <a:lvl4pPr algn="ctr">
              <a:defRPr/>
            </a:lvl4pPr>
            <a:lvl5pPr algn="ctr">
              <a:defRPr/>
            </a:lvl5pPr>
          </a:lstStyle>
          <a:p>
            <a:pPr lvl="0"/>
            <a:r>
              <a:rPr lang="zh-TW" altLang="en-US"/>
              <a:t>按一下以編輯母片文字樣式</a:t>
            </a:r>
          </a:p>
          <a:p>
            <a:pPr lvl="1"/>
            <a:r>
              <a:rPr lang="zh-TW" altLang="en-US"/>
              <a:t>第二層</a:t>
            </a:r>
          </a:p>
        </p:txBody>
      </p:sp>
      <p:sp>
        <p:nvSpPr>
          <p:cNvPr id="5" name="日期版面配置區 3">
            <a:extLst>
              <a:ext uri="{FF2B5EF4-FFF2-40B4-BE49-F238E27FC236}"/>
            </a:extLst>
          </p:cNvPr>
          <p:cNvSpPr>
            <a:spLocks noGrp="1"/>
          </p:cNvSpPr>
          <p:nvPr>
            <p:ph type="dt" sz="half" idx="14"/>
          </p:nvPr>
        </p:nvSpPr>
        <p:spPr/>
        <p:txBody>
          <a:bodyPr/>
          <a:lstStyle>
            <a:lvl1pPr>
              <a:defRPr/>
            </a:lvl1pPr>
          </a:lstStyle>
          <a:p>
            <a:pPr>
              <a:defRPr/>
            </a:pPr>
            <a:fld id="{B564C0E6-3DF4-422D-9080-CFE7EEA3E5D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0D4F6EAF-D70E-4ACB-ABDB-27280295C400}" type="slidenum">
              <a:rPr lang="zh-TW" altLang="en-US"/>
              <a:pPr>
                <a:defRPr/>
              </a:pPr>
              <a:t>‹#›</a:t>
            </a:fld>
            <a:endParaRPr lang="zh-TW" altLang="en-US"/>
          </a:p>
        </p:txBody>
      </p:sp>
    </p:spTree>
    <p:extLst>
      <p:ext uri="{BB962C8B-B14F-4D97-AF65-F5344CB8AC3E}">
        <p14:creationId xmlns:p14="http://schemas.microsoft.com/office/powerpoint/2010/main" val="38167409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內文投影片">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8229600" cy="764704"/>
          </a:xfrm>
        </p:spPr>
        <p:txBody>
          <a:bodyPr anchor="t"/>
          <a:lstStyle>
            <a:lvl1pPr algn="l">
              <a:defRPr>
                <a:solidFill>
                  <a:srgbClr val="FFFF00"/>
                </a:solidFill>
              </a:defRPr>
            </a:lvl1pPr>
          </a:lstStyle>
          <a:p>
            <a:r>
              <a:rPr lang="zh-TW" altLang="en-US" dirty="0"/>
              <a:t>按一下以編輯母片標題樣式</a:t>
            </a:r>
          </a:p>
        </p:txBody>
      </p:sp>
      <p:sp>
        <p:nvSpPr>
          <p:cNvPr id="8" name="內容版面配置區 7"/>
          <p:cNvSpPr>
            <a:spLocks noGrp="1"/>
          </p:cNvSpPr>
          <p:nvPr>
            <p:ph sz="quarter" idx="13"/>
          </p:nvPr>
        </p:nvSpPr>
        <p:spPr>
          <a:xfrm>
            <a:off x="251520" y="980728"/>
            <a:ext cx="8351838" cy="4897437"/>
          </a:xfrm>
        </p:spPr>
        <p:txBody>
          <a:bodyPr/>
          <a:lstStyle>
            <a:lvl1pPr eaLnBrk="1" hangingPunct="1">
              <a:defRPr sz="3600">
                <a:solidFill>
                  <a:schemeClr val="tx1"/>
                </a:solidFill>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FB37A692-A47C-4F91-AE9E-5818E630C9A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379996E4-503C-475C-A98B-2561A883D833}" type="slidenum">
              <a:rPr lang="zh-TW" altLang="en-US"/>
              <a:pPr>
                <a:defRPr/>
              </a:pPr>
              <a:t>‹#›</a:t>
            </a:fld>
            <a:endParaRPr lang="zh-TW" altLang="en-US"/>
          </a:p>
        </p:txBody>
      </p:sp>
    </p:spTree>
    <p:extLst>
      <p:ext uri="{BB962C8B-B14F-4D97-AF65-F5344CB8AC3E}">
        <p14:creationId xmlns:p14="http://schemas.microsoft.com/office/powerpoint/2010/main" val="14218749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內文附影片連結">
    <p:spTree>
      <p:nvGrpSpPr>
        <p:cNvPr id="1" name=""/>
        <p:cNvGrpSpPr/>
        <p:nvPr/>
      </p:nvGrpSpPr>
      <p:grpSpPr>
        <a:xfrm>
          <a:off x="0" y="0"/>
          <a:ext cx="0" cy="0"/>
          <a:chOff x="0" y="0"/>
          <a:chExt cx="0" cy="0"/>
        </a:xfrm>
      </p:grpSpPr>
      <p:sp>
        <p:nvSpPr>
          <p:cNvPr id="8" name="文字版面配置區 7"/>
          <p:cNvSpPr>
            <a:spLocks noGrp="1"/>
          </p:cNvSpPr>
          <p:nvPr>
            <p:ph type="body" sz="quarter" idx="13"/>
          </p:nvPr>
        </p:nvSpPr>
        <p:spPr>
          <a:xfrm>
            <a:off x="395288" y="1052513"/>
            <a:ext cx="8280400" cy="4968875"/>
          </a:xfrm>
        </p:spPr>
        <p:txBody>
          <a:bodyPr/>
          <a:lstStyle>
            <a:lvl1pPr marL="342900" indent="-3175" eaLnBrk="1" hangingPunct="1">
              <a:buNone/>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標題 1"/>
          <p:cNvSpPr>
            <a:spLocks noGrp="1"/>
          </p:cNvSpPr>
          <p:nvPr>
            <p:ph type="title"/>
          </p:nvPr>
        </p:nvSpPr>
        <p:spPr>
          <a:xfrm>
            <a:off x="0" y="0"/>
            <a:ext cx="7452320" cy="692696"/>
          </a:xfrm>
        </p:spPr>
        <p:txBody>
          <a:bodyPr anchor="t"/>
          <a:lstStyle>
            <a:lvl1pPr algn="l">
              <a:defRPr>
                <a:solidFill>
                  <a:srgbClr val="FFFF00"/>
                </a:solidFill>
              </a:defRPr>
            </a:lvl1pPr>
          </a:lstStyle>
          <a:p>
            <a:r>
              <a:rPr lang="zh-TW" altLang="en-US"/>
              <a:t>按一下以編輯母片標題樣式</a:t>
            </a:r>
            <a:endParaRPr lang="zh-TW" altLang="en-US" dirty="0"/>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8A358396-183C-4F6C-817B-522811E8774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FC9C209D-CDEE-4F7C-8506-31C753E78A9C}" type="slidenum">
              <a:rPr lang="zh-TW" altLang="en-US"/>
              <a:pPr>
                <a:defRPr/>
              </a:pPr>
              <a:t>‹#›</a:t>
            </a:fld>
            <a:endParaRPr lang="zh-TW" altLang="en-US"/>
          </a:p>
        </p:txBody>
      </p:sp>
    </p:spTree>
    <p:extLst>
      <p:ext uri="{BB962C8B-B14F-4D97-AF65-F5344CB8AC3E}">
        <p14:creationId xmlns:p14="http://schemas.microsoft.com/office/powerpoint/2010/main" val="24854175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整頁影片教學連結">
    <p:spTree>
      <p:nvGrpSpPr>
        <p:cNvPr id="1" name=""/>
        <p:cNvGrpSpPr/>
        <p:nvPr/>
      </p:nvGrpSpPr>
      <p:grpSpPr>
        <a:xfrm>
          <a:off x="0" y="0"/>
          <a:ext cx="0" cy="0"/>
          <a:chOff x="0" y="0"/>
          <a:chExt cx="0" cy="0"/>
        </a:xfrm>
      </p:grpSpPr>
      <p:pic>
        <p:nvPicPr>
          <p:cNvPr id="3" name="Picture 2" descr="E:\Work\103下新icon\影片教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2337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body" idx="1"/>
          </p:nvPr>
        </p:nvSpPr>
        <p:spPr>
          <a:xfrm>
            <a:off x="755576" y="980728"/>
            <a:ext cx="7726313" cy="5041230"/>
          </a:xfrm>
        </p:spPr>
        <p:txBody>
          <a:bodyPr/>
          <a:lstStyle>
            <a:lvl1pPr>
              <a:buNone/>
              <a:defRPr lang="zh-TW" altLang="en-US" sz="3000" kern="1200" dirty="0" smtClean="0">
                <a:solidFill>
                  <a:schemeClr val="tx1"/>
                </a:solidFill>
                <a:latin typeface="標楷體" pitchFamily="65" charset="-120"/>
                <a:ea typeface="標楷體" pitchFamily="65" charset="-120"/>
                <a:cs typeface="+mn-cs"/>
                <a:hlinkClick r:id=""/>
              </a:defRPr>
            </a:lvl1pPr>
            <a:lvl2pPr>
              <a:defRPr sz="3000"/>
            </a:lvl2pPr>
            <a:lvl3pPr>
              <a:defRPr sz="3000"/>
            </a:lvl3pPr>
            <a:lvl4pPr>
              <a:defRPr sz="3000"/>
            </a:lvl4pPr>
            <a:lvl5pPr>
              <a:defRPr sz="3000"/>
            </a:lvl5pPr>
          </a:lstStyle>
          <a:p>
            <a:pPr lvl="0"/>
            <a:r>
              <a:rPr lang="zh-TW" altLang="en-US" dirty="0">
                <a:hlinkClick r:id=""/>
              </a:rPr>
              <a:t>按一下以編輯母片文字樣式</a:t>
            </a:r>
          </a:p>
          <a:p>
            <a:pPr lvl="1"/>
            <a:r>
              <a:rPr lang="zh-TW" altLang="en-US" dirty="0">
                <a:hlinkClick r:id=""/>
              </a:rPr>
              <a:t>第二層</a:t>
            </a:r>
          </a:p>
          <a:p>
            <a:pPr lvl="2"/>
            <a:r>
              <a:rPr lang="zh-TW" altLang="en-US" dirty="0">
                <a:hlinkClick r:id=""/>
              </a:rPr>
              <a:t>第三層</a:t>
            </a:r>
          </a:p>
          <a:p>
            <a:pPr lvl="3"/>
            <a:r>
              <a:rPr lang="zh-TW" altLang="en-US" dirty="0">
                <a:hlinkClick r:id=""/>
              </a:rPr>
              <a:t>第四層</a:t>
            </a:r>
          </a:p>
          <a:p>
            <a:pPr lvl="4"/>
            <a:r>
              <a:rPr lang="zh-TW" altLang="en-US" dirty="0">
                <a:hlinkClick r:id=""/>
              </a:rPr>
              <a:t>第五層</a:t>
            </a:r>
            <a:endParaRPr lang="en-US" altLang="zh-TW" dirty="0"/>
          </a:p>
        </p:txBody>
      </p:sp>
      <p:sp>
        <p:nvSpPr>
          <p:cNvPr id="4" name="日期版面配置區 2">
            <a:extLst>
              <a:ext uri="{FF2B5EF4-FFF2-40B4-BE49-F238E27FC236}"/>
            </a:extLst>
          </p:cNvPr>
          <p:cNvSpPr>
            <a:spLocks noGrp="1"/>
          </p:cNvSpPr>
          <p:nvPr>
            <p:ph type="dt" sz="half" idx="10"/>
          </p:nvPr>
        </p:nvSpPr>
        <p:spPr/>
        <p:txBody>
          <a:bodyPr/>
          <a:lstStyle>
            <a:lvl1pPr>
              <a:defRPr/>
            </a:lvl1pPr>
          </a:lstStyle>
          <a:p>
            <a:pPr>
              <a:defRPr/>
            </a:pPr>
            <a:fld id="{3BC91380-286C-4DC0-A5CE-F65C756331B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2D9365A-A58A-4D82-99EC-AAE9636C88AB}" type="slidenum">
              <a:rPr lang="zh-TW" altLang="en-US"/>
              <a:pPr>
                <a:defRPr/>
              </a:pPr>
              <a:t>‹#›</a:t>
            </a:fld>
            <a:endParaRPr lang="zh-TW" altLang="en-US"/>
          </a:p>
        </p:txBody>
      </p:sp>
    </p:spTree>
    <p:extLst>
      <p:ext uri="{BB962C8B-B14F-4D97-AF65-F5344CB8AC3E}">
        <p14:creationId xmlns:p14="http://schemas.microsoft.com/office/powerpoint/2010/main" val="31190699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小辭典">
    <p:spTree>
      <p:nvGrpSpPr>
        <p:cNvPr id="1" name=""/>
        <p:cNvGrpSpPr/>
        <p:nvPr/>
      </p:nvGrpSpPr>
      <p:grpSpPr>
        <a:xfrm>
          <a:off x="0" y="0"/>
          <a:ext cx="0" cy="0"/>
          <a:chOff x="0" y="0"/>
          <a:chExt cx="0" cy="0"/>
        </a:xfrm>
      </p:grpSpPr>
      <p:pic>
        <p:nvPicPr>
          <p:cNvPr id="4" name="Picture 3" descr="E:\Work\103下新icon\小辭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319088"/>
            <a:ext cx="3238501" cy="13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8C3E3F71-EABB-4E74-A0CC-977291C8F37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CF42D2A2-5A65-4105-AA77-D08A5034447F}" type="slidenum">
              <a:rPr lang="zh-TW" altLang="en-US"/>
              <a:pPr>
                <a:defRPr/>
              </a:pPr>
              <a:t>‹#›</a:t>
            </a:fld>
            <a:endParaRPr lang="zh-TW" altLang="en-US"/>
          </a:p>
        </p:txBody>
      </p:sp>
    </p:spTree>
    <p:extLst>
      <p:ext uri="{BB962C8B-B14F-4D97-AF65-F5344CB8AC3E}">
        <p14:creationId xmlns:p14="http://schemas.microsoft.com/office/powerpoint/2010/main" val="41777440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公民論壇">
    <p:spTree>
      <p:nvGrpSpPr>
        <p:cNvPr id="1" name=""/>
        <p:cNvGrpSpPr/>
        <p:nvPr/>
      </p:nvGrpSpPr>
      <p:grpSpPr>
        <a:xfrm>
          <a:off x="0" y="0"/>
          <a:ext cx="0" cy="0"/>
          <a:chOff x="0" y="0"/>
          <a:chExt cx="0" cy="0"/>
        </a:xfrm>
      </p:grpSpPr>
      <p:pic>
        <p:nvPicPr>
          <p:cNvPr id="4" name="Picture 2" descr="E:\Work\103下新icon\公民論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060701"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040560" cy="764704"/>
          </a:xfrm>
        </p:spPr>
        <p:txBody>
          <a:bodyPr anchor="t"/>
          <a:lstStyle>
            <a:lvl1pPr algn="l">
              <a:defRPr>
                <a:solidFill>
                  <a:srgbClr val="FFFF00"/>
                </a:solidFill>
              </a:defRPr>
            </a:lvl1pPr>
          </a:lstStyle>
          <a:p>
            <a:r>
              <a:rPr lang="zh-TW" altLang="en-US" dirty="0"/>
              <a:t>按一下以編輯母片標題樣式</a:t>
            </a:r>
            <a:endParaRPr lang="en-US" altLang="zh-TW" dirty="0"/>
          </a:p>
        </p:txBody>
      </p:sp>
      <p:sp>
        <p:nvSpPr>
          <p:cNvPr id="9"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3B6B9CDB-9553-40DC-9AFC-A4343656A46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857D956F-1C22-45CB-A042-25E4DEF01B29}" type="slidenum">
              <a:rPr lang="zh-TW" altLang="en-US"/>
              <a:pPr>
                <a:defRPr/>
              </a:pPr>
              <a:t>‹#›</a:t>
            </a:fld>
            <a:endParaRPr lang="zh-TW" altLang="en-US"/>
          </a:p>
        </p:txBody>
      </p:sp>
    </p:spTree>
    <p:extLst>
      <p:ext uri="{BB962C8B-B14F-4D97-AF65-F5344CB8AC3E}">
        <p14:creationId xmlns:p14="http://schemas.microsoft.com/office/powerpoint/2010/main" val="28640338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考題觀摩">
    <p:spTree>
      <p:nvGrpSpPr>
        <p:cNvPr id="1" name=""/>
        <p:cNvGrpSpPr/>
        <p:nvPr/>
      </p:nvGrpSpPr>
      <p:grpSpPr>
        <a:xfrm>
          <a:off x="0" y="0"/>
          <a:ext cx="0" cy="0"/>
          <a:chOff x="0" y="0"/>
          <a:chExt cx="0" cy="0"/>
        </a:xfrm>
      </p:grpSpPr>
      <p:pic>
        <p:nvPicPr>
          <p:cNvPr id="3" name="Picture 9" descr="考題觀摩"/>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75" y="-252413"/>
            <a:ext cx="3036888" cy="128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版面配置區 10"/>
          <p:cNvSpPr>
            <a:spLocks noGrp="1"/>
          </p:cNvSpPr>
          <p:nvPr>
            <p:ph type="body" sz="quarter" idx="13"/>
          </p:nvPr>
        </p:nvSpPr>
        <p:spPr>
          <a:xfrm>
            <a:off x="251520" y="764704"/>
            <a:ext cx="8352730" cy="5544616"/>
          </a:xfrm>
        </p:spPr>
        <p:txBody>
          <a:bodyPr/>
          <a:lstStyle>
            <a:lvl1pPr marL="0" indent="0" algn="l" rtl="0" fontAlgn="base">
              <a:spcBef>
                <a:spcPct val="0"/>
              </a:spcBef>
              <a:spcAft>
                <a:spcPct val="0"/>
              </a:spcAft>
              <a:buNone/>
              <a:defRPr kumimoji="1" lang="zh-TW" altLang="en-US" sz="3000" kern="1200" dirty="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2">
            <a:extLst>
              <a:ext uri="{FF2B5EF4-FFF2-40B4-BE49-F238E27FC236}"/>
            </a:extLst>
          </p:cNvPr>
          <p:cNvSpPr>
            <a:spLocks noGrp="1"/>
          </p:cNvSpPr>
          <p:nvPr>
            <p:ph type="dt" sz="half" idx="14"/>
          </p:nvPr>
        </p:nvSpPr>
        <p:spPr/>
        <p:txBody>
          <a:bodyPr/>
          <a:lstStyle>
            <a:lvl1pPr>
              <a:defRPr/>
            </a:lvl1pPr>
          </a:lstStyle>
          <a:p>
            <a:pPr>
              <a:defRPr/>
            </a:pPr>
            <a:fld id="{99EDB407-6DE0-4979-B293-0C36999CE5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9B2351FE-0002-4E5B-B03C-EA41CC22C496}" type="slidenum">
              <a:rPr lang="zh-TW" altLang="en-US"/>
              <a:pPr>
                <a:defRPr/>
              </a:pPr>
              <a:t>‹#›</a:t>
            </a:fld>
            <a:endParaRPr lang="zh-TW" altLang="en-US"/>
          </a:p>
        </p:txBody>
      </p:sp>
    </p:spTree>
    <p:extLst>
      <p:ext uri="{BB962C8B-B14F-4D97-AF65-F5344CB8AC3E}">
        <p14:creationId xmlns:p14="http://schemas.microsoft.com/office/powerpoint/2010/main" val="16698988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學習視窗">
    <p:spTree>
      <p:nvGrpSpPr>
        <p:cNvPr id="1" name=""/>
        <p:cNvGrpSpPr/>
        <p:nvPr/>
      </p:nvGrpSpPr>
      <p:grpSpPr>
        <a:xfrm>
          <a:off x="0" y="0"/>
          <a:ext cx="0" cy="0"/>
          <a:chOff x="0" y="0"/>
          <a:chExt cx="0" cy="0"/>
        </a:xfrm>
      </p:grpSpPr>
      <p:pic>
        <p:nvPicPr>
          <p:cNvPr id="4" name="Picture 3" descr="E:\Work\103下新icon\學習視窗.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401638"/>
            <a:ext cx="3435350" cy="145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915816" y="0"/>
            <a:ext cx="5313784" cy="764704"/>
          </a:xfrm>
        </p:spPr>
        <p:txBody>
          <a:bodyPr/>
          <a:lstStyle>
            <a:lvl1pPr algn="l" rtl="0" eaLnBrk="1" fontAlgn="base" hangingPunct="1">
              <a:spcBef>
                <a:spcPct val="0"/>
              </a:spcBef>
              <a:spcAft>
                <a:spcPct val="0"/>
              </a:spcAft>
              <a:defRPr lang="zh-TW" altLang="en-US" sz="4400" kern="1200" dirty="0" smtClean="0">
                <a:solidFill>
                  <a:srgbClr val="FFFF00"/>
                </a:solidFill>
                <a:latin typeface="標楷體" pitchFamily="65" charset="-120"/>
                <a:ea typeface="標楷體" pitchFamily="65" charset="-120"/>
                <a:cs typeface="+mj-cs"/>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CE894F6-1C44-45C7-A23F-1A568E32687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49E045BF-C6FE-4A05-B9FE-18A01A8EBEB1}" type="slidenum">
              <a:rPr lang="zh-TW" altLang="en-US"/>
              <a:pPr>
                <a:defRPr/>
              </a:pPr>
              <a:t>‹#›</a:t>
            </a:fld>
            <a:endParaRPr lang="zh-TW" altLang="en-US"/>
          </a:p>
        </p:txBody>
      </p:sp>
    </p:spTree>
    <p:extLst>
      <p:ext uri="{BB962C8B-B14F-4D97-AF65-F5344CB8AC3E}">
        <p14:creationId xmlns:p14="http://schemas.microsoft.com/office/powerpoint/2010/main" val="12966848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重點提要">
    <p:spTree>
      <p:nvGrpSpPr>
        <p:cNvPr id="1" name=""/>
        <p:cNvGrpSpPr/>
        <p:nvPr/>
      </p:nvGrpSpPr>
      <p:grpSpPr>
        <a:xfrm>
          <a:off x="0" y="0"/>
          <a:ext cx="0" cy="0"/>
          <a:chOff x="0" y="0"/>
          <a:chExt cx="0" cy="0"/>
        </a:xfrm>
      </p:grpSpPr>
      <p:pic>
        <p:nvPicPr>
          <p:cNvPr id="4" name="Picture 2" descr="E:\Work\103下新icon\重點提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430213"/>
            <a:ext cx="37004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8" name="文字版面配置區 10"/>
          <p:cNvSpPr>
            <a:spLocks noGrp="1"/>
          </p:cNvSpPr>
          <p:nvPr>
            <p:ph type="body" sz="quarter" idx="13"/>
          </p:nvPr>
        </p:nvSpPr>
        <p:spPr>
          <a:xfrm>
            <a:off x="251520" y="1052736"/>
            <a:ext cx="8352730" cy="5112568"/>
          </a:xfrm>
        </p:spPr>
        <p:txBody>
          <a:bodyPr/>
          <a:lstStyle>
            <a:lvl1pPr marL="0" indent="0" algn="l" rtl="0" fontAlgn="base">
              <a:spcBef>
                <a:spcPct val="0"/>
              </a:spcBef>
              <a:spcAft>
                <a:spcPct val="0"/>
              </a:spcAft>
              <a:buNone/>
              <a:defRPr lang="zh-TW" altLang="en-US" sz="3600" kern="1200" dirty="0" smtClean="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C58E6BF1-E63B-482D-A09A-CB401DA817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70FB0F71-4004-43FC-B733-2CD5C2F27857}" type="slidenum">
              <a:rPr lang="zh-TW" altLang="en-US"/>
              <a:pPr>
                <a:defRPr/>
              </a:pPr>
              <a:t>‹#›</a:t>
            </a:fld>
            <a:endParaRPr lang="zh-TW" altLang="en-US"/>
          </a:p>
        </p:txBody>
      </p:sp>
    </p:spTree>
    <p:extLst>
      <p:ext uri="{BB962C8B-B14F-4D97-AF65-F5344CB8AC3E}">
        <p14:creationId xmlns:p14="http://schemas.microsoft.com/office/powerpoint/2010/main" val="7118407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小故事">
    <p:spTree>
      <p:nvGrpSpPr>
        <p:cNvPr id="1" name=""/>
        <p:cNvGrpSpPr/>
        <p:nvPr/>
      </p:nvGrpSpPr>
      <p:grpSpPr>
        <a:xfrm>
          <a:off x="0" y="0"/>
          <a:ext cx="0" cy="0"/>
          <a:chOff x="0" y="0"/>
          <a:chExt cx="0" cy="0"/>
        </a:xfrm>
      </p:grpSpPr>
      <p:pic>
        <p:nvPicPr>
          <p:cNvPr id="4" name="Picture 2" descr="E:\Work\103下新icon\小故事.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330200"/>
            <a:ext cx="3230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8503E0A-0BFA-4BCE-B989-7F0B6D6F44A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BD7ECDFB-69C4-44E4-AB79-446F5C2F6943}" type="slidenum">
              <a:rPr lang="zh-TW" altLang="en-US"/>
              <a:pPr>
                <a:defRPr/>
              </a:pPr>
              <a:t>‹#›</a:t>
            </a:fld>
            <a:endParaRPr lang="zh-TW" altLang="en-US"/>
          </a:p>
        </p:txBody>
      </p:sp>
    </p:spTree>
    <p:extLst>
      <p:ext uri="{BB962C8B-B14F-4D97-AF65-F5344CB8AC3E}">
        <p14:creationId xmlns:p14="http://schemas.microsoft.com/office/powerpoint/2010/main" val="3602282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課後練習1">
    <p:spTree>
      <p:nvGrpSpPr>
        <p:cNvPr id="1" name=""/>
        <p:cNvGrpSpPr/>
        <p:nvPr/>
      </p:nvGrpSpPr>
      <p:grpSpPr>
        <a:xfrm>
          <a:off x="0" y="0"/>
          <a:ext cx="0" cy="0"/>
          <a:chOff x="0" y="0"/>
          <a:chExt cx="0" cy="0"/>
        </a:xfrm>
      </p:grpSpPr>
      <p:cxnSp>
        <p:nvCxnSpPr>
          <p:cNvPr id="17" name="直線接點 16"/>
          <p:cNvCxnSpPr/>
          <p:nvPr userDrawn="1"/>
        </p:nvCxnSpPr>
        <p:spPr>
          <a:xfrm>
            <a:off x="2555776" y="476672"/>
            <a:ext cx="6588224" cy="0"/>
          </a:xfrm>
          <a:prstGeom prst="line">
            <a:avLst/>
          </a:prstGeom>
          <a:ln w="57150">
            <a:solidFill>
              <a:srgbClr val="0070C0"/>
            </a:solidFill>
            <a:prstDash val="lgDashDot"/>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userDrawn="1"/>
        </p:nvCxnSpPr>
        <p:spPr>
          <a:xfrm>
            <a:off x="1907704" y="188640"/>
            <a:ext cx="7236296" cy="0"/>
          </a:xfrm>
          <a:prstGeom prst="line">
            <a:avLst/>
          </a:pr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橢圓 14"/>
          <p:cNvSpPr/>
          <p:nvPr userDrawn="1"/>
        </p:nvSpPr>
        <p:spPr>
          <a:xfrm>
            <a:off x="107504" y="116632"/>
            <a:ext cx="2736304" cy="158417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sp>
        <p:nvSpPr>
          <p:cNvPr id="16" name="內容版面配置區 2"/>
          <p:cNvSpPr>
            <a:spLocks noGrp="1"/>
          </p:cNvSpPr>
          <p:nvPr>
            <p:ph idx="1"/>
          </p:nvPr>
        </p:nvSpPr>
        <p:spPr>
          <a:xfrm>
            <a:off x="467544" y="1700808"/>
            <a:ext cx="8219256" cy="4425355"/>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橢圓形圖說文字 10"/>
          <p:cNvSpPr/>
          <p:nvPr userDrawn="1"/>
        </p:nvSpPr>
        <p:spPr>
          <a:xfrm>
            <a:off x="107504" y="116632"/>
            <a:ext cx="2736304" cy="1584176"/>
          </a:xfrm>
          <a:prstGeom prst="wedgeEllipseCallout">
            <a:avLst>
              <a:gd name="adj1" fmla="val 58353"/>
              <a:gd name="adj2" fmla="val 22590"/>
            </a:avLst>
          </a:prstGeom>
          <a:solidFill>
            <a:srgbClr val="00B0F0">
              <a:alpha val="55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solidFill>
                  <a:schemeClr val="tx1"/>
                </a:solidFill>
                <a:latin typeface="微軟正黑體" pitchFamily="34" charset="-120"/>
                <a:ea typeface="微軟正黑體" pitchFamily="34" charset="-120"/>
              </a:rPr>
              <a:t>課後練習</a:t>
            </a:r>
          </a:p>
        </p:txBody>
      </p:sp>
      <p:sp>
        <p:nvSpPr>
          <p:cNvPr id="20" name="直角三角形 19"/>
          <p:cNvSpPr/>
          <p:nvPr userDrawn="1"/>
        </p:nvSpPr>
        <p:spPr>
          <a:xfrm flipH="1">
            <a:off x="7092280" y="3789040"/>
            <a:ext cx="2051720" cy="306896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直角三角形 20"/>
          <p:cNvSpPr/>
          <p:nvPr userDrawn="1"/>
        </p:nvSpPr>
        <p:spPr>
          <a:xfrm flipH="1">
            <a:off x="5580112" y="5517232"/>
            <a:ext cx="3131840" cy="1340768"/>
          </a:xfrm>
          <a:prstGeom prst="rtTriangle">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直角三角形 21"/>
          <p:cNvSpPr/>
          <p:nvPr userDrawn="1"/>
        </p:nvSpPr>
        <p:spPr>
          <a:xfrm>
            <a:off x="0" y="6021288"/>
            <a:ext cx="6812632" cy="836712"/>
          </a:xfrm>
          <a:prstGeom prst="rtTriangle">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內嵌影片頁">
    <p:spTree>
      <p:nvGrpSpPr>
        <p:cNvPr id="1" name=""/>
        <p:cNvGrpSpPr/>
        <p:nvPr/>
      </p:nvGrpSpPr>
      <p:grpSpPr>
        <a:xfrm>
          <a:off x="0" y="0"/>
          <a:ext cx="0" cy="0"/>
          <a:chOff x="0" y="0"/>
          <a:chExt cx="0" cy="0"/>
        </a:xfrm>
      </p:grpSpPr>
      <p:pic>
        <p:nvPicPr>
          <p:cNvPr id="3" name="Picture 2" descr="E:\Work\ppt新底板\舞台_底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lvl1pPr>
              <a:defRPr>
                <a:solidFill>
                  <a:schemeClr val="bg1"/>
                </a:solidFill>
              </a:defRPr>
            </a:lvl1pPr>
          </a:lstStyle>
          <a:p>
            <a:r>
              <a:rPr lang="zh-TW" altLang="en-US" dirty="0"/>
              <a:t>按一下以編輯母片標題樣式</a:t>
            </a:r>
          </a:p>
        </p:txBody>
      </p:sp>
      <p:sp>
        <p:nvSpPr>
          <p:cNvPr id="4" name="日期版面配置區 3">
            <a:extLst>
              <a:ext uri="{FF2B5EF4-FFF2-40B4-BE49-F238E27FC236}"/>
            </a:extLst>
          </p:cNvPr>
          <p:cNvSpPr>
            <a:spLocks noGrp="1"/>
          </p:cNvSpPr>
          <p:nvPr>
            <p:ph type="dt" sz="half" idx="10"/>
          </p:nvPr>
        </p:nvSpPr>
        <p:spPr/>
        <p:txBody>
          <a:bodyPr/>
          <a:lstStyle>
            <a:lvl1pPr>
              <a:defRPr/>
            </a:lvl1pPr>
          </a:lstStyle>
          <a:p>
            <a:pPr>
              <a:defRPr/>
            </a:pPr>
            <a:fld id="{4A5EF9BB-CB38-442C-8F9C-4AD8197AD0FD}"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B3DF2D15-0142-4DAE-A54B-A2D8EA3A72DA}" type="slidenum">
              <a:rPr lang="zh-TW" altLang="en-US"/>
              <a:pPr>
                <a:defRPr/>
              </a:pPr>
              <a:t>‹#›</a:t>
            </a:fld>
            <a:endParaRPr lang="zh-TW" altLang="en-US"/>
          </a:p>
        </p:txBody>
      </p:sp>
    </p:spTree>
    <p:extLst>
      <p:ext uri="{BB962C8B-B14F-4D97-AF65-F5344CB8AC3E}">
        <p14:creationId xmlns:p14="http://schemas.microsoft.com/office/powerpoint/2010/main" val="2930127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3">
            <a:extLst>
              <a:ext uri="{FF2B5EF4-FFF2-40B4-BE49-F238E27FC236}"/>
            </a:extLst>
          </p:cNvPr>
          <p:cNvSpPr>
            <a:spLocks noGrp="1"/>
          </p:cNvSpPr>
          <p:nvPr>
            <p:ph type="dt" sz="half" idx="10"/>
          </p:nvPr>
        </p:nvSpPr>
        <p:spPr/>
        <p:txBody>
          <a:bodyPr/>
          <a:lstStyle>
            <a:lvl1pPr>
              <a:defRPr/>
            </a:lvl1pPr>
          </a:lstStyle>
          <a:p>
            <a:pPr>
              <a:defRPr/>
            </a:pPr>
            <a:fld id="{55C2C69E-2191-45A7-9F2D-6D717BAEF70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3"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19F9CA78-9083-4120-B5C9-EDEA1EDBDB56}" type="slidenum">
              <a:rPr lang="zh-TW" altLang="en-US"/>
              <a:pPr>
                <a:defRPr/>
              </a:pPr>
              <a:t>‹#›</a:t>
            </a:fld>
            <a:endParaRPr lang="zh-TW" altLang="en-US"/>
          </a:p>
        </p:txBody>
      </p:sp>
    </p:spTree>
    <p:extLst>
      <p:ext uri="{BB962C8B-B14F-4D97-AF65-F5344CB8AC3E}">
        <p14:creationId xmlns:p14="http://schemas.microsoft.com/office/powerpoint/2010/main" val="16130490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C9A0859-58A1-4E0A-90FE-6783F4EB34F7}" type="datetimeFigureOut">
              <a:rPr lang="zh-TW" altLang="en-US">
                <a:solidFill>
                  <a:prstClr val="black">
                    <a:tint val="75000"/>
                  </a:prstClr>
                </a:solidFill>
              </a:rPr>
              <a:pPr>
                <a:defRPr/>
              </a:pPr>
              <a:t>2020/3/25</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23AB330-6929-408F-BDB5-16206D8E4201}" type="slidenum">
              <a:rPr lang="zh-TW" altLang="en-US"/>
              <a:pPr>
                <a:defRPr/>
              </a:pPr>
              <a:t>‹#›</a:t>
            </a:fld>
            <a:endParaRPr lang="zh-TW" altLang="en-US" dirty="0"/>
          </a:p>
        </p:txBody>
      </p:sp>
    </p:spTree>
    <p:extLst>
      <p:ext uri="{BB962C8B-B14F-4D97-AF65-F5344CB8AC3E}">
        <p14:creationId xmlns:p14="http://schemas.microsoft.com/office/powerpoint/2010/main" val="2870846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課後練習2">
    <p:spTree>
      <p:nvGrpSpPr>
        <p:cNvPr id="1" name=""/>
        <p:cNvGrpSpPr/>
        <p:nvPr/>
      </p:nvGrpSpPr>
      <p:grpSpPr>
        <a:xfrm>
          <a:off x="0" y="0"/>
          <a:ext cx="0" cy="0"/>
          <a:chOff x="0" y="0"/>
          <a:chExt cx="0" cy="0"/>
        </a:xfrm>
      </p:grpSpPr>
      <p:cxnSp>
        <p:nvCxnSpPr>
          <p:cNvPr id="17" name="直線接點 16"/>
          <p:cNvCxnSpPr/>
          <p:nvPr userDrawn="1"/>
        </p:nvCxnSpPr>
        <p:spPr>
          <a:xfrm>
            <a:off x="1907704" y="476672"/>
            <a:ext cx="7236296" cy="0"/>
          </a:xfrm>
          <a:prstGeom prst="line">
            <a:avLst/>
          </a:prstGeom>
          <a:ln w="57150">
            <a:solidFill>
              <a:srgbClr val="0070C0"/>
            </a:solidFill>
            <a:prstDash val="lgDashDot"/>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userDrawn="1"/>
        </p:nvCxnSpPr>
        <p:spPr>
          <a:xfrm>
            <a:off x="1475656" y="188640"/>
            <a:ext cx="7668344" cy="0"/>
          </a:xfrm>
          <a:prstGeom prst="line">
            <a:avLst/>
          </a:pr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sp>
        <p:nvSpPr>
          <p:cNvPr id="16" name="內容版面配置區 2"/>
          <p:cNvSpPr>
            <a:spLocks noGrp="1"/>
          </p:cNvSpPr>
          <p:nvPr>
            <p:ph idx="1"/>
          </p:nvPr>
        </p:nvSpPr>
        <p:spPr>
          <a:xfrm>
            <a:off x="467544" y="1268760"/>
            <a:ext cx="8219256" cy="4857403"/>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20" name="直角三角形 19"/>
          <p:cNvSpPr/>
          <p:nvPr userDrawn="1"/>
        </p:nvSpPr>
        <p:spPr>
          <a:xfrm flipH="1">
            <a:off x="7092280" y="3789040"/>
            <a:ext cx="2051720" cy="306896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直角三角形 20"/>
          <p:cNvSpPr/>
          <p:nvPr userDrawn="1"/>
        </p:nvSpPr>
        <p:spPr>
          <a:xfrm flipH="1">
            <a:off x="5580112" y="5517232"/>
            <a:ext cx="3131840" cy="1340768"/>
          </a:xfrm>
          <a:prstGeom prst="rtTriangle">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直角三角形 21"/>
          <p:cNvSpPr/>
          <p:nvPr userDrawn="1"/>
        </p:nvSpPr>
        <p:spPr>
          <a:xfrm>
            <a:off x="0" y="6021288"/>
            <a:ext cx="6812632" cy="836712"/>
          </a:xfrm>
          <a:prstGeom prst="rtTriangle">
            <a:avLst/>
          </a:prstGeom>
          <a:solidFill>
            <a:schemeClr val="accent5">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形圖說文字 10"/>
          <p:cNvSpPr/>
          <p:nvPr userDrawn="1"/>
        </p:nvSpPr>
        <p:spPr>
          <a:xfrm>
            <a:off x="107505" y="116632"/>
            <a:ext cx="1865662" cy="1080120"/>
          </a:xfrm>
          <a:prstGeom prst="wedgeEllipseCallout">
            <a:avLst>
              <a:gd name="adj1" fmla="val 58353"/>
              <a:gd name="adj2" fmla="val 22590"/>
            </a:avLst>
          </a:prstGeom>
          <a:solidFill>
            <a:srgbClr val="00B0F0">
              <a:alpha val="55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solidFill>
                  <a:schemeClr val="tx1"/>
                </a:solidFill>
                <a:latin typeface="微軟正黑體" pitchFamily="34" charset="-120"/>
                <a:ea typeface="微軟正黑體" pitchFamily="34" charset="-120"/>
              </a:rPr>
              <a:t>課後練習</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延伸資訊">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C17795A-37FC-499F-A4BB-24F81E1E14D6}" type="slidenum">
              <a:rPr lang="zh-TW" altLang="en-US" smtClean="0"/>
              <a:pPr/>
              <a:t>‹#›</a:t>
            </a:fld>
            <a:endParaRPr lang="zh-TW" altLang="en-US"/>
          </a:p>
        </p:txBody>
      </p:sp>
      <p:pic>
        <p:nvPicPr>
          <p:cNvPr id="5" name="圖片 6" descr="2c17936bdc995a1a5c18666b2784337f.png"/>
          <p:cNvPicPr>
            <a:picLocks noChangeAspect="1"/>
          </p:cNvPicPr>
          <p:nvPr userDrawn="1"/>
        </p:nvPicPr>
        <p:blipFill>
          <a:blip r:embed="rId2" cstate="print">
            <a:duotone>
              <a:prstClr val="black"/>
              <a:schemeClr val="accent5">
                <a:tint val="45000"/>
                <a:satMod val="400000"/>
              </a:schemeClr>
            </a:duotone>
          </a:blip>
          <a:srcRect l="36208" t="69785" r="52751" b="16017"/>
          <a:stretch>
            <a:fillRect/>
          </a:stretch>
        </p:blipFill>
        <p:spPr bwMode="auto">
          <a:xfrm>
            <a:off x="0" y="0"/>
            <a:ext cx="9144000" cy="6858000"/>
          </a:xfrm>
          <a:prstGeom prst="rect">
            <a:avLst/>
          </a:prstGeom>
          <a:noFill/>
          <a:ln w="9525">
            <a:noFill/>
            <a:miter lim="800000"/>
            <a:headEnd/>
            <a:tailEnd/>
          </a:ln>
        </p:spPr>
      </p:pic>
      <p:sp>
        <p:nvSpPr>
          <p:cNvPr id="7" name="直角三角形 6"/>
          <p:cNvSpPr/>
          <p:nvPr userDrawn="1"/>
        </p:nvSpPr>
        <p:spPr>
          <a:xfrm rot="10800000" flipH="1">
            <a:off x="0" y="-2"/>
            <a:ext cx="5700373" cy="1628802"/>
          </a:xfrm>
          <a:prstGeom prst="rtTriangle">
            <a:avLst/>
          </a:prstGeom>
          <a:solidFill>
            <a:srgbClr val="00B0F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直角三角形 5"/>
          <p:cNvSpPr/>
          <p:nvPr userDrawn="1"/>
        </p:nvSpPr>
        <p:spPr>
          <a:xfrm rot="9356656">
            <a:off x="-1292034" y="188467"/>
            <a:ext cx="4272489" cy="1816239"/>
          </a:xfrm>
          <a:prstGeom prst="rtTriangl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8" name="文字方塊 7"/>
          <p:cNvSpPr txBox="1"/>
          <p:nvPr userDrawn="1"/>
        </p:nvSpPr>
        <p:spPr>
          <a:xfrm>
            <a:off x="884491" y="332656"/>
            <a:ext cx="2031325" cy="646331"/>
          </a:xfrm>
          <a:prstGeom prst="rect">
            <a:avLst/>
          </a:prstGeom>
          <a:noFill/>
        </p:spPr>
        <p:txBody>
          <a:bodyPr wrap="none" rtlCol="0">
            <a:spAutoFit/>
          </a:bodyPr>
          <a:lstStyle/>
          <a:p>
            <a:r>
              <a:rPr lang="zh-TW" altLang="en-US" sz="3600" b="1" dirty="0">
                <a:latin typeface="微軟正黑體" pitchFamily="34" charset="-120"/>
                <a:ea typeface="微軟正黑體" pitchFamily="34" charset="-120"/>
              </a:rPr>
              <a:t>延伸資訊</a:t>
            </a:r>
          </a:p>
        </p:txBody>
      </p:sp>
      <p:sp>
        <p:nvSpPr>
          <p:cNvPr id="9" name="內容版面配置區 2"/>
          <p:cNvSpPr>
            <a:spLocks noGrp="1"/>
          </p:cNvSpPr>
          <p:nvPr>
            <p:ph idx="1"/>
          </p:nvPr>
        </p:nvSpPr>
        <p:spPr>
          <a:xfrm>
            <a:off x="467544" y="1268760"/>
            <a:ext cx="8219256" cy="4857403"/>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封面">
    <p:spTree>
      <p:nvGrpSpPr>
        <p:cNvPr id="1" name=""/>
        <p:cNvGrpSpPr/>
        <p:nvPr/>
      </p:nvGrpSpPr>
      <p:grpSpPr>
        <a:xfrm>
          <a:off x="0" y="0"/>
          <a:ext cx="0" cy="0"/>
          <a:chOff x="0" y="0"/>
          <a:chExt cx="0" cy="0"/>
        </a:xfrm>
      </p:grpSpPr>
      <p:sp>
        <p:nvSpPr>
          <p:cNvPr id="25" name="直角三角形 24"/>
          <p:cNvSpPr/>
          <p:nvPr userDrawn="1"/>
        </p:nvSpPr>
        <p:spPr>
          <a:xfrm flipV="1">
            <a:off x="0" y="0"/>
            <a:ext cx="6300191" cy="4725144"/>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圖片 25" descr="圖片2.png"/>
          <p:cNvPicPr>
            <a:picLocks noChangeAspect="1"/>
          </p:cNvPicPr>
          <p:nvPr userDrawn="1"/>
        </p:nvPicPr>
        <p:blipFill>
          <a:blip r:embed="rId2" cstate="print"/>
          <a:srcRect t="10805" r="11341" b="39457"/>
          <a:stretch>
            <a:fillRect/>
          </a:stretch>
        </p:blipFill>
        <p:spPr>
          <a:xfrm rot="10800000">
            <a:off x="0" y="0"/>
            <a:ext cx="7380312" cy="1988840"/>
          </a:xfrm>
          <a:prstGeom prst="rect">
            <a:avLst/>
          </a:prstGeom>
        </p:spPr>
      </p:pic>
      <p:sp>
        <p:nvSpPr>
          <p:cNvPr id="24" name="直角三角形 23"/>
          <p:cNvSpPr/>
          <p:nvPr userDrawn="1"/>
        </p:nvSpPr>
        <p:spPr>
          <a:xfrm flipH="1">
            <a:off x="2843808" y="2132856"/>
            <a:ext cx="6300192" cy="4725144"/>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descr="圖片2.png"/>
          <p:cNvPicPr>
            <a:picLocks noChangeAspect="1"/>
          </p:cNvPicPr>
          <p:nvPr userDrawn="1"/>
        </p:nvPicPr>
        <p:blipFill>
          <a:blip r:embed="rId2" cstate="print"/>
          <a:srcRect t="10805" r="10476" b="44859"/>
          <a:stretch>
            <a:fillRect/>
          </a:stretch>
        </p:blipFill>
        <p:spPr>
          <a:xfrm>
            <a:off x="1691680" y="5085184"/>
            <a:ext cx="7452320" cy="1772816"/>
          </a:xfrm>
          <a:prstGeom prst="rect">
            <a:avLst/>
          </a:prstGeom>
        </p:spPr>
      </p:pic>
      <p:sp>
        <p:nvSpPr>
          <p:cNvPr id="2" name="標題 1"/>
          <p:cNvSpPr>
            <a:spLocks noGrp="1"/>
          </p:cNvSpPr>
          <p:nvPr>
            <p:ph type="ctrTitle"/>
          </p:nvPr>
        </p:nvSpPr>
        <p:spPr>
          <a:xfrm>
            <a:off x="685800" y="2130425"/>
            <a:ext cx="7772400" cy="1470025"/>
          </a:xfrm>
        </p:spPr>
        <p:txBody>
          <a:bodyPr>
            <a:noAutofit/>
          </a:bodyPr>
          <a:lstStyle>
            <a:lvl1pPr>
              <a:defRPr sz="5400">
                <a:latin typeface="微軟正黑體" pitchFamily="34" charset="-120"/>
                <a:ea typeface="微軟正黑體" pitchFamily="34" charset="-120"/>
              </a:defRPr>
            </a:lvl1p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normAutofit/>
          </a:bodyPr>
          <a:lstStyle>
            <a:lvl1pPr marL="0" indent="0" algn="ctr">
              <a:buNone/>
              <a:defRPr sz="4400">
                <a:solidFill>
                  <a:schemeClr val="tx1"/>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sp>
        <p:nvSpPr>
          <p:cNvPr id="9" name="框架 8"/>
          <p:cNvSpPr/>
          <p:nvPr userDrawn="1"/>
        </p:nvSpPr>
        <p:spPr>
          <a:xfrm>
            <a:off x="323528" y="260648"/>
            <a:ext cx="8496944" cy="6336704"/>
          </a:xfrm>
          <a:prstGeom prst="frame">
            <a:avLst>
              <a:gd name="adj1" fmla="val 1506"/>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14" name="Picture 2" descr="C:\Users\d-edit20a\Desktop\PPT素材\背景\d61d4ef60cf51a7e62e1f8c481a138ba.png"/>
          <p:cNvPicPr>
            <a:picLocks noChangeAspect="1" noChangeArrowheads="1"/>
          </p:cNvPicPr>
          <p:nvPr userDrawn="1"/>
        </p:nvPicPr>
        <p:blipFill>
          <a:blip r:embed="rId3" cstate="print">
            <a:lum bright="70000" contrast="-70000"/>
          </a:blip>
          <a:srcRect l="38780" t="6235" r="38399" b="71834"/>
          <a:stretch>
            <a:fillRect/>
          </a:stretch>
        </p:blipFill>
        <p:spPr bwMode="auto">
          <a:xfrm>
            <a:off x="3491880" y="404664"/>
            <a:ext cx="1555750" cy="1057275"/>
          </a:xfrm>
          <a:prstGeom prst="rect">
            <a:avLst/>
          </a:prstGeom>
          <a:noFill/>
          <a:ln w="9525">
            <a:noFill/>
            <a:miter lim="800000"/>
            <a:headEnd/>
            <a:tailEnd/>
          </a:ln>
        </p:spPr>
      </p:pic>
      <p:pic>
        <p:nvPicPr>
          <p:cNvPr id="15" name="Picture 2" descr="C:\Users\d-edit20a\Desktop\PPT素材\背景\d61d4ef60cf51a7e62e1f8c481a138ba.png"/>
          <p:cNvPicPr>
            <a:picLocks noChangeAspect="1" noChangeArrowheads="1"/>
          </p:cNvPicPr>
          <p:nvPr userDrawn="1"/>
        </p:nvPicPr>
        <p:blipFill>
          <a:blip r:embed="rId3" cstate="print">
            <a:lum bright="70000" contrast="-70000"/>
          </a:blip>
          <a:srcRect l="26482" t="27328" r="60278" b="55423"/>
          <a:stretch>
            <a:fillRect/>
          </a:stretch>
        </p:blipFill>
        <p:spPr bwMode="auto">
          <a:xfrm>
            <a:off x="1979712" y="476672"/>
            <a:ext cx="901700" cy="831850"/>
          </a:xfrm>
          <a:prstGeom prst="rect">
            <a:avLst/>
          </a:prstGeom>
          <a:noFill/>
          <a:ln w="9525">
            <a:noFill/>
            <a:miter lim="800000"/>
            <a:headEnd/>
            <a:tailEnd/>
          </a:ln>
        </p:spPr>
      </p:pic>
      <p:pic>
        <p:nvPicPr>
          <p:cNvPr id="17" name="Picture 2" descr="C:\Users\d-edit20a\Desktop\PPT素材\背景\d61d4ef60cf51a7e62e1f8c481a138ba.png"/>
          <p:cNvPicPr>
            <a:picLocks noChangeAspect="1" noChangeArrowheads="1"/>
          </p:cNvPicPr>
          <p:nvPr userDrawn="1"/>
        </p:nvPicPr>
        <p:blipFill>
          <a:blip r:embed="rId3" cstate="print">
            <a:lum bright="70000" contrast="-70000"/>
          </a:blip>
          <a:srcRect l="78307" t="60490" r="3401" b="17824"/>
          <a:stretch>
            <a:fillRect/>
          </a:stretch>
        </p:blipFill>
        <p:spPr bwMode="auto">
          <a:xfrm>
            <a:off x="7897813" y="2852936"/>
            <a:ext cx="1246187" cy="1046162"/>
          </a:xfrm>
          <a:prstGeom prst="rect">
            <a:avLst/>
          </a:prstGeom>
          <a:noFill/>
          <a:ln w="9525">
            <a:noFill/>
            <a:miter lim="800000"/>
            <a:headEnd/>
            <a:tailEnd/>
          </a:ln>
        </p:spPr>
      </p:pic>
      <p:pic>
        <p:nvPicPr>
          <p:cNvPr id="13" name="Picture 4" descr="C:\Users\d-edit20a\Desktop\PPT素材\物件素材\birdcage-1436117_1920.png"/>
          <p:cNvPicPr>
            <a:picLocks noChangeAspect="1" noChangeArrowheads="1"/>
          </p:cNvPicPr>
          <p:nvPr userDrawn="1"/>
        </p:nvPicPr>
        <p:blipFill>
          <a:blip r:embed="rId4" cstate="print">
            <a:lum bright="70000" contrast="-70000"/>
          </a:blip>
          <a:srcRect t="5943"/>
          <a:stretch>
            <a:fillRect/>
          </a:stretch>
        </p:blipFill>
        <p:spPr bwMode="auto">
          <a:xfrm>
            <a:off x="0" y="0"/>
            <a:ext cx="2322513" cy="4991597"/>
          </a:xfrm>
          <a:prstGeom prst="rect">
            <a:avLst/>
          </a:prstGeom>
          <a:noFill/>
          <a:ln w="9525">
            <a:noFill/>
            <a:miter lim="800000"/>
            <a:headEnd/>
            <a:tailEnd/>
          </a:ln>
        </p:spPr>
      </p:pic>
      <p:pic>
        <p:nvPicPr>
          <p:cNvPr id="16" name="Picture 2" descr="C:\Users\d-edit20a\Desktop\PPT素材\背景\d61d4ef60cf51a7e62e1f8c481a138ba.png"/>
          <p:cNvPicPr>
            <a:picLocks noChangeAspect="1" noChangeArrowheads="1"/>
          </p:cNvPicPr>
          <p:nvPr userDrawn="1"/>
        </p:nvPicPr>
        <p:blipFill>
          <a:blip r:embed="rId3" cstate="print">
            <a:lum bright="70000" contrast="-70000"/>
          </a:blip>
          <a:srcRect l="73573" t="31619" b="51624"/>
          <a:stretch>
            <a:fillRect/>
          </a:stretch>
        </p:blipFill>
        <p:spPr bwMode="auto">
          <a:xfrm>
            <a:off x="4427984" y="5517232"/>
            <a:ext cx="1801812" cy="808037"/>
          </a:xfrm>
          <a:prstGeom prst="rect">
            <a:avLst/>
          </a:prstGeom>
          <a:noFill/>
          <a:ln w="9525">
            <a:noFill/>
            <a:miter lim="800000"/>
            <a:headEnd/>
            <a:tailEnd/>
          </a:ln>
        </p:spPr>
      </p:pic>
      <p:pic>
        <p:nvPicPr>
          <p:cNvPr id="18" name="Picture 2" descr="C:\Users\d-edit20a\Desktop\PPT素材\背景\d61d4ef60cf51a7e62e1f8c481a138ba.png"/>
          <p:cNvPicPr>
            <a:picLocks noChangeAspect="1" noChangeArrowheads="1"/>
          </p:cNvPicPr>
          <p:nvPr userDrawn="1"/>
        </p:nvPicPr>
        <p:blipFill>
          <a:blip r:embed="rId3" cstate="print">
            <a:lum bright="70000" contrast="-70000"/>
          </a:blip>
          <a:srcRect l="6181" t="68623" r="75005" b="5257"/>
          <a:stretch>
            <a:fillRect/>
          </a:stretch>
        </p:blipFill>
        <p:spPr bwMode="auto">
          <a:xfrm>
            <a:off x="7308304" y="4869160"/>
            <a:ext cx="1282700" cy="1258887"/>
          </a:xfrm>
          <a:prstGeom prst="rect">
            <a:avLst/>
          </a:prstGeom>
          <a:noFill/>
          <a:ln w="9525">
            <a:noFill/>
            <a:miter lim="800000"/>
            <a:headEnd/>
            <a:tailEnd/>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600200"/>
            <a:ext cx="8219256" cy="4525963"/>
          </a:xfr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cxnSp>
        <p:nvCxnSpPr>
          <p:cNvPr id="12" name="直線接點 11"/>
          <p:cNvCxnSpPr>
            <a:endCxn id="9" idx="3"/>
          </p:cNvCxnSpPr>
          <p:nvPr userDrawn="1"/>
        </p:nvCxnSpPr>
        <p:spPr>
          <a:xfrm>
            <a:off x="2267744" y="326774"/>
            <a:ext cx="687625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標題 1"/>
          <p:cNvSpPr>
            <a:spLocks noGrp="1"/>
          </p:cNvSpPr>
          <p:nvPr>
            <p:ph type="title"/>
          </p:nvPr>
        </p:nvSpPr>
        <p:spPr>
          <a:xfrm>
            <a:off x="457200" y="274638"/>
            <a:ext cx="8229600" cy="1143000"/>
          </a:xfrm>
        </p:spPr>
        <p:txBody>
          <a:bodyPr/>
          <a:lstStyle/>
          <a:p>
            <a:r>
              <a:rPr lang="zh-TW" altLang="en-US"/>
              <a:t>按一下以編輯母片標題樣式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C17795A-37FC-499F-A4BB-24F81E1E14D6}" type="slidenum">
              <a:rPr lang="zh-TW" altLang="en-US" smtClean="0"/>
              <a:pPr/>
              <a:t>‹#›</a:t>
            </a:fld>
            <a:endParaRPr lang="zh-TW"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C17795A-37FC-499F-A4BB-24F81E1E14D6}" type="slidenum">
              <a:rPr lang="zh-TW" altLang="en-US" smtClean="0"/>
              <a:pPr/>
              <a:t>‹#›</a:t>
            </a:fld>
            <a:endParaRPr lang="zh-TW"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C17795A-37FC-499F-A4BB-24F81E1E14D6}" type="slidenum">
              <a:rPr lang="zh-TW" altLang="en-US" smtClean="0"/>
              <a:pPr/>
              <a:t>‹#›</a:t>
            </a:fld>
            <a:endParaRPr lang="zh-TW"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C17795A-37FC-499F-A4BB-24F81E1E14D6}" type="slidenum">
              <a:rPr lang="zh-TW" altLang="en-US" smtClean="0"/>
              <a:pPr/>
              <a:t>‹#›</a:t>
            </a:fld>
            <a:endParaRPr lang="zh-TW"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C17795A-37FC-499F-A4BB-24F81E1E14D6}" type="slidenum">
              <a:rPr lang="zh-TW" altLang="en-US" smtClean="0"/>
              <a:pPr/>
              <a:t>‹#›</a:t>
            </a:fld>
            <a:endParaRPr lang="zh-TW"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C17795A-37FC-499F-A4BB-24F81E1E14D6}" type="slidenum">
              <a:rPr lang="zh-TW" altLang="en-US" smtClean="0"/>
              <a:pPr/>
              <a:t>‹#›</a:t>
            </a:fld>
            <a:endParaRPr lang="zh-TW"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課程大綱">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C17795A-37FC-499F-A4BB-24F81E1E14D6}" type="slidenum">
              <a:rPr lang="zh-TW" altLang="en-US" smtClean="0"/>
              <a:pPr/>
              <a:t>‹#›</a:t>
            </a:fld>
            <a:endParaRPr lang="zh-TW" altLang="en-US"/>
          </a:p>
        </p:txBody>
      </p:sp>
      <p:sp>
        <p:nvSpPr>
          <p:cNvPr id="5" name="矩形 4"/>
          <p:cNvSpPr/>
          <p:nvPr userDrawn="1"/>
        </p:nvSpPr>
        <p:spPr>
          <a:xfrm flipH="1">
            <a:off x="0" y="0"/>
            <a:ext cx="9144000" cy="6858000"/>
          </a:xfrm>
          <a:prstGeom prst="rect">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userDrawn="1"/>
        </p:nvSpPr>
        <p:spPr>
          <a:xfrm flipH="1">
            <a:off x="179512" y="116632"/>
            <a:ext cx="8784976" cy="6552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userDrawn="1"/>
        </p:nvSpPr>
        <p:spPr>
          <a:xfrm>
            <a:off x="323528" y="260648"/>
            <a:ext cx="8424935" cy="6264696"/>
          </a:xfrm>
          <a:prstGeom prst="rect">
            <a:avLst/>
          </a:prstGeom>
          <a:solidFill>
            <a:srgbClr val="F79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userDrawn="1"/>
        </p:nvSpPr>
        <p:spPr>
          <a:xfrm flipH="1">
            <a:off x="467542" y="404664"/>
            <a:ext cx="8136905" cy="5976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梯形 7"/>
          <p:cNvSpPr/>
          <p:nvPr userDrawn="1"/>
        </p:nvSpPr>
        <p:spPr>
          <a:xfrm flipV="1">
            <a:off x="3563888" y="0"/>
            <a:ext cx="5436095" cy="836712"/>
          </a:xfrm>
          <a:prstGeom prst="trapezoi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文字方塊 12"/>
          <p:cNvSpPr txBox="1"/>
          <p:nvPr userDrawn="1"/>
        </p:nvSpPr>
        <p:spPr>
          <a:xfrm>
            <a:off x="5292080" y="-34935"/>
            <a:ext cx="3262432" cy="1015663"/>
          </a:xfrm>
          <a:prstGeom prst="rect">
            <a:avLst/>
          </a:prstGeom>
          <a:noFill/>
        </p:spPr>
        <p:txBody>
          <a:bodyPr wrap="none" rtlCol="0">
            <a:spAutoFit/>
          </a:bodyPr>
          <a:lstStyle/>
          <a:p>
            <a:r>
              <a:rPr lang="zh-TW" altLang="en-US" sz="6000" b="1" dirty="0">
                <a:latin typeface="微軟正黑體" pitchFamily="34" charset="-120"/>
                <a:ea typeface="微軟正黑體" pitchFamily="34" charset="-120"/>
              </a:rPr>
              <a:t>課程大綱</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學習視窗">
    <p:spTree>
      <p:nvGrpSpPr>
        <p:cNvPr id="1" name=""/>
        <p:cNvGrpSpPr/>
        <p:nvPr/>
      </p:nvGrpSpPr>
      <p:grpSpPr>
        <a:xfrm>
          <a:off x="0" y="0"/>
          <a:ext cx="0" cy="0"/>
          <a:chOff x="0" y="0"/>
          <a:chExt cx="0" cy="0"/>
        </a:xfrm>
      </p:grpSpPr>
      <p:pic>
        <p:nvPicPr>
          <p:cNvPr id="4" name="Picture 3" descr="E:\Work\103下新icon\學習視窗.png"/>
          <p:cNvPicPr>
            <a:picLocks noChangeAspect="1" noChangeArrowheads="1"/>
          </p:cNvPicPr>
          <p:nvPr/>
        </p:nvPicPr>
        <p:blipFill>
          <a:blip r:embed="rId2"/>
          <a:srcRect/>
          <a:stretch>
            <a:fillRect/>
          </a:stretch>
        </p:blipFill>
        <p:spPr bwMode="auto">
          <a:xfrm>
            <a:off x="-311150" y="-401638"/>
            <a:ext cx="3435350" cy="1454151"/>
          </a:xfrm>
          <a:prstGeom prst="rect">
            <a:avLst/>
          </a:prstGeom>
          <a:noFill/>
          <a:ln w="9525">
            <a:noFill/>
            <a:miter lim="800000"/>
            <a:headEnd/>
            <a:tailEnd/>
          </a:ln>
        </p:spPr>
      </p:pic>
      <p:sp>
        <p:nvSpPr>
          <p:cNvPr id="2" name="標題 1"/>
          <p:cNvSpPr>
            <a:spLocks noGrp="1"/>
          </p:cNvSpPr>
          <p:nvPr>
            <p:ph type="title"/>
          </p:nvPr>
        </p:nvSpPr>
        <p:spPr>
          <a:xfrm>
            <a:off x="2915816" y="0"/>
            <a:ext cx="5313784" cy="764704"/>
          </a:xfrm>
        </p:spPr>
        <p:txBody>
          <a:bodyPr/>
          <a:lstStyle>
            <a:lvl1pPr algn="l" rtl="0" eaLnBrk="1" fontAlgn="base" hangingPunct="1">
              <a:spcBef>
                <a:spcPct val="0"/>
              </a:spcBef>
              <a:spcAft>
                <a:spcPct val="0"/>
              </a:spcAft>
              <a:defRPr lang="zh-TW" altLang="en-US" sz="4400" kern="1200" dirty="0" smtClean="0">
                <a:solidFill>
                  <a:srgbClr val="FFFF00"/>
                </a:solidFill>
                <a:latin typeface="標楷體" pitchFamily="65" charset="-120"/>
                <a:ea typeface="標楷體" pitchFamily="65" charset="-120"/>
                <a:cs typeface="+mj-cs"/>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619C6571-F8F5-4B59-AD2F-2DAE62BF25E8}" type="datetime1">
              <a:rPr lang="zh-TW" altLang="en-US"/>
              <a:pPr>
                <a:defRPr/>
              </a:pPr>
              <a:t>2020/3/25</a:t>
            </a:fld>
            <a:endParaRPr lang="zh-TW" altLang="en-US"/>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C196598D-70EB-4B84-A567-05748C07995A}" type="slidenum">
              <a:rPr lang="zh-TW" altLang="en-US"/>
              <a:pPr>
                <a:defRPr/>
              </a:pPr>
              <a:t>‹#›</a:t>
            </a:fld>
            <a:endParaRPr lang="zh-TW"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內文投影片">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8229600" cy="764704"/>
          </a:xfrm>
        </p:spPr>
        <p:txBody>
          <a:bodyPr anchor="t"/>
          <a:lstStyle>
            <a:lvl1pPr algn="l">
              <a:defRPr>
                <a:solidFill>
                  <a:srgbClr val="FFFF00"/>
                </a:solidFill>
              </a:defRPr>
            </a:lvl1pPr>
          </a:lstStyle>
          <a:p>
            <a:r>
              <a:rPr lang="zh-TW" altLang="en-US" dirty="0"/>
              <a:t>按一下以編輯母片標題樣式</a:t>
            </a:r>
          </a:p>
        </p:txBody>
      </p:sp>
      <p:sp>
        <p:nvSpPr>
          <p:cNvPr id="8" name="內容版面配置區 7"/>
          <p:cNvSpPr>
            <a:spLocks noGrp="1"/>
          </p:cNvSpPr>
          <p:nvPr>
            <p:ph sz="quarter" idx="13"/>
          </p:nvPr>
        </p:nvSpPr>
        <p:spPr>
          <a:xfrm>
            <a:off x="251520" y="980728"/>
            <a:ext cx="8351838" cy="4897437"/>
          </a:xfrm>
        </p:spPr>
        <p:txBody>
          <a:bodyPr/>
          <a:lstStyle>
            <a:lvl1pPr eaLnBrk="1" hangingPunct="1">
              <a:defRPr sz="3600">
                <a:solidFill>
                  <a:schemeClr val="tx1"/>
                </a:solidFill>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BD125E3F-C4B5-4478-99BD-44930C08A540}" type="datetime1">
              <a:rPr lang="zh-TW" altLang="en-US"/>
              <a:pPr>
                <a:defRPr/>
              </a:pPr>
              <a:t>2020/3/25</a:t>
            </a:fld>
            <a:endParaRPr lang="zh-TW" altLang="en-US"/>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B2FE9AB8-F0C5-47A6-A249-407BCF67666B}" type="slidenum">
              <a:rPr lang="zh-TW" altLang="en-US"/>
              <a:pPr>
                <a:defRPr/>
              </a:pPr>
              <a:t>‹#›</a:t>
            </a:fld>
            <a:endParaRPr lang="zh-TW"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小辭典">
    <p:spTree>
      <p:nvGrpSpPr>
        <p:cNvPr id="1" name=""/>
        <p:cNvGrpSpPr/>
        <p:nvPr/>
      </p:nvGrpSpPr>
      <p:grpSpPr>
        <a:xfrm>
          <a:off x="0" y="0"/>
          <a:ext cx="0" cy="0"/>
          <a:chOff x="0" y="0"/>
          <a:chExt cx="0" cy="0"/>
        </a:xfrm>
      </p:grpSpPr>
      <p:pic>
        <p:nvPicPr>
          <p:cNvPr id="4" name="Picture 3" descr="E:\Work\103下新icon\小辭典.png"/>
          <p:cNvPicPr>
            <a:picLocks noChangeAspect="1" noChangeArrowheads="1"/>
          </p:cNvPicPr>
          <p:nvPr/>
        </p:nvPicPr>
        <p:blipFill>
          <a:blip r:embed="rId2"/>
          <a:srcRect/>
          <a:stretch>
            <a:fillRect/>
          </a:stretch>
        </p:blipFill>
        <p:spPr bwMode="auto">
          <a:xfrm>
            <a:off x="-357188" y="-319088"/>
            <a:ext cx="3238501" cy="1371601"/>
          </a:xfrm>
          <a:prstGeom prst="rect">
            <a:avLst/>
          </a:prstGeom>
          <a:noFill/>
          <a:ln w="9525">
            <a:noFill/>
            <a:miter lim="800000"/>
            <a:headEnd/>
            <a:tailEnd/>
          </a:ln>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326A0334-A501-4886-85CD-C83CD4DDE9B5}" type="datetime1">
              <a:rPr lang="zh-TW" altLang="en-US"/>
              <a:pPr>
                <a:defRPr/>
              </a:pPr>
              <a:t>2020/3/25</a:t>
            </a:fld>
            <a:endParaRPr lang="zh-TW" altLang="en-US"/>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2E270A69-6899-4CE8-9640-36D8169736C3}" type="slidenum">
              <a:rPr lang="zh-TW" altLang="en-US"/>
              <a:pPr>
                <a:defRPr/>
              </a:pPr>
              <a:t>‹#›</a:t>
            </a:fld>
            <a:endParaRPr lang="zh-TW"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2" name="Picture 2" descr="F:\Work_PPT\106上封面頁\106(3)公民主題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8">
            <a:extLst>
              <a:ext uri="{FF2B5EF4-FFF2-40B4-BE49-F238E27FC236}"/>
            </a:extLst>
          </p:cNvPr>
          <p:cNvSpPr>
            <a:spLocks noChangeArrowheads="1"/>
          </p:cNvSpPr>
          <p:nvPr userDrawn="1"/>
        </p:nvSpPr>
        <p:spPr bwMode="auto">
          <a:xfrm>
            <a:off x="4071938" y="4060825"/>
            <a:ext cx="755650" cy="146367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base">
              <a:spcBef>
                <a:spcPct val="0"/>
              </a:spcBef>
              <a:spcAft>
                <a:spcPct val="0"/>
              </a:spcAft>
              <a:defRPr/>
            </a:pPr>
            <a:r>
              <a:rPr kumimoji="1" lang="en-US" altLang="zh-TW" sz="9000" b="1">
                <a:solidFill>
                  <a:srgbClr val="000000"/>
                </a:solidFill>
                <a:latin typeface="Times New Roman" pitchFamily="18" charset="0"/>
                <a:cs typeface="Times New Roman" pitchFamily="18" charset="0"/>
              </a:rPr>
              <a:t>3</a:t>
            </a:r>
            <a:endParaRPr kumimoji="1" lang="zh-TW" altLang="en-US" sz="9000" b="1">
              <a:solidFill>
                <a:srgbClr val="000000"/>
              </a:solidFill>
              <a:latin typeface="Times New Roman" pitchFamily="18" charset="0"/>
              <a:cs typeface="Times New Roman" pitchFamily="18" charset="0"/>
            </a:endParaRPr>
          </a:p>
        </p:txBody>
      </p:sp>
      <p:sp>
        <p:nvSpPr>
          <p:cNvPr id="4" name="Rectangle 9">
            <a:extLst>
              <a:ext uri="{FF2B5EF4-FFF2-40B4-BE49-F238E27FC236}"/>
            </a:extLst>
          </p:cNvPr>
          <p:cNvSpPr>
            <a:spLocks noChangeArrowheads="1"/>
          </p:cNvSpPr>
          <p:nvPr userDrawn="1"/>
        </p:nvSpPr>
        <p:spPr bwMode="auto">
          <a:xfrm>
            <a:off x="395288" y="4365625"/>
            <a:ext cx="3676650" cy="930275"/>
          </a:xfrm>
          <a:prstGeom prst="rect">
            <a:avLst/>
          </a:prstGeom>
          <a:noFill/>
          <a:ln>
            <a:noFill/>
          </a:ln>
          <a:effectLst>
            <a:prstShdw prst="shdw17" dist="17961" dir="2700000">
              <a:srgbClr val="708688"/>
            </a:prstShdw>
          </a:effectLs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0"/>
              </a:spcBef>
              <a:spcAft>
                <a:spcPct val="0"/>
              </a:spcAft>
              <a:defRPr/>
            </a:pPr>
            <a:r>
              <a:rPr lang="zh-TW" altLang="en-US" sz="5500" b="1">
                <a:solidFill>
                  <a:srgbClr val="000000"/>
                </a:solidFill>
                <a:latin typeface="標楷體" panose="02010601000101010101" pitchFamily="2" charset="-120"/>
                <a:ea typeface="標楷體" panose="02010601000101010101" pitchFamily="2" charset="-120"/>
              </a:rPr>
              <a:t>公民與社會</a:t>
            </a:r>
          </a:p>
        </p:txBody>
      </p:sp>
      <p:sp>
        <p:nvSpPr>
          <p:cNvPr id="5" name="日期版面配置區 2">
            <a:extLst>
              <a:ext uri="{FF2B5EF4-FFF2-40B4-BE49-F238E27FC236}"/>
            </a:extLst>
          </p:cNvPr>
          <p:cNvSpPr>
            <a:spLocks noGrp="1"/>
          </p:cNvSpPr>
          <p:nvPr>
            <p:ph type="dt" sz="half" idx="10"/>
          </p:nvPr>
        </p:nvSpPr>
        <p:spPr/>
        <p:txBody>
          <a:bodyPr/>
          <a:lstStyle>
            <a:lvl1pPr>
              <a:defRPr/>
            </a:lvl1pPr>
          </a:lstStyle>
          <a:p>
            <a:pPr>
              <a:defRPr/>
            </a:pPr>
            <a:fld id="{95A2D797-39EE-4CE8-8020-FE2928972A7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7BD2950-14D4-4C6E-80BD-0E2D33AFBEA4}" type="slidenum">
              <a:rPr lang="zh-TW" altLang="en-US"/>
              <a:pPr>
                <a:defRPr/>
              </a:pPr>
              <a:t>‹#›</a:t>
            </a:fld>
            <a:endParaRPr lang="zh-TW" altLang="en-US"/>
          </a:p>
        </p:txBody>
      </p:sp>
    </p:spTree>
    <p:extLst>
      <p:ext uri="{BB962C8B-B14F-4D97-AF65-F5344CB8AC3E}">
        <p14:creationId xmlns:p14="http://schemas.microsoft.com/office/powerpoint/2010/main" val="1121452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4" name="Picture 2" descr="E:\Work\ppt新底板\公民分節頁-一張照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3568" y="260648"/>
            <a:ext cx="7772400" cy="1470025"/>
          </a:xfrm>
        </p:spPr>
        <p:txBody>
          <a:bodyPr/>
          <a:lstStyle>
            <a:lvl1pPr>
              <a:defRPr b="1">
                <a:solidFill>
                  <a:srgbClr val="002060"/>
                </a:solidFill>
              </a:defRPr>
            </a:lvl1pPr>
          </a:lstStyle>
          <a:p>
            <a:r>
              <a:rPr lang="zh-TW" altLang="en-US"/>
              <a:t>按一下以編輯母片標題樣式</a:t>
            </a:r>
            <a:endParaRPr lang="zh-TW" altLang="en-US" dirty="0"/>
          </a:p>
        </p:txBody>
      </p:sp>
      <p:sp>
        <p:nvSpPr>
          <p:cNvPr id="9" name="文字版面配置區 8"/>
          <p:cNvSpPr>
            <a:spLocks noGrp="1"/>
          </p:cNvSpPr>
          <p:nvPr>
            <p:ph type="body" sz="quarter" idx="13"/>
          </p:nvPr>
        </p:nvSpPr>
        <p:spPr>
          <a:xfrm>
            <a:off x="1908175" y="2060575"/>
            <a:ext cx="5472113" cy="1873250"/>
          </a:xfrm>
        </p:spPr>
        <p:txBody>
          <a:bodyPr/>
          <a:lstStyle>
            <a:lvl1pPr marL="0" indent="0" algn="l" eaLnBrk="1" hangingPunct="1">
              <a:buFontTx/>
              <a:buBlip>
                <a:blip r:embed="rId3"/>
              </a:buBlip>
              <a:defRPr>
                <a:solidFill>
                  <a:srgbClr val="FF0000"/>
                </a:solidFill>
              </a:defRPr>
            </a:lvl1pPr>
            <a:lvl2pPr marL="0" indent="0" algn="l">
              <a:buFontTx/>
              <a:buBlip>
                <a:blip r:embed="rId4"/>
              </a:buBlip>
              <a:defRPr>
                <a:solidFill>
                  <a:srgbClr val="B2B2B2"/>
                </a:solidFill>
              </a:defRPr>
            </a:lvl2pPr>
            <a:lvl3pPr algn="ctr">
              <a:defRPr/>
            </a:lvl3pPr>
            <a:lvl4pPr algn="ctr">
              <a:defRPr/>
            </a:lvl4pPr>
            <a:lvl5pPr algn="ctr">
              <a:defRPr/>
            </a:lvl5pPr>
          </a:lstStyle>
          <a:p>
            <a:pPr lvl="0"/>
            <a:r>
              <a:rPr lang="zh-TW" altLang="en-US"/>
              <a:t>按一下以編輯母片文字樣式</a:t>
            </a:r>
          </a:p>
          <a:p>
            <a:pPr lvl="1"/>
            <a:r>
              <a:rPr lang="zh-TW" altLang="en-US"/>
              <a:t>第二層</a:t>
            </a:r>
          </a:p>
        </p:txBody>
      </p:sp>
      <p:sp>
        <p:nvSpPr>
          <p:cNvPr id="5" name="日期版面配置區 3">
            <a:extLst>
              <a:ext uri="{FF2B5EF4-FFF2-40B4-BE49-F238E27FC236}"/>
            </a:extLst>
          </p:cNvPr>
          <p:cNvSpPr>
            <a:spLocks noGrp="1"/>
          </p:cNvSpPr>
          <p:nvPr>
            <p:ph type="dt" sz="half" idx="14"/>
          </p:nvPr>
        </p:nvSpPr>
        <p:spPr/>
        <p:txBody>
          <a:bodyPr/>
          <a:lstStyle>
            <a:lvl1pPr>
              <a:defRPr/>
            </a:lvl1pPr>
          </a:lstStyle>
          <a:p>
            <a:pPr>
              <a:defRPr/>
            </a:pPr>
            <a:fld id="{B564C0E6-3DF4-422D-9080-CFE7EEA3E5D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0D4F6EAF-D70E-4ACB-ABDB-27280295C400}" type="slidenum">
              <a:rPr lang="zh-TW" altLang="en-US"/>
              <a:pPr>
                <a:defRPr/>
              </a:pPr>
              <a:t>‹#›</a:t>
            </a:fld>
            <a:endParaRPr lang="zh-TW" altLang="en-US"/>
          </a:p>
        </p:txBody>
      </p:sp>
    </p:spTree>
    <p:extLst>
      <p:ext uri="{BB962C8B-B14F-4D97-AF65-F5344CB8AC3E}">
        <p14:creationId xmlns:p14="http://schemas.microsoft.com/office/powerpoint/2010/main" val="3240959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內文投影片">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8229600" cy="764704"/>
          </a:xfrm>
        </p:spPr>
        <p:txBody>
          <a:bodyPr anchor="t"/>
          <a:lstStyle>
            <a:lvl1pPr algn="l">
              <a:defRPr>
                <a:solidFill>
                  <a:srgbClr val="FFFF00"/>
                </a:solidFill>
              </a:defRPr>
            </a:lvl1pPr>
          </a:lstStyle>
          <a:p>
            <a:r>
              <a:rPr lang="zh-TW" altLang="en-US" dirty="0"/>
              <a:t>按一下以編輯母片標題樣式</a:t>
            </a:r>
          </a:p>
        </p:txBody>
      </p:sp>
      <p:sp>
        <p:nvSpPr>
          <p:cNvPr id="8" name="內容版面配置區 7"/>
          <p:cNvSpPr>
            <a:spLocks noGrp="1"/>
          </p:cNvSpPr>
          <p:nvPr>
            <p:ph sz="quarter" idx="13"/>
          </p:nvPr>
        </p:nvSpPr>
        <p:spPr>
          <a:xfrm>
            <a:off x="251520" y="980728"/>
            <a:ext cx="8351838" cy="4897437"/>
          </a:xfrm>
        </p:spPr>
        <p:txBody>
          <a:bodyPr/>
          <a:lstStyle>
            <a:lvl1pPr eaLnBrk="1" hangingPunct="1">
              <a:defRPr sz="3600">
                <a:solidFill>
                  <a:schemeClr val="tx1"/>
                </a:solidFill>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FB37A692-A47C-4F91-AE9E-5818E630C9A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379996E4-503C-475C-A98B-2561A883D833}" type="slidenum">
              <a:rPr lang="zh-TW" altLang="en-US"/>
              <a:pPr>
                <a:defRPr/>
              </a:pPr>
              <a:t>‹#›</a:t>
            </a:fld>
            <a:endParaRPr lang="zh-TW" altLang="en-US"/>
          </a:p>
        </p:txBody>
      </p:sp>
    </p:spTree>
    <p:extLst>
      <p:ext uri="{BB962C8B-B14F-4D97-AF65-F5344CB8AC3E}">
        <p14:creationId xmlns:p14="http://schemas.microsoft.com/office/powerpoint/2010/main" val="3865853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內文附影片連結">
    <p:spTree>
      <p:nvGrpSpPr>
        <p:cNvPr id="1" name=""/>
        <p:cNvGrpSpPr/>
        <p:nvPr/>
      </p:nvGrpSpPr>
      <p:grpSpPr>
        <a:xfrm>
          <a:off x="0" y="0"/>
          <a:ext cx="0" cy="0"/>
          <a:chOff x="0" y="0"/>
          <a:chExt cx="0" cy="0"/>
        </a:xfrm>
      </p:grpSpPr>
      <p:sp>
        <p:nvSpPr>
          <p:cNvPr id="8" name="文字版面配置區 7"/>
          <p:cNvSpPr>
            <a:spLocks noGrp="1"/>
          </p:cNvSpPr>
          <p:nvPr>
            <p:ph type="body" sz="quarter" idx="13"/>
          </p:nvPr>
        </p:nvSpPr>
        <p:spPr>
          <a:xfrm>
            <a:off x="395288" y="1052513"/>
            <a:ext cx="8280400" cy="4968875"/>
          </a:xfrm>
        </p:spPr>
        <p:txBody>
          <a:bodyPr/>
          <a:lstStyle>
            <a:lvl1pPr marL="342900" indent="-3175" eaLnBrk="1" hangingPunct="1">
              <a:buNone/>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標題 1"/>
          <p:cNvSpPr>
            <a:spLocks noGrp="1"/>
          </p:cNvSpPr>
          <p:nvPr>
            <p:ph type="title"/>
          </p:nvPr>
        </p:nvSpPr>
        <p:spPr>
          <a:xfrm>
            <a:off x="0" y="0"/>
            <a:ext cx="7452320" cy="692696"/>
          </a:xfrm>
        </p:spPr>
        <p:txBody>
          <a:bodyPr anchor="t"/>
          <a:lstStyle>
            <a:lvl1pPr algn="l">
              <a:defRPr>
                <a:solidFill>
                  <a:srgbClr val="FFFF00"/>
                </a:solidFill>
              </a:defRPr>
            </a:lvl1pPr>
          </a:lstStyle>
          <a:p>
            <a:r>
              <a:rPr lang="zh-TW" altLang="en-US"/>
              <a:t>按一下以編輯母片標題樣式</a:t>
            </a:r>
            <a:endParaRPr lang="zh-TW" altLang="en-US" dirty="0"/>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8A358396-183C-4F6C-817B-522811E8774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FC9C209D-CDEE-4F7C-8506-31C753E78A9C}" type="slidenum">
              <a:rPr lang="zh-TW" altLang="en-US"/>
              <a:pPr>
                <a:defRPr/>
              </a:pPr>
              <a:t>‹#›</a:t>
            </a:fld>
            <a:endParaRPr lang="zh-TW" altLang="en-US"/>
          </a:p>
        </p:txBody>
      </p:sp>
    </p:spTree>
    <p:extLst>
      <p:ext uri="{BB962C8B-B14F-4D97-AF65-F5344CB8AC3E}">
        <p14:creationId xmlns:p14="http://schemas.microsoft.com/office/powerpoint/2010/main" val="1222026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整頁影片教學連結">
    <p:spTree>
      <p:nvGrpSpPr>
        <p:cNvPr id="1" name=""/>
        <p:cNvGrpSpPr/>
        <p:nvPr/>
      </p:nvGrpSpPr>
      <p:grpSpPr>
        <a:xfrm>
          <a:off x="0" y="0"/>
          <a:ext cx="0" cy="0"/>
          <a:chOff x="0" y="0"/>
          <a:chExt cx="0" cy="0"/>
        </a:xfrm>
      </p:grpSpPr>
      <p:pic>
        <p:nvPicPr>
          <p:cNvPr id="3" name="Picture 2" descr="E:\Work\103下新icon\影片教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2337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body" idx="1"/>
          </p:nvPr>
        </p:nvSpPr>
        <p:spPr>
          <a:xfrm>
            <a:off x="755576" y="980728"/>
            <a:ext cx="7726313" cy="5041230"/>
          </a:xfrm>
        </p:spPr>
        <p:txBody>
          <a:bodyPr/>
          <a:lstStyle>
            <a:lvl1pPr>
              <a:buNone/>
              <a:defRPr lang="zh-TW" altLang="en-US" sz="3000" kern="1200" dirty="0" smtClean="0">
                <a:solidFill>
                  <a:schemeClr val="tx1"/>
                </a:solidFill>
                <a:latin typeface="標楷體" pitchFamily="65" charset="-120"/>
                <a:ea typeface="標楷體" pitchFamily="65" charset="-120"/>
                <a:cs typeface="+mn-cs"/>
                <a:hlinkClick r:id=""/>
              </a:defRPr>
            </a:lvl1pPr>
            <a:lvl2pPr>
              <a:defRPr sz="3000"/>
            </a:lvl2pPr>
            <a:lvl3pPr>
              <a:defRPr sz="3000"/>
            </a:lvl3pPr>
            <a:lvl4pPr>
              <a:defRPr sz="3000"/>
            </a:lvl4pPr>
            <a:lvl5pPr>
              <a:defRPr sz="3000"/>
            </a:lvl5pPr>
          </a:lstStyle>
          <a:p>
            <a:pPr lvl="0"/>
            <a:r>
              <a:rPr lang="zh-TW" altLang="en-US" dirty="0">
                <a:hlinkClick r:id=""/>
              </a:rPr>
              <a:t>按一下以編輯母片文字樣式</a:t>
            </a:r>
          </a:p>
          <a:p>
            <a:pPr lvl="1"/>
            <a:r>
              <a:rPr lang="zh-TW" altLang="en-US" dirty="0">
                <a:hlinkClick r:id=""/>
              </a:rPr>
              <a:t>第二層</a:t>
            </a:r>
          </a:p>
          <a:p>
            <a:pPr lvl="2"/>
            <a:r>
              <a:rPr lang="zh-TW" altLang="en-US" dirty="0">
                <a:hlinkClick r:id=""/>
              </a:rPr>
              <a:t>第三層</a:t>
            </a:r>
          </a:p>
          <a:p>
            <a:pPr lvl="3"/>
            <a:r>
              <a:rPr lang="zh-TW" altLang="en-US" dirty="0">
                <a:hlinkClick r:id=""/>
              </a:rPr>
              <a:t>第四層</a:t>
            </a:r>
          </a:p>
          <a:p>
            <a:pPr lvl="4"/>
            <a:r>
              <a:rPr lang="zh-TW" altLang="en-US" dirty="0">
                <a:hlinkClick r:id=""/>
              </a:rPr>
              <a:t>第五層</a:t>
            </a:r>
            <a:endParaRPr lang="en-US" altLang="zh-TW" dirty="0"/>
          </a:p>
        </p:txBody>
      </p:sp>
      <p:sp>
        <p:nvSpPr>
          <p:cNvPr id="4" name="日期版面配置區 2">
            <a:extLst>
              <a:ext uri="{FF2B5EF4-FFF2-40B4-BE49-F238E27FC236}"/>
            </a:extLst>
          </p:cNvPr>
          <p:cNvSpPr>
            <a:spLocks noGrp="1"/>
          </p:cNvSpPr>
          <p:nvPr>
            <p:ph type="dt" sz="half" idx="10"/>
          </p:nvPr>
        </p:nvSpPr>
        <p:spPr/>
        <p:txBody>
          <a:bodyPr/>
          <a:lstStyle>
            <a:lvl1pPr>
              <a:defRPr/>
            </a:lvl1pPr>
          </a:lstStyle>
          <a:p>
            <a:pPr>
              <a:defRPr/>
            </a:pPr>
            <a:fld id="{3BC91380-286C-4DC0-A5CE-F65C756331B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2D9365A-A58A-4D82-99EC-AAE9636C88AB}" type="slidenum">
              <a:rPr lang="zh-TW" altLang="en-US"/>
              <a:pPr>
                <a:defRPr/>
              </a:pPr>
              <a:t>‹#›</a:t>
            </a:fld>
            <a:endParaRPr lang="zh-TW" altLang="en-US"/>
          </a:p>
        </p:txBody>
      </p:sp>
    </p:spTree>
    <p:extLst>
      <p:ext uri="{BB962C8B-B14F-4D97-AF65-F5344CB8AC3E}">
        <p14:creationId xmlns:p14="http://schemas.microsoft.com/office/powerpoint/2010/main" val="35354933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小辭典">
    <p:spTree>
      <p:nvGrpSpPr>
        <p:cNvPr id="1" name=""/>
        <p:cNvGrpSpPr/>
        <p:nvPr/>
      </p:nvGrpSpPr>
      <p:grpSpPr>
        <a:xfrm>
          <a:off x="0" y="0"/>
          <a:ext cx="0" cy="0"/>
          <a:chOff x="0" y="0"/>
          <a:chExt cx="0" cy="0"/>
        </a:xfrm>
      </p:grpSpPr>
      <p:pic>
        <p:nvPicPr>
          <p:cNvPr id="4" name="Picture 3" descr="E:\Work\103下新icon\小辭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319088"/>
            <a:ext cx="3238501" cy="13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8C3E3F71-EABB-4E74-A0CC-977291C8F37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CF42D2A2-5A65-4105-AA77-D08A5034447F}" type="slidenum">
              <a:rPr lang="zh-TW" altLang="en-US"/>
              <a:pPr>
                <a:defRPr/>
              </a:pPr>
              <a:t>‹#›</a:t>
            </a:fld>
            <a:endParaRPr lang="zh-TW" altLang="en-US"/>
          </a:p>
        </p:txBody>
      </p:sp>
    </p:spTree>
    <p:extLst>
      <p:ext uri="{BB962C8B-B14F-4D97-AF65-F5344CB8AC3E}">
        <p14:creationId xmlns:p14="http://schemas.microsoft.com/office/powerpoint/2010/main" val="37986517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公民論壇">
    <p:spTree>
      <p:nvGrpSpPr>
        <p:cNvPr id="1" name=""/>
        <p:cNvGrpSpPr/>
        <p:nvPr/>
      </p:nvGrpSpPr>
      <p:grpSpPr>
        <a:xfrm>
          <a:off x="0" y="0"/>
          <a:ext cx="0" cy="0"/>
          <a:chOff x="0" y="0"/>
          <a:chExt cx="0" cy="0"/>
        </a:xfrm>
      </p:grpSpPr>
      <p:pic>
        <p:nvPicPr>
          <p:cNvPr id="4" name="Picture 2" descr="E:\Work\103下新icon\公民論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060701"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040560" cy="764704"/>
          </a:xfrm>
        </p:spPr>
        <p:txBody>
          <a:bodyPr anchor="t"/>
          <a:lstStyle>
            <a:lvl1pPr algn="l">
              <a:defRPr>
                <a:solidFill>
                  <a:srgbClr val="FFFF00"/>
                </a:solidFill>
              </a:defRPr>
            </a:lvl1pPr>
          </a:lstStyle>
          <a:p>
            <a:r>
              <a:rPr lang="zh-TW" altLang="en-US" dirty="0"/>
              <a:t>按一下以編輯母片標題樣式</a:t>
            </a:r>
            <a:endParaRPr lang="en-US" altLang="zh-TW" dirty="0"/>
          </a:p>
        </p:txBody>
      </p:sp>
      <p:sp>
        <p:nvSpPr>
          <p:cNvPr id="9"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3B6B9CDB-9553-40DC-9AFC-A4343656A46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857D956F-1C22-45CB-A042-25E4DEF01B29}" type="slidenum">
              <a:rPr lang="zh-TW" altLang="en-US"/>
              <a:pPr>
                <a:defRPr/>
              </a:pPr>
              <a:t>‹#›</a:t>
            </a:fld>
            <a:endParaRPr lang="zh-TW" altLang="en-US"/>
          </a:p>
        </p:txBody>
      </p:sp>
    </p:spTree>
    <p:extLst>
      <p:ext uri="{BB962C8B-B14F-4D97-AF65-F5344CB8AC3E}">
        <p14:creationId xmlns:p14="http://schemas.microsoft.com/office/powerpoint/2010/main" val="3560083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章節名">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C17795A-37FC-499F-A4BB-24F81E1E14D6}" type="slidenum">
              <a:rPr lang="zh-TW" altLang="en-US" smtClean="0"/>
              <a:pPr/>
              <a:t>‹#›</a:t>
            </a:fld>
            <a:endParaRPr lang="zh-TW" altLang="en-US"/>
          </a:p>
        </p:txBody>
      </p:sp>
      <p:sp>
        <p:nvSpPr>
          <p:cNvPr id="5" name="矩形 4"/>
          <p:cNvSpPr/>
          <p:nvPr userDrawn="1"/>
        </p:nvSpPr>
        <p:spPr>
          <a:xfrm rot="18886693">
            <a:off x="2177006" y="1026200"/>
            <a:ext cx="4789988" cy="4789988"/>
          </a:xfrm>
          <a:prstGeom prst="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直角三角形 5"/>
          <p:cNvSpPr/>
          <p:nvPr userDrawn="1"/>
        </p:nvSpPr>
        <p:spPr>
          <a:xfrm rot="16200000" flipV="1">
            <a:off x="31440" y="2389448"/>
            <a:ext cx="4437112" cy="449999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直角三角形 6"/>
          <p:cNvSpPr/>
          <p:nvPr userDrawn="1"/>
        </p:nvSpPr>
        <p:spPr>
          <a:xfrm rot="10800000" flipH="1">
            <a:off x="0" y="0"/>
            <a:ext cx="4427984" cy="4437112"/>
          </a:xfrm>
          <a:prstGeom prst="rtTriangle">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考題觀摩">
    <p:spTree>
      <p:nvGrpSpPr>
        <p:cNvPr id="1" name=""/>
        <p:cNvGrpSpPr/>
        <p:nvPr/>
      </p:nvGrpSpPr>
      <p:grpSpPr>
        <a:xfrm>
          <a:off x="0" y="0"/>
          <a:ext cx="0" cy="0"/>
          <a:chOff x="0" y="0"/>
          <a:chExt cx="0" cy="0"/>
        </a:xfrm>
      </p:grpSpPr>
      <p:pic>
        <p:nvPicPr>
          <p:cNvPr id="3" name="Picture 9" descr="考題觀摩"/>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75" y="-252413"/>
            <a:ext cx="3036888" cy="128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版面配置區 10"/>
          <p:cNvSpPr>
            <a:spLocks noGrp="1"/>
          </p:cNvSpPr>
          <p:nvPr>
            <p:ph type="body" sz="quarter" idx="13"/>
          </p:nvPr>
        </p:nvSpPr>
        <p:spPr>
          <a:xfrm>
            <a:off x="251520" y="764704"/>
            <a:ext cx="8352730" cy="5544616"/>
          </a:xfrm>
        </p:spPr>
        <p:txBody>
          <a:bodyPr/>
          <a:lstStyle>
            <a:lvl1pPr marL="0" indent="0" algn="l" rtl="0" fontAlgn="base">
              <a:spcBef>
                <a:spcPct val="0"/>
              </a:spcBef>
              <a:spcAft>
                <a:spcPct val="0"/>
              </a:spcAft>
              <a:buNone/>
              <a:defRPr kumimoji="1" lang="zh-TW" altLang="en-US" sz="3000" kern="1200" dirty="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2">
            <a:extLst>
              <a:ext uri="{FF2B5EF4-FFF2-40B4-BE49-F238E27FC236}"/>
            </a:extLst>
          </p:cNvPr>
          <p:cNvSpPr>
            <a:spLocks noGrp="1"/>
          </p:cNvSpPr>
          <p:nvPr>
            <p:ph type="dt" sz="half" idx="14"/>
          </p:nvPr>
        </p:nvSpPr>
        <p:spPr/>
        <p:txBody>
          <a:bodyPr/>
          <a:lstStyle>
            <a:lvl1pPr>
              <a:defRPr/>
            </a:lvl1pPr>
          </a:lstStyle>
          <a:p>
            <a:pPr>
              <a:defRPr/>
            </a:pPr>
            <a:fld id="{99EDB407-6DE0-4979-B293-0C36999CE5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9B2351FE-0002-4E5B-B03C-EA41CC22C496}" type="slidenum">
              <a:rPr lang="zh-TW" altLang="en-US"/>
              <a:pPr>
                <a:defRPr/>
              </a:pPr>
              <a:t>‹#›</a:t>
            </a:fld>
            <a:endParaRPr lang="zh-TW" altLang="en-US"/>
          </a:p>
        </p:txBody>
      </p:sp>
    </p:spTree>
    <p:extLst>
      <p:ext uri="{BB962C8B-B14F-4D97-AF65-F5344CB8AC3E}">
        <p14:creationId xmlns:p14="http://schemas.microsoft.com/office/powerpoint/2010/main" val="470586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學習視窗">
    <p:spTree>
      <p:nvGrpSpPr>
        <p:cNvPr id="1" name=""/>
        <p:cNvGrpSpPr/>
        <p:nvPr/>
      </p:nvGrpSpPr>
      <p:grpSpPr>
        <a:xfrm>
          <a:off x="0" y="0"/>
          <a:ext cx="0" cy="0"/>
          <a:chOff x="0" y="0"/>
          <a:chExt cx="0" cy="0"/>
        </a:xfrm>
      </p:grpSpPr>
      <p:pic>
        <p:nvPicPr>
          <p:cNvPr id="4" name="Picture 3" descr="E:\Work\103下新icon\學習視窗.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401638"/>
            <a:ext cx="3435350" cy="145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915816" y="0"/>
            <a:ext cx="5313784" cy="764704"/>
          </a:xfrm>
        </p:spPr>
        <p:txBody>
          <a:bodyPr/>
          <a:lstStyle>
            <a:lvl1pPr algn="l" rtl="0" eaLnBrk="1" fontAlgn="base" hangingPunct="1">
              <a:spcBef>
                <a:spcPct val="0"/>
              </a:spcBef>
              <a:spcAft>
                <a:spcPct val="0"/>
              </a:spcAft>
              <a:defRPr lang="zh-TW" altLang="en-US" sz="4400" kern="1200" dirty="0" smtClean="0">
                <a:solidFill>
                  <a:srgbClr val="FFFF00"/>
                </a:solidFill>
                <a:latin typeface="標楷體" pitchFamily="65" charset="-120"/>
                <a:ea typeface="標楷體" pitchFamily="65" charset="-120"/>
                <a:cs typeface="+mj-cs"/>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CE894F6-1C44-45C7-A23F-1A568E32687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49E045BF-C6FE-4A05-B9FE-18A01A8EBEB1}" type="slidenum">
              <a:rPr lang="zh-TW" altLang="en-US"/>
              <a:pPr>
                <a:defRPr/>
              </a:pPr>
              <a:t>‹#›</a:t>
            </a:fld>
            <a:endParaRPr lang="zh-TW" altLang="en-US"/>
          </a:p>
        </p:txBody>
      </p:sp>
    </p:spTree>
    <p:extLst>
      <p:ext uri="{BB962C8B-B14F-4D97-AF65-F5344CB8AC3E}">
        <p14:creationId xmlns:p14="http://schemas.microsoft.com/office/powerpoint/2010/main" val="3583529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重點提要">
    <p:spTree>
      <p:nvGrpSpPr>
        <p:cNvPr id="1" name=""/>
        <p:cNvGrpSpPr/>
        <p:nvPr/>
      </p:nvGrpSpPr>
      <p:grpSpPr>
        <a:xfrm>
          <a:off x="0" y="0"/>
          <a:ext cx="0" cy="0"/>
          <a:chOff x="0" y="0"/>
          <a:chExt cx="0" cy="0"/>
        </a:xfrm>
      </p:grpSpPr>
      <p:pic>
        <p:nvPicPr>
          <p:cNvPr id="4" name="Picture 2" descr="E:\Work\103下新icon\重點提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430213"/>
            <a:ext cx="37004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8" name="文字版面配置區 10"/>
          <p:cNvSpPr>
            <a:spLocks noGrp="1"/>
          </p:cNvSpPr>
          <p:nvPr>
            <p:ph type="body" sz="quarter" idx="13"/>
          </p:nvPr>
        </p:nvSpPr>
        <p:spPr>
          <a:xfrm>
            <a:off x="251520" y="1052736"/>
            <a:ext cx="8352730" cy="5112568"/>
          </a:xfrm>
        </p:spPr>
        <p:txBody>
          <a:bodyPr/>
          <a:lstStyle>
            <a:lvl1pPr marL="0" indent="0" algn="l" rtl="0" fontAlgn="base">
              <a:spcBef>
                <a:spcPct val="0"/>
              </a:spcBef>
              <a:spcAft>
                <a:spcPct val="0"/>
              </a:spcAft>
              <a:buNone/>
              <a:defRPr lang="zh-TW" altLang="en-US" sz="3600" kern="1200" dirty="0" smtClean="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C58E6BF1-E63B-482D-A09A-CB401DA817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70FB0F71-4004-43FC-B733-2CD5C2F27857}" type="slidenum">
              <a:rPr lang="zh-TW" altLang="en-US"/>
              <a:pPr>
                <a:defRPr/>
              </a:pPr>
              <a:t>‹#›</a:t>
            </a:fld>
            <a:endParaRPr lang="zh-TW" altLang="en-US"/>
          </a:p>
        </p:txBody>
      </p:sp>
    </p:spTree>
    <p:extLst>
      <p:ext uri="{BB962C8B-B14F-4D97-AF65-F5344CB8AC3E}">
        <p14:creationId xmlns:p14="http://schemas.microsoft.com/office/powerpoint/2010/main" val="3680646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小故事">
    <p:spTree>
      <p:nvGrpSpPr>
        <p:cNvPr id="1" name=""/>
        <p:cNvGrpSpPr/>
        <p:nvPr/>
      </p:nvGrpSpPr>
      <p:grpSpPr>
        <a:xfrm>
          <a:off x="0" y="0"/>
          <a:ext cx="0" cy="0"/>
          <a:chOff x="0" y="0"/>
          <a:chExt cx="0" cy="0"/>
        </a:xfrm>
      </p:grpSpPr>
      <p:pic>
        <p:nvPicPr>
          <p:cNvPr id="4" name="Picture 2" descr="E:\Work\103下新icon\小故事.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330200"/>
            <a:ext cx="3230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8503E0A-0BFA-4BCE-B989-7F0B6D6F44A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BD7ECDFB-69C4-44E4-AB79-446F5C2F6943}" type="slidenum">
              <a:rPr lang="zh-TW" altLang="en-US"/>
              <a:pPr>
                <a:defRPr/>
              </a:pPr>
              <a:t>‹#›</a:t>
            </a:fld>
            <a:endParaRPr lang="zh-TW" altLang="en-US"/>
          </a:p>
        </p:txBody>
      </p:sp>
    </p:spTree>
    <p:extLst>
      <p:ext uri="{BB962C8B-B14F-4D97-AF65-F5344CB8AC3E}">
        <p14:creationId xmlns:p14="http://schemas.microsoft.com/office/powerpoint/2010/main" val="3880562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內嵌影片頁">
    <p:spTree>
      <p:nvGrpSpPr>
        <p:cNvPr id="1" name=""/>
        <p:cNvGrpSpPr/>
        <p:nvPr/>
      </p:nvGrpSpPr>
      <p:grpSpPr>
        <a:xfrm>
          <a:off x="0" y="0"/>
          <a:ext cx="0" cy="0"/>
          <a:chOff x="0" y="0"/>
          <a:chExt cx="0" cy="0"/>
        </a:xfrm>
      </p:grpSpPr>
      <p:pic>
        <p:nvPicPr>
          <p:cNvPr id="3" name="Picture 2" descr="E:\Work\ppt新底板\舞台_底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lvl1pPr>
              <a:defRPr>
                <a:solidFill>
                  <a:schemeClr val="bg1"/>
                </a:solidFill>
              </a:defRPr>
            </a:lvl1pPr>
          </a:lstStyle>
          <a:p>
            <a:r>
              <a:rPr lang="zh-TW" altLang="en-US" dirty="0"/>
              <a:t>按一下以編輯母片標題樣式</a:t>
            </a:r>
          </a:p>
        </p:txBody>
      </p:sp>
      <p:sp>
        <p:nvSpPr>
          <p:cNvPr id="4" name="日期版面配置區 3">
            <a:extLst>
              <a:ext uri="{FF2B5EF4-FFF2-40B4-BE49-F238E27FC236}"/>
            </a:extLst>
          </p:cNvPr>
          <p:cNvSpPr>
            <a:spLocks noGrp="1"/>
          </p:cNvSpPr>
          <p:nvPr>
            <p:ph type="dt" sz="half" idx="10"/>
          </p:nvPr>
        </p:nvSpPr>
        <p:spPr/>
        <p:txBody>
          <a:bodyPr/>
          <a:lstStyle>
            <a:lvl1pPr>
              <a:defRPr/>
            </a:lvl1pPr>
          </a:lstStyle>
          <a:p>
            <a:pPr>
              <a:defRPr/>
            </a:pPr>
            <a:fld id="{4A5EF9BB-CB38-442C-8F9C-4AD8197AD0FD}"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B3DF2D15-0142-4DAE-A54B-A2D8EA3A72DA}" type="slidenum">
              <a:rPr lang="zh-TW" altLang="en-US"/>
              <a:pPr>
                <a:defRPr/>
              </a:pPr>
              <a:t>‹#›</a:t>
            </a:fld>
            <a:endParaRPr lang="zh-TW" altLang="en-US"/>
          </a:p>
        </p:txBody>
      </p:sp>
    </p:spTree>
    <p:extLst>
      <p:ext uri="{BB962C8B-B14F-4D97-AF65-F5344CB8AC3E}">
        <p14:creationId xmlns:p14="http://schemas.microsoft.com/office/powerpoint/2010/main" val="15680477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3">
            <a:extLst>
              <a:ext uri="{FF2B5EF4-FFF2-40B4-BE49-F238E27FC236}"/>
            </a:extLst>
          </p:cNvPr>
          <p:cNvSpPr>
            <a:spLocks noGrp="1"/>
          </p:cNvSpPr>
          <p:nvPr>
            <p:ph type="dt" sz="half" idx="10"/>
          </p:nvPr>
        </p:nvSpPr>
        <p:spPr/>
        <p:txBody>
          <a:bodyPr/>
          <a:lstStyle>
            <a:lvl1pPr>
              <a:defRPr/>
            </a:lvl1pPr>
          </a:lstStyle>
          <a:p>
            <a:pPr>
              <a:defRPr/>
            </a:pPr>
            <a:fld id="{55C2C69E-2191-45A7-9F2D-6D717BAEF70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3"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19F9CA78-9083-4120-B5C9-EDEA1EDBDB56}" type="slidenum">
              <a:rPr lang="zh-TW" altLang="en-US"/>
              <a:pPr>
                <a:defRPr/>
              </a:pPr>
              <a:t>‹#›</a:t>
            </a:fld>
            <a:endParaRPr lang="zh-TW" altLang="en-US"/>
          </a:p>
        </p:txBody>
      </p:sp>
    </p:spTree>
    <p:extLst>
      <p:ext uri="{BB962C8B-B14F-4D97-AF65-F5344CB8AC3E}">
        <p14:creationId xmlns:p14="http://schemas.microsoft.com/office/powerpoint/2010/main" val="34576757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C9A0859-58A1-4E0A-90FE-6783F4EB34F7}" type="datetimeFigureOut">
              <a:rPr lang="zh-TW" altLang="en-US">
                <a:solidFill>
                  <a:prstClr val="black">
                    <a:tint val="75000"/>
                  </a:prstClr>
                </a:solidFill>
              </a:rPr>
              <a:pPr>
                <a:defRPr/>
              </a:pPr>
              <a:t>2020/3/25</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23AB330-6929-408F-BDB5-16206D8E4201}" type="slidenum">
              <a:rPr lang="zh-TW" altLang="en-US"/>
              <a:pPr>
                <a:defRPr/>
              </a:pPr>
              <a:t>‹#›</a:t>
            </a:fld>
            <a:endParaRPr lang="zh-TW" altLang="en-US" dirty="0"/>
          </a:p>
        </p:txBody>
      </p:sp>
    </p:spTree>
    <p:extLst>
      <p:ext uri="{BB962C8B-B14F-4D97-AF65-F5344CB8AC3E}">
        <p14:creationId xmlns:p14="http://schemas.microsoft.com/office/powerpoint/2010/main" val="39998614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2" name="Picture 2" descr="F:\Work_PPT\106上封面頁\106(3)公民主題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8">
            <a:extLst>
              <a:ext uri="{FF2B5EF4-FFF2-40B4-BE49-F238E27FC236}"/>
            </a:extLst>
          </p:cNvPr>
          <p:cNvSpPr>
            <a:spLocks noChangeArrowheads="1"/>
          </p:cNvSpPr>
          <p:nvPr userDrawn="1"/>
        </p:nvSpPr>
        <p:spPr bwMode="auto">
          <a:xfrm>
            <a:off x="4071938" y="4060825"/>
            <a:ext cx="755650" cy="146367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base">
              <a:spcBef>
                <a:spcPct val="0"/>
              </a:spcBef>
              <a:spcAft>
                <a:spcPct val="0"/>
              </a:spcAft>
              <a:defRPr/>
            </a:pPr>
            <a:r>
              <a:rPr kumimoji="1" lang="en-US" altLang="zh-TW" sz="9000" b="1">
                <a:solidFill>
                  <a:srgbClr val="000000"/>
                </a:solidFill>
                <a:latin typeface="Times New Roman" pitchFamily="18" charset="0"/>
                <a:cs typeface="Times New Roman" pitchFamily="18" charset="0"/>
              </a:rPr>
              <a:t>3</a:t>
            </a:r>
            <a:endParaRPr kumimoji="1" lang="zh-TW" altLang="en-US" sz="9000" b="1">
              <a:solidFill>
                <a:srgbClr val="000000"/>
              </a:solidFill>
              <a:latin typeface="Times New Roman" pitchFamily="18" charset="0"/>
              <a:cs typeface="Times New Roman" pitchFamily="18" charset="0"/>
            </a:endParaRPr>
          </a:p>
        </p:txBody>
      </p:sp>
      <p:sp>
        <p:nvSpPr>
          <p:cNvPr id="4" name="Rectangle 9">
            <a:extLst>
              <a:ext uri="{FF2B5EF4-FFF2-40B4-BE49-F238E27FC236}"/>
            </a:extLst>
          </p:cNvPr>
          <p:cNvSpPr>
            <a:spLocks noChangeArrowheads="1"/>
          </p:cNvSpPr>
          <p:nvPr userDrawn="1"/>
        </p:nvSpPr>
        <p:spPr bwMode="auto">
          <a:xfrm>
            <a:off x="395288" y="4365625"/>
            <a:ext cx="3676650" cy="930275"/>
          </a:xfrm>
          <a:prstGeom prst="rect">
            <a:avLst/>
          </a:prstGeom>
          <a:noFill/>
          <a:ln>
            <a:noFill/>
          </a:ln>
          <a:effectLst>
            <a:prstShdw prst="shdw17" dist="17961" dir="2700000">
              <a:srgbClr val="708688"/>
            </a:prstShdw>
          </a:effectLs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0"/>
              </a:spcBef>
              <a:spcAft>
                <a:spcPct val="0"/>
              </a:spcAft>
              <a:defRPr/>
            </a:pPr>
            <a:r>
              <a:rPr lang="zh-TW" altLang="en-US" sz="5500" b="1">
                <a:solidFill>
                  <a:srgbClr val="000000"/>
                </a:solidFill>
                <a:latin typeface="標楷體" panose="02010601000101010101" pitchFamily="2" charset="-120"/>
                <a:ea typeface="標楷體" panose="02010601000101010101" pitchFamily="2" charset="-120"/>
              </a:rPr>
              <a:t>公民與社會</a:t>
            </a:r>
          </a:p>
        </p:txBody>
      </p:sp>
      <p:sp>
        <p:nvSpPr>
          <p:cNvPr id="5" name="日期版面配置區 2">
            <a:extLst>
              <a:ext uri="{FF2B5EF4-FFF2-40B4-BE49-F238E27FC236}"/>
            </a:extLst>
          </p:cNvPr>
          <p:cNvSpPr>
            <a:spLocks noGrp="1"/>
          </p:cNvSpPr>
          <p:nvPr>
            <p:ph type="dt" sz="half" idx="10"/>
          </p:nvPr>
        </p:nvSpPr>
        <p:spPr/>
        <p:txBody>
          <a:bodyPr/>
          <a:lstStyle>
            <a:lvl1pPr>
              <a:defRPr/>
            </a:lvl1pPr>
          </a:lstStyle>
          <a:p>
            <a:pPr>
              <a:defRPr/>
            </a:pPr>
            <a:fld id="{95A2D797-39EE-4CE8-8020-FE2928972A7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7BD2950-14D4-4C6E-80BD-0E2D33AFBEA4}" type="slidenum">
              <a:rPr lang="zh-TW" altLang="en-US"/>
              <a:pPr>
                <a:defRPr/>
              </a:pPr>
              <a:t>‹#›</a:t>
            </a:fld>
            <a:endParaRPr lang="zh-TW" altLang="en-US"/>
          </a:p>
        </p:txBody>
      </p:sp>
    </p:spTree>
    <p:extLst>
      <p:ext uri="{BB962C8B-B14F-4D97-AF65-F5344CB8AC3E}">
        <p14:creationId xmlns:p14="http://schemas.microsoft.com/office/powerpoint/2010/main" val="3949677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4" name="Picture 2" descr="E:\Work\ppt新底板\公民分節頁-一張照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3568" y="260648"/>
            <a:ext cx="7772400" cy="1470025"/>
          </a:xfrm>
        </p:spPr>
        <p:txBody>
          <a:bodyPr/>
          <a:lstStyle>
            <a:lvl1pPr>
              <a:defRPr b="1">
                <a:solidFill>
                  <a:srgbClr val="002060"/>
                </a:solidFill>
              </a:defRPr>
            </a:lvl1pPr>
          </a:lstStyle>
          <a:p>
            <a:r>
              <a:rPr lang="zh-TW" altLang="en-US"/>
              <a:t>按一下以編輯母片標題樣式</a:t>
            </a:r>
            <a:endParaRPr lang="zh-TW" altLang="en-US" dirty="0"/>
          </a:p>
        </p:txBody>
      </p:sp>
      <p:sp>
        <p:nvSpPr>
          <p:cNvPr id="9" name="文字版面配置區 8"/>
          <p:cNvSpPr>
            <a:spLocks noGrp="1"/>
          </p:cNvSpPr>
          <p:nvPr>
            <p:ph type="body" sz="quarter" idx="13"/>
          </p:nvPr>
        </p:nvSpPr>
        <p:spPr>
          <a:xfrm>
            <a:off x="1908175" y="2060575"/>
            <a:ext cx="5472113" cy="1873250"/>
          </a:xfrm>
        </p:spPr>
        <p:txBody>
          <a:bodyPr/>
          <a:lstStyle>
            <a:lvl1pPr marL="0" indent="0" algn="l" eaLnBrk="1" hangingPunct="1">
              <a:buFontTx/>
              <a:buBlip>
                <a:blip r:embed="rId3"/>
              </a:buBlip>
              <a:defRPr>
                <a:solidFill>
                  <a:srgbClr val="FF0000"/>
                </a:solidFill>
              </a:defRPr>
            </a:lvl1pPr>
            <a:lvl2pPr marL="0" indent="0" algn="l">
              <a:buFontTx/>
              <a:buBlip>
                <a:blip r:embed="rId4"/>
              </a:buBlip>
              <a:defRPr>
                <a:solidFill>
                  <a:srgbClr val="B2B2B2"/>
                </a:solidFill>
              </a:defRPr>
            </a:lvl2pPr>
            <a:lvl3pPr algn="ctr">
              <a:defRPr/>
            </a:lvl3pPr>
            <a:lvl4pPr algn="ctr">
              <a:defRPr/>
            </a:lvl4pPr>
            <a:lvl5pPr algn="ctr">
              <a:defRPr/>
            </a:lvl5pPr>
          </a:lstStyle>
          <a:p>
            <a:pPr lvl="0"/>
            <a:r>
              <a:rPr lang="zh-TW" altLang="en-US"/>
              <a:t>按一下以編輯母片文字樣式</a:t>
            </a:r>
          </a:p>
          <a:p>
            <a:pPr lvl="1"/>
            <a:r>
              <a:rPr lang="zh-TW" altLang="en-US"/>
              <a:t>第二層</a:t>
            </a:r>
          </a:p>
        </p:txBody>
      </p:sp>
      <p:sp>
        <p:nvSpPr>
          <p:cNvPr id="5" name="日期版面配置區 3">
            <a:extLst>
              <a:ext uri="{FF2B5EF4-FFF2-40B4-BE49-F238E27FC236}"/>
            </a:extLst>
          </p:cNvPr>
          <p:cNvSpPr>
            <a:spLocks noGrp="1"/>
          </p:cNvSpPr>
          <p:nvPr>
            <p:ph type="dt" sz="half" idx="14"/>
          </p:nvPr>
        </p:nvSpPr>
        <p:spPr/>
        <p:txBody>
          <a:bodyPr/>
          <a:lstStyle>
            <a:lvl1pPr>
              <a:defRPr/>
            </a:lvl1pPr>
          </a:lstStyle>
          <a:p>
            <a:pPr>
              <a:defRPr/>
            </a:pPr>
            <a:fld id="{B564C0E6-3DF4-422D-9080-CFE7EEA3E5D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0D4F6EAF-D70E-4ACB-ABDB-27280295C400}" type="slidenum">
              <a:rPr lang="zh-TW" altLang="en-US"/>
              <a:pPr>
                <a:defRPr/>
              </a:pPr>
              <a:t>‹#›</a:t>
            </a:fld>
            <a:endParaRPr lang="zh-TW" altLang="en-US"/>
          </a:p>
        </p:txBody>
      </p:sp>
    </p:spTree>
    <p:extLst>
      <p:ext uri="{BB962C8B-B14F-4D97-AF65-F5344CB8AC3E}">
        <p14:creationId xmlns:p14="http://schemas.microsoft.com/office/powerpoint/2010/main" val="1885758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內文投影片">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8229600" cy="764704"/>
          </a:xfrm>
        </p:spPr>
        <p:txBody>
          <a:bodyPr anchor="t"/>
          <a:lstStyle>
            <a:lvl1pPr algn="l">
              <a:defRPr>
                <a:solidFill>
                  <a:srgbClr val="FFFF00"/>
                </a:solidFill>
              </a:defRPr>
            </a:lvl1pPr>
          </a:lstStyle>
          <a:p>
            <a:r>
              <a:rPr lang="zh-TW" altLang="en-US" dirty="0"/>
              <a:t>按一下以編輯母片標題樣式</a:t>
            </a:r>
          </a:p>
        </p:txBody>
      </p:sp>
      <p:sp>
        <p:nvSpPr>
          <p:cNvPr id="8" name="內容版面配置區 7"/>
          <p:cNvSpPr>
            <a:spLocks noGrp="1"/>
          </p:cNvSpPr>
          <p:nvPr>
            <p:ph sz="quarter" idx="13"/>
          </p:nvPr>
        </p:nvSpPr>
        <p:spPr>
          <a:xfrm>
            <a:off x="251520" y="980728"/>
            <a:ext cx="8351838" cy="4897437"/>
          </a:xfrm>
        </p:spPr>
        <p:txBody>
          <a:bodyPr/>
          <a:lstStyle>
            <a:lvl1pPr eaLnBrk="1" hangingPunct="1">
              <a:defRPr sz="3600">
                <a:solidFill>
                  <a:schemeClr val="tx1"/>
                </a:solidFill>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FB37A692-A47C-4F91-AE9E-5818E630C9A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379996E4-503C-475C-A98B-2561A883D833}" type="slidenum">
              <a:rPr lang="zh-TW" altLang="en-US"/>
              <a:pPr>
                <a:defRPr/>
              </a:pPr>
              <a:t>‹#›</a:t>
            </a:fld>
            <a:endParaRPr lang="zh-TW" altLang="en-US"/>
          </a:p>
        </p:txBody>
      </p:sp>
    </p:spTree>
    <p:extLst>
      <p:ext uri="{BB962C8B-B14F-4D97-AF65-F5344CB8AC3E}">
        <p14:creationId xmlns:p14="http://schemas.microsoft.com/office/powerpoint/2010/main" val="3274028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帶標題的主文">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1600200"/>
            <a:ext cx="8219256" cy="4525963"/>
          </a:xfrm>
        </p:spPr>
        <p:txBody>
          <a:bodyPr>
            <a:normAutofit/>
          </a:bodyPr>
          <a:lstStyle>
            <a:lvl1pPr>
              <a:lnSpc>
                <a:spcPct val="150000"/>
              </a:lnSpc>
              <a:defRPr sz="3000">
                <a:latin typeface="微軟正黑體" pitchFamily="34" charset="-120"/>
                <a:ea typeface="微軟正黑體" pitchFamily="34" charset="-120"/>
              </a:defRPr>
            </a:lvl1pPr>
            <a:lvl2pPr>
              <a:lnSpc>
                <a:spcPct val="150000"/>
              </a:lnSpc>
              <a:defRPr sz="3000">
                <a:latin typeface="微軟正黑體" pitchFamily="34" charset="-120"/>
                <a:ea typeface="微軟正黑體" pitchFamily="34" charset="-120"/>
              </a:defRPr>
            </a:lvl2pPr>
            <a:lvl3pPr>
              <a:lnSpc>
                <a:spcPct val="150000"/>
              </a:lnSpc>
              <a:defRPr sz="3000">
                <a:latin typeface="微軟正黑體" pitchFamily="34" charset="-120"/>
                <a:ea typeface="微軟正黑體" pitchFamily="34" charset="-120"/>
              </a:defRPr>
            </a:lvl3pPr>
            <a:lvl4pPr>
              <a:lnSpc>
                <a:spcPct val="150000"/>
              </a:lnSpc>
              <a:defRPr sz="3000">
                <a:latin typeface="微軟正黑體" pitchFamily="34" charset="-120"/>
                <a:ea typeface="微軟正黑體" pitchFamily="34" charset="-120"/>
              </a:defRPr>
            </a:lvl4pPr>
            <a:lvl5pPr>
              <a:lnSpc>
                <a:spcPct val="150000"/>
              </a:lnSpc>
              <a:defRPr sz="3000">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cxnSp>
        <p:nvCxnSpPr>
          <p:cNvPr id="12" name="直線接點 11"/>
          <p:cNvCxnSpPr>
            <a:endCxn id="9" idx="3"/>
          </p:cNvCxnSpPr>
          <p:nvPr userDrawn="1"/>
        </p:nvCxnSpPr>
        <p:spPr>
          <a:xfrm>
            <a:off x="2267744" y="326774"/>
            <a:ext cx="6419056" cy="51936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標題 1"/>
          <p:cNvSpPr>
            <a:spLocks noGrp="1"/>
          </p:cNvSpPr>
          <p:nvPr>
            <p:ph type="title"/>
          </p:nvPr>
        </p:nvSpPr>
        <p:spPr>
          <a:xfrm>
            <a:off x="1403648" y="274638"/>
            <a:ext cx="7283152" cy="1143000"/>
          </a:xfrm>
        </p:spPr>
        <p:txBody>
          <a:bodyPr>
            <a:normAutofit/>
          </a:bodyPr>
          <a:lstStyle>
            <a:lvl1pPr>
              <a:defRPr sz="3600">
                <a:latin typeface="微軟正黑體" pitchFamily="34" charset="-120"/>
                <a:ea typeface="微軟正黑體" pitchFamily="34" charset="-120"/>
              </a:defRPr>
            </a:lvl1pPr>
          </a:lstStyle>
          <a:p>
            <a:r>
              <a:rPr lang="zh-TW" altLang="en-US" dirty="0"/>
              <a:t>按一下以編輯母片標題樣式</a:t>
            </a:r>
          </a:p>
        </p:txBody>
      </p:sp>
      <p:sp>
        <p:nvSpPr>
          <p:cNvPr id="13" name="矩形 12"/>
          <p:cNvSpPr/>
          <p:nvPr userDrawn="1"/>
        </p:nvSpPr>
        <p:spPr>
          <a:xfrm>
            <a:off x="0" y="0"/>
            <a:ext cx="1403648" cy="1346619"/>
          </a:xfrm>
          <a:prstGeom prst="rect">
            <a:avLst/>
          </a:prstGeom>
          <a:solidFill>
            <a:srgbClr val="00B0F0">
              <a:alpha val="32000"/>
            </a:srgbClr>
          </a:solid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33" name="直角三角形 32"/>
          <p:cNvSpPr/>
          <p:nvPr userDrawn="1"/>
        </p:nvSpPr>
        <p:spPr>
          <a:xfrm>
            <a:off x="0" y="5445224"/>
            <a:ext cx="6732240" cy="1412776"/>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直角三角形 33"/>
          <p:cNvSpPr/>
          <p:nvPr userDrawn="1"/>
        </p:nvSpPr>
        <p:spPr>
          <a:xfrm flipH="1">
            <a:off x="3491880" y="5214072"/>
            <a:ext cx="5652120" cy="1656184"/>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6" name="直線接點 35"/>
          <p:cNvCxnSpPr/>
          <p:nvPr userDrawn="1"/>
        </p:nvCxnSpPr>
        <p:spPr>
          <a:xfrm>
            <a:off x="251520" y="0"/>
            <a:ext cx="0" cy="685800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userDrawn="1"/>
        </p:nvCxnSpPr>
        <p:spPr>
          <a:xfrm>
            <a:off x="0" y="1124744"/>
            <a:ext cx="9144000"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內文附影片連結">
    <p:spTree>
      <p:nvGrpSpPr>
        <p:cNvPr id="1" name=""/>
        <p:cNvGrpSpPr/>
        <p:nvPr/>
      </p:nvGrpSpPr>
      <p:grpSpPr>
        <a:xfrm>
          <a:off x="0" y="0"/>
          <a:ext cx="0" cy="0"/>
          <a:chOff x="0" y="0"/>
          <a:chExt cx="0" cy="0"/>
        </a:xfrm>
      </p:grpSpPr>
      <p:sp>
        <p:nvSpPr>
          <p:cNvPr id="8" name="文字版面配置區 7"/>
          <p:cNvSpPr>
            <a:spLocks noGrp="1"/>
          </p:cNvSpPr>
          <p:nvPr>
            <p:ph type="body" sz="quarter" idx="13"/>
          </p:nvPr>
        </p:nvSpPr>
        <p:spPr>
          <a:xfrm>
            <a:off x="395288" y="1052513"/>
            <a:ext cx="8280400" cy="4968875"/>
          </a:xfrm>
        </p:spPr>
        <p:txBody>
          <a:bodyPr/>
          <a:lstStyle>
            <a:lvl1pPr marL="342900" indent="-3175" eaLnBrk="1" hangingPunct="1">
              <a:buNone/>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標題 1"/>
          <p:cNvSpPr>
            <a:spLocks noGrp="1"/>
          </p:cNvSpPr>
          <p:nvPr>
            <p:ph type="title"/>
          </p:nvPr>
        </p:nvSpPr>
        <p:spPr>
          <a:xfrm>
            <a:off x="0" y="0"/>
            <a:ext cx="7452320" cy="692696"/>
          </a:xfrm>
        </p:spPr>
        <p:txBody>
          <a:bodyPr anchor="t"/>
          <a:lstStyle>
            <a:lvl1pPr algn="l">
              <a:defRPr>
                <a:solidFill>
                  <a:srgbClr val="FFFF00"/>
                </a:solidFill>
              </a:defRPr>
            </a:lvl1pPr>
          </a:lstStyle>
          <a:p>
            <a:r>
              <a:rPr lang="zh-TW" altLang="en-US"/>
              <a:t>按一下以編輯母片標題樣式</a:t>
            </a:r>
            <a:endParaRPr lang="zh-TW" altLang="en-US" dirty="0"/>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8A358396-183C-4F6C-817B-522811E8774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FC9C209D-CDEE-4F7C-8506-31C753E78A9C}" type="slidenum">
              <a:rPr lang="zh-TW" altLang="en-US"/>
              <a:pPr>
                <a:defRPr/>
              </a:pPr>
              <a:t>‹#›</a:t>
            </a:fld>
            <a:endParaRPr lang="zh-TW" altLang="en-US"/>
          </a:p>
        </p:txBody>
      </p:sp>
    </p:spTree>
    <p:extLst>
      <p:ext uri="{BB962C8B-B14F-4D97-AF65-F5344CB8AC3E}">
        <p14:creationId xmlns:p14="http://schemas.microsoft.com/office/powerpoint/2010/main" val="30432119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整頁影片教學連結">
    <p:spTree>
      <p:nvGrpSpPr>
        <p:cNvPr id="1" name=""/>
        <p:cNvGrpSpPr/>
        <p:nvPr/>
      </p:nvGrpSpPr>
      <p:grpSpPr>
        <a:xfrm>
          <a:off x="0" y="0"/>
          <a:ext cx="0" cy="0"/>
          <a:chOff x="0" y="0"/>
          <a:chExt cx="0" cy="0"/>
        </a:xfrm>
      </p:grpSpPr>
      <p:pic>
        <p:nvPicPr>
          <p:cNvPr id="3" name="Picture 2" descr="E:\Work\103下新icon\影片教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2337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body" idx="1"/>
          </p:nvPr>
        </p:nvSpPr>
        <p:spPr>
          <a:xfrm>
            <a:off x="755576" y="980728"/>
            <a:ext cx="7726313" cy="5041230"/>
          </a:xfrm>
        </p:spPr>
        <p:txBody>
          <a:bodyPr/>
          <a:lstStyle>
            <a:lvl1pPr>
              <a:buNone/>
              <a:defRPr lang="zh-TW" altLang="en-US" sz="3000" kern="1200" dirty="0" smtClean="0">
                <a:solidFill>
                  <a:schemeClr val="tx1"/>
                </a:solidFill>
                <a:latin typeface="標楷體" pitchFamily="65" charset="-120"/>
                <a:ea typeface="標楷體" pitchFamily="65" charset="-120"/>
                <a:cs typeface="+mn-cs"/>
                <a:hlinkClick r:id=""/>
              </a:defRPr>
            </a:lvl1pPr>
            <a:lvl2pPr>
              <a:defRPr sz="3000"/>
            </a:lvl2pPr>
            <a:lvl3pPr>
              <a:defRPr sz="3000"/>
            </a:lvl3pPr>
            <a:lvl4pPr>
              <a:defRPr sz="3000"/>
            </a:lvl4pPr>
            <a:lvl5pPr>
              <a:defRPr sz="3000"/>
            </a:lvl5pPr>
          </a:lstStyle>
          <a:p>
            <a:pPr lvl="0"/>
            <a:r>
              <a:rPr lang="zh-TW" altLang="en-US" dirty="0">
                <a:hlinkClick r:id=""/>
              </a:rPr>
              <a:t>按一下以編輯母片文字樣式</a:t>
            </a:r>
          </a:p>
          <a:p>
            <a:pPr lvl="1"/>
            <a:r>
              <a:rPr lang="zh-TW" altLang="en-US" dirty="0">
                <a:hlinkClick r:id=""/>
              </a:rPr>
              <a:t>第二層</a:t>
            </a:r>
          </a:p>
          <a:p>
            <a:pPr lvl="2"/>
            <a:r>
              <a:rPr lang="zh-TW" altLang="en-US" dirty="0">
                <a:hlinkClick r:id=""/>
              </a:rPr>
              <a:t>第三層</a:t>
            </a:r>
          </a:p>
          <a:p>
            <a:pPr lvl="3"/>
            <a:r>
              <a:rPr lang="zh-TW" altLang="en-US" dirty="0">
                <a:hlinkClick r:id=""/>
              </a:rPr>
              <a:t>第四層</a:t>
            </a:r>
          </a:p>
          <a:p>
            <a:pPr lvl="4"/>
            <a:r>
              <a:rPr lang="zh-TW" altLang="en-US" dirty="0">
                <a:hlinkClick r:id=""/>
              </a:rPr>
              <a:t>第五層</a:t>
            </a:r>
            <a:endParaRPr lang="en-US" altLang="zh-TW" dirty="0"/>
          </a:p>
        </p:txBody>
      </p:sp>
      <p:sp>
        <p:nvSpPr>
          <p:cNvPr id="4" name="日期版面配置區 2">
            <a:extLst>
              <a:ext uri="{FF2B5EF4-FFF2-40B4-BE49-F238E27FC236}"/>
            </a:extLst>
          </p:cNvPr>
          <p:cNvSpPr>
            <a:spLocks noGrp="1"/>
          </p:cNvSpPr>
          <p:nvPr>
            <p:ph type="dt" sz="half" idx="10"/>
          </p:nvPr>
        </p:nvSpPr>
        <p:spPr/>
        <p:txBody>
          <a:bodyPr/>
          <a:lstStyle>
            <a:lvl1pPr>
              <a:defRPr/>
            </a:lvl1pPr>
          </a:lstStyle>
          <a:p>
            <a:pPr>
              <a:defRPr/>
            </a:pPr>
            <a:fld id="{3BC91380-286C-4DC0-A5CE-F65C756331B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2D9365A-A58A-4D82-99EC-AAE9636C88AB}" type="slidenum">
              <a:rPr lang="zh-TW" altLang="en-US"/>
              <a:pPr>
                <a:defRPr/>
              </a:pPr>
              <a:t>‹#›</a:t>
            </a:fld>
            <a:endParaRPr lang="zh-TW" altLang="en-US"/>
          </a:p>
        </p:txBody>
      </p:sp>
    </p:spTree>
    <p:extLst>
      <p:ext uri="{BB962C8B-B14F-4D97-AF65-F5344CB8AC3E}">
        <p14:creationId xmlns:p14="http://schemas.microsoft.com/office/powerpoint/2010/main" val="40776756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小辭典">
    <p:spTree>
      <p:nvGrpSpPr>
        <p:cNvPr id="1" name=""/>
        <p:cNvGrpSpPr/>
        <p:nvPr/>
      </p:nvGrpSpPr>
      <p:grpSpPr>
        <a:xfrm>
          <a:off x="0" y="0"/>
          <a:ext cx="0" cy="0"/>
          <a:chOff x="0" y="0"/>
          <a:chExt cx="0" cy="0"/>
        </a:xfrm>
      </p:grpSpPr>
      <p:pic>
        <p:nvPicPr>
          <p:cNvPr id="4" name="Picture 3" descr="E:\Work\103下新icon\小辭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319088"/>
            <a:ext cx="3238501" cy="13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8C3E3F71-EABB-4E74-A0CC-977291C8F37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CF42D2A2-5A65-4105-AA77-D08A5034447F}" type="slidenum">
              <a:rPr lang="zh-TW" altLang="en-US"/>
              <a:pPr>
                <a:defRPr/>
              </a:pPr>
              <a:t>‹#›</a:t>
            </a:fld>
            <a:endParaRPr lang="zh-TW" altLang="en-US"/>
          </a:p>
        </p:txBody>
      </p:sp>
    </p:spTree>
    <p:extLst>
      <p:ext uri="{BB962C8B-B14F-4D97-AF65-F5344CB8AC3E}">
        <p14:creationId xmlns:p14="http://schemas.microsoft.com/office/powerpoint/2010/main" val="23511100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公民論壇">
    <p:spTree>
      <p:nvGrpSpPr>
        <p:cNvPr id="1" name=""/>
        <p:cNvGrpSpPr/>
        <p:nvPr/>
      </p:nvGrpSpPr>
      <p:grpSpPr>
        <a:xfrm>
          <a:off x="0" y="0"/>
          <a:ext cx="0" cy="0"/>
          <a:chOff x="0" y="0"/>
          <a:chExt cx="0" cy="0"/>
        </a:xfrm>
      </p:grpSpPr>
      <p:pic>
        <p:nvPicPr>
          <p:cNvPr id="4" name="Picture 2" descr="E:\Work\103下新icon\公民論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060701"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040560" cy="764704"/>
          </a:xfrm>
        </p:spPr>
        <p:txBody>
          <a:bodyPr anchor="t"/>
          <a:lstStyle>
            <a:lvl1pPr algn="l">
              <a:defRPr>
                <a:solidFill>
                  <a:srgbClr val="FFFF00"/>
                </a:solidFill>
              </a:defRPr>
            </a:lvl1pPr>
          </a:lstStyle>
          <a:p>
            <a:r>
              <a:rPr lang="zh-TW" altLang="en-US" dirty="0"/>
              <a:t>按一下以編輯母片標題樣式</a:t>
            </a:r>
            <a:endParaRPr lang="en-US" altLang="zh-TW" dirty="0"/>
          </a:p>
        </p:txBody>
      </p:sp>
      <p:sp>
        <p:nvSpPr>
          <p:cNvPr id="9"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3B6B9CDB-9553-40DC-9AFC-A4343656A46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857D956F-1C22-45CB-A042-25E4DEF01B29}" type="slidenum">
              <a:rPr lang="zh-TW" altLang="en-US"/>
              <a:pPr>
                <a:defRPr/>
              </a:pPr>
              <a:t>‹#›</a:t>
            </a:fld>
            <a:endParaRPr lang="zh-TW" altLang="en-US"/>
          </a:p>
        </p:txBody>
      </p:sp>
    </p:spTree>
    <p:extLst>
      <p:ext uri="{BB962C8B-B14F-4D97-AF65-F5344CB8AC3E}">
        <p14:creationId xmlns:p14="http://schemas.microsoft.com/office/powerpoint/2010/main" val="31788545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考題觀摩">
    <p:spTree>
      <p:nvGrpSpPr>
        <p:cNvPr id="1" name=""/>
        <p:cNvGrpSpPr/>
        <p:nvPr/>
      </p:nvGrpSpPr>
      <p:grpSpPr>
        <a:xfrm>
          <a:off x="0" y="0"/>
          <a:ext cx="0" cy="0"/>
          <a:chOff x="0" y="0"/>
          <a:chExt cx="0" cy="0"/>
        </a:xfrm>
      </p:grpSpPr>
      <p:pic>
        <p:nvPicPr>
          <p:cNvPr id="3" name="Picture 9" descr="考題觀摩"/>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75" y="-252413"/>
            <a:ext cx="3036888" cy="128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版面配置區 10"/>
          <p:cNvSpPr>
            <a:spLocks noGrp="1"/>
          </p:cNvSpPr>
          <p:nvPr>
            <p:ph type="body" sz="quarter" idx="13"/>
          </p:nvPr>
        </p:nvSpPr>
        <p:spPr>
          <a:xfrm>
            <a:off x="251520" y="764704"/>
            <a:ext cx="8352730" cy="5544616"/>
          </a:xfrm>
        </p:spPr>
        <p:txBody>
          <a:bodyPr/>
          <a:lstStyle>
            <a:lvl1pPr marL="0" indent="0" algn="l" rtl="0" fontAlgn="base">
              <a:spcBef>
                <a:spcPct val="0"/>
              </a:spcBef>
              <a:spcAft>
                <a:spcPct val="0"/>
              </a:spcAft>
              <a:buNone/>
              <a:defRPr kumimoji="1" lang="zh-TW" altLang="en-US" sz="3000" kern="1200" dirty="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2">
            <a:extLst>
              <a:ext uri="{FF2B5EF4-FFF2-40B4-BE49-F238E27FC236}"/>
            </a:extLst>
          </p:cNvPr>
          <p:cNvSpPr>
            <a:spLocks noGrp="1"/>
          </p:cNvSpPr>
          <p:nvPr>
            <p:ph type="dt" sz="half" idx="14"/>
          </p:nvPr>
        </p:nvSpPr>
        <p:spPr/>
        <p:txBody>
          <a:bodyPr/>
          <a:lstStyle>
            <a:lvl1pPr>
              <a:defRPr/>
            </a:lvl1pPr>
          </a:lstStyle>
          <a:p>
            <a:pPr>
              <a:defRPr/>
            </a:pPr>
            <a:fld id="{99EDB407-6DE0-4979-B293-0C36999CE5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9B2351FE-0002-4E5B-B03C-EA41CC22C496}" type="slidenum">
              <a:rPr lang="zh-TW" altLang="en-US"/>
              <a:pPr>
                <a:defRPr/>
              </a:pPr>
              <a:t>‹#›</a:t>
            </a:fld>
            <a:endParaRPr lang="zh-TW" altLang="en-US"/>
          </a:p>
        </p:txBody>
      </p:sp>
    </p:spTree>
    <p:extLst>
      <p:ext uri="{BB962C8B-B14F-4D97-AF65-F5344CB8AC3E}">
        <p14:creationId xmlns:p14="http://schemas.microsoft.com/office/powerpoint/2010/main" val="1766653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學習視窗">
    <p:spTree>
      <p:nvGrpSpPr>
        <p:cNvPr id="1" name=""/>
        <p:cNvGrpSpPr/>
        <p:nvPr/>
      </p:nvGrpSpPr>
      <p:grpSpPr>
        <a:xfrm>
          <a:off x="0" y="0"/>
          <a:ext cx="0" cy="0"/>
          <a:chOff x="0" y="0"/>
          <a:chExt cx="0" cy="0"/>
        </a:xfrm>
      </p:grpSpPr>
      <p:pic>
        <p:nvPicPr>
          <p:cNvPr id="4" name="Picture 3" descr="E:\Work\103下新icon\學習視窗.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401638"/>
            <a:ext cx="3435350" cy="145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915816" y="0"/>
            <a:ext cx="5313784" cy="764704"/>
          </a:xfrm>
        </p:spPr>
        <p:txBody>
          <a:bodyPr/>
          <a:lstStyle>
            <a:lvl1pPr algn="l" rtl="0" eaLnBrk="1" fontAlgn="base" hangingPunct="1">
              <a:spcBef>
                <a:spcPct val="0"/>
              </a:spcBef>
              <a:spcAft>
                <a:spcPct val="0"/>
              </a:spcAft>
              <a:defRPr lang="zh-TW" altLang="en-US" sz="4400" kern="1200" dirty="0" smtClean="0">
                <a:solidFill>
                  <a:srgbClr val="FFFF00"/>
                </a:solidFill>
                <a:latin typeface="標楷體" pitchFamily="65" charset="-120"/>
                <a:ea typeface="標楷體" pitchFamily="65" charset="-120"/>
                <a:cs typeface="+mj-cs"/>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CE894F6-1C44-45C7-A23F-1A568E32687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49E045BF-C6FE-4A05-B9FE-18A01A8EBEB1}" type="slidenum">
              <a:rPr lang="zh-TW" altLang="en-US"/>
              <a:pPr>
                <a:defRPr/>
              </a:pPr>
              <a:t>‹#›</a:t>
            </a:fld>
            <a:endParaRPr lang="zh-TW" altLang="en-US"/>
          </a:p>
        </p:txBody>
      </p:sp>
    </p:spTree>
    <p:extLst>
      <p:ext uri="{BB962C8B-B14F-4D97-AF65-F5344CB8AC3E}">
        <p14:creationId xmlns:p14="http://schemas.microsoft.com/office/powerpoint/2010/main" val="41343425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重點提要">
    <p:spTree>
      <p:nvGrpSpPr>
        <p:cNvPr id="1" name=""/>
        <p:cNvGrpSpPr/>
        <p:nvPr/>
      </p:nvGrpSpPr>
      <p:grpSpPr>
        <a:xfrm>
          <a:off x="0" y="0"/>
          <a:ext cx="0" cy="0"/>
          <a:chOff x="0" y="0"/>
          <a:chExt cx="0" cy="0"/>
        </a:xfrm>
      </p:grpSpPr>
      <p:pic>
        <p:nvPicPr>
          <p:cNvPr id="4" name="Picture 2" descr="E:\Work\103下新icon\重點提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430213"/>
            <a:ext cx="37004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8" name="文字版面配置區 10"/>
          <p:cNvSpPr>
            <a:spLocks noGrp="1"/>
          </p:cNvSpPr>
          <p:nvPr>
            <p:ph type="body" sz="quarter" idx="13"/>
          </p:nvPr>
        </p:nvSpPr>
        <p:spPr>
          <a:xfrm>
            <a:off x="251520" y="1052736"/>
            <a:ext cx="8352730" cy="5112568"/>
          </a:xfrm>
        </p:spPr>
        <p:txBody>
          <a:bodyPr/>
          <a:lstStyle>
            <a:lvl1pPr marL="0" indent="0" algn="l" rtl="0" fontAlgn="base">
              <a:spcBef>
                <a:spcPct val="0"/>
              </a:spcBef>
              <a:spcAft>
                <a:spcPct val="0"/>
              </a:spcAft>
              <a:buNone/>
              <a:defRPr lang="zh-TW" altLang="en-US" sz="3600" kern="1200" dirty="0" smtClean="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C58E6BF1-E63B-482D-A09A-CB401DA817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70FB0F71-4004-43FC-B733-2CD5C2F27857}" type="slidenum">
              <a:rPr lang="zh-TW" altLang="en-US"/>
              <a:pPr>
                <a:defRPr/>
              </a:pPr>
              <a:t>‹#›</a:t>
            </a:fld>
            <a:endParaRPr lang="zh-TW" altLang="en-US"/>
          </a:p>
        </p:txBody>
      </p:sp>
    </p:spTree>
    <p:extLst>
      <p:ext uri="{BB962C8B-B14F-4D97-AF65-F5344CB8AC3E}">
        <p14:creationId xmlns:p14="http://schemas.microsoft.com/office/powerpoint/2010/main" val="35371297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小故事">
    <p:spTree>
      <p:nvGrpSpPr>
        <p:cNvPr id="1" name=""/>
        <p:cNvGrpSpPr/>
        <p:nvPr/>
      </p:nvGrpSpPr>
      <p:grpSpPr>
        <a:xfrm>
          <a:off x="0" y="0"/>
          <a:ext cx="0" cy="0"/>
          <a:chOff x="0" y="0"/>
          <a:chExt cx="0" cy="0"/>
        </a:xfrm>
      </p:grpSpPr>
      <p:pic>
        <p:nvPicPr>
          <p:cNvPr id="4" name="Picture 2" descr="E:\Work\103下新icon\小故事.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330200"/>
            <a:ext cx="3230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8503E0A-0BFA-4BCE-B989-7F0B6D6F44A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BD7ECDFB-69C4-44E4-AB79-446F5C2F6943}" type="slidenum">
              <a:rPr lang="zh-TW" altLang="en-US"/>
              <a:pPr>
                <a:defRPr/>
              </a:pPr>
              <a:t>‹#›</a:t>
            </a:fld>
            <a:endParaRPr lang="zh-TW" altLang="en-US"/>
          </a:p>
        </p:txBody>
      </p:sp>
    </p:spTree>
    <p:extLst>
      <p:ext uri="{BB962C8B-B14F-4D97-AF65-F5344CB8AC3E}">
        <p14:creationId xmlns:p14="http://schemas.microsoft.com/office/powerpoint/2010/main" val="11426719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內嵌影片頁">
    <p:spTree>
      <p:nvGrpSpPr>
        <p:cNvPr id="1" name=""/>
        <p:cNvGrpSpPr/>
        <p:nvPr/>
      </p:nvGrpSpPr>
      <p:grpSpPr>
        <a:xfrm>
          <a:off x="0" y="0"/>
          <a:ext cx="0" cy="0"/>
          <a:chOff x="0" y="0"/>
          <a:chExt cx="0" cy="0"/>
        </a:xfrm>
      </p:grpSpPr>
      <p:pic>
        <p:nvPicPr>
          <p:cNvPr id="3" name="Picture 2" descr="E:\Work\ppt新底板\舞台_底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lvl1pPr>
              <a:defRPr>
                <a:solidFill>
                  <a:schemeClr val="bg1"/>
                </a:solidFill>
              </a:defRPr>
            </a:lvl1pPr>
          </a:lstStyle>
          <a:p>
            <a:r>
              <a:rPr lang="zh-TW" altLang="en-US" dirty="0"/>
              <a:t>按一下以編輯母片標題樣式</a:t>
            </a:r>
          </a:p>
        </p:txBody>
      </p:sp>
      <p:sp>
        <p:nvSpPr>
          <p:cNvPr id="4" name="日期版面配置區 3">
            <a:extLst>
              <a:ext uri="{FF2B5EF4-FFF2-40B4-BE49-F238E27FC236}"/>
            </a:extLst>
          </p:cNvPr>
          <p:cNvSpPr>
            <a:spLocks noGrp="1"/>
          </p:cNvSpPr>
          <p:nvPr>
            <p:ph type="dt" sz="half" idx="10"/>
          </p:nvPr>
        </p:nvSpPr>
        <p:spPr/>
        <p:txBody>
          <a:bodyPr/>
          <a:lstStyle>
            <a:lvl1pPr>
              <a:defRPr/>
            </a:lvl1pPr>
          </a:lstStyle>
          <a:p>
            <a:pPr>
              <a:defRPr/>
            </a:pPr>
            <a:fld id="{4A5EF9BB-CB38-442C-8F9C-4AD8197AD0FD}"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B3DF2D15-0142-4DAE-A54B-A2D8EA3A72DA}" type="slidenum">
              <a:rPr lang="zh-TW" altLang="en-US"/>
              <a:pPr>
                <a:defRPr/>
              </a:pPr>
              <a:t>‹#›</a:t>
            </a:fld>
            <a:endParaRPr lang="zh-TW" altLang="en-US"/>
          </a:p>
        </p:txBody>
      </p:sp>
    </p:spTree>
    <p:extLst>
      <p:ext uri="{BB962C8B-B14F-4D97-AF65-F5344CB8AC3E}">
        <p14:creationId xmlns:p14="http://schemas.microsoft.com/office/powerpoint/2010/main" val="2298137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3">
            <a:extLst>
              <a:ext uri="{FF2B5EF4-FFF2-40B4-BE49-F238E27FC236}"/>
            </a:extLst>
          </p:cNvPr>
          <p:cNvSpPr>
            <a:spLocks noGrp="1"/>
          </p:cNvSpPr>
          <p:nvPr>
            <p:ph type="dt" sz="half" idx="10"/>
          </p:nvPr>
        </p:nvSpPr>
        <p:spPr/>
        <p:txBody>
          <a:bodyPr/>
          <a:lstStyle>
            <a:lvl1pPr>
              <a:defRPr/>
            </a:lvl1pPr>
          </a:lstStyle>
          <a:p>
            <a:pPr>
              <a:defRPr/>
            </a:pPr>
            <a:fld id="{55C2C69E-2191-45A7-9F2D-6D717BAEF70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3"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19F9CA78-9083-4120-B5C9-EDEA1EDBDB56}" type="slidenum">
              <a:rPr lang="zh-TW" altLang="en-US"/>
              <a:pPr>
                <a:defRPr/>
              </a:pPr>
              <a:t>‹#›</a:t>
            </a:fld>
            <a:endParaRPr lang="zh-TW" altLang="en-US"/>
          </a:p>
        </p:txBody>
      </p:sp>
    </p:spTree>
    <p:extLst>
      <p:ext uri="{BB962C8B-B14F-4D97-AF65-F5344CB8AC3E}">
        <p14:creationId xmlns:p14="http://schemas.microsoft.com/office/powerpoint/2010/main" val="1138674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主文1">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sp>
        <p:nvSpPr>
          <p:cNvPr id="33" name="直角三角形 32"/>
          <p:cNvSpPr/>
          <p:nvPr userDrawn="1"/>
        </p:nvSpPr>
        <p:spPr>
          <a:xfrm>
            <a:off x="0" y="5445224"/>
            <a:ext cx="6732240" cy="1412776"/>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直角三角形 33"/>
          <p:cNvSpPr/>
          <p:nvPr userDrawn="1"/>
        </p:nvSpPr>
        <p:spPr>
          <a:xfrm flipH="1">
            <a:off x="3491880" y="5201816"/>
            <a:ext cx="5652120" cy="1656184"/>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6" name="直線接點 35"/>
          <p:cNvCxnSpPr/>
          <p:nvPr userDrawn="1"/>
        </p:nvCxnSpPr>
        <p:spPr>
          <a:xfrm>
            <a:off x="251520" y="0"/>
            <a:ext cx="0" cy="685800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userDrawn="1"/>
        </p:nvCxnSpPr>
        <p:spPr>
          <a:xfrm>
            <a:off x="0" y="260648"/>
            <a:ext cx="9144000"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14"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sz="3200">
                <a:latin typeface="微軟正黑體" pitchFamily="34" charset="-120"/>
                <a:ea typeface="微軟正黑體" pitchFamily="34" charset="-120"/>
              </a:defRPr>
            </a:lvl1pPr>
          </a:lstStyle>
          <a:p>
            <a:r>
              <a:rPr lang="zh-TW" altLang="en-US"/>
              <a:t>按一下以編輯母片標題樣式</a:t>
            </a:r>
          </a:p>
        </p:txBody>
      </p:sp>
      <p:sp>
        <p:nvSpPr>
          <p:cNvPr id="16" name="內容版面配置區 2"/>
          <p:cNvSpPr>
            <a:spLocks noGrp="1"/>
          </p:cNvSpPr>
          <p:nvPr>
            <p:ph idx="1"/>
          </p:nvPr>
        </p:nvSpPr>
        <p:spPr>
          <a:xfrm>
            <a:off x="467544" y="1600200"/>
            <a:ext cx="8219256" cy="4525963"/>
          </a:xfrm>
        </p:spPr>
        <p:txBody>
          <a:bodyPr>
            <a:normAutofit/>
          </a:bodyPr>
          <a:lstStyle>
            <a:lvl1pPr>
              <a:lnSpc>
                <a:spcPct val="150000"/>
              </a:lnSpc>
              <a:defRPr sz="3000">
                <a:latin typeface="微軟正黑體" pitchFamily="34" charset="-120"/>
                <a:ea typeface="微軟正黑體" pitchFamily="34" charset="-120"/>
              </a:defRPr>
            </a:lvl1pPr>
            <a:lvl2pPr>
              <a:lnSpc>
                <a:spcPct val="150000"/>
              </a:lnSpc>
              <a:defRPr sz="3000">
                <a:latin typeface="微軟正黑體" pitchFamily="34" charset="-120"/>
                <a:ea typeface="微軟正黑體" pitchFamily="34" charset="-120"/>
              </a:defRPr>
            </a:lvl2pPr>
            <a:lvl3pPr>
              <a:lnSpc>
                <a:spcPct val="150000"/>
              </a:lnSpc>
              <a:defRPr sz="3000">
                <a:latin typeface="微軟正黑體" pitchFamily="34" charset="-120"/>
                <a:ea typeface="微軟正黑體" pitchFamily="34" charset="-120"/>
              </a:defRPr>
            </a:lvl3pPr>
            <a:lvl4pPr>
              <a:lnSpc>
                <a:spcPct val="150000"/>
              </a:lnSpc>
              <a:defRPr sz="3000">
                <a:latin typeface="微軟正黑體" pitchFamily="34" charset="-120"/>
                <a:ea typeface="微軟正黑體" pitchFamily="34" charset="-120"/>
              </a:defRPr>
            </a:lvl4pPr>
            <a:lvl5pPr>
              <a:lnSpc>
                <a:spcPct val="150000"/>
              </a:lnSpc>
              <a:defRPr sz="3000">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C9A0859-58A1-4E0A-90FE-6783F4EB34F7}" type="datetimeFigureOut">
              <a:rPr lang="zh-TW" altLang="en-US">
                <a:solidFill>
                  <a:prstClr val="black">
                    <a:tint val="75000"/>
                  </a:prstClr>
                </a:solidFill>
              </a:rPr>
              <a:pPr>
                <a:defRPr/>
              </a:pPr>
              <a:t>2020/3/25</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23AB330-6929-408F-BDB5-16206D8E4201}" type="slidenum">
              <a:rPr lang="zh-TW" altLang="en-US"/>
              <a:pPr>
                <a:defRPr/>
              </a:pPr>
              <a:t>‹#›</a:t>
            </a:fld>
            <a:endParaRPr lang="zh-TW" altLang="en-US" dirty="0"/>
          </a:p>
        </p:txBody>
      </p:sp>
    </p:spTree>
    <p:extLst>
      <p:ext uri="{BB962C8B-B14F-4D97-AF65-F5344CB8AC3E}">
        <p14:creationId xmlns:p14="http://schemas.microsoft.com/office/powerpoint/2010/main" val="2739698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2" name="Picture 2" descr="F:\Work_PPT\106上封面頁\106(3)公民主題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8">
            <a:extLst>
              <a:ext uri="{FF2B5EF4-FFF2-40B4-BE49-F238E27FC236}"/>
            </a:extLst>
          </p:cNvPr>
          <p:cNvSpPr>
            <a:spLocks noChangeArrowheads="1"/>
          </p:cNvSpPr>
          <p:nvPr userDrawn="1"/>
        </p:nvSpPr>
        <p:spPr bwMode="auto">
          <a:xfrm>
            <a:off x="4071938" y="4060825"/>
            <a:ext cx="755650" cy="146367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base">
              <a:spcBef>
                <a:spcPct val="0"/>
              </a:spcBef>
              <a:spcAft>
                <a:spcPct val="0"/>
              </a:spcAft>
              <a:defRPr/>
            </a:pPr>
            <a:r>
              <a:rPr kumimoji="1" lang="en-US" altLang="zh-TW" sz="9000" b="1">
                <a:solidFill>
                  <a:srgbClr val="000000"/>
                </a:solidFill>
                <a:latin typeface="Times New Roman" pitchFamily="18" charset="0"/>
                <a:cs typeface="Times New Roman" pitchFamily="18" charset="0"/>
              </a:rPr>
              <a:t>3</a:t>
            </a:r>
            <a:endParaRPr kumimoji="1" lang="zh-TW" altLang="en-US" sz="9000" b="1">
              <a:solidFill>
                <a:srgbClr val="000000"/>
              </a:solidFill>
              <a:latin typeface="Times New Roman" pitchFamily="18" charset="0"/>
              <a:cs typeface="Times New Roman" pitchFamily="18" charset="0"/>
            </a:endParaRPr>
          </a:p>
        </p:txBody>
      </p:sp>
      <p:sp>
        <p:nvSpPr>
          <p:cNvPr id="4" name="Rectangle 9">
            <a:extLst>
              <a:ext uri="{FF2B5EF4-FFF2-40B4-BE49-F238E27FC236}"/>
            </a:extLst>
          </p:cNvPr>
          <p:cNvSpPr>
            <a:spLocks noChangeArrowheads="1"/>
          </p:cNvSpPr>
          <p:nvPr userDrawn="1"/>
        </p:nvSpPr>
        <p:spPr bwMode="auto">
          <a:xfrm>
            <a:off x="395288" y="4365625"/>
            <a:ext cx="3676650" cy="930275"/>
          </a:xfrm>
          <a:prstGeom prst="rect">
            <a:avLst/>
          </a:prstGeom>
          <a:noFill/>
          <a:ln>
            <a:noFill/>
          </a:ln>
          <a:effectLst>
            <a:prstShdw prst="shdw17" dist="17961" dir="2700000">
              <a:srgbClr val="708688"/>
            </a:prstShdw>
          </a:effectLs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0"/>
              </a:spcBef>
              <a:spcAft>
                <a:spcPct val="0"/>
              </a:spcAft>
              <a:defRPr/>
            </a:pPr>
            <a:r>
              <a:rPr lang="zh-TW" altLang="en-US" sz="5500" b="1">
                <a:solidFill>
                  <a:srgbClr val="000000"/>
                </a:solidFill>
                <a:latin typeface="標楷體" panose="02010601000101010101" pitchFamily="2" charset="-120"/>
                <a:ea typeface="標楷體" panose="02010601000101010101" pitchFamily="2" charset="-120"/>
              </a:rPr>
              <a:t>公民與社會</a:t>
            </a:r>
          </a:p>
        </p:txBody>
      </p:sp>
      <p:sp>
        <p:nvSpPr>
          <p:cNvPr id="5" name="日期版面配置區 2">
            <a:extLst>
              <a:ext uri="{FF2B5EF4-FFF2-40B4-BE49-F238E27FC236}"/>
            </a:extLst>
          </p:cNvPr>
          <p:cNvSpPr>
            <a:spLocks noGrp="1"/>
          </p:cNvSpPr>
          <p:nvPr>
            <p:ph type="dt" sz="half" idx="10"/>
          </p:nvPr>
        </p:nvSpPr>
        <p:spPr/>
        <p:txBody>
          <a:bodyPr/>
          <a:lstStyle>
            <a:lvl1pPr>
              <a:defRPr/>
            </a:lvl1pPr>
          </a:lstStyle>
          <a:p>
            <a:pPr>
              <a:defRPr/>
            </a:pPr>
            <a:fld id="{95A2D797-39EE-4CE8-8020-FE2928972A7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7BD2950-14D4-4C6E-80BD-0E2D33AFBEA4}" type="slidenum">
              <a:rPr lang="zh-TW" altLang="en-US"/>
              <a:pPr>
                <a:defRPr/>
              </a:pPr>
              <a:t>‹#›</a:t>
            </a:fld>
            <a:endParaRPr lang="zh-TW" altLang="en-US"/>
          </a:p>
        </p:txBody>
      </p:sp>
    </p:spTree>
    <p:extLst>
      <p:ext uri="{BB962C8B-B14F-4D97-AF65-F5344CB8AC3E}">
        <p14:creationId xmlns:p14="http://schemas.microsoft.com/office/powerpoint/2010/main" val="6877110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4" name="Picture 2" descr="E:\Work\ppt新底板\公民分節頁-一張照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3568" y="260648"/>
            <a:ext cx="7772400" cy="1470025"/>
          </a:xfrm>
        </p:spPr>
        <p:txBody>
          <a:bodyPr/>
          <a:lstStyle>
            <a:lvl1pPr>
              <a:defRPr b="1">
                <a:solidFill>
                  <a:srgbClr val="002060"/>
                </a:solidFill>
              </a:defRPr>
            </a:lvl1pPr>
          </a:lstStyle>
          <a:p>
            <a:r>
              <a:rPr lang="zh-TW" altLang="en-US"/>
              <a:t>按一下以編輯母片標題樣式</a:t>
            </a:r>
            <a:endParaRPr lang="zh-TW" altLang="en-US" dirty="0"/>
          </a:p>
        </p:txBody>
      </p:sp>
      <p:sp>
        <p:nvSpPr>
          <p:cNvPr id="9" name="文字版面配置區 8"/>
          <p:cNvSpPr>
            <a:spLocks noGrp="1"/>
          </p:cNvSpPr>
          <p:nvPr>
            <p:ph type="body" sz="quarter" idx="13"/>
          </p:nvPr>
        </p:nvSpPr>
        <p:spPr>
          <a:xfrm>
            <a:off x="1908175" y="2060575"/>
            <a:ext cx="5472113" cy="1873250"/>
          </a:xfrm>
        </p:spPr>
        <p:txBody>
          <a:bodyPr/>
          <a:lstStyle>
            <a:lvl1pPr marL="0" indent="0" algn="l" eaLnBrk="1" hangingPunct="1">
              <a:buFontTx/>
              <a:buBlip>
                <a:blip r:embed="rId3"/>
              </a:buBlip>
              <a:defRPr>
                <a:solidFill>
                  <a:srgbClr val="FF0000"/>
                </a:solidFill>
              </a:defRPr>
            </a:lvl1pPr>
            <a:lvl2pPr marL="0" indent="0" algn="l">
              <a:buFontTx/>
              <a:buBlip>
                <a:blip r:embed="rId4"/>
              </a:buBlip>
              <a:defRPr>
                <a:solidFill>
                  <a:srgbClr val="B2B2B2"/>
                </a:solidFill>
              </a:defRPr>
            </a:lvl2pPr>
            <a:lvl3pPr algn="ctr">
              <a:defRPr/>
            </a:lvl3pPr>
            <a:lvl4pPr algn="ctr">
              <a:defRPr/>
            </a:lvl4pPr>
            <a:lvl5pPr algn="ctr">
              <a:defRPr/>
            </a:lvl5pPr>
          </a:lstStyle>
          <a:p>
            <a:pPr lvl="0"/>
            <a:r>
              <a:rPr lang="zh-TW" altLang="en-US"/>
              <a:t>按一下以編輯母片文字樣式</a:t>
            </a:r>
          </a:p>
          <a:p>
            <a:pPr lvl="1"/>
            <a:r>
              <a:rPr lang="zh-TW" altLang="en-US"/>
              <a:t>第二層</a:t>
            </a:r>
          </a:p>
        </p:txBody>
      </p:sp>
      <p:sp>
        <p:nvSpPr>
          <p:cNvPr id="5" name="日期版面配置區 3">
            <a:extLst>
              <a:ext uri="{FF2B5EF4-FFF2-40B4-BE49-F238E27FC236}"/>
            </a:extLst>
          </p:cNvPr>
          <p:cNvSpPr>
            <a:spLocks noGrp="1"/>
          </p:cNvSpPr>
          <p:nvPr>
            <p:ph type="dt" sz="half" idx="14"/>
          </p:nvPr>
        </p:nvSpPr>
        <p:spPr/>
        <p:txBody>
          <a:bodyPr/>
          <a:lstStyle>
            <a:lvl1pPr>
              <a:defRPr/>
            </a:lvl1pPr>
          </a:lstStyle>
          <a:p>
            <a:pPr>
              <a:defRPr/>
            </a:pPr>
            <a:fld id="{B564C0E6-3DF4-422D-9080-CFE7EEA3E5D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0D4F6EAF-D70E-4ACB-ABDB-27280295C400}" type="slidenum">
              <a:rPr lang="zh-TW" altLang="en-US"/>
              <a:pPr>
                <a:defRPr/>
              </a:pPr>
              <a:t>‹#›</a:t>
            </a:fld>
            <a:endParaRPr lang="zh-TW" altLang="en-US"/>
          </a:p>
        </p:txBody>
      </p:sp>
    </p:spTree>
    <p:extLst>
      <p:ext uri="{BB962C8B-B14F-4D97-AF65-F5344CB8AC3E}">
        <p14:creationId xmlns:p14="http://schemas.microsoft.com/office/powerpoint/2010/main" val="21818684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內文投影片">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8229600" cy="764704"/>
          </a:xfrm>
        </p:spPr>
        <p:txBody>
          <a:bodyPr anchor="t"/>
          <a:lstStyle>
            <a:lvl1pPr algn="l">
              <a:defRPr>
                <a:solidFill>
                  <a:srgbClr val="FFFF00"/>
                </a:solidFill>
              </a:defRPr>
            </a:lvl1pPr>
          </a:lstStyle>
          <a:p>
            <a:r>
              <a:rPr lang="zh-TW" altLang="en-US" dirty="0"/>
              <a:t>按一下以編輯母片標題樣式</a:t>
            </a:r>
          </a:p>
        </p:txBody>
      </p:sp>
      <p:sp>
        <p:nvSpPr>
          <p:cNvPr id="8" name="內容版面配置區 7"/>
          <p:cNvSpPr>
            <a:spLocks noGrp="1"/>
          </p:cNvSpPr>
          <p:nvPr>
            <p:ph sz="quarter" idx="13"/>
          </p:nvPr>
        </p:nvSpPr>
        <p:spPr>
          <a:xfrm>
            <a:off x="251520" y="980728"/>
            <a:ext cx="8351838" cy="4897437"/>
          </a:xfrm>
        </p:spPr>
        <p:txBody>
          <a:bodyPr/>
          <a:lstStyle>
            <a:lvl1pPr eaLnBrk="1" hangingPunct="1">
              <a:defRPr sz="3600">
                <a:solidFill>
                  <a:schemeClr val="tx1"/>
                </a:solidFill>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FB37A692-A47C-4F91-AE9E-5818E630C9A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379996E4-503C-475C-A98B-2561A883D833}" type="slidenum">
              <a:rPr lang="zh-TW" altLang="en-US"/>
              <a:pPr>
                <a:defRPr/>
              </a:pPr>
              <a:t>‹#›</a:t>
            </a:fld>
            <a:endParaRPr lang="zh-TW" altLang="en-US"/>
          </a:p>
        </p:txBody>
      </p:sp>
    </p:spTree>
    <p:extLst>
      <p:ext uri="{BB962C8B-B14F-4D97-AF65-F5344CB8AC3E}">
        <p14:creationId xmlns:p14="http://schemas.microsoft.com/office/powerpoint/2010/main" val="17035086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內文附影片連結">
    <p:spTree>
      <p:nvGrpSpPr>
        <p:cNvPr id="1" name=""/>
        <p:cNvGrpSpPr/>
        <p:nvPr/>
      </p:nvGrpSpPr>
      <p:grpSpPr>
        <a:xfrm>
          <a:off x="0" y="0"/>
          <a:ext cx="0" cy="0"/>
          <a:chOff x="0" y="0"/>
          <a:chExt cx="0" cy="0"/>
        </a:xfrm>
      </p:grpSpPr>
      <p:sp>
        <p:nvSpPr>
          <p:cNvPr id="8" name="文字版面配置區 7"/>
          <p:cNvSpPr>
            <a:spLocks noGrp="1"/>
          </p:cNvSpPr>
          <p:nvPr>
            <p:ph type="body" sz="quarter" idx="13"/>
          </p:nvPr>
        </p:nvSpPr>
        <p:spPr>
          <a:xfrm>
            <a:off x="395288" y="1052513"/>
            <a:ext cx="8280400" cy="4968875"/>
          </a:xfrm>
        </p:spPr>
        <p:txBody>
          <a:bodyPr/>
          <a:lstStyle>
            <a:lvl1pPr marL="342900" indent="-3175" eaLnBrk="1" hangingPunct="1">
              <a:buNone/>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標題 1"/>
          <p:cNvSpPr>
            <a:spLocks noGrp="1"/>
          </p:cNvSpPr>
          <p:nvPr>
            <p:ph type="title"/>
          </p:nvPr>
        </p:nvSpPr>
        <p:spPr>
          <a:xfrm>
            <a:off x="0" y="0"/>
            <a:ext cx="7452320" cy="692696"/>
          </a:xfrm>
        </p:spPr>
        <p:txBody>
          <a:bodyPr anchor="t"/>
          <a:lstStyle>
            <a:lvl1pPr algn="l">
              <a:defRPr>
                <a:solidFill>
                  <a:srgbClr val="FFFF00"/>
                </a:solidFill>
              </a:defRPr>
            </a:lvl1pPr>
          </a:lstStyle>
          <a:p>
            <a:r>
              <a:rPr lang="zh-TW" altLang="en-US"/>
              <a:t>按一下以編輯母片標題樣式</a:t>
            </a:r>
            <a:endParaRPr lang="zh-TW" altLang="en-US" dirty="0"/>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8A358396-183C-4F6C-817B-522811E8774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FC9C209D-CDEE-4F7C-8506-31C753E78A9C}" type="slidenum">
              <a:rPr lang="zh-TW" altLang="en-US"/>
              <a:pPr>
                <a:defRPr/>
              </a:pPr>
              <a:t>‹#›</a:t>
            </a:fld>
            <a:endParaRPr lang="zh-TW" altLang="en-US"/>
          </a:p>
        </p:txBody>
      </p:sp>
    </p:spTree>
    <p:extLst>
      <p:ext uri="{BB962C8B-B14F-4D97-AF65-F5344CB8AC3E}">
        <p14:creationId xmlns:p14="http://schemas.microsoft.com/office/powerpoint/2010/main" val="26474464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整頁影片教學連結">
    <p:spTree>
      <p:nvGrpSpPr>
        <p:cNvPr id="1" name=""/>
        <p:cNvGrpSpPr/>
        <p:nvPr/>
      </p:nvGrpSpPr>
      <p:grpSpPr>
        <a:xfrm>
          <a:off x="0" y="0"/>
          <a:ext cx="0" cy="0"/>
          <a:chOff x="0" y="0"/>
          <a:chExt cx="0" cy="0"/>
        </a:xfrm>
      </p:grpSpPr>
      <p:pic>
        <p:nvPicPr>
          <p:cNvPr id="3" name="Picture 2" descr="E:\Work\103下新icon\影片教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2337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body" idx="1"/>
          </p:nvPr>
        </p:nvSpPr>
        <p:spPr>
          <a:xfrm>
            <a:off x="755576" y="980728"/>
            <a:ext cx="7726313" cy="5041230"/>
          </a:xfrm>
        </p:spPr>
        <p:txBody>
          <a:bodyPr/>
          <a:lstStyle>
            <a:lvl1pPr>
              <a:buNone/>
              <a:defRPr lang="zh-TW" altLang="en-US" sz="3000" kern="1200" dirty="0" smtClean="0">
                <a:solidFill>
                  <a:schemeClr val="tx1"/>
                </a:solidFill>
                <a:latin typeface="標楷體" pitchFamily="65" charset="-120"/>
                <a:ea typeface="標楷體" pitchFamily="65" charset="-120"/>
                <a:cs typeface="+mn-cs"/>
                <a:hlinkClick r:id=""/>
              </a:defRPr>
            </a:lvl1pPr>
            <a:lvl2pPr>
              <a:defRPr sz="3000"/>
            </a:lvl2pPr>
            <a:lvl3pPr>
              <a:defRPr sz="3000"/>
            </a:lvl3pPr>
            <a:lvl4pPr>
              <a:defRPr sz="3000"/>
            </a:lvl4pPr>
            <a:lvl5pPr>
              <a:defRPr sz="3000"/>
            </a:lvl5pPr>
          </a:lstStyle>
          <a:p>
            <a:pPr lvl="0"/>
            <a:r>
              <a:rPr lang="zh-TW" altLang="en-US" dirty="0">
                <a:hlinkClick r:id=""/>
              </a:rPr>
              <a:t>按一下以編輯母片文字樣式</a:t>
            </a:r>
          </a:p>
          <a:p>
            <a:pPr lvl="1"/>
            <a:r>
              <a:rPr lang="zh-TW" altLang="en-US" dirty="0">
                <a:hlinkClick r:id=""/>
              </a:rPr>
              <a:t>第二層</a:t>
            </a:r>
          </a:p>
          <a:p>
            <a:pPr lvl="2"/>
            <a:r>
              <a:rPr lang="zh-TW" altLang="en-US" dirty="0">
                <a:hlinkClick r:id=""/>
              </a:rPr>
              <a:t>第三層</a:t>
            </a:r>
          </a:p>
          <a:p>
            <a:pPr lvl="3"/>
            <a:r>
              <a:rPr lang="zh-TW" altLang="en-US" dirty="0">
                <a:hlinkClick r:id=""/>
              </a:rPr>
              <a:t>第四層</a:t>
            </a:r>
          </a:p>
          <a:p>
            <a:pPr lvl="4"/>
            <a:r>
              <a:rPr lang="zh-TW" altLang="en-US" dirty="0">
                <a:hlinkClick r:id=""/>
              </a:rPr>
              <a:t>第五層</a:t>
            </a:r>
            <a:endParaRPr lang="en-US" altLang="zh-TW" dirty="0"/>
          </a:p>
        </p:txBody>
      </p:sp>
      <p:sp>
        <p:nvSpPr>
          <p:cNvPr id="4" name="日期版面配置區 2">
            <a:extLst>
              <a:ext uri="{FF2B5EF4-FFF2-40B4-BE49-F238E27FC236}"/>
            </a:extLst>
          </p:cNvPr>
          <p:cNvSpPr>
            <a:spLocks noGrp="1"/>
          </p:cNvSpPr>
          <p:nvPr>
            <p:ph type="dt" sz="half" idx="10"/>
          </p:nvPr>
        </p:nvSpPr>
        <p:spPr/>
        <p:txBody>
          <a:bodyPr/>
          <a:lstStyle>
            <a:lvl1pPr>
              <a:defRPr/>
            </a:lvl1pPr>
          </a:lstStyle>
          <a:p>
            <a:pPr>
              <a:defRPr/>
            </a:pPr>
            <a:fld id="{3BC91380-286C-4DC0-A5CE-F65C756331B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2D9365A-A58A-4D82-99EC-AAE9636C88AB}" type="slidenum">
              <a:rPr lang="zh-TW" altLang="en-US"/>
              <a:pPr>
                <a:defRPr/>
              </a:pPr>
              <a:t>‹#›</a:t>
            </a:fld>
            <a:endParaRPr lang="zh-TW" altLang="en-US"/>
          </a:p>
        </p:txBody>
      </p:sp>
    </p:spTree>
    <p:extLst>
      <p:ext uri="{BB962C8B-B14F-4D97-AF65-F5344CB8AC3E}">
        <p14:creationId xmlns:p14="http://schemas.microsoft.com/office/powerpoint/2010/main" val="22403843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小辭典">
    <p:spTree>
      <p:nvGrpSpPr>
        <p:cNvPr id="1" name=""/>
        <p:cNvGrpSpPr/>
        <p:nvPr/>
      </p:nvGrpSpPr>
      <p:grpSpPr>
        <a:xfrm>
          <a:off x="0" y="0"/>
          <a:ext cx="0" cy="0"/>
          <a:chOff x="0" y="0"/>
          <a:chExt cx="0" cy="0"/>
        </a:xfrm>
      </p:grpSpPr>
      <p:pic>
        <p:nvPicPr>
          <p:cNvPr id="4" name="Picture 3" descr="E:\Work\103下新icon\小辭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319088"/>
            <a:ext cx="3238501" cy="13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8C3E3F71-EABB-4E74-A0CC-977291C8F37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CF42D2A2-5A65-4105-AA77-D08A5034447F}" type="slidenum">
              <a:rPr lang="zh-TW" altLang="en-US"/>
              <a:pPr>
                <a:defRPr/>
              </a:pPr>
              <a:t>‹#›</a:t>
            </a:fld>
            <a:endParaRPr lang="zh-TW" altLang="en-US"/>
          </a:p>
        </p:txBody>
      </p:sp>
    </p:spTree>
    <p:extLst>
      <p:ext uri="{BB962C8B-B14F-4D97-AF65-F5344CB8AC3E}">
        <p14:creationId xmlns:p14="http://schemas.microsoft.com/office/powerpoint/2010/main" val="41824596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公民論壇">
    <p:spTree>
      <p:nvGrpSpPr>
        <p:cNvPr id="1" name=""/>
        <p:cNvGrpSpPr/>
        <p:nvPr/>
      </p:nvGrpSpPr>
      <p:grpSpPr>
        <a:xfrm>
          <a:off x="0" y="0"/>
          <a:ext cx="0" cy="0"/>
          <a:chOff x="0" y="0"/>
          <a:chExt cx="0" cy="0"/>
        </a:xfrm>
      </p:grpSpPr>
      <p:pic>
        <p:nvPicPr>
          <p:cNvPr id="4" name="Picture 2" descr="E:\Work\103下新icon\公民論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060701"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040560" cy="764704"/>
          </a:xfrm>
        </p:spPr>
        <p:txBody>
          <a:bodyPr anchor="t"/>
          <a:lstStyle>
            <a:lvl1pPr algn="l">
              <a:defRPr>
                <a:solidFill>
                  <a:srgbClr val="FFFF00"/>
                </a:solidFill>
              </a:defRPr>
            </a:lvl1pPr>
          </a:lstStyle>
          <a:p>
            <a:r>
              <a:rPr lang="zh-TW" altLang="en-US" dirty="0"/>
              <a:t>按一下以編輯母片標題樣式</a:t>
            </a:r>
            <a:endParaRPr lang="en-US" altLang="zh-TW" dirty="0"/>
          </a:p>
        </p:txBody>
      </p:sp>
      <p:sp>
        <p:nvSpPr>
          <p:cNvPr id="9"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3B6B9CDB-9553-40DC-9AFC-A4343656A46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857D956F-1C22-45CB-A042-25E4DEF01B29}" type="slidenum">
              <a:rPr lang="zh-TW" altLang="en-US"/>
              <a:pPr>
                <a:defRPr/>
              </a:pPr>
              <a:t>‹#›</a:t>
            </a:fld>
            <a:endParaRPr lang="zh-TW" altLang="en-US"/>
          </a:p>
        </p:txBody>
      </p:sp>
    </p:spTree>
    <p:extLst>
      <p:ext uri="{BB962C8B-B14F-4D97-AF65-F5344CB8AC3E}">
        <p14:creationId xmlns:p14="http://schemas.microsoft.com/office/powerpoint/2010/main" val="6184258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考題觀摩">
    <p:spTree>
      <p:nvGrpSpPr>
        <p:cNvPr id="1" name=""/>
        <p:cNvGrpSpPr/>
        <p:nvPr/>
      </p:nvGrpSpPr>
      <p:grpSpPr>
        <a:xfrm>
          <a:off x="0" y="0"/>
          <a:ext cx="0" cy="0"/>
          <a:chOff x="0" y="0"/>
          <a:chExt cx="0" cy="0"/>
        </a:xfrm>
      </p:grpSpPr>
      <p:pic>
        <p:nvPicPr>
          <p:cNvPr id="3" name="Picture 9" descr="考題觀摩"/>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75" y="-252413"/>
            <a:ext cx="3036888" cy="128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版面配置區 10"/>
          <p:cNvSpPr>
            <a:spLocks noGrp="1"/>
          </p:cNvSpPr>
          <p:nvPr>
            <p:ph type="body" sz="quarter" idx="13"/>
          </p:nvPr>
        </p:nvSpPr>
        <p:spPr>
          <a:xfrm>
            <a:off x="251520" y="764704"/>
            <a:ext cx="8352730" cy="5544616"/>
          </a:xfrm>
        </p:spPr>
        <p:txBody>
          <a:bodyPr/>
          <a:lstStyle>
            <a:lvl1pPr marL="0" indent="0" algn="l" rtl="0" fontAlgn="base">
              <a:spcBef>
                <a:spcPct val="0"/>
              </a:spcBef>
              <a:spcAft>
                <a:spcPct val="0"/>
              </a:spcAft>
              <a:buNone/>
              <a:defRPr kumimoji="1" lang="zh-TW" altLang="en-US" sz="3000" kern="1200" dirty="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2">
            <a:extLst>
              <a:ext uri="{FF2B5EF4-FFF2-40B4-BE49-F238E27FC236}"/>
            </a:extLst>
          </p:cNvPr>
          <p:cNvSpPr>
            <a:spLocks noGrp="1"/>
          </p:cNvSpPr>
          <p:nvPr>
            <p:ph type="dt" sz="half" idx="14"/>
          </p:nvPr>
        </p:nvSpPr>
        <p:spPr/>
        <p:txBody>
          <a:bodyPr/>
          <a:lstStyle>
            <a:lvl1pPr>
              <a:defRPr/>
            </a:lvl1pPr>
          </a:lstStyle>
          <a:p>
            <a:pPr>
              <a:defRPr/>
            </a:pPr>
            <a:fld id="{99EDB407-6DE0-4979-B293-0C36999CE5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9B2351FE-0002-4E5B-B03C-EA41CC22C496}" type="slidenum">
              <a:rPr lang="zh-TW" altLang="en-US"/>
              <a:pPr>
                <a:defRPr/>
              </a:pPr>
              <a:t>‹#›</a:t>
            </a:fld>
            <a:endParaRPr lang="zh-TW" altLang="en-US"/>
          </a:p>
        </p:txBody>
      </p:sp>
    </p:spTree>
    <p:extLst>
      <p:ext uri="{BB962C8B-B14F-4D97-AF65-F5344CB8AC3E}">
        <p14:creationId xmlns:p14="http://schemas.microsoft.com/office/powerpoint/2010/main" val="3983937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學習視窗">
    <p:spTree>
      <p:nvGrpSpPr>
        <p:cNvPr id="1" name=""/>
        <p:cNvGrpSpPr/>
        <p:nvPr/>
      </p:nvGrpSpPr>
      <p:grpSpPr>
        <a:xfrm>
          <a:off x="0" y="0"/>
          <a:ext cx="0" cy="0"/>
          <a:chOff x="0" y="0"/>
          <a:chExt cx="0" cy="0"/>
        </a:xfrm>
      </p:grpSpPr>
      <p:pic>
        <p:nvPicPr>
          <p:cNvPr id="4" name="Picture 3" descr="E:\Work\103下新icon\學習視窗.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401638"/>
            <a:ext cx="3435350" cy="145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915816" y="0"/>
            <a:ext cx="5313784" cy="764704"/>
          </a:xfrm>
        </p:spPr>
        <p:txBody>
          <a:bodyPr/>
          <a:lstStyle>
            <a:lvl1pPr algn="l" rtl="0" eaLnBrk="1" fontAlgn="base" hangingPunct="1">
              <a:spcBef>
                <a:spcPct val="0"/>
              </a:spcBef>
              <a:spcAft>
                <a:spcPct val="0"/>
              </a:spcAft>
              <a:defRPr lang="zh-TW" altLang="en-US" sz="4400" kern="1200" dirty="0" smtClean="0">
                <a:solidFill>
                  <a:srgbClr val="FFFF00"/>
                </a:solidFill>
                <a:latin typeface="標楷體" pitchFamily="65" charset="-120"/>
                <a:ea typeface="標楷體" pitchFamily="65" charset="-120"/>
                <a:cs typeface="+mj-cs"/>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CE894F6-1C44-45C7-A23F-1A568E32687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49E045BF-C6FE-4A05-B9FE-18A01A8EBEB1}" type="slidenum">
              <a:rPr lang="zh-TW" altLang="en-US"/>
              <a:pPr>
                <a:defRPr/>
              </a:pPr>
              <a:t>‹#›</a:t>
            </a:fld>
            <a:endParaRPr lang="zh-TW" altLang="en-US"/>
          </a:p>
        </p:txBody>
      </p:sp>
    </p:spTree>
    <p:extLst>
      <p:ext uri="{BB962C8B-B14F-4D97-AF65-F5344CB8AC3E}">
        <p14:creationId xmlns:p14="http://schemas.microsoft.com/office/powerpoint/2010/main" val="1743667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主文2">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17795A-37FC-499F-A4BB-24F81E1E14D6}" type="slidenum">
              <a:rPr lang="zh-TW" altLang="en-US" smtClean="0"/>
              <a:pPr/>
              <a:t>‹#›</a:t>
            </a:fld>
            <a:endParaRPr lang="zh-TW" altLang="en-US"/>
          </a:p>
        </p:txBody>
      </p:sp>
      <p:sp>
        <p:nvSpPr>
          <p:cNvPr id="33" name="直角三角形 32"/>
          <p:cNvSpPr/>
          <p:nvPr userDrawn="1"/>
        </p:nvSpPr>
        <p:spPr>
          <a:xfrm>
            <a:off x="0" y="5445224"/>
            <a:ext cx="6732240" cy="1412776"/>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直角三角形 33"/>
          <p:cNvSpPr/>
          <p:nvPr userDrawn="1"/>
        </p:nvSpPr>
        <p:spPr>
          <a:xfrm flipH="1">
            <a:off x="3491880" y="5212784"/>
            <a:ext cx="5652120" cy="1656184"/>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6" name="直線接點 35"/>
          <p:cNvCxnSpPr/>
          <p:nvPr userDrawn="1"/>
        </p:nvCxnSpPr>
        <p:spPr>
          <a:xfrm>
            <a:off x="251520" y="0"/>
            <a:ext cx="0" cy="685800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userDrawn="1"/>
        </p:nvCxnSpPr>
        <p:spPr>
          <a:xfrm>
            <a:off x="0" y="260648"/>
            <a:ext cx="9144000"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16" name="內容版面配置區 2"/>
          <p:cNvSpPr>
            <a:spLocks noGrp="1"/>
          </p:cNvSpPr>
          <p:nvPr>
            <p:ph idx="1"/>
          </p:nvPr>
        </p:nvSpPr>
        <p:spPr>
          <a:xfrm>
            <a:off x="467544" y="404664"/>
            <a:ext cx="8219256" cy="5721499"/>
          </a:xfrm>
        </p:spPr>
        <p:txBody>
          <a:bodyPr>
            <a:normAutofit/>
          </a:bodyPr>
          <a:lstStyle>
            <a:lvl1pPr>
              <a:lnSpc>
                <a:spcPct val="150000"/>
              </a:lnSpc>
              <a:defRPr sz="3000">
                <a:latin typeface="微軟正黑體" pitchFamily="34" charset="-120"/>
                <a:ea typeface="微軟正黑體" pitchFamily="34" charset="-120"/>
              </a:defRPr>
            </a:lvl1pPr>
            <a:lvl2pPr>
              <a:lnSpc>
                <a:spcPct val="150000"/>
              </a:lnSpc>
              <a:defRPr sz="3000">
                <a:latin typeface="微軟正黑體" pitchFamily="34" charset="-120"/>
                <a:ea typeface="微軟正黑體" pitchFamily="34" charset="-120"/>
              </a:defRPr>
            </a:lvl2pPr>
            <a:lvl3pPr>
              <a:lnSpc>
                <a:spcPct val="150000"/>
              </a:lnSpc>
              <a:defRPr sz="3000">
                <a:latin typeface="微軟正黑體" pitchFamily="34" charset="-120"/>
                <a:ea typeface="微軟正黑體" pitchFamily="34" charset="-120"/>
              </a:defRPr>
            </a:lvl3pPr>
            <a:lvl4pPr>
              <a:lnSpc>
                <a:spcPct val="150000"/>
              </a:lnSpc>
              <a:defRPr sz="3000">
                <a:latin typeface="微軟正黑體" pitchFamily="34" charset="-120"/>
                <a:ea typeface="微軟正黑體" pitchFamily="34" charset="-120"/>
              </a:defRPr>
            </a:lvl4pPr>
            <a:lvl5pPr>
              <a:lnSpc>
                <a:spcPct val="150000"/>
              </a:lnSpc>
              <a:defRPr sz="3000">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重點提要">
    <p:spTree>
      <p:nvGrpSpPr>
        <p:cNvPr id="1" name=""/>
        <p:cNvGrpSpPr/>
        <p:nvPr/>
      </p:nvGrpSpPr>
      <p:grpSpPr>
        <a:xfrm>
          <a:off x="0" y="0"/>
          <a:ext cx="0" cy="0"/>
          <a:chOff x="0" y="0"/>
          <a:chExt cx="0" cy="0"/>
        </a:xfrm>
      </p:grpSpPr>
      <p:pic>
        <p:nvPicPr>
          <p:cNvPr id="4" name="Picture 2" descr="E:\Work\103下新icon\重點提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430213"/>
            <a:ext cx="37004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8" name="文字版面配置區 10"/>
          <p:cNvSpPr>
            <a:spLocks noGrp="1"/>
          </p:cNvSpPr>
          <p:nvPr>
            <p:ph type="body" sz="quarter" idx="13"/>
          </p:nvPr>
        </p:nvSpPr>
        <p:spPr>
          <a:xfrm>
            <a:off x="251520" y="1052736"/>
            <a:ext cx="8352730" cy="5112568"/>
          </a:xfrm>
        </p:spPr>
        <p:txBody>
          <a:bodyPr/>
          <a:lstStyle>
            <a:lvl1pPr marL="0" indent="0" algn="l" rtl="0" fontAlgn="base">
              <a:spcBef>
                <a:spcPct val="0"/>
              </a:spcBef>
              <a:spcAft>
                <a:spcPct val="0"/>
              </a:spcAft>
              <a:buNone/>
              <a:defRPr lang="zh-TW" altLang="en-US" sz="3600" kern="1200" dirty="0" smtClean="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C58E6BF1-E63B-482D-A09A-CB401DA817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70FB0F71-4004-43FC-B733-2CD5C2F27857}" type="slidenum">
              <a:rPr lang="zh-TW" altLang="en-US"/>
              <a:pPr>
                <a:defRPr/>
              </a:pPr>
              <a:t>‹#›</a:t>
            </a:fld>
            <a:endParaRPr lang="zh-TW" altLang="en-US"/>
          </a:p>
        </p:txBody>
      </p:sp>
    </p:spTree>
    <p:extLst>
      <p:ext uri="{BB962C8B-B14F-4D97-AF65-F5344CB8AC3E}">
        <p14:creationId xmlns:p14="http://schemas.microsoft.com/office/powerpoint/2010/main" val="18313788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小故事">
    <p:spTree>
      <p:nvGrpSpPr>
        <p:cNvPr id="1" name=""/>
        <p:cNvGrpSpPr/>
        <p:nvPr/>
      </p:nvGrpSpPr>
      <p:grpSpPr>
        <a:xfrm>
          <a:off x="0" y="0"/>
          <a:ext cx="0" cy="0"/>
          <a:chOff x="0" y="0"/>
          <a:chExt cx="0" cy="0"/>
        </a:xfrm>
      </p:grpSpPr>
      <p:pic>
        <p:nvPicPr>
          <p:cNvPr id="4" name="Picture 2" descr="E:\Work\103下新icon\小故事.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330200"/>
            <a:ext cx="3230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8503E0A-0BFA-4BCE-B989-7F0B6D6F44A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BD7ECDFB-69C4-44E4-AB79-446F5C2F6943}" type="slidenum">
              <a:rPr lang="zh-TW" altLang="en-US"/>
              <a:pPr>
                <a:defRPr/>
              </a:pPr>
              <a:t>‹#›</a:t>
            </a:fld>
            <a:endParaRPr lang="zh-TW" altLang="en-US"/>
          </a:p>
        </p:txBody>
      </p:sp>
    </p:spTree>
    <p:extLst>
      <p:ext uri="{BB962C8B-B14F-4D97-AF65-F5344CB8AC3E}">
        <p14:creationId xmlns:p14="http://schemas.microsoft.com/office/powerpoint/2010/main" val="23964331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內嵌影片頁">
    <p:spTree>
      <p:nvGrpSpPr>
        <p:cNvPr id="1" name=""/>
        <p:cNvGrpSpPr/>
        <p:nvPr/>
      </p:nvGrpSpPr>
      <p:grpSpPr>
        <a:xfrm>
          <a:off x="0" y="0"/>
          <a:ext cx="0" cy="0"/>
          <a:chOff x="0" y="0"/>
          <a:chExt cx="0" cy="0"/>
        </a:xfrm>
      </p:grpSpPr>
      <p:pic>
        <p:nvPicPr>
          <p:cNvPr id="3" name="Picture 2" descr="E:\Work\ppt新底板\舞台_底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lvl1pPr>
              <a:defRPr>
                <a:solidFill>
                  <a:schemeClr val="bg1"/>
                </a:solidFill>
              </a:defRPr>
            </a:lvl1pPr>
          </a:lstStyle>
          <a:p>
            <a:r>
              <a:rPr lang="zh-TW" altLang="en-US" dirty="0"/>
              <a:t>按一下以編輯母片標題樣式</a:t>
            </a:r>
          </a:p>
        </p:txBody>
      </p:sp>
      <p:sp>
        <p:nvSpPr>
          <p:cNvPr id="4" name="日期版面配置區 3">
            <a:extLst>
              <a:ext uri="{FF2B5EF4-FFF2-40B4-BE49-F238E27FC236}"/>
            </a:extLst>
          </p:cNvPr>
          <p:cNvSpPr>
            <a:spLocks noGrp="1"/>
          </p:cNvSpPr>
          <p:nvPr>
            <p:ph type="dt" sz="half" idx="10"/>
          </p:nvPr>
        </p:nvSpPr>
        <p:spPr/>
        <p:txBody>
          <a:bodyPr/>
          <a:lstStyle>
            <a:lvl1pPr>
              <a:defRPr/>
            </a:lvl1pPr>
          </a:lstStyle>
          <a:p>
            <a:pPr>
              <a:defRPr/>
            </a:pPr>
            <a:fld id="{4A5EF9BB-CB38-442C-8F9C-4AD8197AD0FD}"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B3DF2D15-0142-4DAE-A54B-A2D8EA3A72DA}" type="slidenum">
              <a:rPr lang="zh-TW" altLang="en-US"/>
              <a:pPr>
                <a:defRPr/>
              </a:pPr>
              <a:t>‹#›</a:t>
            </a:fld>
            <a:endParaRPr lang="zh-TW" altLang="en-US"/>
          </a:p>
        </p:txBody>
      </p:sp>
    </p:spTree>
    <p:extLst>
      <p:ext uri="{BB962C8B-B14F-4D97-AF65-F5344CB8AC3E}">
        <p14:creationId xmlns:p14="http://schemas.microsoft.com/office/powerpoint/2010/main" val="417468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3">
            <a:extLst>
              <a:ext uri="{FF2B5EF4-FFF2-40B4-BE49-F238E27FC236}"/>
            </a:extLst>
          </p:cNvPr>
          <p:cNvSpPr>
            <a:spLocks noGrp="1"/>
          </p:cNvSpPr>
          <p:nvPr>
            <p:ph type="dt" sz="half" idx="10"/>
          </p:nvPr>
        </p:nvSpPr>
        <p:spPr/>
        <p:txBody>
          <a:bodyPr/>
          <a:lstStyle>
            <a:lvl1pPr>
              <a:defRPr/>
            </a:lvl1pPr>
          </a:lstStyle>
          <a:p>
            <a:pPr>
              <a:defRPr/>
            </a:pPr>
            <a:fld id="{55C2C69E-2191-45A7-9F2D-6D717BAEF70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3"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19F9CA78-9083-4120-B5C9-EDEA1EDBDB56}" type="slidenum">
              <a:rPr lang="zh-TW" altLang="en-US"/>
              <a:pPr>
                <a:defRPr/>
              </a:pPr>
              <a:t>‹#›</a:t>
            </a:fld>
            <a:endParaRPr lang="zh-TW" altLang="en-US"/>
          </a:p>
        </p:txBody>
      </p:sp>
    </p:spTree>
    <p:extLst>
      <p:ext uri="{BB962C8B-B14F-4D97-AF65-F5344CB8AC3E}">
        <p14:creationId xmlns:p14="http://schemas.microsoft.com/office/powerpoint/2010/main" val="28403151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C9A0859-58A1-4E0A-90FE-6783F4EB34F7}" type="datetimeFigureOut">
              <a:rPr lang="zh-TW" altLang="en-US">
                <a:solidFill>
                  <a:prstClr val="black">
                    <a:tint val="75000"/>
                  </a:prstClr>
                </a:solidFill>
              </a:rPr>
              <a:pPr>
                <a:defRPr/>
              </a:pPr>
              <a:t>2020/3/25</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23AB330-6929-408F-BDB5-16206D8E4201}" type="slidenum">
              <a:rPr lang="zh-TW" altLang="en-US"/>
              <a:pPr>
                <a:defRPr/>
              </a:pPr>
              <a:t>‹#›</a:t>
            </a:fld>
            <a:endParaRPr lang="zh-TW" altLang="en-US" dirty="0"/>
          </a:p>
        </p:txBody>
      </p:sp>
    </p:spTree>
    <p:extLst>
      <p:ext uri="{BB962C8B-B14F-4D97-AF65-F5344CB8AC3E}">
        <p14:creationId xmlns:p14="http://schemas.microsoft.com/office/powerpoint/2010/main" val="36890777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2" name="Picture 2" descr="F:\Work_PPT\106上封面頁\106(3)公民主題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8">
            <a:extLst>
              <a:ext uri="{FF2B5EF4-FFF2-40B4-BE49-F238E27FC236}"/>
            </a:extLst>
          </p:cNvPr>
          <p:cNvSpPr>
            <a:spLocks noChangeArrowheads="1"/>
          </p:cNvSpPr>
          <p:nvPr userDrawn="1"/>
        </p:nvSpPr>
        <p:spPr bwMode="auto">
          <a:xfrm>
            <a:off x="4071938" y="4060825"/>
            <a:ext cx="755650" cy="146367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base">
              <a:spcBef>
                <a:spcPct val="0"/>
              </a:spcBef>
              <a:spcAft>
                <a:spcPct val="0"/>
              </a:spcAft>
              <a:defRPr/>
            </a:pPr>
            <a:r>
              <a:rPr kumimoji="1" lang="en-US" altLang="zh-TW" sz="9000" b="1">
                <a:solidFill>
                  <a:srgbClr val="000000"/>
                </a:solidFill>
                <a:latin typeface="Times New Roman" pitchFamily="18" charset="0"/>
                <a:cs typeface="Times New Roman" pitchFamily="18" charset="0"/>
              </a:rPr>
              <a:t>3</a:t>
            </a:r>
            <a:endParaRPr kumimoji="1" lang="zh-TW" altLang="en-US" sz="9000" b="1">
              <a:solidFill>
                <a:srgbClr val="000000"/>
              </a:solidFill>
              <a:latin typeface="Times New Roman" pitchFamily="18" charset="0"/>
              <a:cs typeface="Times New Roman" pitchFamily="18" charset="0"/>
            </a:endParaRPr>
          </a:p>
        </p:txBody>
      </p:sp>
      <p:sp>
        <p:nvSpPr>
          <p:cNvPr id="4" name="Rectangle 9">
            <a:extLst>
              <a:ext uri="{FF2B5EF4-FFF2-40B4-BE49-F238E27FC236}"/>
            </a:extLst>
          </p:cNvPr>
          <p:cNvSpPr>
            <a:spLocks noChangeArrowheads="1"/>
          </p:cNvSpPr>
          <p:nvPr userDrawn="1"/>
        </p:nvSpPr>
        <p:spPr bwMode="auto">
          <a:xfrm>
            <a:off x="395288" y="4365625"/>
            <a:ext cx="3676650" cy="930275"/>
          </a:xfrm>
          <a:prstGeom prst="rect">
            <a:avLst/>
          </a:prstGeom>
          <a:noFill/>
          <a:ln>
            <a:noFill/>
          </a:ln>
          <a:effectLst>
            <a:prstShdw prst="shdw17" dist="17961" dir="2700000">
              <a:srgbClr val="708688"/>
            </a:prstShdw>
          </a:effectLs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0"/>
              </a:spcBef>
              <a:spcAft>
                <a:spcPct val="0"/>
              </a:spcAft>
              <a:defRPr/>
            </a:pPr>
            <a:r>
              <a:rPr lang="zh-TW" altLang="en-US" sz="5500" b="1">
                <a:solidFill>
                  <a:srgbClr val="000000"/>
                </a:solidFill>
                <a:latin typeface="標楷體" panose="02010601000101010101" pitchFamily="2" charset="-120"/>
                <a:ea typeface="標楷體" panose="02010601000101010101" pitchFamily="2" charset="-120"/>
              </a:rPr>
              <a:t>公民與社會</a:t>
            </a:r>
          </a:p>
        </p:txBody>
      </p:sp>
      <p:sp>
        <p:nvSpPr>
          <p:cNvPr id="5" name="日期版面配置區 2">
            <a:extLst>
              <a:ext uri="{FF2B5EF4-FFF2-40B4-BE49-F238E27FC236}"/>
            </a:extLst>
          </p:cNvPr>
          <p:cNvSpPr>
            <a:spLocks noGrp="1"/>
          </p:cNvSpPr>
          <p:nvPr>
            <p:ph type="dt" sz="half" idx="10"/>
          </p:nvPr>
        </p:nvSpPr>
        <p:spPr/>
        <p:txBody>
          <a:bodyPr/>
          <a:lstStyle>
            <a:lvl1pPr>
              <a:defRPr/>
            </a:lvl1pPr>
          </a:lstStyle>
          <a:p>
            <a:pPr>
              <a:defRPr/>
            </a:pPr>
            <a:fld id="{95A2D797-39EE-4CE8-8020-FE2928972A7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7BD2950-14D4-4C6E-80BD-0E2D33AFBEA4}" type="slidenum">
              <a:rPr lang="zh-TW" altLang="en-US"/>
              <a:pPr>
                <a:defRPr/>
              </a:pPr>
              <a:t>‹#›</a:t>
            </a:fld>
            <a:endParaRPr lang="zh-TW" altLang="en-US"/>
          </a:p>
        </p:txBody>
      </p:sp>
    </p:spTree>
    <p:extLst>
      <p:ext uri="{BB962C8B-B14F-4D97-AF65-F5344CB8AC3E}">
        <p14:creationId xmlns:p14="http://schemas.microsoft.com/office/powerpoint/2010/main" val="8226757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4" name="Picture 2" descr="E:\Work\ppt新底板\公民分節頁-一張照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3568" y="260648"/>
            <a:ext cx="7772400" cy="1470025"/>
          </a:xfrm>
        </p:spPr>
        <p:txBody>
          <a:bodyPr/>
          <a:lstStyle>
            <a:lvl1pPr>
              <a:defRPr b="1">
                <a:solidFill>
                  <a:srgbClr val="002060"/>
                </a:solidFill>
              </a:defRPr>
            </a:lvl1pPr>
          </a:lstStyle>
          <a:p>
            <a:r>
              <a:rPr lang="zh-TW" altLang="en-US"/>
              <a:t>按一下以編輯母片標題樣式</a:t>
            </a:r>
            <a:endParaRPr lang="zh-TW" altLang="en-US" dirty="0"/>
          </a:p>
        </p:txBody>
      </p:sp>
      <p:sp>
        <p:nvSpPr>
          <p:cNvPr id="9" name="文字版面配置區 8"/>
          <p:cNvSpPr>
            <a:spLocks noGrp="1"/>
          </p:cNvSpPr>
          <p:nvPr>
            <p:ph type="body" sz="quarter" idx="13"/>
          </p:nvPr>
        </p:nvSpPr>
        <p:spPr>
          <a:xfrm>
            <a:off x="1908175" y="2060575"/>
            <a:ext cx="5472113" cy="1873250"/>
          </a:xfrm>
        </p:spPr>
        <p:txBody>
          <a:bodyPr/>
          <a:lstStyle>
            <a:lvl1pPr marL="0" indent="0" algn="l" eaLnBrk="1" hangingPunct="1">
              <a:buFontTx/>
              <a:buBlip>
                <a:blip r:embed="rId3"/>
              </a:buBlip>
              <a:defRPr>
                <a:solidFill>
                  <a:srgbClr val="FF0000"/>
                </a:solidFill>
              </a:defRPr>
            </a:lvl1pPr>
            <a:lvl2pPr marL="0" indent="0" algn="l">
              <a:buFontTx/>
              <a:buBlip>
                <a:blip r:embed="rId4"/>
              </a:buBlip>
              <a:defRPr>
                <a:solidFill>
                  <a:srgbClr val="B2B2B2"/>
                </a:solidFill>
              </a:defRPr>
            </a:lvl2pPr>
            <a:lvl3pPr algn="ctr">
              <a:defRPr/>
            </a:lvl3pPr>
            <a:lvl4pPr algn="ctr">
              <a:defRPr/>
            </a:lvl4pPr>
            <a:lvl5pPr algn="ctr">
              <a:defRPr/>
            </a:lvl5pPr>
          </a:lstStyle>
          <a:p>
            <a:pPr lvl="0"/>
            <a:r>
              <a:rPr lang="zh-TW" altLang="en-US"/>
              <a:t>按一下以編輯母片文字樣式</a:t>
            </a:r>
          </a:p>
          <a:p>
            <a:pPr lvl="1"/>
            <a:r>
              <a:rPr lang="zh-TW" altLang="en-US"/>
              <a:t>第二層</a:t>
            </a:r>
          </a:p>
        </p:txBody>
      </p:sp>
      <p:sp>
        <p:nvSpPr>
          <p:cNvPr id="5" name="日期版面配置區 3">
            <a:extLst>
              <a:ext uri="{FF2B5EF4-FFF2-40B4-BE49-F238E27FC236}"/>
            </a:extLst>
          </p:cNvPr>
          <p:cNvSpPr>
            <a:spLocks noGrp="1"/>
          </p:cNvSpPr>
          <p:nvPr>
            <p:ph type="dt" sz="half" idx="14"/>
          </p:nvPr>
        </p:nvSpPr>
        <p:spPr/>
        <p:txBody>
          <a:bodyPr/>
          <a:lstStyle>
            <a:lvl1pPr>
              <a:defRPr/>
            </a:lvl1pPr>
          </a:lstStyle>
          <a:p>
            <a:pPr>
              <a:defRPr/>
            </a:pPr>
            <a:fld id="{B564C0E6-3DF4-422D-9080-CFE7EEA3E5D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0D4F6EAF-D70E-4ACB-ABDB-27280295C400}" type="slidenum">
              <a:rPr lang="zh-TW" altLang="en-US"/>
              <a:pPr>
                <a:defRPr/>
              </a:pPr>
              <a:t>‹#›</a:t>
            </a:fld>
            <a:endParaRPr lang="zh-TW" altLang="en-US"/>
          </a:p>
        </p:txBody>
      </p:sp>
    </p:spTree>
    <p:extLst>
      <p:ext uri="{BB962C8B-B14F-4D97-AF65-F5344CB8AC3E}">
        <p14:creationId xmlns:p14="http://schemas.microsoft.com/office/powerpoint/2010/main" val="28580896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內文投影片">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8229600" cy="764704"/>
          </a:xfrm>
        </p:spPr>
        <p:txBody>
          <a:bodyPr anchor="t"/>
          <a:lstStyle>
            <a:lvl1pPr algn="l">
              <a:defRPr>
                <a:solidFill>
                  <a:srgbClr val="FFFF00"/>
                </a:solidFill>
              </a:defRPr>
            </a:lvl1pPr>
          </a:lstStyle>
          <a:p>
            <a:r>
              <a:rPr lang="zh-TW" altLang="en-US" dirty="0"/>
              <a:t>按一下以編輯母片標題樣式</a:t>
            </a:r>
          </a:p>
        </p:txBody>
      </p:sp>
      <p:sp>
        <p:nvSpPr>
          <p:cNvPr id="8" name="內容版面配置區 7"/>
          <p:cNvSpPr>
            <a:spLocks noGrp="1"/>
          </p:cNvSpPr>
          <p:nvPr>
            <p:ph sz="quarter" idx="13"/>
          </p:nvPr>
        </p:nvSpPr>
        <p:spPr>
          <a:xfrm>
            <a:off x="251520" y="980728"/>
            <a:ext cx="8351838" cy="4897437"/>
          </a:xfrm>
        </p:spPr>
        <p:txBody>
          <a:bodyPr/>
          <a:lstStyle>
            <a:lvl1pPr eaLnBrk="1" hangingPunct="1">
              <a:defRPr sz="3600">
                <a:solidFill>
                  <a:schemeClr val="tx1"/>
                </a:solidFill>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FB37A692-A47C-4F91-AE9E-5818E630C9A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379996E4-503C-475C-A98B-2561A883D833}" type="slidenum">
              <a:rPr lang="zh-TW" altLang="en-US"/>
              <a:pPr>
                <a:defRPr/>
              </a:pPr>
              <a:t>‹#›</a:t>
            </a:fld>
            <a:endParaRPr lang="zh-TW" altLang="en-US"/>
          </a:p>
        </p:txBody>
      </p:sp>
    </p:spTree>
    <p:extLst>
      <p:ext uri="{BB962C8B-B14F-4D97-AF65-F5344CB8AC3E}">
        <p14:creationId xmlns:p14="http://schemas.microsoft.com/office/powerpoint/2010/main" val="9331412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內文附影片連結">
    <p:spTree>
      <p:nvGrpSpPr>
        <p:cNvPr id="1" name=""/>
        <p:cNvGrpSpPr/>
        <p:nvPr/>
      </p:nvGrpSpPr>
      <p:grpSpPr>
        <a:xfrm>
          <a:off x="0" y="0"/>
          <a:ext cx="0" cy="0"/>
          <a:chOff x="0" y="0"/>
          <a:chExt cx="0" cy="0"/>
        </a:xfrm>
      </p:grpSpPr>
      <p:sp>
        <p:nvSpPr>
          <p:cNvPr id="8" name="文字版面配置區 7"/>
          <p:cNvSpPr>
            <a:spLocks noGrp="1"/>
          </p:cNvSpPr>
          <p:nvPr>
            <p:ph type="body" sz="quarter" idx="13"/>
          </p:nvPr>
        </p:nvSpPr>
        <p:spPr>
          <a:xfrm>
            <a:off x="395288" y="1052513"/>
            <a:ext cx="8280400" cy="4968875"/>
          </a:xfrm>
        </p:spPr>
        <p:txBody>
          <a:bodyPr/>
          <a:lstStyle>
            <a:lvl1pPr marL="342900" indent="-3175" eaLnBrk="1" hangingPunct="1">
              <a:buNone/>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標題 1"/>
          <p:cNvSpPr>
            <a:spLocks noGrp="1"/>
          </p:cNvSpPr>
          <p:nvPr>
            <p:ph type="title"/>
          </p:nvPr>
        </p:nvSpPr>
        <p:spPr>
          <a:xfrm>
            <a:off x="0" y="0"/>
            <a:ext cx="7452320" cy="692696"/>
          </a:xfrm>
        </p:spPr>
        <p:txBody>
          <a:bodyPr anchor="t"/>
          <a:lstStyle>
            <a:lvl1pPr algn="l">
              <a:defRPr>
                <a:solidFill>
                  <a:srgbClr val="FFFF00"/>
                </a:solidFill>
              </a:defRPr>
            </a:lvl1pPr>
          </a:lstStyle>
          <a:p>
            <a:r>
              <a:rPr lang="zh-TW" altLang="en-US"/>
              <a:t>按一下以編輯母片標題樣式</a:t>
            </a:r>
            <a:endParaRPr lang="zh-TW" altLang="en-US" dirty="0"/>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8A358396-183C-4F6C-817B-522811E8774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FC9C209D-CDEE-4F7C-8506-31C753E78A9C}" type="slidenum">
              <a:rPr lang="zh-TW" altLang="en-US"/>
              <a:pPr>
                <a:defRPr/>
              </a:pPr>
              <a:t>‹#›</a:t>
            </a:fld>
            <a:endParaRPr lang="zh-TW" altLang="en-US"/>
          </a:p>
        </p:txBody>
      </p:sp>
    </p:spTree>
    <p:extLst>
      <p:ext uri="{BB962C8B-B14F-4D97-AF65-F5344CB8AC3E}">
        <p14:creationId xmlns:p14="http://schemas.microsoft.com/office/powerpoint/2010/main" val="36517691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整頁影片教學連結">
    <p:spTree>
      <p:nvGrpSpPr>
        <p:cNvPr id="1" name=""/>
        <p:cNvGrpSpPr/>
        <p:nvPr/>
      </p:nvGrpSpPr>
      <p:grpSpPr>
        <a:xfrm>
          <a:off x="0" y="0"/>
          <a:ext cx="0" cy="0"/>
          <a:chOff x="0" y="0"/>
          <a:chExt cx="0" cy="0"/>
        </a:xfrm>
      </p:grpSpPr>
      <p:pic>
        <p:nvPicPr>
          <p:cNvPr id="3" name="Picture 2" descr="E:\Work\103下新icon\影片教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2337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body" idx="1"/>
          </p:nvPr>
        </p:nvSpPr>
        <p:spPr>
          <a:xfrm>
            <a:off x="755576" y="980728"/>
            <a:ext cx="7726313" cy="5041230"/>
          </a:xfrm>
        </p:spPr>
        <p:txBody>
          <a:bodyPr/>
          <a:lstStyle>
            <a:lvl1pPr>
              <a:buNone/>
              <a:defRPr lang="zh-TW" altLang="en-US" sz="3000" kern="1200" dirty="0" smtClean="0">
                <a:solidFill>
                  <a:schemeClr val="tx1"/>
                </a:solidFill>
                <a:latin typeface="標楷體" pitchFamily="65" charset="-120"/>
                <a:ea typeface="標楷體" pitchFamily="65" charset="-120"/>
                <a:cs typeface="+mn-cs"/>
                <a:hlinkClick r:id=""/>
              </a:defRPr>
            </a:lvl1pPr>
            <a:lvl2pPr>
              <a:defRPr sz="3000"/>
            </a:lvl2pPr>
            <a:lvl3pPr>
              <a:defRPr sz="3000"/>
            </a:lvl3pPr>
            <a:lvl4pPr>
              <a:defRPr sz="3000"/>
            </a:lvl4pPr>
            <a:lvl5pPr>
              <a:defRPr sz="3000"/>
            </a:lvl5pPr>
          </a:lstStyle>
          <a:p>
            <a:pPr lvl="0"/>
            <a:r>
              <a:rPr lang="zh-TW" altLang="en-US" dirty="0">
                <a:hlinkClick r:id=""/>
              </a:rPr>
              <a:t>按一下以編輯母片文字樣式</a:t>
            </a:r>
          </a:p>
          <a:p>
            <a:pPr lvl="1"/>
            <a:r>
              <a:rPr lang="zh-TW" altLang="en-US" dirty="0">
                <a:hlinkClick r:id=""/>
              </a:rPr>
              <a:t>第二層</a:t>
            </a:r>
          </a:p>
          <a:p>
            <a:pPr lvl="2"/>
            <a:r>
              <a:rPr lang="zh-TW" altLang="en-US" dirty="0">
                <a:hlinkClick r:id=""/>
              </a:rPr>
              <a:t>第三層</a:t>
            </a:r>
          </a:p>
          <a:p>
            <a:pPr lvl="3"/>
            <a:r>
              <a:rPr lang="zh-TW" altLang="en-US" dirty="0">
                <a:hlinkClick r:id=""/>
              </a:rPr>
              <a:t>第四層</a:t>
            </a:r>
          </a:p>
          <a:p>
            <a:pPr lvl="4"/>
            <a:r>
              <a:rPr lang="zh-TW" altLang="en-US" dirty="0">
                <a:hlinkClick r:id=""/>
              </a:rPr>
              <a:t>第五層</a:t>
            </a:r>
            <a:endParaRPr lang="en-US" altLang="zh-TW" dirty="0"/>
          </a:p>
        </p:txBody>
      </p:sp>
      <p:sp>
        <p:nvSpPr>
          <p:cNvPr id="4" name="日期版面配置區 2">
            <a:extLst>
              <a:ext uri="{FF2B5EF4-FFF2-40B4-BE49-F238E27FC236}"/>
            </a:extLst>
          </p:cNvPr>
          <p:cNvSpPr>
            <a:spLocks noGrp="1"/>
          </p:cNvSpPr>
          <p:nvPr>
            <p:ph type="dt" sz="half" idx="10"/>
          </p:nvPr>
        </p:nvSpPr>
        <p:spPr/>
        <p:txBody>
          <a:bodyPr/>
          <a:lstStyle>
            <a:lvl1pPr>
              <a:defRPr/>
            </a:lvl1pPr>
          </a:lstStyle>
          <a:p>
            <a:pPr>
              <a:defRPr/>
            </a:pPr>
            <a:fld id="{3BC91380-286C-4DC0-A5CE-F65C756331B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2D9365A-A58A-4D82-99EC-AAE9636C88AB}" type="slidenum">
              <a:rPr lang="zh-TW" altLang="en-US"/>
              <a:pPr>
                <a:defRPr/>
              </a:pPr>
              <a:t>‹#›</a:t>
            </a:fld>
            <a:endParaRPr lang="zh-TW" altLang="en-US"/>
          </a:p>
        </p:txBody>
      </p:sp>
    </p:spTree>
    <p:extLst>
      <p:ext uri="{BB962C8B-B14F-4D97-AF65-F5344CB8AC3E}">
        <p14:creationId xmlns:p14="http://schemas.microsoft.com/office/powerpoint/2010/main" val="3862587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主文2">
    <p:spTree>
      <p:nvGrpSpPr>
        <p:cNvPr id="1" name=""/>
        <p:cNvGrpSpPr/>
        <p:nvPr/>
      </p:nvGrpSpPr>
      <p:grpSpPr>
        <a:xfrm>
          <a:off x="0" y="0"/>
          <a:ext cx="0" cy="0"/>
          <a:chOff x="0" y="0"/>
          <a:chExt cx="0" cy="0"/>
        </a:xfrm>
      </p:grpSpPr>
      <p:sp>
        <p:nvSpPr>
          <p:cNvPr id="2" name="直角三角形 1">
            <a:extLst>
              <a:ext uri="{FF2B5EF4-FFF2-40B4-BE49-F238E27FC236}">
                <a16:creationId xmlns:a16="http://schemas.microsoft.com/office/drawing/2014/main" xmlns="" id="{E3949B18-3D72-4744-9231-230535564E8F}"/>
              </a:ext>
            </a:extLst>
          </p:cNvPr>
          <p:cNvSpPr/>
          <p:nvPr userDrawn="1"/>
        </p:nvSpPr>
        <p:spPr>
          <a:xfrm>
            <a:off x="-17463" y="5445125"/>
            <a:ext cx="6732588" cy="14128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直角三角形 2">
            <a:extLst>
              <a:ext uri="{FF2B5EF4-FFF2-40B4-BE49-F238E27FC236}">
                <a16:creationId xmlns:a16="http://schemas.microsoft.com/office/drawing/2014/main" xmlns="" id="{E57DF0B2-7A0E-4126-883C-9FC26678DE47}"/>
              </a:ext>
            </a:extLst>
          </p:cNvPr>
          <p:cNvSpPr/>
          <p:nvPr userDrawn="1"/>
        </p:nvSpPr>
        <p:spPr>
          <a:xfrm flipH="1">
            <a:off x="3494088" y="5200650"/>
            <a:ext cx="5651500" cy="1657350"/>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4" name="直線接點 3">
            <a:extLst>
              <a:ext uri="{FF2B5EF4-FFF2-40B4-BE49-F238E27FC236}">
                <a16:creationId xmlns:a16="http://schemas.microsoft.com/office/drawing/2014/main" xmlns="" id="{2D718C8D-5E29-4FA2-96A8-D353CECB9820}"/>
              </a:ext>
            </a:extLst>
          </p:cNvPr>
          <p:cNvCxnSpPr/>
          <p:nvPr userDrawn="1"/>
        </p:nvCxnSpPr>
        <p:spPr>
          <a:xfrm>
            <a:off x="250825" y="0"/>
            <a:ext cx="0" cy="685800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5" name="直線接點 4">
            <a:extLst>
              <a:ext uri="{FF2B5EF4-FFF2-40B4-BE49-F238E27FC236}">
                <a16:creationId xmlns:a16="http://schemas.microsoft.com/office/drawing/2014/main" xmlns="" id="{58A29041-E4E7-4C5E-82E1-A8F361C2643D}"/>
              </a:ext>
            </a:extLst>
          </p:cNvPr>
          <p:cNvCxnSpPr/>
          <p:nvPr userDrawn="1"/>
        </p:nvCxnSpPr>
        <p:spPr>
          <a:xfrm>
            <a:off x="0" y="260350"/>
            <a:ext cx="9144000"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6" name="Rectangle 11">
            <a:extLst>
              <a:ext uri="{FF2B5EF4-FFF2-40B4-BE49-F238E27FC236}">
                <a16:creationId xmlns:a16="http://schemas.microsoft.com/office/drawing/2014/main" xmlns="" id="{0D0F8AA6-386E-4236-9D01-1A9B6E01D63F}"/>
              </a:ext>
            </a:extLst>
          </p:cNvPr>
          <p:cNvSpPr>
            <a:spLocks noChangeArrowheads="1"/>
          </p:cNvSpPr>
          <p:nvPr userDrawn="1"/>
        </p:nvSpPr>
        <p:spPr bwMode="auto">
          <a:xfrm>
            <a:off x="107950" y="6308725"/>
            <a:ext cx="1439863" cy="433388"/>
          </a:xfrm>
          <a:prstGeom prst="rect">
            <a:avLst/>
          </a:prstGeom>
          <a:solidFill>
            <a:srgbClr val="57CAF6"/>
          </a:solidFill>
          <a:ln w="22225">
            <a:solidFill>
              <a:schemeClr val="accent1"/>
            </a:solidFill>
            <a:prstDash val="lgDash"/>
            <a:miter lim="800000"/>
            <a:headEnd/>
            <a:tailEnd/>
          </a:ln>
          <a:effec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fontAlgn="auto" hangingPunct="1">
              <a:spcBef>
                <a:spcPts val="0"/>
              </a:spcBef>
              <a:spcAft>
                <a:spcPts val="0"/>
              </a:spcAft>
              <a:defRPr/>
            </a:pPr>
            <a:r>
              <a:rPr lang="zh-TW" altLang="en-US" sz="1500" b="1">
                <a:solidFill>
                  <a:schemeClr val="bg1"/>
                </a:solidFill>
                <a:latin typeface="微軟正黑體" panose="020B0604030504040204" pitchFamily="34" charset="-120"/>
                <a:ea typeface="微軟正黑體" panose="020B0604030504040204" pitchFamily="34" charset="-120"/>
              </a:rPr>
              <a:t>對應頁數</a:t>
            </a:r>
            <a:endParaRPr lang="en-US" altLang="zh-TW" sz="1500" b="1">
              <a:solidFill>
                <a:schemeClr val="bg1"/>
              </a:solidFill>
              <a:latin typeface="微軟正黑體" panose="020B0604030504040204" pitchFamily="34" charset="-120"/>
              <a:ea typeface="微軟正黑體" panose="020B0604030504040204" pitchFamily="34" charset="-120"/>
            </a:endParaRPr>
          </a:p>
        </p:txBody>
      </p:sp>
      <p:pic>
        <p:nvPicPr>
          <p:cNvPr id="7" name="圖片 11">
            <a:extLst>
              <a:ext uri="{FF2B5EF4-FFF2-40B4-BE49-F238E27FC236}">
                <a16:creationId xmlns:a16="http://schemas.microsoft.com/office/drawing/2014/main" xmlns="" id="{01E50E5D-1944-4924-852A-40BD21FCD1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871" t="4597" r="1456" b="3288"/>
          <a:stretch>
            <a:fillRect/>
          </a:stretch>
        </p:blipFill>
        <p:spPr bwMode="auto">
          <a:xfrm>
            <a:off x="323850" y="333375"/>
            <a:ext cx="836295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日期版面配置區 3">
            <a:extLst>
              <a:ext uri="{FF2B5EF4-FFF2-40B4-BE49-F238E27FC236}">
                <a16:creationId xmlns:a16="http://schemas.microsoft.com/office/drawing/2014/main" xmlns="" id="{271A29DA-83F2-4357-882A-914D8A295FDE}"/>
              </a:ext>
            </a:extLst>
          </p:cNvPr>
          <p:cNvSpPr>
            <a:spLocks noGrp="1"/>
          </p:cNvSpPr>
          <p:nvPr>
            <p:ph type="dt" sz="half" idx="10"/>
          </p:nvPr>
        </p:nvSpPr>
        <p:spPr/>
        <p:txBody>
          <a:bodyPr/>
          <a:lstStyle>
            <a:lvl1pPr>
              <a:defRPr/>
            </a:lvl1pPr>
          </a:lstStyle>
          <a:p>
            <a:pPr>
              <a:defRPr/>
            </a:pPr>
            <a:fld id="{B74CC00E-49C9-4A4C-8198-EBE253662D18}" type="datetimeFigureOut">
              <a:rPr lang="zh-TW" altLang="en-US"/>
              <a:pPr>
                <a:defRPr/>
              </a:pPr>
              <a:t>2020/3/25</a:t>
            </a:fld>
            <a:endParaRPr lang="zh-TW" altLang="en-US"/>
          </a:p>
        </p:txBody>
      </p:sp>
      <p:sp>
        <p:nvSpPr>
          <p:cNvPr id="9" name="頁尾版面配置區 4">
            <a:extLst>
              <a:ext uri="{FF2B5EF4-FFF2-40B4-BE49-F238E27FC236}">
                <a16:creationId xmlns:a16="http://schemas.microsoft.com/office/drawing/2014/main" xmlns="" id="{C0774DDD-0CB4-4BDD-9153-7203B66C6F1C}"/>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xmlns="" id="{537D3EAD-B44C-4CFF-9FC6-FA0CBD7FAA83}"/>
              </a:ext>
            </a:extLst>
          </p:cNvPr>
          <p:cNvSpPr>
            <a:spLocks noGrp="1"/>
          </p:cNvSpPr>
          <p:nvPr>
            <p:ph type="sldNum" sz="quarter" idx="12"/>
          </p:nvPr>
        </p:nvSpPr>
        <p:spPr/>
        <p:txBody>
          <a:bodyPr/>
          <a:lstStyle>
            <a:lvl1pPr>
              <a:defRPr/>
            </a:lvl1pPr>
          </a:lstStyle>
          <a:p>
            <a:pPr>
              <a:defRPr/>
            </a:pPr>
            <a:fld id="{1C62C00E-A822-40F9-9390-586F9ABC3251}" type="slidenum">
              <a:rPr lang="zh-TW" altLang="en-US"/>
              <a:pPr>
                <a:defRPr/>
              </a:pPr>
              <a:t>‹#›</a:t>
            </a:fld>
            <a:endParaRPr lang="zh-TW" altLang="en-US"/>
          </a:p>
        </p:txBody>
      </p:sp>
    </p:spTree>
    <p:extLst>
      <p:ext uri="{BB962C8B-B14F-4D97-AF65-F5344CB8AC3E}">
        <p14:creationId xmlns:p14="http://schemas.microsoft.com/office/powerpoint/2010/main" val="25522031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小辭典">
    <p:spTree>
      <p:nvGrpSpPr>
        <p:cNvPr id="1" name=""/>
        <p:cNvGrpSpPr/>
        <p:nvPr/>
      </p:nvGrpSpPr>
      <p:grpSpPr>
        <a:xfrm>
          <a:off x="0" y="0"/>
          <a:ext cx="0" cy="0"/>
          <a:chOff x="0" y="0"/>
          <a:chExt cx="0" cy="0"/>
        </a:xfrm>
      </p:grpSpPr>
      <p:pic>
        <p:nvPicPr>
          <p:cNvPr id="4" name="Picture 3" descr="E:\Work\103下新icon\小辭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319088"/>
            <a:ext cx="3238501" cy="13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8C3E3F71-EABB-4E74-A0CC-977291C8F37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CF42D2A2-5A65-4105-AA77-D08A5034447F}" type="slidenum">
              <a:rPr lang="zh-TW" altLang="en-US"/>
              <a:pPr>
                <a:defRPr/>
              </a:pPr>
              <a:t>‹#›</a:t>
            </a:fld>
            <a:endParaRPr lang="zh-TW" altLang="en-US"/>
          </a:p>
        </p:txBody>
      </p:sp>
    </p:spTree>
    <p:extLst>
      <p:ext uri="{BB962C8B-B14F-4D97-AF65-F5344CB8AC3E}">
        <p14:creationId xmlns:p14="http://schemas.microsoft.com/office/powerpoint/2010/main" val="31598510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公民論壇">
    <p:spTree>
      <p:nvGrpSpPr>
        <p:cNvPr id="1" name=""/>
        <p:cNvGrpSpPr/>
        <p:nvPr/>
      </p:nvGrpSpPr>
      <p:grpSpPr>
        <a:xfrm>
          <a:off x="0" y="0"/>
          <a:ext cx="0" cy="0"/>
          <a:chOff x="0" y="0"/>
          <a:chExt cx="0" cy="0"/>
        </a:xfrm>
      </p:grpSpPr>
      <p:pic>
        <p:nvPicPr>
          <p:cNvPr id="4" name="Picture 2" descr="E:\Work\103下新icon\公民論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060701"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040560" cy="764704"/>
          </a:xfrm>
        </p:spPr>
        <p:txBody>
          <a:bodyPr anchor="t"/>
          <a:lstStyle>
            <a:lvl1pPr algn="l">
              <a:defRPr>
                <a:solidFill>
                  <a:srgbClr val="FFFF00"/>
                </a:solidFill>
              </a:defRPr>
            </a:lvl1pPr>
          </a:lstStyle>
          <a:p>
            <a:r>
              <a:rPr lang="zh-TW" altLang="en-US" dirty="0"/>
              <a:t>按一下以編輯母片標題樣式</a:t>
            </a:r>
            <a:endParaRPr lang="en-US" altLang="zh-TW" dirty="0"/>
          </a:p>
        </p:txBody>
      </p:sp>
      <p:sp>
        <p:nvSpPr>
          <p:cNvPr id="9"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3B6B9CDB-9553-40DC-9AFC-A4343656A46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857D956F-1C22-45CB-A042-25E4DEF01B29}" type="slidenum">
              <a:rPr lang="zh-TW" altLang="en-US"/>
              <a:pPr>
                <a:defRPr/>
              </a:pPr>
              <a:t>‹#›</a:t>
            </a:fld>
            <a:endParaRPr lang="zh-TW" altLang="en-US"/>
          </a:p>
        </p:txBody>
      </p:sp>
    </p:spTree>
    <p:extLst>
      <p:ext uri="{BB962C8B-B14F-4D97-AF65-F5344CB8AC3E}">
        <p14:creationId xmlns:p14="http://schemas.microsoft.com/office/powerpoint/2010/main" val="11016304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考題觀摩">
    <p:spTree>
      <p:nvGrpSpPr>
        <p:cNvPr id="1" name=""/>
        <p:cNvGrpSpPr/>
        <p:nvPr/>
      </p:nvGrpSpPr>
      <p:grpSpPr>
        <a:xfrm>
          <a:off x="0" y="0"/>
          <a:ext cx="0" cy="0"/>
          <a:chOff x="0" y="0"/>
          <a:chExt cx="0" cy="0"/>
        </a:xfrm>
      </p:grpSpPr>
      <p:pic>
        <p:nvPicPr>
          <p:cNvPr id="3" name="Picture 9" descr="考題觀摩"/>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75" y="-252413"/>
            <a:ext cx="3036888" cy="128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版面配置區 10"/>
          <p:cNvSpPr>
            <a:spLocks noGrp="1"/>
          </p:cNvSpPr>
          <p:nvPr>
            <p:ph type="body" sz="quarter" idx="13"/>
          </p:nvPr>
        </p:nvSpPr>
        <p:spPr>
          <a:xfrm>
            <a:off x="251520" y="764704"/>
            <a:ext cx="8352730" cy="5544616"/>
          </a:xfrm>
        </p:spPr>
        <p:txBody>
          <a:bodyPr/>
          <a:lstStyle>
            <a:lvl1pPr marL="0" indent="0" algn="l" rtl="0" fontAlgn="base">
              <a:spcBef>
                <a:spcPct val="0"/>
              </a:spcBef>
              <a:spcAft>
                <a:spcPct val="0"/>
              </a:spcAft>
              <a:buNone/>
              <a:defRPr kumimoji="1" lang="zh-TW" altLang="en-US" sz="3000" kern="1200" dirty="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2">
            <a:extLst>
              <a:ext uri="{FF2B5EF4-FFF2-40B4-BE49-F238E27FC236}"/>
            </a:extLst>
          </p:cNvPr>
          <p:cNvSpPr>
            <a:spLocks noGrp="1"/>
          </p:cNvSpPr>
          <p:nvPr>
            <p:ph type="dt" sz="half" idx="14"/>
          </p:nvPr>
        </p:nvSpPr>
        <p:spPr/>
        <p:txBody>
          <a:bodyPr/>
          <a:lstStyle>
            <a:lvl1pPr>
              <a:defRPr/>
            </a:lvl1pPr>
          </a:lstStyle>
          <a:p>
            <a:pPr>
              <a:defRPr/>
            </a:pPr>
            <a:fld id="{99EDB407-6DE0-4979-B293-0C36999CE5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9B2351FE-0002-4E5B-B03C-EA41CC22C496}" type="slidenum">
              <a:rPr lang="zh-TW" altLang="en-US"/>
              <a:pPr>
                <a:defRPr/>
              </a:pPr>
              <a:t>‹#›</a:t>
            </a:fld>
            <a:endParaRPr lang="zh-TW" altLang="en-US"/>
          </a:p>
        </p:txBody>
      </p:sp>
    </p:spTree>
    <p:extLst>
      <p:ext uri="{BB962C8B-B14F-4D97-AF65-F5344CB8AC3E}">
        <p14:creationId xmlns:p14="http://schemas.microsoft.com/office/powerpoint/2010/main" val="16269399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學習視窗">
    <p:spTree>
      <p:nvGrpSpPr>
        <p:cNvPr id="1" name=""/>
        <p:cNvGrpSpPr/>
        <p:nvPr/>
      </p:nvGrpSpPr>
      <p:grpSpPr>
        <a:xfrm>
          <a:off x="0" y="0"/>
          <a:ext cx="0" cy="0"/>
          <a:chOff x="0" y="0"/>
          <a:chExt cx="0" cy="0"/>
        </a:xfrm>
      </p:grpSpPr>
      <p:pic>
        <p:nvPicPr>
          <p:cNvPr id="4" name="Picture 3" descr="E:\Work\103下新icon\學習視窗.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401638"/>
            <a:ext cx="3435350" cy="145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915816" y="0"/>
            <a:ext cx="5313784" cy="764704"/>
          </a:xfrm>
        </p:spPr>
        <p:txBody>
          <a:bodyPr/>
          <a:lstStyle>
            <a:lvl1pPr algn="l" rtl="0" eaLnBrk="1" fontAlgn="base" hangingPunct="1">
              <a:spcBef>
                <a:spcPct val="0"/>
              </a:spcBef>
              <a:spcAft>
                <a:spcPct val="0"/>
              </a:spcAft>
              <a:defRPr lang="zh-TW" altLang="en-US" sz="4400" kern="1200" dirty="0" smtClean="0">
                <a:solidFill>
                  <a:srgbClr val="FFFF00"/>
                </a:solidFill>
                <a:latin typeface="標楷體" pitchFamily="65" charset="-120"/>
                <a:ea typeface="標楷體" pitchFamily="65" charset="-120"/>
                <a:cs typeface="+mj-cs"/>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CE894F6-1C44-45C7-A23F-1A568E32687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49E045BF-C6FE-4A05-B9FE-18A01A8EBEB1}" type="slidenum">
              <a:rPr lang="zh-TW" altLang="en-US"/>
              <a:pPr>
                <a:defRPr/>
              </a:pPr>
              <a:t>‹#›</a:t>
            </a:fld>
            <a:endParaRPr lang="zh-TW" altLang="en-US"/>
          </a:p>
        </p:txBody>
      </p:sp>
    </p:spTree>
    <p:extLst>
      <p:ext uri="{BB962C8B-B14F-4D97-AF65-F5344CB8AC3E}">
        <p14:creationId xmlns:p14="http://schemas.microsoft.com/office/powerpoint/2010/main" val="28493117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重點提要">
    <p:spTree>
      <p:nvGrpSpPr>
        <p:cNvPr id="1" name=""/>
        <p:cNvGrpSpPr/>
        <p:nvPr/>
      </p:nvGrpSpPr>
      <p:grpSpPr>
        <a:xfrm>
          <a:off x="0" y="0"/>
          <a:ext cx="0" cy="0"/>
          <a:chOff x="0" y="0"/>
          <a:chExt cx="0" cy="0"/>
        </a:xfrm>
      </p:grpSpPr>
      <p:pic>
        <p:nvPicPr>
          <p:cNvPr id="4" name="Picture 2" descr="E:\Work\103下新icon\重點提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430213"/>
            <a:ext cx="37004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8" name="文字版面配置區 10"/>
          <p:cNvSpPr>
            <a:spLocks noGrp="1"/>
          </p:cNvSpPr>
          <p:nvPr>
            <p:ph type="body" sz="quarter" idx="13"/>
          </p:nvPr>
        </p:nvSpPr>
        <p:spPr>
          <a:xfrm>
            <a:off x="251520" y="1052736"/>
            <a:ext cx="8352730" cy="5112568"/>
          </a:xfrm>
        </p:spPr>
        <p:txBody>
          <a:bodyPr/>
          <a:lstStyle>
            <a:lvl1pPr marL="0" indent="0" algn="l" rtl="0" fontAlgn="base">
              <a:spcBef>
                <a:spcPct val="0"/>
              </a:spcBef>
              <a:spcAft>
                <a:spcPct val="0"/>
              </a:spcAft>
              <a:buNone/>
              <a:defRPr lang="zh-TW" altLang="en-US" sz="3600" kern="1200" dirty="0" smtClean="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C58E6BF1-E63B-482D-A09A-CB401DA817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70FB0F71-4004-43FC-B733-2CD5C2F27857}" type="slidenum">
              <a:rPr lang="zh-TW" altLang="en-US"/>
              <a:pPr>
                <a:defRPr/>
              </a:pPr>
              <a:t>‹#›</a:t>
            </a:fld>
            <a:endParaRPr lang="zh-TW" altLang="en-US"/>
          </a:p>
        </p:txBody>
      </p:sp>
    </p:spTree>
    <p:extLst>
      <p:ext uri="{BB962C8B-B14F-4D97-AF65-F5344CB8AC3E}">
        <p14:creationId xmlns:p14="http://schemas.microsoft.com/office/powerpoint/2010/main" val="16241170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小故事">
    <p:spTree>
      <p:nvGrpSpPr>
        <p:cNvPr id="1" name=""/>
        <p:cNvGrpSpPr/>
        <p:nvPr/>
      </p:nvGrpSpPr>
      <p:grpSpPr>
        <a:xfrm>
          <a:off x="0" y="0"/>
          <a:ext cx="0" cy="0"/>
          <a:chOff x="0" y="0"/>
          <a:chExt cx="0" cy="0"/>
        </a:xfrm>
      </p:grpSpPr>
      <p:pic>
        <p:nvPicPr>
          <p:cNvPr id="4" name="Picture 2" descr="E:\Work\103下新icon\小故事.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330200"/>
            <a:ext cx="3230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8503E0A-0BFA-4BCE-B989-7F0B6D6F44A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BD7ECDFB-69C4-44E4-AB79-446F5C2F6943}" type="slidenum">
              <a:rPr lang="zh-TW" altLang="en-US"/>
              <a:pPr>
                <a:defRPr/>
              </a:pPr>
              <a:t>‹#›</a:t>
            </a:fld>
            <a:endParaRPr lang="zh-TW" altLang="en-US"/>
          </a:p>
        </p:txBody>
      </p:sp>
    </p:spTree>
    <p:extLst>
      <p:ext uri="{BB962C8B-B14F-4D97-AF65-F5344CB8AC3E}">
        <p14:creationId xmlns:p14="http://schemas.microsoft.com/office/powerpoint/2010/main" val="4175635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內嵌影片頁">
    <p:spTree>
      <p:nvGrpSpPr>
        <p:cNvPr id="1" name=""/>
        <p:cNvGrpSpPr/>
        <p:nvPr/>
      </p:nvGrpSpPr>
      <p:grpSpPr>
        <a:xfrm>
          <a:off x="0" y="0"/>
          <a:ext cx="0" cy="0"/>
          <a:chOff x="0" y="0"/>
          <a:chExt cx="0" cy="0"/>
        </a:xfrm>
      </p:grpSpPr>
      <p:pic>
        <p:nvPicPr>
          <p:cNvPr id="3" name="Picture 2" descr="E:\Work\ppt新底板\舞台_底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lvl1pPr>
              <a:defRPr>
                <a:solidFill>
                  <a:schemeClr val="bg1"/>
                </a:solidFill>
              </a:defRPr>
            </a:lvl1pPr>
          </a:lstStyle>
          <a:p>
            <a:r>
              <a:rPr lang="zh-TW" altLang="en-US" dirty="0"/>
              <a:t>按一下以編輯母片標題樣式</a:t>
            </a:r>
          </a:p>
        </p:txBody>
      </p:sp>
      <p:sp>
        <p:nvSpPr>
          <p:cNvPr id="4" name="日期版面配置區 3">
            <a:extLst>
              <a:ext uri="{FF2B5EF4-FFF2-40B4-BE49-F238E27FC236}"/>
            </a:extLst>
          </p:cNvPr>
          <p:cNvSpPr>
            <a:spLocks noGrp="1"/>
          </p:cNvSpPr>
          <p:nvPr>
            <p:ph type="dt" sz="half" idx="10"/>
          </p:nvPr>
        </p:nvSpPr>
        <p:spPr/>
        <p:txBody>
          <a:bodyPr/>
          <a:lstStyle>
            <a:lvl1pPr>
              <a:defRPr/>
            </a:lvl1pPr>
          </a:lstStyle>
          <a:p>
            <a:pPr>
              <a:defRPr/>
            </a:pPr>
            <a:fld id="{4A5EF9BB-CB38-442C-8F9C-4AD8197AD0FD}"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B3DF2D15-0142-4DAE-A54B-A2D8EA3A72DA}" type="slidenum">
              <a:rPr lang="zh-TW" altLang="en-US"/>
              <a:pPr>
                <a:defRPr/>
              </a:pPr>
              <a:t>‹#›</a:t>
            </a:fld>
            <a:endParaRPr lang="zh-TW" altLang="en-US"/>
          </a:p>
        </p:txBody>
      </p:sp>
    </p:spTree>
    <p:extLst>
      <p:ext uri="{BB962C8B-B14F-4D97-AF65-F5344CB8AC3E}">
        <p14:creationId xmlns:p14="http://schemas.microsoft.com/office/powerpoint/2010/main" val="21372564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3">
            <a:extLst>
              <a:ext uri="{FF2B5EF4-FFF2-40B4-BE49-F238E27FC236}"/>
            </a:extLst>
          </p:cNvPr>
          <p:cNvSpPr>
            <a:spLocks noGrp="1"/>
          </p:cNvSpPr>
          <p:nvPr>
            <p:ph type="dt" sz="half" idx="10"/>
          </p:nvPr>
        </p:nvSpPr>
        <p:spPr/>
        <p:txBody>
          <a:bodyPr/>
          <a:lstStyle>
            <a:lvl1pPr>
              <a:defRPr/>
            </a:lvl1pPr>
          </a:lstStyle>
          <a:p>
            <a:pPr>
              <a:defRPr/>
            </a:pPr>
            <a:fld id="{55C2C69E-2191-45A7-9F2D-6D717BAEF70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3" name="頁尾版面配置區 4">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a:ext uri="{FF2B5EF4-FFF2-40B4-BE49-F238E27FC236}"/>
            </a:extLst>
          </p:cNvPr>
          <p:cNvSpPr>
            <a:spLocks noGrp="1"/>
          </p:cNvSpPr>
          <p:nvPr>
            <p:ph type="sldNum" sz="quarter" idx="12"/>
          </p:nvPr>
        </p:nvSpPr>
        <p:spPr/>
        <p:txBody>
          <a:bodyPr/>
          <a:lstStyle>
            <a:lvl1pPr>
              <a:defRPr/>
            </a:lvl1pPr>
          </a:lstStyle>
          <a:p>
            <a:pPr>
              <a:defRPr/>
            </a:pPr>
            <a:fld id="{19F9CA78-9083-4120-B5C9-EDEA1EDBDB56}" type="slidenum">
              <a:rPr lang="zh-TW" altLang="en-US"/>
              <a:pPr>
                <a:defRPr/>
              </a:pPr>
              <a:t>‹#›</a:t>
            </a:fld>
            <a:endParaRPr lang="zh-TW" altLang="en-US"/>
          </a:p>
        </p:txBody>
      </p:sp>
    </p:spTree>
    <p:extLst>
      <p:ext uri="{BB962C8B-B14F-4D97-AF65-F5344CB8AC3E}">
        <p14:creationId xmlns:p14="http://schemas.microsoft.com/office/powerpoint/2010/main" val="5028127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C9A0859-58A1-4E0A-90FE-6783F4EB34F7}" type="datetimeFigureOut">
              <a:rPr lang="zh-TW" altLang="en-US">
                <a:solidFill>
                  <a:prstClr val="black">
                    <a:tint val="75000"/>
                  </a:prstClr>
                </a:solidFill>
              </a:rPr>
              <a:pPr>
                <a:defRPr/>
              </a:pPr>
              <a:t>2020/3/25</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23AB330-6929-408F-BDB5-16206D8E4201}" type="slidenum">
              <a:rPr lang="zh-TW" altLang="en-US"/>
              <a:pPr>
                <a:defRPr/>
              </a:pPr>
              <a:t>‹#›</a:t>
            </a:fld>
            <a:endParaRPr lang="zh-TW" altLang="en-US" dirty="0"/>
          </a:p>
        </p:txBody>
      </p:sp>
    </p:spTree>
    <p:extLst>
      <p:ext uri="{BB962C8B-B14F-4D97-AF65-F5344CB8AC3E}">
        <p14:creationId xmlns:p14="http://schemas.microsoft.com/office/powerpoint/2010/main" val="7985204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2" name="Picture 2" descr="F:\Work_PPT\106上封面頁\106(3)公民主題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8">
            <a:extLst>
              <a:ext uri="{FF2B5EF4-FFF2-40B4-BE49-F238E27FC236}"/>
            </a:extLst>
          </p:cNvPr>
          <p:cNvSpPr>
            <a:spLocks noChangeArrowheads="1"/>
          </p:cNvSpPr>
          <p:nvPr userDrawn="1"/>
        </p:nvSpPr>
        <p:spPr bwMode="auto">
          <a:xfrm>
            <a:off x="4071938" y="4060825"/>
            <a:ext cx="755650" cy="146367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fontAlgn="base">
              <a:spcBef>
                <a:spcPct val="0"/>
              </a:spcBef>
              <a:spcAft>
                <a:spcPct val="0"/>
              </a:spcAft>
              <a:defRPr/>
            </a:pPr>
            <a:r>
              <a:rPr kumimoji="1" lang="en-US" altLang="zh-TW" sz="9000" b="1">
                <a:solidFill>
                  <a:srgbClr val="000000"/>
                </a:solidFill>
                <a:latin typeface="Times New Roman" pitchFamily="18" charset="0"/>
                <a:cs typeface="Times New Roman" pitchFamily="18" charset="0"/>
              </a:rPr>
              <a:t>3</a:t>
            </a:r>
            <a:endParaRPr kumimoji="1" lang="zh-TW" altLang="en-US" sz="9000" b="1">
              <a:solidFill>
                <a:srgbClr val="000000"/>
              </a:solidFill>
              <a:latin typeface="Times New Roman" pitchFamily="18" charset="0"/>
              <a:cs typeface="Times New Roman" pitchFamily="18" charset="0"/>
            </a:endParaRPr>
          </a:p>
        </p:txBody>
      </p:sp>
      <p:sp>
        <p:nvSpPr>
          <p:cNvPr id="4" name="Rectangle 9">
            <a:extLst>
              <a:ext uri="{FF2B5EF4-FFF2-40B4-BE49-F238E27FC236}"/>
            </a:extLst>
          </p:cNvPr>
          <p:cNvSpPr>
            <a:spLocks noChangeArrowheads="1"/>
          </p:cNvSpPr>
          <p:nvPr userDrawn="1"/>
        </p:nvSpPr>
        <p:spPr bwMode="auto">
          <a:xfrm>
            <a:off x="395288" y="4365625"/>
            <a:ext cx="3676650" cy="930275"/>
          </a:xfrm>
          <a:prstGeom prst="rect">
            <a:avLst/>
          </a:prstGeom>
          <a:noFill/>
          <a:ln>
            <a:noFill/>
          </a:ln>
          <a:effectLst>
            <a:prstShdw prst="shdw17" dist="17961" dir="2700000">
              <a:srgbClr val="708688"/>
            </a:prstShdw>
          </a:effectLst>
          <a:extLst/>
        </p:spPr>
        <p:txBody>
          <a:bodyPr wrap="non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base" hangingPunct="1">
              <a:spcBef>
                <a:spcPct val="0"/>
              </a:spcBef>
              <a:spcAft>
                <a:spcPct val="0"/>
              </a:spcAft>
              <a:defRPr/>
            </a:pPr>
            <a:r>
              <a:rPr lang="zh-TW" altLang="en-US" sz="5500" b="1">
                <a:solidFill>
                  <a:srgbClr val="000000"/>
                </a:solidFill>
                <a:latin typeface="標楷體" panose="02010601000101010101" pitchFamily="2" charset="-120"/>
                <a:ea typeface="標楷體" panose="02010601000101010101" pitchFamily="2" charset="-120"/>
              </a:rPr>
              <a:t>公民與社會</a:t>
            </a:r>
          </a:p>
        </p:txBody>
      </p:sp>
      <p:sp>
        <p:nvSpPr>
          <p:cNvPr id="5" name="日期版面配置區 2">
            <a:extLst>
              <a:ext uri="{FF2B5EF4-FFF2-40B4-BE49-F238E27FC236}"/>
            </a:extLst>
          </p:cNvPr>
          <p:cNvSpPr>
            <a:spLocks noGrp="1"/>
          </p:cNvSpPr>
          <p:nvPr>
            <p:ph type="dt" sz="half" idx="10"/>
          </p:nvPr>
        </p:nvSpPr>
        <p:spPr/>
        <p:txBody>
          <a:bodyPr/>
          <a:lstStyle>
            <a:lvl1pPr>
              <a:defRPr/>
            </a:lvl1pPr>
          </a:lstStyle>
          <a:p>
            <a:pPr>
              <a:defRPr/>
            </a:pPr>
            <a:fld id="{95A2D797-39EE-4CE8-8020-FE2928972A7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7BD2950-14D4-4C6E-80BD-0E2D33AFBEA4}" type="slidenum">
              <a:rPr lang="zh-TW" altLang="en-US"/>
              <a:pPr>
                <a:defRPr/>
              </a:pPr>
              <a:t>‹#›</a:t>
            </a:fld>
            <a:endParaRPr lang="zh-TW" altLang="en-US"/>
          </a:p>
        </p:txBody>
      </p:sp>
    </p:spTree>
    <p:extLst>
      <p:ext uri="{BB962C8B-B14F-4D97-AF65-F5344CB8AC3E}">
        <p14:creationId xmlns:p14="http://schemas.microsoft.com/office/powerpoint/2010/main" val="86929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主文2">
    <p:spTree>
      <p:nvGrpSpPr>
        <p:cNvPr id="1" name=""/>
        <p:cNvGrpSpPr/>
        <p:nvPr/>
      </p:nvGrpSpPr>
      <p:grpSpPr>
        <a:xfrm>
          <a:off x="0" y="0"/>
          <a:ext cx="0" cy="0"/>
          <a:chOff x="0" y="0"/>
          <a:chExt cx="0" cy="0"/>
        </a:xfrm>
      </p:grpSpPr>
      <p:sp>
        <p:nvSpPr>
          <p:cNvPr id="2" name="直角三角形 1">
            <a:extLst>
              <a:ext uri="{FF2B5EF4-FFF2-40B4-BE49-F238E27FC236}">
                <a16:creationId xmlns:a16="http://schemas.microsoft.com/office/drawing/2014/main" xmlns="" id="{3913554F-D3CF-40E1-91AE-1294924297E3}"/>
              </a:ext>
            </a:extLst>
          </p:cNvPr>
          <p:cNvSpPr/>
          <p:nvPr userDrawn="1"/>
        </p:nvSpPr>
        <p:spPr>
          <a:xfrm>
            <a:off x="0" y="5445125"/>
            <a:ext cx="6732588" cy="141287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直角三角形 2">
            <a:extLst>
              <a:ext uri="{FF2B5EF4-FFF2-40B4-BE49-F238E27FC236}">
                <a16:creationId xmlns:a16="http://schemas.microsoft.com/office/drawing/2014/main" xmlns="" id="{07952AAF-92EB-4966-BB35-36507CAC3504}"/>
              </a:ext>
            </a:extLst>
          </p:cNvPr>
          <p:cNvSpPr/>
          <p:nvPr userDrawn="1"/>
        </p:nvSpPr>
        <p:spPr>
          <a:xfrm flipH="1">
            <a:off x="3486150" y="5200650"/>
            <a:ext cx="5651500" cy="1657350"/>
          </a:xfrm>
          <a:prstGeom prst="rtTriangle">
            <a:avLst/>
          </a:prstGeom>
          <a:solidFill>
            <a:srgbClr val="00B0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4" name="直線接點 3">
            <a:extLst>
              <a:ext uri="{FF2B5EF4-FFF2-40B4-BE49-F238E27FC236}">
                <a16:creationId xmlns:a16="http://schemas.microsoft.com/office/drawing/2014/main" xmlns="" id="{C16DF99B-2D84-4FB0-8BE9-7466B3444CAB}"/>
              </a:ext>
            </a:extLst>
          </p:cNvPr>
          <p:cNvCxnSpPr/>
          <p:nvPr userDrawn="1"/>
        </p:nvCxnSpPr>
        <p:spPr>
          <a:xfrm>
            <a:off x="250825" y="0"/>
            <a:ext cx="0" cy="685800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5" name="直線接點 4">
            <a:extLst>
              <a:ext uri="{FF2B5EF4-FFF2-40B4-BE49-F238E27FC236}">
                <a16:creationId xmlns:a16="http://schemas.microsoft.com/office/drawing/2014/main" xmlns="" id="{C59C7416-92F2-46E3-A398-1D616488E6A0}"/>
              </a:ext>
            </a:extLst>
          </p:cNvPr>
          <p:cNvCxnSpPr/>
          <p:nvPr userDrawn="1"/>
        </p:nvCxnSpPr>
        <p:spPr>
          <a:xfrm>
            <a:off x="0" y="260350"/>
            <a:ext cx="9144000"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6" name="Rectangle 11">
            <a:extLst>
              <a:ext uri="{FF2B5EF4-FFF2-40B4-BE49-F238E27FC236}">
                <a16:creationId xmlns:a16="http://schemas.microsoft.com/office/drawing/2014/main" xmlns="" id="{10ACCA31-F383-4AAC-A269-D46902030E02}"/>
              </a:ext>
            </a:extLst>
          </p:cNvPr>
          <p:cNvSpPr>
            <a:spLocks noChangeArrowheads="1"/>
          </p:cNvSpPr>
          <p:nvPr userDrawn="1"/>
        </p:nvSpPr>
        <p:spPr bwMode="auto">
          <a:xfrm>
            <a:off x="107950" y="6308725"/>
            <a:ext cx="1439863" cy="433388"/>
          </a:xfrm>
          <a:prstGeom prst="rect">
            <a:avLst/>
          </a:prstGeom>
          <a:solidFill>
            <a:srgbClr val="57CAF6"/>
          </a:solidFill>
          <a:ln w="22225">
            <a:solidFill>
              <a:schemeClr val="accent1"/>
            </a:solidFill>
            <a:prstDash val="lgDash"/>
            <a:miter lim="800000"/>
            <a:headEnd/>
            <a:tailEnd/>
          </a:ln>
          <a:effectLst/>
        </p:spPr>
        <p:txBody>
          <a:bodyPr wrap="none"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fontAlgn="auto" hangingPunct="1">
              <a:spcBef>
                <a:spcPts val="0"/>
              </a:spcBef>
              <a:spcAft>
                <a:spcPts val="0"/>
              </a:spcAft>
              <a:defRPr/>
            </a:pPr>
            <a:r>
              <a:rPr lang="zh-TW" altLang="en-US" sz="1500" b="1">
                <a:solidFill>
                  <a:schemeClr val="bg1"/>
                </a:solidFill>
                <a:latin typeface="微軟正黑體" panose="020B0604030504040204" pitchFamily="34" charset="-120"/>
                <a:ea typeface="微軟正黑體" panose="020B0604030504040204" pitchFamily="34" charset="-120"/>
              </a:rPr>
              <a:t>對應頁數</a:t>
            </a:r>
            <a:endParaRPr lang="en-US" altLang="zh-TW" sz="1500" b="1">
              <a:solidFill>
                <a:schemeClr val="bg1"/>
              </a:solidFill>
              <a:latin typeface="微軟正黑體" panose="020B0604030504040204" pitchFamily="34" charset="-120"/>
              <a:ea typeface="微軟正黑體" panose="020B0604030504040204" pitchFamily="34" charset="-120"/>
            </a:endParaRPr>
          </a:p>
        </p:txBody>
      </p:sp>
      <p:grpSp>
        <p:nvGrpSpPr>
          <p:cNvPr id="7" name="群組 11">
            <a:extLst>
              <a:ext uri="{FF2B5EF4-FFF2-40B4-BE49-F238E27FC236}">
                <a16:creationId xmlns:a16="http://schemas.microsoft.com/office/drawing/2014/main" xmlns="" id="{A05F1062-45C6-4C30-A116-DD4666F6E3C2}"/>
              </a:ext>
            </a:extLst>
          </p:cNvPr>
          <p:cNvGrpSpPr>
            <a:grpSpLocks/>
          </p:cNvGrpSpPr>
          <p:nvPr userDrawn="1"/>
        </p:nvGrpSpPr>
        <p:grpSpPr bwMode="auto">
          <a:xfrm>
            <a:off x="388938" y="404813"/>
            <a:ext cx="8232775" cy="874712"/>
            <a:chOff x="371145" y="1738055"/>
            <a:chExt cx="8233303" cy="875452"/>
          </a:xfrm>
        </p:grpSpPr>
        <p:pic>
          <p:nvPicPr>
            <p:cNvPr id="8" name="圖片 12">
              <a:extLst>
                <a:ext uri="{FF2B5EF4-FFF2-40B4-BE49-F238E27FC236}">
                  <a16:creationId xmlns:a16="http://schemas.microsoft.com/office/drawing/2014/main" xmlns="" id="{93E3222A-6C22-42F0-B38C-78C238D80B5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28194" t="11343"/>
            <a:stretch>
              <a:fillRect/>
            </a:stretch>
          </p:blipFill>
          <p:spPr bwMode="auto">
            <a:xfrm>
              <a:off x="371145" y="1738055"/>
              <a:ext cx="3118168" cy="87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a:extLst>
                <a:ext uri="{FF2B5EF4-FFF2-40B4-BE49-F238E27FC236}">
                  <a16:creationId xmlns:a16="http://schemas.microsoft.com/office/drawing/2014/main" xmlns="" id="{BBB77CE7-2076-4BFD-8A18-F5974575812D}"/>
                </a:ext>
              </a:extLst>
            </p:cNvPr>
            <p:cNvSpPr/>
            <p:nvPr userDrawn="1"/>
          </p:nvSpPr>
          <p:spPr>
            <a:xfrm>
              <a:off x="3035141" y="1738055"/>
              <a:ext cx="5569307" cy="106452"/>
            </a:xfrm>
            <a:prstGeom prst="rect">
              <a:avLst/>
            </a:prstGeom>
            <a:solidFill>
              <a:srgbClr val="F36F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sp>
        <p:nvSpPr>
          <p:cNvPr id="10" name="頁尾版面配置區 4">
            <a:extLst>
              <a:ext uri="{FF2B5EF4-FFF2-40B4-BE49-F238E27FC236}">
                <a16:creationId xmlns:a16="http://schemas.microsoft.com/office/drawing/2014/main" xmlns="" id="{53B1403E-F499-4009-91C0-9D2A3DEA56EF}"/>
              </a:ext>
            </a:extLst>
          </p:cNvPr>
          <p:cNvSpPr>
            <a:spLocks noGrp="1"/>
          </p:cNvSpPr>
          <p:nvPr>
            <p:ph type="ftr" sz="quarter" idx="10"/>
          </p:nvPr>
        </p:nvSpPr>
        <p:spPr/>
        <p:txBody>
          <a:bodyPr/>
          <a:lstStyle>
            <a:lvl1pPr>
              <a:defRPr/>
            </a:lvl1pPr>
          </a:lstStyle>
          <a:p>
            <a:pPr>
              <a:defRPr/>
            </a:pPr>
            <a:endParaRPr lang="zh-TW" altLang="en-US"/>
          </a:p>
        </p:txBody>
      </p:sp>
      <p:sp>
        <p:nvSpPr>
          <p:cNvPr id="11" name="投影片編號版面配置區 5">
            <a:extLst>
              <a:ext uri="{FF2B5EF4-FFF2-40B4-BE49-F238E27FC236}">
                <a16:creationId xmlns:a16="http://schemas.microsoft.com/office/drawing/2014/main" xmlns="" id="{F0222594-EC58-486F-953C-440C7A5D6844}"/>
              </a:ext>
            </a:extLst>
          </p:cNvPr>
          <p:cNvSpPr>
            <a:spLocks noGrp="1"/>
          </p:cNvSpPr>
          <p:nvPr>
            <p:ph type="sldNum" sz="quarter" idx="11"/>
          </p:nvPr>
        </p:nvSpPr>
        <p:spPr/>
        <p:txBody>
          <a:bodyPr/>
          <a:lstStyle>
            <a:lvl1pPr>
              <a:defRPr/>
            </a:lvl1pPr>
          </a:lstStyle>
          <a:p>
            <a:pPr>
              <a:defRPr/>
            </a:pPr>
            <a:fld id="{0516202D-B329-4944-9425-C9FE21AA465F}" type="slidenum">
              <a:rPr lang="zh-TW" altLang="en-US"/>
              <a:pPr>
                <a:defRPr/>
              </a:pPr>
              <a:t>‹#›</a:t>
            </a:fld>
            <a:endParaRPr lang="zh-TW" altLang="en-US"/>
          </a:p>
        </p:txBody>
      </p:sp>
    </p:spTree>
    <p:extLst>
      <p:ext uri="{BB962C8B-B14F-4D97-AF65-F5344CB8AC3E}">
        <p14:creationId xmlns:p14="http://schemas.microsoft.com/office/powerpoint/2010/main" val="16688479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4" name="Picture 2" descr="E:\Work\ppt新底板\公民分節頁-一張照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3568" y="260648"/>
            <a:ext cx="7772400" cy="1470025"/>
          </a:xfrm>
        </p:spPr>
        <p:txBody>
          <a:bodyPr/>
          <a:lstStyle>
            <a:lvl1pPr>
              <a:defRPr b="1">
                <a:solidFill>
                  <a:srgbClr val="002060"/>
                </a:solidFill>
              </a:defRPr>
            </a:lvl1pPr>
          </a:lstStyle>
          <a:p>
            <a:r>
              <a:rPr lang="zh-TW" altLang="en-US"/>
              <a:t>按一下以編輯母片標題樣式</a:t>
            </a:r>
            <a:endParaRPr lang="zh-TW" altLang="en-US" dirty="0"/>
          </a:p>
        </p:txBody>
      </p:sp>
      <p:sp>
        <p:nvSpPr>
          <p:cNvPr id="9" name="文字版面配置區 8"/>
          <p:cNvSpPr>
            <a:spLocks noGrp="1"/>
          </p:cNvSpPr>
          <p:nvPr>
            <p:ph type="body" sz="quarter" idx="13"/>
          </p:nvPr>
        </p:nvSpPr>
        <p:spPr>
          <a:xfrm>
            <a:off x="1908175" y="2060575"/>
            <a:ext cx="5472113" cy="1873250"/>
          </a:xfrm>
        </p:spPr>
        <p:txBody>
          <a:bodyPr/>
          <a:lstStyle>
            <a:lvl1pPr marL="0" indent="0" algn="l" eaLnBrk="1" hangingPunct="1">
              <a:buFontTx/>
              <a:buBlip>
                <a:blip r:embed="rId3"/>
              </a:buBlip>
              <a:defRPr>
                <a:solidFill>
                  <a:srgbClr val="FF0000"/>
                </a:solidFill>
              </a:defRPr>
            </a:lvl1pPr>
            <a:lvl2pPr marL="0" indent="0" algn="l">
              <a:buFontTx/>
              <a:buBlip>
                <a:blip r:embed="rId4"/>
              </a:buBlip>
              <a:defRPr>
                <a:solidFill>
                  <a:srgbClr val="B2B2B2"/>
                </a:solidFill>
              </a:defRPr>
            </a:lvl2pPr>
            <a:lvl3pPr algn="ctr">
              <a:defRPr/>
            </a:lvl3pPr>
            <a:lvl4pPr algn="ctr">
              <a:defRPr/>
            </a:lvl4pPr>
            <a:lvl5pPr algn="ctr">
              <a:defRPr/>
            </a:lvl5pPr>
          </a:lstStyle>
          <a:p>
            <a:pPr lvl="0"/>
            <a:r>
              <a:rPr lang="zh-TW" altLang="en-US"/>
              <a:t>按一下以編輯母片文字樣式</a:t>
            </a:r>
          </a:p>
          <a:p>
            <a:pPr lvl="1"/>
            <a:r>
              <a:rPr lang="zh-TW" altLang="en-US"/>
              <a:t>第二層</a:t>
            </a:r>
          </a:p>
        </p:txBody>
      </p:sp>
      <p:sp>
        <p:nvSpPr>
          <p:cNvPr id="5" name="日期版面配置區 3">
            <a:extLst>
              <a:ext uri="{FF2B5EF4-FFF2-40B4-BE49-F238E27FC236}"/>
            </a:extLst>
          </p:cNvPr>
          <p:cNvSpPr>
            <a:spLocks noGrp="1"/>
          </p:cNvSpPr>
          <p:nvPr>
            <p:ph type="dt" sz="half" idx="14"/>
          </p:nvPr>
        </p:nvSpPr>
        <p:spPr/>
        <p:txBody>
          <a:bodyPr/>
          <a:lstStyle>
            <a:lvl1pPr>
              <a:defRPr/>
            </a:lvl1pPr>
          </a:lstStyle>
          <a:p>
            <a:pPr>
              <a:defRPr/>
            </a:pPr>
            <a:fld id="{B564C0E6-3DF4-422D-9080-CFE7EEA3E5D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0D4F6EAF-D70E-4ACB-ABDB-27280295C400}" type="slidenum">
              <a:rPr lang="zh-TW" altLang="en-US"/>
              <a:pPr>
                <a:defRPr/>
              </a:pPr>
              <a:t>‹#›</a:t>
            </a:fld>
            <a:endParaRPr lang="zh-TW" altLang="en-US"/>
          </a:p>
        </p:txBody>
      </p:sp>
    </p:spTree>
    <p:extLst>
      <p:ext uri="{BB962C8B-B14F-4D97-AF65-F5344CB8AC3E}">
        <p14:creationId xmlns:p14="http://schemas.microsoft.com/office/powerpoint/2010/main" val="4703461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內文投影片">
    <p:spTree>
      <p:nvGrpSpPr>
        <p:cNvPr id="1" name=""/>
        <p:cNvGrpSpPr/>
        <p:nvPr/>
      </p:nvGrpSpPr>
      <p:grpSpPr>
        <a:xfrm>
          <a:off x="0" y="0"/>
          <a:ext cx="0" cy="0"/>
          <a:chOff x="0" y="0"/>
          <a:chExt cx="0" cy="0"/>
        </a:xfrm>
      </p:grpSpPr>
      <p:sp>
        <p:nvSpPr>
          <p:cNvPr id="2" name="標題 1"/>
          <p:cNvSpPr>
            <a:spLocks noGrp="1"/>
          </p:cNvSpPr>
          <p:nvPr>
            <p:ph type="title"/>
          </p:nvPr>
        </p:nvSpPr>
        <p:spPr>
          <a:xfrm>
            <a:off x="0" y="0"/>
            <a:ext cx="8229600" cy="764704"/>
          </a:xfrm>
        </p:spPr>
        <p:txBody>
          <a:bodyPr anchor="t"/>
          <a:lstStyle>
            <a:lvl1pPr algn="l">
              <a:defRPr>
                <a:solidFill>
                  <a:srgbClr val="FFFF00"/>
                </a:solidFill>
              </a:defRPr>
            </a:lvl1pPr>
          </a:lstStyle>
          <a:p>
            <a:r>
              <a:rPr lang="zh-TW" altLang="en-US" dirty="0"/>
              <a:t>按一下以編輯母片標題樣式</a:t>
            </a:r>
          </a:p>
        </p:txBody>
      </p:sp>
      <p:sp>
        <p:nvSpPr>
          <p:cNvPr id="8" name="內容版面配置區 7"/>
          <p:cNvSpPr>
            <a:spLocks noGrp="1"/>
          </p:cNvSpPr>
          <p:nvPr>
            <p:ph sz="quarter" idx="13"/>
          </p:nvPr>
        </p:nvSpPr>
        <p:spPr>
          <a:xfrm>
            <a:off x="251520" y="980728"/>
            <a:ext cx="8351838" cy="4897437"/>
          </a:xfrm>
        </p:spPr>
        <p:txBody>
          <a:bodyPr/>
          <a:lstStyle>
            <a:lvl1pPr eaLnBrk="1" hangingPunct="1">
              <a:defRPr sz="3600">
                <a:solidFill>
                  <a:schemeClr val="tx1"/>
                </a:solidFill>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FB37A692-A47C-4F91-AE9E-5818E630C9A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379996E4-503C-475C-A98B-2561A883D833}" type="slidenum">
              <a:rPr lang="zh-TW" altLang="en-US"/>
              <a:pPr>
                <a:defRPr/>
              </a:pPr>
              <a:t>‹#›</a:t>
            </a:fld>
            <a:endParaRPr lang="zh-TW" altLang="en-US"/>
          </a:p>
        </p:txBody>
      </p:sp>
    </p:spTree>
    <p:extLst>
      <p:ext uri="{BB962C8B-B14F-4D97-AF65-F5344CB8AC3E}">
        <p14:creationId xmlns:p14="http://schemas.microsoft.com/office/powerpoint/2010/main" val="36379896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內文附影片連結">
    <p:spTree>
      <p:nvGrpSpPr>
        <p:cNvPr id="1" name=""/>
        <p:cNvGrpSpPr/>
        <p:nvPr/>
      </p:nvGrpSpPr>
      <p:grpSpPr>
        <a:xfrm>
          <a:off x="0" y="0"/>
          <a:ext cx="0" cy="0"/>
          <a:chOff x="0" y="0"/>
          <a:chExt cx="0" cy="0"/>
        </a:xfrm>
      </p:grpSpPr>
      <p:sp>
        <p:nvSpPr>
          <p:cNvPr id="8" name="文字版面配置區 7"/>
          <p:cNvSpPr>
            <a:spLocks noGrp="1"/>
          </p:cNvSpPr>
          <p:nvPr>
            <p:ph type="body" sz="quarter" idx="13"/>
          </p:nvPr>
        </p:nvSpPr>
        <p:spPr>
          <a:xfrm>
            <a:off x="395288" y="1052513"/>
            <a:ext cx="8280400" cy="4968875"/>
          </a:xfrm>
        </p:spPr>
        <p:txBody>
          <a:bodyPr/>
          <a:lstStyle>
            <a:lvl1pPr marL="342900" indent="-3175" eaLnBrk="1" hangingPunct="1">
              <a:buNone/>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標題 1"/>
          <p:cNvSpPr>
            <a:spLocks noGrp="1"/>
          </p:cNvSpPr>
          <p:nvPr>
            <p:ph type="title"/>
          </p:nvPr>
        </p:nvSpPr>
        <p:spPr>
          <a:xfrm>
            <a:off x="0" y="0"/>
            <a:ext cx="7452320" cy="692696"/>
          </a:xfrm>
        </p:spPr>
        <p:txBody>
          <a:bodyPr anchor="t"/>
          <a:lstStyle>
            <a:lvl1pPr algn="l">
              <a:defRPr>
                <a:solidFill>
                  <a:srgbClr val="FFFF00"/>
                </a:solidFill>
              </a:defRPr>
            </a:lvl1pPr>
          </a:lstStyle>
          <a:p>
            <a:r>
              <a:rPr lang="zh-TW" altLang="en-US"/>
              <a:t>按一下以編輯母片標題樣式</a:t>
            </a:r>
            <a:endParaRPr lang="zh-TW" altLang="en-US" dirty="0"/>
          </a:p>
        </p:txBody>
      </p:sp>
      <p:sp>
        <p:nvSpPr>
          <p:cNvPr id="4" name="日期版面配置區 3">
            <a:extLst>
              <a:ext uri="{FF2B5EF4-FFF2-40B4-BE49-F238E27FC236}"/>
            </a:extLst>
          </p:cNvPr>
          <p:cNvSpPr>
            <a:spLocks noGrp="1"/>
          </p:cNvSpPr>
          <p:nvPr>
            <p:ph type="dt" sz="half" idx="14"/>
          </p:nvPr>
        </p:nvSpPr>
        <p:spPr/>
        <p:txBody>
          <a:bodyPr/>
          <a:lstStyle>
            <a:lvl1pPr>
              <a:defRPr/>
            </a:lvl1pPr>
          </a:lstStyle>
          <a:p>
            <a:pPr>
              <a:defRPr/>
            </a:pPr>
            <a:fld id="{8A358396-183C-4F6C-817B-522811E8774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5">
            <a:extLst>
              <a:ext uri="{FF2B5EF4-FFF2-40B4-BE49-F238E27FC236}"/>
            </a:extLst>
          </p:cNvPr>
          <p:cNvSpPr>
            <a:spLocks noGrp="1"/>
          </p:cNvSpPr>
          <p:nvPr>
            <p:ph type="sldNum" sz="quarter" idx="16"/>
          </p:nvPr>
        </p:nvSpPr>
        <p:spPr/>
        <p:txBody>
          <a:bodyPr/>
          <a:lstStyle>
            <a:lvl1pPr>
              <a:defRPr/>
            </a:lvl1pPr>
          </a:lstStyle>
          <a:p>
            <a:pPr>
              <a:defRPr/>
            </a:pPr>
            <a:fld id="{FC9C209D-CDEE-4F7C-8506-31C753E78A9C}" type="slidenum">
              <a:rPr lang="zh-TW" altLang="en-US"/>
              <a:pPr>
                <a:defRPr/>
              </a:pPr>
              <a:t>‹#›</a:t>
            </a:fld>
            <a:endParaRPr lang="zh-TW" altLang="en-US"/>
          </a:p>
        </p:txBody>
      </p:sp>
    </p:spTree>
    <p:extLst>
      <p:ext uri="{BB962C8B-B14F-4D97-AF65-F5344CB8AC3E}">
        <p14:creationId xmlns:p14="http://schemas.microsoft.com/office/powerpoint/2010/main" val="34169130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整頁影片教學連結">
    <p:spTree>
      <p:nvGrpSpPr>
        <p:cNvPr id="1" name=""/>
        <p:cNvGrpSpPr/>
        <p:nvPr/>
      </p:nvGrpSpPr>
      <p:grpSpPr>
        <a:xfrm>
          <a:off x="0" y="0"/>
          <a:ext cx="0" cy="0"/>
          <a:chOff x="0" y="0"/>
          <a:chExt cx="0" cy="0"/>
        </a:xfrm>
      </p:grpSpPr>
      <p:pic>
        <p:nvPicPr>
          <p:cNvPr id="3" name="Picture 2" descr="E:\Work\103下新icon\影片教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2337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body" idx="1"/>
          </p:nvPr>
        </p:nvSpPr>
        <p:spPr>
          <a:xfrm>
            <a:off x="755576" y="980728"/>
            <a:ext cx="7726313" cy="5041230"/>
          </a:xfrm>
        </p:spPr>
        <p:txBody>
          <a:bodyPr/>
          <a:lstStyle>
            <a:lvl1pPr>
              <a:buNone/>
              <a:defRPr lang="zh-TW" altLang="en-US" sz="3000" kern="1200" dirty="0" smtClean="0">
                <a:solidFill>
                  <a:schemeClr val="tx1"/>
                </a:solidFill>
                <a:latin typeface="標楷體" pitchFamily="65" charset="-120"/>
                <a:ea typeface="標楷體" pitchFamily="65" charset="-120"/>
                <a:cs typeface="+mn-cs"/>
                <a:hlinkClick r:id=""/>
              </a:defRPr>
            </a:lvl1pPr>
            <a:lvl2pPr>
              <a:defRPr sz="3000"/>
            </a:lvl2pPr>
            <a:lvl3pPr>
              <a:defRPr sz="3000"/>
            </a:lvl3pPr>
            <a:lvl4pPr>
              <a:defRPr sz="3000"/>
            </a:lvl4pPr>
            <a:lvl5pPr>
              <a:defRPr sz="3000"/>
            </a:lvl5pPr>
          </a:lstStyle>
          <a:p>
            <a:pPr lvl="0"/>
            <a:r>
              <a:rPr lang="zh-TW" altLang="en-US" dirty="0">
                <a:hlinkClick r:id=""/>
              </a:rPr>
              <a:t>按一下以編輯母片文字樣式</a:t>
            </a:r>
          </a:p>
          <a:p>
            <a:pPr lvl="1"/>
            <a:r>
              <a:rPr lang="zh-TW" altLang="en-US" dirty="0">
                <a:hlinkClick r:id=""/>
              </a:rPr>
              <a:t>第二層</a:t>
            </a:r>
          </a:p>
          <a:p>
            <a:pPr lvl="2"/>
            <a:r>
              <a:rPr lang="zh-TW" altLang="en-US" dirty="0">
                <a:hlinkClick r:id=""/>
              </a:rPr>
              <a:t>第三層</a:t>
            </a:r>
          </a:p>
          <a:p>
            <a:pPr lvl="3"/>
            <a:r>
              <a:rPr lang="zh-TW" altLang="en-US" dirty="0">
                <a:hlinkClick r:id=""/>
              </a:rPr>
              <a:t>第四層</a:t>
            </a:r>
          </a:p>
          <a:p>
            <a:pPr lvl="4"/>
            <a:r>
              <a:rPr lang="zh-TW" altLang="en-US" dirty="0">
                <a:hlinkClick r:id=""/>
              </a:rPr>
              <a:t>第五層</a:t>
            </a:r>
            <a:endParaRPr lang="en-US" altLang="zh-TW" dirty="0"/>
          </a:p>
        </p:txBody>
      </p:sp>
      <p:sp>
        <p:nvSpPr>
          <p:cNvPr id="4" name="日期版面配置區 2">
            <a:extLst>
              <a:ext uri="{FF2B5EF4-FFF2-40B4-BE49-F238E27FC236}"/>
            </a:extLst>
          </p:cNvPr>
          <p:cNvSpPr>
            <a:spLocks noGrp="1"/>
          </p:cNvSpPr>
          <p:nvPr>
            <p:ph type="dt" sz="half" idx="10"/>
          </p:nvPr>
        </p:nvSpPr>
        <p:spPr/>
        <p:txBody>
          <a:bodyPr/>
          <a:lstStyle>
            <a:lvl1pPr>
              <a:defRPr/>
            </a:lvl1pPr>
          </a:lstStyle>
          <a:p>
            <a:pPr>
              <a:defRPr/>
            </a:pPr>
            <a:fld id="{3BC91380-286C-4DC0-A5CE-F65C756331B4}"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22D9365A-A58A-4D82-99EC-AAE9636C88AB}" type="slidenum">
              <a:rPr lang="zh-TW" altLang="en-US"/>
              <a:pPr>
                <a:defRPr/>
              </a:pPr>
              <a:t>‹#›</a:t>
            </a:fld>
            <a:endParaRPr lang="zh-TW" altLang="en-US"/>
          </a:p>
        </p:txBody>
      </p:sp>
    </p:spTree>
    <p:extLst>
      <p:ext uri="{BB962C8B-B14F-4D97-AF65-F5344CB8AC3E}">
        <p14:creationId xmlns:p14="http://schemas.microsoft.com/office/powerpoint/2010/main" val="39188926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小辭典">
    <p:spTree>
      <p:nvGrpSpPr>
        <p:cNvPr id="1" name=""/>
        <p:cNvGrpSpPr/>
        <p:nvPr/>
      </p:nvGrpSpPr>
      <p:grpSpPr>
        <a:xfrm>
          <a:off x="0" y="0"/>
          <a:ext cx="0" cy="0"/>
          <a:chOff x="0" y="0"/>
          <a:chExt cx="0" cy="0"/>
        </a:xfrm>
      </p:grpSpPr>
      <p:pic>
        <p:nvPicPr>
          <p:cNvPr id="4" name="Picture 3" descr="E:\Work\103下新icon\小辭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319088"/>
            <a:ext cx="3238501" cy="137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8C3E3F71-EABB-4E74-A0CC-977291C8F372}"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CF42D2A2-5A65-4105-AA77-D08A5034447F}" type="slidenum">
              <a:rPr lang="zh-TW" altLang="en-US"/>
              <a:pPr>
                <a:defRPr/>
              </a:pPr>
              <a:t>‹#›</a:t>
            </a:fld>
            <a:endParaRPr lang="zh-TW" altLang="en-US"/>
          </a:p>
        </p:txBody>
      </p:sp>
    </p:spTree>
    <p:extLst>
      <p:ext uri="{BB962C8B-B14F-4D97-AF65-F5344CB8AC3E}">
        <p14:creationId xmlns:p14="http://schemas.microsoft.com/office/powerpoint/2010/main" val="11071934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公民論壇">
    <p:spTree>
      <p:nvGrpSpPr>
        <p:cNvPr id="1" name=""/>
        <p:cNvGrpSpPr/>
        <p:nvPr/>
      </p:nvGrpSpPr>
      <p:grpSpPr>
        <a:xfrm>
          <a:off x="0" y="0"/>
          <a:ext cx="0" cy="0"/>
          <a:chOff x="0" y="0"/>
          <a:chExt cx="0" cy="0"/>
        </a:xfrm>
      </p:grpSpPr>
      <p:pic>
        <p:nvPicPr>
          <p:cNvPr id="4" name="Picture 2" descr="E:\Work\103下新icon\公民論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15913"/>
            <a:ext cx="3060701"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040560" cy="764704"/>
          </a:xfrm>
        </p:spPr>
        <p:txBody>
          <a:bodyPr anchor="t"/>
          <a:lstStyle>
            <a:lvl1pPr algn="l">
              <a:defRPr>
                <a:solidFill>
                  <a:srgbClr val="FFFF00"/>
                </a:solidFill>
              </a:defRPr>
            </a:lvl1pPr>
          </a:lstStyle>
          <a:p>
            <a:r>
              <a:rPr lang="zh-TW" altLang="en-US" dirty="0"/>
              <a:t>按一下以編輯母片標題樣式</a:t>
            </a:r>
            <a:endParaRPr lang="en-US" altLang="zh-TW" dirty="0"/>
          </a:p>
        </p:txBody>
      </p:sp>
      <p:sp>
        <p:nvSpPr>
          <p:cNvPr id="9"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3B6B9CDB-9553-40DC-9AFC-A4343656A46E}"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857D956F-1C22-45CB-A042-25E4DEF01B29}" type="slidenum">
              <a:rPr lang="zh-TW" altLang="en-US"/>
              <a:pPr>
                <a:defRPr/>
              </a:pPr>
              <a:t>‹#›</a:t>
            </a:fld>
            <a:endParaRPr lang="zh-TW" altLang="en-US"/>
          </a:p>
        </p:txBody>
      </p:sp>
    </p:spTree>
    <p:extLst>
      <p:ext uri="{BB962C8B-B14F-4D97-AF65-F5344CB8AC3E}">
        <p14:creationId xmlns:p14="http://schemas.microsoft.com/office/powerpoint/2010/main" val="27444247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考題觀摩">
    <p:spTree>
      <p:nvGrpSpPr>
        <p:cNvPr id="1" name=""/>
        <p:cNvGrpSpPr/>
        <p:nvPr/>
      </p:nvGrpSpPr>
      <p:grpSpPr>
        <a:xfrm>
          <a:off x="0" y="0"/>
          <a:ext cx="0" cy="0"/>
          <a:chOff x="0" y="0"/>
          <a:chExt cx="0" cy="0"/>
        </a:xfrm>
      </p:grpSpPr>
      <p:pic>
        <p:nvPicPr>
          <p:cNvPr id="3" name="Picture 9" descr="考題觀摩"/>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6375" y="-252413"/>
            <a:ext cx="3036888" cy="1282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版面配置區 10"/>
          <p:cNvSpPr>
            <a:spLocks noGrp="1"/>
          </p:cNvSpPr>
          <p:nvPr>
            <p:ph type="body" sz="quarter" idx="13"/>
          </p:nvPr>
        </p:nvSpPr>
        <p:spPr>
          <a:xfrm>
            <a:off x="251520" y="764704"/>
            <a:ext cx="8352730" cy="5544616"/>
          </a:xfrm>
        </p:spPr>
        <p:txBody>
          <a:bodyPr/>
          <a:lstStyle>
            <a:lvl1pPr marL="0" indent="0" algn="l" rtl="0" fontAlgn="base">
              <a:spcBef>
                <a:spcPct val="0"/>
              </a:spcBef>
              <a:spcAft>
                <a:spcPct val="0"/>
              </a:spcAft>
              <a:buNone/>
              <a:defRPr kumimoji="1" lang="zh-TW" altLang="en-US" sz="3000" kern="1200" dirty="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2">
            <a:extLst>
              <a:ext uri="{FF2B5EF4-FFF2-40B4-BE49-F238E27FC236}"/>
            </a:extLst>
          </p:cNvPr>
          <p:cNvSpPr>
            <a:spLocks noGrp="1"/>
          </p:cNvSpPr>
          <p:nvPr>
            <p:ph type="dt" sz="half" idx="14"/>
          </p:nvPr>
        </p:nvSpPr>
        <p:spPr/>
        <p:txBody>
          <a:bodyPr/>
          <a:lstStyle>
            <a:lvl1pPr>
              <a:defRPr/>
            </a:lvl1pPr>
          </a:lstStyle>
          <a:p>
            <a:pPr>
              <a:defRPr/>
            </a:pPr>
            <a:fld id="{99EDB407-6DE0-4979-B293-0C36999CE5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6"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9B2351FE-0002-4E5B-B03C-EA41CC22C496}" type="slidenum">
              <a:rPr lang="zh-TW" altLang="en-US"/>
              <a:pPr>
                <a:defRPr/>
              </a:pPr>
              <a:t>‹#›</a:t>
            </a:fld>
            <a:endParaRPr lang="zh-TW" altLang="en-US"/>
          </a:p>
        </p:txBody>
      </p:sp>
    </p:spTree>
    <p:extLst>
      <p:ext uri="{BB962C8B-B14F-4D97-AF65-F5344CB8AC3E}">
        <p14:creationId xmlns:p14="http://schemas.microsoft.com/office/powerpoint/2010/main" val="14379988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學習視窗">
    <p:spTree>
      <p:nvGrpSpPr>
        <p:cNvPr id="1" name=""/>
        <p:cNvGrpSpPr/>
        <p:nvPr/>
      </p:nvGrpSpPr>
      <p:grpSpPr>
        <a:xfrm>
          <a:off x="0" y="0"/>
          <a:ext cx="0" cy="0"/>
          <a:chOff x="0" y="0"/>
          <a:chExt cx="0" cy="0"/>
        </a:xfrm>
      </p:grpSpPr>
      <p:pic>
        <p:nvPicPr>
          <p:cNvPr id="4" name="Picture 3" descr="E:\Work\103下新icon\學習視窗.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401638"/>
            <a:ext cx="3435350" cy="145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915816" y="0"/>
            <a:ext cx="5313784" cy="764704"/>
          </a:xfrm>
        </p:spPr>
        <p:txBody>
          <a:bodyPr/>
          <a:lstStyle>
            <a:lvl1pPr algn="l" rtl="0" eaLnBrk="1" fontAlgn="base" hangingPunct="1">
              <a:spcBef>
                <a:spcPct val="0"/>
              </a:spcBef>
              <a:spcAft>
                <a:spcPct val="0"/>
              </a:spcAft>
              <a:defRPr lang="zh-TW" altLang="en-US" sz="4400" kern="1200" dirty="0" smtClean="0">
                <a:solidFill>
                  <a:srgbClr val="FFFF00"/>
                </a:solidFill>
                <a:latin typeface="標楷體" pitchFamily="65" charset="-120"/>
                <a:ea typeface="標楷體" pitchFamily="65" charset="-120"/>
                <a:cs typeface="+mj-cs"/>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CE894F6-1C44-45C7-A23F-1A568E32687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49E045BF-C6FE-4A05-B9FE-18A01A8EBEB1}" type="slidenum">
              <a:rPr lang="zh-TW" altLang="en-US"/>
              <a:pPr>
                <a:defRPr/>
              </a:pPr>
              <a:t>‹#›</a:t>
            </a:fld>
            <a:endParaRPr lang="zh-TW" altLang="en-US"/>
          </a:p>
        </p:txBody>
      </p:sp>
    </p:spTree>
    <p:extLst>
      <p:ext uri="{BB962C8B-B14F-4D97-AF65-F5344CB8AC3E}">
        <p14:creationId xmlns:p14="http://schemas.microsoft.com/office/powerpoint/2010/main" val="25833631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重點提要">
    <p:spTree>
      <p:nvGrpSpPr>
        <p:cNvPr id="1" name=""/>
        <p:cNvGrpSpPr/>
        <p:nvPr/>
      </p:nvGrpSpPr>
      <p:grpSpPr>
        <a:xfrm>
          <a:off x="0" y="0"/>
          <a:ext cx="0" cy="0"/>
          <a:chOff x="0" y="0"/>
          <a:chExt cx="0" cy="0"/>
        </a:xfrm>
      </p:grpSpPr>
      <p:pic>
        <p:nvPicPr>
          <p:cNvPr id="4" name="Picture 2" descr="E:\Work\103下新icon\重點提要.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430213"/>
            <a:ext cx="37004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8" name="文字版面配置區 10"/>
          <p:cNvSpPr>
            <a:spLocks noGrp="1"/>
          </p:cNvSpPr>
          <p:nvPr>
            <p:ph type="body" sz="quarter" idx="13"/>
          </p:nvPr>
        </p:nvSpPr>
        <p:spPr>
          <a:xfrm>
            <a:off x="251520" y="1052736"/>
            <a:ext cx="8352730" cy="5112568"/>
          </a:xfrm>
        </p:spPr>
        <p:txBody>
          <a:bodyPr/>
          <a:lstStyle>
            <a:lvl1pPr marL="0" indent="0" algn="l" rtl="0" fontAlgn="base">
              <a:spcBef>
                <a:spcPct val="0"/>
              </a:spcBef>
              <a:spcAft>
                <a:spcPct val="0"/>
              </a:spcAft>
              <a:buNone/>
              <a:defRPr lang="zh-TW" altLang="en-US" sz="3600" kern="1200" dirty="0" smtClean="0">
                <a:solidFill>
                  <a:schemeClr val="tx1"/>
                </a:solidFill>
                <a:latin typeface="標楷體" pitchFamily="65" charset="-120"/>
                <a:ea typeface="標楷體" pitchFamily="65" charset="-120"/>
                <a:cs typeface="+mn-cs"/>
              </a:defRPr>
            </a:lvl1pPr>
            <a:lvl2pPr>
              <a:buNone/>
              <a:defRPr sz="3000"/>
            </a:lvl2pPr>
            <a:lvl3pPr>
              <a:buNone/>
              <a:defRPr sz="3000"/>
            </a:lvl3pPr>
            <a:lvl4pPr>
              <a:buNone/>
              <a:defRPr sz="3000"/>
            </a:lvl4pPr>
            <a:lvl5pPr>
              <a:buNone/>
              <a:defRPr sz="30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C58E6BF1-E63B-482D-A09A-CB401DA8178B}"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70FB0F71-4004-43FC-B733-2CD5C2F27857}" type="slidenum">
              <a:rPr lang="zh-TW" altLang="en-US"/>
              <a:pPr>
                <a:defRPr/>
              </a:pPr>
              <a:t>‹#›</a:t>
            </a:fld>
            <a:endParaRPr lang="zh-TW" altLang="en-US"/>
          </a:p>
        </p:txBody>
      </p:sp>
    </p:spTree>
    <p:extLst>
      <p:ext uri="{BB962C8B-B14F-4D97-AF65-F5344CB8AC3E}">
        <p14:creationId xmlns:p14="http://schemas.microsoft.com/office/powerpoint/2010/main" val="25557856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小故事">
    <p:spTree>
      <p:nvGrpSpPr>
        <p:cNvPr id="1" name=""/>
        <p:cNvGrpSpPr/>
        <p:nvPr/>
      </p:nvGrpSpPr>
      <p:grpSpPr>
        <a:xfrm>
          <a:off x="0" y="0"/>
          <a:ext cx="0" cy="0"/>
          <a:chOff x="0" y="0"/>
          <a:chExt cx="0" cy="0"/>
        </a:xfrm>
      </p:grpSpPr>
      <p:pic>
        <p:nvPicPr>
          <p:cNvPr id="4" name="Picture 2" descr="E:\Work\103下新icon\小故事.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330200"/>
            <a:ext cx="32305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555776" y="0"/>
            <a:ext cx="5256584" cy="764704"/>
          </a:xfrm>
        </p:spPr>
        <p:txBody>
          <a:bodyPr/>
          <a:lstStyle>
            <a:lvl1pPr>
              <a:defRPr>
                <a:solidFill>
                  <a:srgbClr val="FFFF00"/>
                </a:solidFill>
              </a:defRPr>
            </a:lvl1pPr>
          </a:lstStyle>
          <a:p>
            <a:r>
              <a:rPr lang="zh-TW" altLang="en-US" dirty="0"/>
              <a:t>按一下以編輯母片標題樣式</a:t>
            </a:r>
          </a:p>
        </p:txBody>
      </p:sp>
      <p:sp>
        <p:nvSpPr>
          <p:cNvPr id="10" name="內容版面配置區 8"/>
          <p:cNvSpPr>
            <a:spLocks noGrp="1"/>
          </p:cNvSpPr>
          <p:nvPr>
            <p:ph sz="quarter" idx="13"/>
          </p:nvPr>
        </p:nvSpPr>
        <p:spPr>
          <a:xfrm>
            <a:off x="323850" y="1052513"/>
            <a:ext cx="8496300" cy="4824412"/>
          </a:xfrm>
        </p:spPr>
        <p:txBody>
          <a:bodyPr/>
          <a:lstStyle>
            <a:lvl1pPr marL="360363" indent="-360363" algn="just" eaLnBrk="1" hangingPunct="1">
              <a:spcBef>
                <a:spcPct val="0"/>
              </a:spcBef>
              <a:buFontTx/>
              <a:buChar char="•"/>
              <a:defRPr lang="zh-TW" altLang="en-US" sz="3600" kern="1200" dirty="0" smtClean="0">
                <a:solidFill>
                  <a:schemeClr val="tx1"/>
                </a:solidFill>
                <a:latin typeface="標楷體" pitchFamily="65" charset="-120"/>
                <a:ea typeface="標楷體" pitchFamily="65" charset="-120"/>
                <a:cs typeface="+mn-cs"/>
              </a:defRPr>
            </a:lvl1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2">
            <a:extLst>
              <a:ext uri="{FF2B5EF4-FFF2-40B4-BE49-F238E27FC236}"/>
            </a:extLst>
          </p:cNvPr>
          <p:cNvSpPr>
            <a:spLocks noGrp="1"/>
          </p:cNvSpPr>
          <p:nvPr>
            <p:ph type="dt" sz="half" idx="14"/>
          </p:nvPr>
        </p:nvSpPr>
        <p:spPr/>
        <p:txBody>
          <a:bodyPr/>
          <a:lstStyle>
            <a:lvl1pPr>
              <a:defRPr/>
            </a:lvl1pPr>
          </a:lstStyle>
          <a:p>
            <a:pPr>
              <a:defRPr/>
            </a:pPr>
            <a:fld id="{18503E0A-0BFA-4BCE-B989-7F0B6D6F44A9}"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6" name="頁尾版面配置區 3">
            <a:extLst>
              <a:ext uri="{FF2B5EF4-FFF2-40B4-BE49-F238E27FC236}"/>
            </a:extLst>
          </p:cNvPr>
          <p:cNvSpPr>
            <a:spLocks noGrp="1"/>
          </p:cNvSpPr>
          <p:nvPr>
            <p:ph type="ftr" sz="quarter" idx="15"/>
          </p:nvPr>
        </p:nvSpPr>
        <p:spPr/>
        <p:txBody>
          <a:bodyPr/>
          <a:lstStyle>
            <a:lvl1pPr>
              <a:defRPr/>
            </a:lvl1pPr>
          </a:lstStyle>
          <a:p>
            <a:pPr>
              <a:defRPr/>
            </a:pPr>
            <a:endParaRPr lang="en-US" altLang="zh-TW"/>
          </a:p>
        </p:txBody>
      </p:sp>
      <p:sp>
        <p:nvSpPr>
          <p:cNvPr id="7" name="投影片編號版面配置區 4">
            <a:extLst>
              <a:ext uri="{FF2B5EF4-FFF2-40B4-BE49-F238E27FC236}"/>
            </a:extLst>
          </p:cNvPr>
          <p:cNvSpPr>
            <a:spLocks noGrp="1"/>
          </p:cNvSpPr>
          <p:nvPr>
            <p:ph type="sldNum" sz="quarter" idx="16"/>
          </p:nvPr>
        </p:nvSpPr>
        <p:spPr/>
        <p:txBody>
          <a:bodyPr/>
          <a:lstStyle>
            <a:lvl1pPr>
              <a:defRPr/>
            </a:lvl1pPr>
          </a:lstStyle>
          <a:p>
            <a:pPr>
              <a:defRPr/>
            </a:pPr>
            <a:fld id="{BD7ECDFB-69C4-44E4-AB79-446F5C2F6943}" type="slidenum">
              <a:rPr lang="zh-TW" altLang="en-US"/>
              <a:pPr>
                <a:defRPr/>
              </a:pPr>
              <a:t>‹#›</a:t>
            </a:fld>
            <a:endParaRPr lang="zh-TW" altLang="en-US"/>
          </a:p>
        </p:txBody>
      </p:sp>
    </p:spTree>
    <p:extLst>
      <p:ext uri="{BB962C8B-B14F-4D97-AF65-F5344CB8AC3E}">
        <p14:creationId xmlns:p14="http://schemas.microsoft.com/office/powerpoint/2010/main" val="10348798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6" Type="http://schemas.openxmlformats.org/officeDocument/2006/relationships/image" Target="../media/image10.jpe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theme" Target="../theme/theme10.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6" Type="http://schemas.openxmlformats.org/officeDocument/2006/relationships/image" Target="../media/image10.jpeg"/><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theme" Target="../theme/theme11.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10.jpe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2.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10.jpe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3.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10.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4.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image" Target="../media/image10.jpe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5.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6" Type="http://schemas.openxmlformats.org/officeDocument/2006/relationships/image" Target="../media/image10.jpe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6.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10.jpe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6" Type="http://schemas.openxmlformats.org/officeDocument/2006/relationships/image" Target="../media/image10.jpeg"/><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8.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6" Type="http://schemas.openxmlformats.org/officeDocument/2006/relationships/image" Target="../media/image10.jpeg"/><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heme" Target="../theme/theme9.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603F54-258F-4055-9BA5-A56670A4EDA7}" type="datetimeFigureOut">
              <a:rPr lang="zh-TW" altLang="en-US" smtClean="0"/>
              <a:pPr/>
              <a:t>2020/3/25</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7795A-37FC-499F-A4BB-24F81E1E14D6}"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70" r:id="rId2"/>
    <p:sldLayoutId id="2147483671" r:id="rId3"/>
    <p:sldLayoutId id="2147483672" r:id="rId4"/>
    <p:sldLayoutId id="2147483661" r:id="rId5"/>
    <p:sldLayoutId id="2147483664" r:id="rId6"/>
    <p:sldLayoutId id="2147483676" r:id="rId7"/>
    <p:sldLayoutId id="2147483677" r:id="rId8"/>
    <p:sldLayoutId id="2147483678" r:id="rId9"/>
    <p:sldLayoutId id="2147483679" r:id="rId10"/>
    <p:sldLayoutId id="2147483667" r:id="rId11"/>
    <p:sldLayoutId id="2147483663" r:id="rId12"/>
    <p:sldLayoutId id="2147483665" r:id="rId13"/>
    <p:sldLayoutId id="2147483666" r:id="rId14"/>
    <p:sldLayoutId id="2147483668" r:id="rId15"/>
    <p:sldLayoutId id="2147483669" r:id="rId16"/>
    <p:sldLayoutId id="2147483674" r:id="rId17"/>
    <p:sldLayoutId id="2147483675" r:id="rId18"/>
    <p:sldLayoutId id="2147483673" r:id="rId19"/>
    <p:sldLayoutId id="2147483662" r:id="rId20"/>
    <p:sldLayoutId id="2147483651" r:id="rId21"/>
    <p:sldLayoutId id="2147483652" r:id="rId22"/>
    <p:sldLayoutId id="2147483653" r:id="rId23"/>
    <p:sldLayoutId id="2147483654" r:id="rId24"/>
    <p:sldLayoutId id="2147483655" r:id="rId25"/>
    <p:sldLayoutId id="2147483656" r:id="rId26"/>
    <p:sldLayoutId id="2147483657" r:id="rId27"/>
    <p:sldLayoutId id="2147483658" r:id="rId28"/>
    <p:sldLayoutId id="2147483659" r:id="rId29"/>
    <p:sldLayoutId id="2147483680" r:id="rId30"/>
    <p:sldLayoutId id="2147483681" r:id="rId31"/>
    <p:sldLayoutId id="2147483682" r:id="rId3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E:\Work\公民與~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8"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a:extLst>
              <a:ext uri="{FF2B5EF4-FFF2-40B4-BE49-F238E27FC236}"/>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tint val="75000"/>
                  </a:schemeClr>
                </a:solidFill>
                <a:latin typeface="+mn-lt"/>
                <a:ea typeface="+mn-ea"/>
              </a:defRPr>
            </a:lvl1pPr>
          </a:lstStyle>
          <a:p>
            <a:pPr>
              <a:defRPr/>
            </a:pPr>
            <a:fld id="{32B24D39-FDBE-45F7-8E22-43E80E2C4F5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itchFamily="34" charset="0"/>
              </a:defRPr>
            </a:lvl1pPr>
          </a:lstStyle>
          <a:p>
            <a:pPr fontAlgn="base">
              <a:spcBef>
                <a:spcPct val="0"/>
              </a:spcBef>
              <a:spcAft>
                <a:spcPct val="0"/>
              </a:spcAft>
              <a:defRPr/>
            </a:pPr>
            <a:endParaRPr lang="en-US" altLang="zh-TW"/>
          </a:p>
        </p:txBody>
      </p:sp>
      <p:sp>
        <p:nvSpPr>
          <p:cNvPr id="6" name="投影片編號版面配置區 5">
            <a:extLst>
              <a:ext uri="{FF2B5EF4-FFF2-40B4-BE49-F238E27FC236}"/>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itchFamily="34" charset="0"/>
              </a:defRPr>
            </a:lvl1pPr>
          </a:lstStyle>
          <a:p>
            <a:pPr fontAlgn="base">
              <a:spcBef>
                <a:spcPct val="0"/>
              </a:spcBef>
              <a:spcAft>
                <a:spcPct val="0"/>
              </a:spcAft>
              <a:defRPr/>
            </a:pPr>
            <a:fld id="{396CA1BC-0899-4FCC-A4CF-471696325C21}" type="slidenum">
              <a:rPr lang="zh-TW" altLang="en-US"/>
              <a:pPr fontAlgn="base">
                <a:spcBef>
                  <a:spcPct val="0"/>
                </a:spcBef>
                <a:spcAft>
                  <a:spcPct val="0"/>
                </a:spcAft>
                <a:defRPr/>
              </a:pPr>
              <a:t>‹#›</a:t>
            </a:fld>
            <a:endParaRPr lang="zh-TW" altLang="en-US"/>
          </a:p>
        </p:txBody>
      </p:sp>
    </p:spTree>
    <p:extLst>
      <p:ext uri="{BB962C8B-B14F-4D97-AF65-F5344CB8AC3E}">
        <p14:creationId xmlns:p14="http://schemas.microsoft.com/office/powerpoint/2010/main" val="264897945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標楷體" pitchFamily="65" charset="-120"/>
          <a:ea typeface="標楷體" pitchFamily="65" charset="-120"/>
        </a:defRPr>
      </a:lvl2pPr>
      <a:lvl3pPr algn="ctr" rtl="0" eaLnBrk="0" fontAlgn="base" hangingPunct="0">
        <a:spcBef>
          <a:spcPct val="0"/>
        </a:spcBef>
        <a:spcAft>
          <a:spcPct val="0"/>
        </a:spcAft>
        <a:defRPr sz="4400">
          <a:solidFill>
            <a:schemeClr val="tx1"/>
          </a:solidFill>
          <a:latin typeface="標楷體" pitchFamily="65" charset="-120"/>
          <a:ea typeface="標楷體" pitchFamily="65" charset="-120"/>
        </a:defRPr>
      </a:lvl3pPr>
      <a:lvl4pPr algn="ctr" rtl="0" eaLnBrk="0" fontAlgn="base" hangingPunct="0">
        <a:spcBef>
          <a:spcPct val="0"/>
        </a:spcBef>
        <a:spcAft>
          <a:spcPct val="0"/>
        </a:spcAft>
        <a:defRPr sz="4400">
          <a:solidFill>
            <a:schemeClr val="tx1"/>
          </a:solidFill>
          <a:latin typeface="標楷體" pitchFamily="65" charset="-120"/>
          <a:ea typeface="標楷體" pitchFamily="65" charset="-120"/>
        </a:defRPr>
      </a:lvl4pPr>
      <a:lvl5pPr algn="ctr" rtl="0" eaLnBrk="0" fontAlgn="base" hangingPunct="0">
        <a:spcBef>
          <a:spcPct val="0"/>
        </a:spcBef>
        <a:spcAft>
          <a:spcPct val="0"/>
        </a:spcAft>
        <a:defRPr sz="4400">
          <a:solidFill>
            <a:schemeClr val="tx1"/>
          </a:solidFill>
          <a:latin typeface="標楷體" pitchFamily="65" charset="-120"/>
          <a:ea typeface="標楷體" pitchFamily="65"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pitchFamily="18"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pitchFamily="18"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pitchFamily="18"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40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 typeface="Arial" pitchFamily="34" charset="0"/>
        <a:buChar char="–"/>
        <a:defRPr sz="32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E:\Work\公民與~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8"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a:extLst>
              <a:ext uri="{FF2B5EF4-FFF2-40B4-BE49-F238E27FC236}"/>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tint val="75000"/>
                  </a:schemeClr>
                </a:solidFill>
                <a:latin typeface="+mn-lt"/>
                <a:ea typeface="+mn-ea"/>
              </a:defRPr>
            </a:lvl1pPr>
          </a:lstStyle>
          <a:p>
            <a:pPr>
              <a:defRPr/>
            </a:pPr>
            <a:fld id="{32B24D39-FDBE-45F7-8E22-43E80E2C4F5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itchFamily="34" charset="0"/>
              </a:defRPr>
            </a:lvl1pPr>
          </a:lstStyle>
          <a:p>
            <a:pPr fontAlgn="base">
              <a:spcBef>
                <a:spcPct val="0"/>
              </a:spcBef>
              <a:spcAft>
                <a:spcPct val="0"/>
              </a:spcAft>
              <a:defRPr/>
            </a:pPr>
            <a:endParaRPr lang="en-US" altLang="zh-TW"/>
          </a:p>
        </p:txBody>
      </p:sp>
      <p:sp>
        <p:nvSpPr>
          <p:cNvPr id="6" name="投影片編號版面配置區 5">
            <a:extLst>
              <a:ext uri="{FF2B5EF4-FFF2-40B4-BE49-F238E27FC236}"/>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itchFamily="34" charset="0"/>
              </a:defRPr>
            </a:lvl1pPr>
          </a:lstStyle>
          <a:p>
            <a:pPr fontAlgn="base">
              <a:spcBef>
                <a:spcPct val="0"/>
              </a:spcBef>
              <a:spcAft>
                <a:spcPct val="0"/>
              </a:spcAft>
              <a:defRPr/>
            </a:pPr>
            <a:fld id="{396CA1BC-0899-4FCC-A4CF-471696325C21}" type="slidenum">
              <a:rPr lang="zh-TW" altLang="en-US"/>
              <a:pPr fontAlgn="base">
                <a:spcBef>
                  <a:spcPct val="0"/>
                </a:spcBef>
                <a:spcAft>
                  <a:spcPct val="0"/>
                </a:spcAft>
                <a:defRPr/>
              </a:pPr>
              <a:t>‹#›</a:t>
            </a:fld>
            <a:endParaRPr lang="zh-TW" altLang="en-US"/>
          </a:p>
        </p:txBody>
      </p:sp>
    </p:spTree>
    <p:extLst>
      <p:ext uri="{BB962C8B-B14F-4D97-AF65-F5344CB8AC3E}">
        <p14:creationId xmlns:p14="http://schemas.microsoft.com/office/powerpoint/2010/main" val="348582366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標楷體" pitchFamily="65" charset="-120"/>
          <a:ea typeface="標楷體" pitchFamily="65" charset="-120"/>
        </a:defRPr>
      </a:lvl2pPr>
      <a:lvl3pPr algn="ctr" rtl="0" eaLnBrk="0" fontAlgn="base" hangingPunct="0">
        <a:spcBef>
          <a:spcPct val="0"/>
        </a:spcBef>
        <a:spcAft>
          <a:spcPct val="0"/>
        </a:spcAft>
        <a:defRPr sz="4400">
          <a:solidFill>
            <a:schemeClr val="tx1"/>
          </a:solidFill>
          <a:latin typeface="標楷體" pitchFamily="65" charset="-120"/>
          <a:ea typeface="標楷體" pitchFamily="65" charset="-120"/>
        </a:defRPr>
      </a:lvl3pPr>
      <a:lvl4pPr algn="ctr" rtl="0" eaLnBrk="0" fontAlgn="base" hangingPunct="0">
        <a:spcBef>
          <a:spcPct val="0"/>
        </a:spcBef>
        <a:spcAft>
          <a:spcPct val="0"/>
        </a:spcAft>
        <a:defRPr sz="4400">
          <a:solidFill>
            <a:schemeClr val="tx1"/>
          </a:solidFill>
          <a:latin typeface="標楷體" pitchFamily="65" charset="-120"/>
          <a:ea typeface="標楷體" pitchFamily="65" charset="-120"/>
        </a:defRPr>
      </a:lvl4pPr>
      <a:lvl5pPr algn="ctr" rtl="0" eaLnBrk="0" fontAlgn="base" hangingPunct="0">
        <a:spcBef>
          <a:spcPct val="0"/>
        </a:spcBef>
        <a:spcAft>
          <a:spcPct val="0"/>
        </a:spcAft>
        <a:defRPr sz="4400">
          <a:solidFill>
            <a:schemeClr val="tx1"/>
          </a:solidFill>
          <a:latin typeface="標楷體" pitchFamily="65" charset="-120"/>
          <a:ea typeface="標楷體" pitchFamily="65"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pitchFamily="18"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pitchFamily="18"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pitchFamily="18"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40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 typeface="Arial" pitchFamily="34" charset="0"/>
        <a:buChar char="–"/>
        <a:defRPr sz="32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E:\Work\公民與~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8"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a:extLst>
              <a:ext uri="{FF2B5EF4-FFF2-40B4-BE49-F238E27FC236}"/>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tint val="75000"/>
                  </a:schemeClr>
                </a:solidFill>
                <a:latin typeface="+mn-lt"/>
                <a:ea typeface="+mn-ea"/>
              </a:defRPr>
            </a:lvl1pPr>
          </a:lstStyle>
          <a:p>
            <a:pPr>
              <a:defRPr/>
            </a:pPr>
            <a:fld id="{32B24D39-FDBE-45F7-8E22-43E80E2C4F5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itchFamily="34" charset="0"/>
              </a:defRPr>
            </a:lvl1pPr>
          </a:lstStyle>
          <a:p>
            <a:pPr fontAlgn="base">
              <a:spcBef>
                <a:spcPct val="0"/>
              </a:spcBef>
              <a:spcAft>
                <a:spcPct val="0"/>
              </a:spcAft>
              <a:defRPr/>
            </a:pPr>
            <a:endParaRPr lang="en-US" altLang="zh-TW"/>
          </a:p>
        </p:txBody>
      </p:sp>
      <p:sp>
        <p:nvSpPr>
          <p:cNvPr id="6" name="投影片編號版面配置區 5">
            <a:extLst>
              <a:ext uri="{FF2B5EF4-FFF2-40B4-BE49-F238E27FC236}"/>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itchFamily="34" charset="0"/>
              </a:defRPr>
            </a:lvl1pPr>
          </a:lstStyle>
          <a:p>
            <a:pPr fontAlgn="base">
              <a:spcBef>
                <a:spcPct val="0"/>
              </a:spcBef>
              <a:spcAft>
                <a:spcPct val="0"/>
              </a:spcAft>
              <a:defRPr/>
            </a:pPr>
            <a:fld id="{396CA1BC-0899-4FCC-A4CF-471696325C21}" type="slidenum">
              <a:rPr lang="zh-TW" altLang="en-US"/>
              <a:pPr fontAlgn="base">
                <a:spcBef>
                  <a:spcPct val="0"/>
                </a:spcBef>
                <a:spcAft>
                  <a:spcPct val="0"/>
                </a:spcAft>
                <a:defRPr/>
              </a:pPr>
              <a:t>‹#›</a:t>
            </a:fld>
            <a:endParaRPr lang="zh-TW" altLang="en-US"/>
          </a:p>
        </p:txBody>
      </p:sp>
    </p:spTree>
    <p:extLst>
      <p:ext uri="{BB962C8B-B14F-4D97-AF65-F5344CB8AC3E}">
        <p14:creationId xmlns:p14="http://schemas.microsoft.com/office/powerpoint/2010/main" val="373061452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標楷體" pitchFamily="65" charset="-120"/>
          <a:ea typeface="標楷體" pitchFamily="65" charset="-120"/>
        </a:defRPr>
      </a:lvl2pPr>
      <a:lvl3pPr algn="ctr" rtl="0" eaLnBrk="0" fontAlgn="base" hangingPunct="0">
        <a:spcBef>
          <a:spcPct val="0"/>
        </a:spcBef>
        <a:spcAft>
          <a:spcPct val="0"/>
        </a:spcAft>
        <a:defRPr sz="4400">
          <a:solidFill>
            <a:schemeClr val="tx1"/>
          </a:solidFill>
          <a:latin typeface="標楷體" pitchFamily="65" charset="-120"/>
          <a:ea typeface="標楷體" pitchFamily="65" charset="-120"/>
        </a:defRPr>
      </a:lvl3pPr>
      <a:lvl4pPr algn="ctr" rtl="0" eaLnBrk="0" fontAlgn="base" hangingPunct="0">
        <a:spcBef>
          <a:spcPct val="0"/>
        </a:spcBef>
        <a:spcAft>
          <a:spcPct val="0"/>
        </a:spcAft>
        <a:defRPr sz="4400">
          <a:solidFill>
            <a:schemeClr val="tx1"/>
          </a:solidFill>
          <a:latin typeface="標楷體" pitchFamily="65" charset="-120"/>
          <a:ea typeface="標楷體" pitchFamily="65" charset="-120"/>
        </a:defRPr>
      </a:lvl4pPr>
      <a:lvl5pPr algn="ctr" rtl="0" eaLnBrk="0" fontAlgn="base" hangingPunct="0">
        <a:spcBef>
          <a:spcPct val="0"/>
        </a:spcBef>
        <a:spcAft>
          <a:spcPct val="0"/>
        </a:spcAft>
        <a:defRPr sz="4400">
          <a:solidFill>
            <a:schemeClr val="tx1"/>
          </a:solidFill>
          <a:latin typeface="標楷體" pitchFamily="65" charset="-120"/>
          <a:ea typeface="標楷體" pitchFamily="65"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pitchFamily="18"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pitchFamily="18"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pitchFamily="18"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40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 typeface="Arial" pitchFamily="34" charset="0"/>
        <a:buChar char="–"/>
        <a:defRPr sz="32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E:\Work\公民與~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8"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a:extLst>
              <a:ext uri="{FF2B5EF4-FFF2-40B4-BE49-F238E27FC236}"/>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tint val="75000"/>
                  </a:schemeClr>
                </a:solidFill>
                <a:latin typeface="+mn-lt"/>
                <a:ea typeface="+mn-ea"/>
              </a:defRPr>
            </a:lvl1pPr>
          </a:lstStyle>
          <a:p>
            <a:pPr>
              <a:defRPr/>
            </a:pPr>
            <a:fld id="{32B24D39-FDBE-45F7-8E22-43E80E2C4F5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itchFamily="34" charset="0"/>
              </a:defRPr>
            </a:lvl1pPr>
          </a:lstStyle>
          <a:p>
            <a:pPr fontAlgn="base">
              <a:spcBef>
                <a:spcPct val="0"/>
              </a:spcBef>
              <a:spcAft>
                <a:spcPct val="0"/>
              </a:spcAft>
              <a:defRPr/>
            </a:pPr>
            <a:endParaRPr lang="en-US" altLang="zh-TW"/>
          </a:p>
        </p:txBody>
      </p:sp>
      <p:sp>
        <p:nvSpPr>
          <p:cNvPr id="6" name="投影片編號版面配置區 5">
            <a:extLst>
              <a:ext uri="{FF2B5EF4-FFF2-40B4-BE49-F238E27FC236}"/>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itchFamily="34" charset="0"/>
              </a:defRPr>
            </a:lvl1pPr>
          </a:lstStyle>
          <a:p>
            <a:pPr fontAlgn="base">
              <a:spcBef>
                <a:spcPct val="0"/>
              </a:spcBef>
              <a:spcAft>
                <a:spcPct val="0"/>
              </a:spcAft>
              <a:defRPr/>
            </a:pPr>
            <a:fld id="{396CA1BC-0899-4FCC-A4CF-471696325C21}" type="slidenum">
              <a:rPr lang="zh-TW" altLang="en-US"/>
              <a:pPr fontAlgn="base">
                <a:spcBef>
                  <a:spcPct val="0"/>
                </a:spcBef>
                <a:spcAft>
                  <a:spcPct val="0"/>
                </a:spcAft>
                <a:defRPr/>
              </a:pPr>
              <a:t>‹#›</a:t>
            </a:fld>
            <a:endParaRPr lang="zh-TW" altLang="en-US"/>
          </a:p>
        </p:txBody>
      </p:sp>
    </p:spTree>
    <p:extLst>
      <p:ext uri="{BB962C8B-B14F-4D97-AF65-F5344CB8AC3E}">
        <p14:creationId xmlns:p14="http://schemas.microsoft.com/office/powerpoint/2010/main" val="237526742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標楷體" pitchFamily="65" charset="-120"/>
          <a:ea typeface="標楷體" pitchFamily="65" charset="-120"/>
        </a:defRPr>
      </a:lvl2pPr>
      <a:lvl3pPr algn="ctr" rtl="0" eaLnBrk="0" fontAlgn="base" hangingPunct="0">
        <a:spcBef>
          <a:spcPct val="0"/>
        </a:spcBef>
        <a:spcAft>
          <a:spcPct val="0"/>
        </a:spcAft>
        <a:defRPr sz="4400">
          <a:solidFill>
            <a:schemeClr val="tx1"/>
          </a:solidFill>
          <a:latin typeface="標楷體" pitchFamily="65" charset="-120"/>
          <a:ea typeface="標楷體" pitchFamily="65" charset="-120"/>
        </a:defRPr>
      </a:lvl3pPr>
      <a:lvl4pPr algn="ctr" rtl="0" eaLnBrk="0" fontAlgn="base" hangingPunct="0">
        <a:spcBef>
          <a:spcPct val="0"/>
        </a:spcBef>
        <a:spcAft>
          <a:spcPct val="0"/>
        </a:spcAft>
        <a:defRPr sz="4400">
          <a:solidFill>
            <a:schemeClr val="tx1"/>
          </a:solidFill>
          <a:latin typeface="標楷體" pitchFamily="65" charset="-120"/>
          <a:ea typeface="標楷體" pitchFamily="65" charset="-120"/>
        </a:defRPr>
      </a:lvl4pPr>
      <a:lvl5pPr algn="ctr" rtl="0" eaLnBrk="0" fontAlgn="base" hangingPunct="0">
        <a:spcBef>
          <a:spcPct val="0"/>
        </a:spcBef>
        <a:spcAft>
          <a:spcPct val="0"/>
        </a:spcAft>
        <a:defRPr sz="4400">
          <a:solidFill>
            <a:schemeClr val="tx1"/>
          </a:solidFill>
          <a:latin typeface="標楷體" pitchFamily="65" charset="-120"/>
          <a:ea typeface="標楷體" pitchFamily="65"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pitchFamily="18"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pitchFamily="18"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pitchFamily="18"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40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 typeface="Arial" pitchFamily="34" charset="0"/>
        <a:buChar char="–"/>
        <a:defRPr sz="32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E:\Work\公民與~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8"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a:extLst>
              <a:ext uri="{FF2B5EF4-FFF2-40B4-BE49-F238E27FC236}"/>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tint val="75000"/>
                  </a:schemeClr>
                </a:solidFill>
                <a:latin typeface="+mn-lt"/>
                <a:ea typeface="+mn-ea"/>
              </a:defRPr>
            </a:lvl1pPr>
          </a:lstStyle>
          <a:p>
            <a:pPr>
              <a:defRPr/>
            </a:pPr>
            <a:fld id="{32B24D39-FDBE-45F7-8E22-43E80E2C4F5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itchFamily="34" charset="0"/>
              </a:defRPr>
            </a:lvl1pPr>
          </a:lstStyle>
          <a:p>
            <a:pPr fontAlgn="base">
              <a:spcBef>
                <a:spcPct val="0"/>
              </a:spcBef>
              <a:spcAft>
                <a:spcPct val="0"/>
              </a:spcAft>
              <a:defRPr/>
            </a:pPr>
            <a:endParaRPr lang="en-US" altLang="zh-TW"/>
          </a:p>
        </p:txBody>
      </p:sp>
      <p:sp>
        <p:nvSpPr>
          <p:cNvPr id="6" name="投影片編號版面配置區 5">
            <a:extLst>
              <a:ext uri="{FF2B5EF4-FFF2-40B4-BE49-F238E27FC236}"/>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itchFamily="34" charset="0"/>
              </a:defRPr>
            </a:lvl1pPr>
          </a:lstStyle>
          <a:p>
            <a:pPr fontAlgn="base">
              <a:spcBef>
                <a:spcPct val="0"/>
              </a:spcBef>
              <a:spcAft>
                <a:spcPct val="0"/>
              </a:spcAft>
              <a:defRPr/>
            </a:pPr>
            <a:fld id="{396CA1BC-0899-4FCC-A4CF-471696325C21}" type="slidenum">
              <a:rPr lang="zh-TW" altLang="en-US"/>
              <a:pPr fontAlgn="base">
                <a:spcBef>
                  <a:spcPct val="0"/>
                </a:spcBef>
                <a:spcAft>
                  <a:spcPct val="0"/>
                </a:spcAft>
                <a:defRPr/>
              </a:pPr>
              <a:t>‹#›</a:t>
            </a:fld>
            <a:endParaRPr lang="zh-TW" altLang="en-US"/>
          </a:p>
        </p:txBody>
      </p:sp>
    </p:spTree>
    <p:extLst>
      <p:ext uri="{BB962C8B-B14F-4D97-AF65-F5344CB8AC3E}">
        <p14:creationId xmlns:p14="http://schemas.microsoft.com/office/powerpoint/2010/main" val="226212419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標楷體" pitchFamily="65" charset="-120"/>
          <a:ea typeface="標楷體" pitchFamily="65" charset="-120"/>
        </a:defRPr>
      </a:lvl2pPr>
      <a:lvl3pPr algn="ctr" rtl="0" eaLnBrk="0" fontAlgn="base" hangingPunct="0">
        <a:spcBef>
          <a:spcPct val="0"/>
        </a:spcBef>
        <a:spcAft>
          <a:spcPct val="0"/>
        </a:spcAft>
        <a:defRPr sz="4400">
          <a:solidFill>
            <a:schemeClr val="tx1"/>
          </a:solidFill>
          <a:latin typeface="標楷體" pitchFamily="65" charset="-120"/>
          <a:ea typeface="標楷體" pitchFamily="65" charset="-120"/>
        </a:defRPr>
      </a:lvl3pPr>
      <a:lvl4pPr algn="ctr" rtl="0" eaLnBrk="0" fontAlgn="base" hangingPunct="0">
        <a:spcBef>
          <a:spcPct val="0"/>
        </a:spcBef>
        <a:spcAft>
          <a:spcPct val="0"/>
        </a:spcAft>
        <a:defRPr sz="4400">
          <a:solidFill>
            <a:schemeClr val="tx1"/>
          </a:solidFill>
          <a:latin typeface="標楷體" pitchFamily="65" charset="-120"/>
          <a:ea typeface="標楷體" pitchFamily="65" charset="-120"/>
        </a:defRPr>
      </a:lvl4pPr>
      <a:lvl5pPr algn="ctr" rtl="0" eaLnBrk="0" fontAlgn="base" hangingPunct="0">
        <a:spcBef>
          <a:spcPct val="0"/>
        </a:spcBef>
        <a:spcAft>
          <a:spcPct val="0"/>
        </a:spcAft>
        <a:defRPr sz="4400">
          <a:solidFill>
            <a:schemeClr val="tx1"/>
          </a:solidFill>
          <a:latin typeface="標楷體" pitchFamily="65" charset="-120"/>
          <a:ea typeface="標楷體" pitchFamily="65"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pitchFamily="18"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pitchFamily="18"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pitchFamily="18"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40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 typeface="Arial" pitchFamily="34" charset="0"/>
        <a:buChar char="–"/>
        <a:defRPr sz="32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E:\Work\公民與~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8"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a:extLst>
              <a:ext uri="{FF2B5EF4-FFF2-40B4-BE49-F238E27FC236}"/>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tint val="75000"/>
                  </a:schemeClr>
                </a:solidFill>
                <a:latin typeface="+mn-lt"/>
                <a:ea typeface="+mn-ea"/>
              </a:defRPr>
            </a:lvl1pPr>
          </a:lstStyle>
          <a:p>
            <a:pPr>
              <a:defRPr/>
            </a:pPr>
            <a:fld id="{32B24D39-FDBE-45F7-8E22-43E80E2C4F5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itchFamily="34" charset="0"/>
              </a:defRPr>
            </a:lvl1pPr>
          </a:lstStyle>
          <a:p>
            <a:pPr fontAlgn="base">
              <a:spcBef>
                <a:spcPct val="0"/>
              </a:spcBef>
              <a:spcAft>
                <a:spcPct val="0"/>
              </a:spcAft>
              <a:defRPr/>
            </a:pPr>
            <a:endParaRPr lang="en-US" altLang="zh-TW"/>
          </a:p>
        </p:txBody>
      </p:sp>
      <p:sp>
        <p:nvSpPr>
          <p:cNvPr id="6" name="投影片編號版面配置區 5">
            <a:extLst>
              <a:ext uri="{FF2B5EF4-FFF2-40B4-BE49-F238E27FC236}"/>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itchFamily="34" charset="0"/>
              </a:defRPr>
            </a:lvl1pPr>
          </a:lstStyle>
          <a:p>
            <a:pPr fontAlgn="base">
              <a:spcBef>
                <a:spcPct val="0"/>
              </a:spcBef>
              <a:spcAft>
                <a:spcPct val="0"/>
              </a:spcAft>
              <a:defRPr/>
            </a:pPr>
            <a:fld id="{396CA1BC-0899-4FCC-A4CF-471696325C21}" type="slidenum">
              <a:rPr lang="zh-TW" altLang="en-US"/>
              <a:pPr fontAlgn="base">
                <a:spcBef>
                  <a:spcPct val="0"/>
                </a:spcBef>
                <a:spcAft>
                  <a:spcPct val="0"/>
                </a:spcAft>
                <a:defRPr/>
              </a:pPr>
              <a:t>‹#›</a:t>
            </a:fld>
            <a:endParaRPr lang="zh-TW" altLang="en-US"/>
          </a:p>
        </p:txBody>
      </p:sp>
    </p:spTree>
    <p:extLst>
      <p:ext uri="{BB962C8B-B14F-4D97-AF65-F5344CB8AC3E}">
        <p14:creationId xmlns:p14="http://schemas.microsoft.com/office/powerpoint/2010/main" val="408916727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標楷體" pitchFamily="65" charset="-120"/>
          <a:ea typeface="標楷體" pitchFamily="65" charset="-120"/>
        </a:defRPr>
      </a:lvl2pPr>
      <a:lvl3pPr algn="ctr" rtl="0" eaLnBrk="0" fontAlgn="base" hangingPunct="0">
        <a:spcBef>
          <a:spcPct val="0"/>
        </a:spcBef>
        <a:spcAft>
          <a:spcPct val="0"/>
        </a:spcAft>
        <a:defRPr sz="4400">
          <a:solidFill>
            <a:schemeClr val="tx1"/>
          </a:solidFill>
          <a:latin typeface="標楷體" pitchFamily="65" charset="-120"/>
          <a:ea typeface="標楷體" pitchFamily="65" charset="-120"/>
        </a:defRPr>
      </a:lvl3pPr>
      <a:lvl4pPr algn="ctr" rtl="0" eaLnBrk="0" fontAlgn="base" hangingPunct="0">
        <a:spcBef>
          <a:spcPct val="0"/>
        </a:spcBef>
        <a:spcAft>
          <a:spcPct val="0"/>
        </a:spcAft>
        <a:defRPr sz="4400">
          <a:solidFill>
            <a:schemeClr val="tx1"/>
          </a:solidFill>
          <a:latin typeface="標楷體" pitchFamily="65" charset="-120"/>
          <a:ea typeface="標楷體" pitchFamily="65" charset="-120"/>
        </a:defRPr>
      </a:lvl4pPr>
      <a:lvl5pPr algn="ctr" rtl="0" eaLnBrk="0" fontAlgn="base" hangingPunct="0">
        <a:spcBef>
          <a:spcPct val="0"/>
        </a:spcBef>
        <a:spcAft>
          <a:spcPct val="0"/>
        </a:spcAft>
        <a:defRPr sz="4400">
          <a:solidFill>
            <a:schemeClr val="tx1"/>
          </a:solidFill>
          <a:latin typeface="標楷體" pitchFamily="65" charset="-120"/>
          <a:ea typeface="標楷體" pitchFamily="65"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pitchFamily="18"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pitchFamily="18"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pitchFamily="18"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40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 typeface="Arial" pitchFamily="34" charset="0"/>
        <a:buChar char="–"/>
        <a:defRPr sz="32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E:\Work\公民與~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8"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a:extLst>
              <a:ext uri="{FF2B5EF4-FFF2-40B4-BE49-F238E27FC236}"/>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tint val="75000"/>
                  </a:schemeClr>
                </a:solidFill>
                <a:latin typeface="+mn-lt"/>
                <a:ea typeface="+mn-ea"/>
              </a:defRPr>
            </a:lvl1pPr>
          </a:lstStyle>
          <a:p>
            <a:pPr>
              <a:defRPr/>
            </a:pPr>
            <a:fld id="{32B24D39-FDBE-45F7-8E22-43E80E2C4F5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itchFamily="34" charset="0"/>
              </a:defRPr>
            </a:lvl1pPr>
          </a:lstStyle>
          <a:p>
            <a:pPr fontAlgn="base">
              <a:spcBef>
                <a:spcPct val="0"/>
              </a:spcBef>
              <a:spcAft>
                <a:spcPct val="0"/>
              </a:spcAft>
              <a:defRPr/>
            </a:pPr>
            <a:endParaRPr lang="en-US" altLang="zh-TW"/>
          </a:p>
        </p:txBody>
      </p:sp>
      <p:sp>
        <p:nvSpPr>
          <p:cNvPr id="6" name="投影片編號版面配置區 5">
            <a:extLst>
              <a:ext uri="{FF2B5EF4-FFF2-40B4-BE49-F238E27FC236}"/>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itchFamily="34" charset="0"/>
              </a:defRPr>
            </a:lvl1pPr>
          </a:lstStyle>
          <a:p>
            <a:pPr fontAlgn="base">
              <a:spcBef>
                <a:spcPct val="0"/>
              </a:spcBef>
              <a:spcAft>
                <a:spcPct val="0"/>
              </a:spcAft>
              <a:defRPr/>
            </a:pPr>
            <a:fld id="{396CA1BC-0899-4FCC-A4CF-471696325C21}" type="slidenum">
              <a:rPr lang="zh-TW" altLang="en-US"/>
              <a:pPr fontAlgn="base">
                <a:spcBef>
                  <a:spcPct val="0"/>
                </a:spcBef>
                <a:spcAft>
                  <a:spcPct val="0"/>
                </a:spcAft>
                <a:defRPr/>
              </a:pPr>
              <a:t>‹#›</a:t>
            </a:fld>
            <a:endParaRPr lang="zh-TW" altLang="en-US"/>
          </a:p>
        </p:txBody>
      </p:sp>
    </p:spTree>
    <p:extLst>
      <p:ext uri="{BB962C8B-B14F-4D97-AF65-F5344CB8AC3E}">
        <p14:creationId xmlns:p14="http://schemas.microsoft.com/office/powerpoint/2010/main" val="150774073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標楷體" pitchFamily="65" charset="-120"/>
          <a:ea typeface="標楷體" pitchFamily="65" charset="-120"/>
        </a:defRPr>
      </a:lvl2pPr>
      <a:lvl3pPr algn="ctr" rtl="0" eaLnBrk="0" fontAlgn="base" hangingPunct="0">
        <a:spcBef>
          <a:spcPct val="0"/>
        </a:spcBef>
        <a:spcAft>
          <a:spcPct val="0"/>
        </a:spcAft>
        <a:defRPr sz="4400">
          <a:solidFill>
            <a:schemeClr val="tx1"/>
          </a:solidFill>
          <a:latin typeface="標楷體" pitchFamily="65" charset="-120"/>
          <a:ea typeface="標楷體" pitchFamily="65" charset="-120"/>
        </a:defRPr>
      </a:lvl3pPr>
      <a:lvl4pPr algn="ctr" rtl="0" eaLnBrk="0" fontAlgn="base" hangingPunct="0">
        <a:spcBef>
          <a:spcPct val="0"/>
        </a:spcBef>
        <a:spcAft>
          <a:spcPct val="0"/>
        </a:spcAft>
        <a:defRPr sz="4400">
          <a:solidFill>
            <a:schemeClr val="tx1"/>
          </a:solidFill>
          <a:latin typeface="標楷體" pitchFamily="65" charset="-120"/>
          <a:ea typeface="標楷體" pitchFamily="65" charset="-120"/>
        </a:defRPr>
      </a:lvl4pPr>
      <a:lvl5pPr algn="ctr" rtl="0" eaLnBrk="0" fontAlgn="base" hangingPunct="0">
        <a:spcBef>
          <a:spcPct val="0"/>
        </a:spcBef>
        <a:spcAft>
          <a:spcPct val="0"/>
        </a:spcAft>
        <a:defRPr sz="4400">
          <a:solidFill>
            <a:schemeClr val="tx1"/>
          </a:solidFill>
          <a:latin typeface="標楷體" pitchFamily="65" charset="-120"/>
          <a:ea typeface="標楷體" pitchFamily="65"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pitchFamily="18"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pitchFamily="18"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pitchFamily="18"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40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 typeface="Arial" pitchFamily="34" charset="0"/>
        <a:buChar char="–"/>
        <a:defRPr sz="32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E:\Work\公民與~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8"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a:extLst>
              <a:ext uri="{FF2B5EF4-FFF2-40B4-BE49-F238E27FC236}"/>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tint val="75000"/>
                  </a:schemeClr>
                </a:solidFill>
                <a:latin typeface="+mn-lt"/>
                <a:ea typeface="+mn-ea"/>
              </a:defRPr>
            </a:lvl1pPr>
          </a:lstStyle>
          <a:p>
            <a:pPr>
              <a:defRPr/>
            </a:pPr>
            <a:fld id="{32B24D39-FDBE-45F7-8E22-43E80E2C4F5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itchFamily="34" charset="0"/>
              </a:defRPr>
            </a:lvl1pPr>
          </a:lstStyle>
          <a:p>
            <a:pPr fontAlgn="base">
              <a:spcBef>
                <a:spcPct val="0"/>
              </a:spcBef>
              <a:spcAft>
                <a:spcPct val="0"/>
              </a:spcAft>
              <a:defRPr/>
            </a:pPr>
            <a:endParaRPr lang="en-US" altLang="zh-TW"/>
          </a:p>
        </p:txBody>
      </p:sp>
      <p:sp>
        <p:nvSpPr>
          <p:cNvPr id="6" name="投影片編號版面配置區 5">
            <a:extLst>
              <a:ext uri="{FF2B5EF4-FFF2-40B4-BE49-F238E27FC236}"/>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itchFamily="34" charset="0"/>
              </a:defRPr>
            </a:lvl1pPr>
          </a:lstStyle>
          <a:p>
            <a:pPr fontAlgn="base">
              <a:spcBef>
                <a:spcPct val="0"/>
              </a:spcBef>
              <a:spcAft>
                <a:spcPct val="0"/>
              </a:spcAft>
              <a:defRPr/>
            </a:pPr>
            <a:fld id="{396CA1BC-0899-4FCC-A4CF-471696325C21}" type="slidenum">
              <a:rPr lang="zh-TW" altLang="en-US"/>
              <a:pPr fontAlgn="base">
                <a:spcBef>
                  <a:spcPct val="0"/>
                </a:spcBef>
                <a:spcAft>
                  <a:spcPct val="0"/>
                </a:spcAft>
                <a:defRPr/>
              </a:pPr>
              <a:t>‹#›</a:t>
            </a:fld>
            <a:endParaRPr lang="zh-TW" altLang="en-US"/>
          </a:p>
        </p:txBody>
      </p:sp>
    </p:spTree>
    <p:extLst>
      <p:ext uri="{BB962C8B-B14F-4D97-AF65-F5344CB8AC3E}">
        <p14:creationId xmlns:p14="http://schemas.microsoft.com/office/powerpoint/2010/main" val="317364565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標楷體" pitchFamily="65" charset="-120"/>
          <a:ea typeface="標楷體" pitchFamily="65" charset="-120"/>
        </a:defRPr>
      </a:lvl2pPr>
      <a:lvl3pPr algn="ctr" rtl="0" eaLnBrk="0" fontAlgn="base" hangingPunct="0">
        <a:spcBef>
          <a:spcPct val="0"/>
        </a:spcBef>
        <a:spcAft>
          <a:spcPct val="0"/>
        </a:spcAft>
        <a:defRPr sz="4400">
          <a:solidFill>
            <a:schemeClr val="tx1"/>
          </a:solidFill>
          <a:latin typeface="標楷體" pitchFamily="65" charset="-120"/>
          <a:ea typeface="標楷體" pitchFamily="65" charset="-120"/>
        </a:defRPr>
      </a:lvl3pPr>
      <a:lvl4pPr algn="ctr" rtl="0" eaLnBrk="0" fontAlgn="base" hangingPunct="0">
        <a:spcBef>
          <a:spcPct val="0"/>
        </a:spcBef>
        <a:spcAft>
          <a:spcPct val="0"/>
        </a:spcAft>
        <a:defRPr sz="4400">
          <a:solidFill>
            <a:schemeClr val="tx1"/>
          </a:solidFill>
          <a:latin typeface="標楷體" pitchFamily="65" charset="-120"/>
          <a:ea typeface="標楷體" pitchFamily="65" charset="-120"/>
        </a:defRPr>
      </a:lvl4pPr>
      <a:lvl5pPr algn="ctr" rtl="0" eaLnBrk="0" fontAlgn="base" hangingPunct="0">
        <a:spcBef>
          <a:spcPct val="0"/>
        </a:spcBef>
        <a:spcAft>
          <a:spcPct val="0"/>
        </a:spcAft>
        <a:defRPr sz="4400">
          <a:solidFill>
            <a:schemeClr val="tx1"/>
          </a:solidFill>
          <a:latin typeface="標楷體" pitchFamily="65" charset="-120"/>
          <a:ea typeface="標楷體" pitchFamily="65"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pitchFamily="18"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pitchFamily="18"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pitchFamily="18"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40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 typeface="Arial" pitchFamily="34" charset="0"/>
        <a:buChar char="–"/>
        <a:defRPr sz="32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E:\Work\公民與~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8"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a:extLst>
              <a:ext uri="{FF2B5EF4-FFF2-40B4-BE49-F238E27FC236}"/>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tint val="75000"/>
                  </a:schemeClr>
                </a:solidFill>
                <a:latin typeface="+mn-lt"/>
                <a:ea typeface="+mn-ea"/>
              </a:defRPr>
            </a:lvl1pPr>
          </a:lstStyle>
          <a:p>
            <a:pPr>
              <a:defRPr/>
            </a:pPr>
            <a:fld id="{32B24D39-FDBE-45F7-8E22-43E80E2C4F5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itchFamily="34" charset="0"/>
              </a:defRPr>
            </a:lvl1pPr>
          </a:lstStyle>
          <a:p>
            <a:pPr fontAlgn="base">
              <a:spcBef>
                <a:spcPct val="0"/>
              </a:spcBef>
              <a:spcAft>
                <a:spcPct val="0"/>
              </a:spcAft>
              <a:defRPr/>
            </a:pPr>
            <a:endParaRPr lang="en-US" altLang="zh-TW"/>
          </a:p>
        </p:txBody>
      </p:sp>
      <p:sp>
        <p:nvSpPr>
          <p:cNvPr id="6" name="投影片編號版面配置區 5">
            <a:extLst>
              <a:ext uri="{FF2B5EF4-FFF2-40B4-BE49-F238E27FC236}"/>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itchFamily="34" charset="0"/>
              </a:defRPr>
            </a:lvl1pPr>
          </a:lstStyle>
          <a:p>
            <a:pPr fontAlgn="base">
              <a:spcBef>
                <a:spcPct val="0"/>
              </a:spcBef>
              <a:spcAft>
                <a:spcPct val="0"/>
              </a:spcAft>
              <a:defRPr/>
            </a:pPr>
            <a:fld id="{396CA1BC-0899-4FCC-A4CF-471696325C21}" type="slidenum">
              <a:rPr lang="zh-TW" altLang="en-US"/>
              <a:pPr fontAlgn="base">
                <a:spcBef>
                  <a:spcPct val="0"/>
                </a:spcBef>
                <a:spcAft>
                  <a:spcPct val="0"/>
                </a:spcAft>
                <a:defRPr/>
              </a:pPr>
              <a:t>‹#›</a:t>
            </a:fld>
            <a:endParaRPr lang="zh-TW" altLang="en-US"/>
          </a:p>
        </p:txBody>
      </p:sp>
    </p:spTree>
    <p:extLst>
      <p:ext uri="{BB962C8B-B14F-4D97-AF65-F5344CB8AC3E}">
        <p14:creationId xmlns:p14="http://schemas.microsoft.com/office/powerpoint/2010/main" val="366233496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標楷體" pitchFamily="65" charset="-120"/>
          <a:ea typeface="標楷體" pitchFamily="65" charset="-120"/>
        </a:defRPr>
      </a:lvl2pPr>
      <a:lvl3pPr algn="ctr" rtl="0" eaLnBrk="0" fontAlgn="base" hangingPunct="0">
        <a:spcBef>
          <a:spcPct val="0"/>
        </a:spcBef>
        <a:spcAft>
          <a:spcPct val="0"/>
        </a:spcAft>
        <a:defRPr sz="4400">
          <a:solidFill>
            <a:schemeClr val="tx1"/>
          </a:solidFill>
          <a:latin typeface="標楷體" pitchFamily="65" charset="-120"/>
          <a:ea typeface="標楷體" pitchFamily="65" charset="-120"/>
        </a:defRPr>
      </a:lvl3pPr>
      <a:lvl4pPr algn="ctr" rtl="0" eaLnBrk="0" fontAlgn="base" hangingPunct="0">
        <a:spcBef>
          <a:spcPct val="0"/>
        </a:spcBef>
        <a:spcAft>
          <a:spcPct val="0"/>
        </a:spcAft>
        <a:defRPr sz="4400">
          <a:solidFill>
            <a:schemeClr val="tx1"/>
          </a:solidFill>
          <a:latin typeface="標楷體" pitchFamily="65" charset="-120"/>
          <a:ea typeface="標楷體" pitchFamily="65" charset="-120"/>
        </a:defRPr>
      </a:lvl4pPr>
      <a:lvl5pPr algn="ctr" rtl="0" eaLnBrk="0" fontAlgn="base" hangingPunct="0">
        <a:spcBef>
          <a:spcPct val="0"/>
        </a:spcBef>
        <a:spcAft>
          <a:spcPct val="0"/>
        </a:spcAft>
        <a:defRPr sz="4400">
          <a:solidFill>
            <a:schemeClr val="tx1"/>
          </a:solidFill>
          <a:latin typeface="標楷體" pitchFamily="65" charset="-120"/>
          <a:ea typeface="標楷體" pitchFamily="65"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pitchFamily="18"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pitchFamily="18"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pitchFamily="18"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40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 typeface="Arial" pitchFamily="34" charset="0"/>
        <a:buChar char="–"/>
        <a:defRPr sz="32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E:\Work\公民與~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8"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a:extLst>
              <a:ext uri="{FF2B5EF4-FFF2-40B4-BE49-F238E27FC236}"/>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tint val="75000"/>
                  </a:schemeClr>
                </a:solidFill>
                <a:latin typeface="+mn-lt"/>
                <a:ea typeface="+mn-ea"/>
              </a:defRPr>
            </a:lvl1pPr>
          </a:lstStyle>
          <a:p>
            <a:pPr>
              <a:defRPr/>
            </a:pPr>
            <a:fld id="{32B24D39-FDBE-45F7-8E22-43E80E2C4F5C}" type="datetime1">
              <a:rPr lang="zh-TW" altLang="en-US">
                <a:solidFill>
                  <a:prstClr val="black">
                    <a:tint val="75000"/>
                  </a:prstClr>
                </a:solidFill>
              </a:rPr>
              <a:pPr>
                <a:defRPr/>
              </a:pPr>
              <a:t>2020/3/25</a:t>
            </a:fld>
            <a:endParaRPr lang="zh-TW" altLang="en-US">
              <a:solidFill>
                <a:prstClr val="black">
                  <a:tint val="75000"/>
                </a:prstClr>
              </a:solidFill>
            </a:endParaRPr>
          </a:p>
        </p:txBody>
      </p:sp>
      <p:sp>
        <p:nvSpPr>
          <p:cNvPr id="5" name="頁尾版面配置區 4">
            <a:extLst>
              <a:ext uri="{FF2B5EF4-FFF2-40B4-BE49-F238E27FC236}"/>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itchFamily="34" charset="0"/>
              </a:defRPr>
            </a:lvl1pPr>
          </a:lstStyle>
          <a:p>
            <a:pPr fontAlgn="base">
              <a:spcBef>
                <a:spcPct val="0"/>
              </a:spcBef>
              <a:spcAft>
                <a:spcPct val="0"/>
              </a:spcAft>
              <a:defRPr/>
            </a:pPr>
            <a:endParaRPr lang="en-US" altLang="zh-TW"/>
          </a:p>
        </p:txBody>
      </p:sp>
      <p:sp>
        <p:nvSpPr>
          <p:cNvPr id="6" name="投影片編號版面配置區 5">
            <a:extLst>
              <a:ext uri="{FF2B5EF4-FFF2-40B4-BE49-F238E27FC236}"/>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itchFamily="34" charset="0"/>
              </a:defRPr>
            </a:lvl1pPr>
          </a:lstStyle>
          <a:p>
            <a:pPr fontAlgn="base">
              <a:spcBef>
                <a:spcPct val="0"/>
              </a:spcBef>
              <a:spcAft>
                <a:spcPct val="0"/>
              </a:spcAft>
              <a:defRPr/>
            </a:pPr>
            <a:fld id="{396CA1BC-0899-4FCC-A4CF-471696325C21}" type="slidenum">
              <a:rPr lang="zh-TW" altLang="en-US"/>
              <a:pPr fontAlgn="base">
                <a:spcBef>
                  <a:spcPct val="0"/>
                </a:spcBef>
                <a:spcAft>
                  <a:spcPct val="0"/>
                </a:spcAft>
                <a:defRPr/>
              </a:pPr>
              <a:t>‹#›</a:t>
            </a:fld>
            <a:endParaRPr lang="zh-TW" altLang="en-US"/>
          </a:p>
        </p:txBody>
      </p:sp>
    </p:spTree>
    <p:extLst>
      <p:ext uri="{BB962C8B-B14F-4D97-AF65-F5344CB8AC3E}">
        <p14:creationId xmlns:p14="http://schemas.microsoft.com/office/powerpoint/2010/main" val="93386196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標楷體" pitchFamily="65" charset="-120"/>
          <a:ea typeface="標楷體" pitchFamily="65" charset="-120"/>
        </a:defRPr>
      </a:lvl2pPr>
      <a:lvl3pPr algn="ctr" rtl="0" eaLnBrk="0" fontAlgn="base" hangingPunct="0">
        <a:spcBef>
          <a:spcPct val="0"/>
        </a:spcBef>
        <a:spcAft>
          <a:spcPct val="0"/>
        </a:spcAft>
        <a:defRPr sz="4400">
          <a:solidFill>
            <a:schemeClr val="tx1"/>
          </a:solidFill>
          <a:latin typeface="標楷體" pitchFamily="65" charset="-120"/>
          <a:ea typeface="標楷體" pitchFamily="65" charset="-120"/>
        </a:defRPr>
      </a:lvl3pPr>
      <a:lvl4pPr algn="ctr" rtl="0" eaLnBrk="0" fontAlgn="base" hangingPunct="0">
        <a:spcBef>
          <a:spcPct val="0"/>
        </a:spcBef>
        <a:spcAft>
          <a:spcPct val="0"/>
        </a:spcAft>
        <a:defRPr sz="4400">
          <a:solidFill>
            <a:schemeClr val="tx1"/>
          </a:solidFill>
          <a:latin typeface="標楷體" pitchFamily="65" charset="-120"/>
          <a:ea typeface="標楷體" pitchFamily="65" charset="-120"/>
        </a:defRPr>
      </a:lvl4pPr>
      <a:lvl5pPr algn="ctr" rtl="0" eaLnBrk="0" fontAlgn="base" hangingPunct="0">
        <a:spcBef>
          <a:spcPct val="0"/>
        </a:spcBef>
        <a:spcAft>
          <a:spcPct val="0"/>
        </a:spcAft>
        <a:defRPr sz="4400">
          <a:solidFill>
            <a:schemeClr val="tx1"/>
          </a:solidFill>
          <a:latin typeface="標楷體" pitchFamily="65" charset="-120"/>
          <a:ea typeface="標楷體" pitchFamily="65"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pitchFamily="18"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pitchFamily="18"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pitchFamily="18"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40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 typeface="Arial" pitchFamily="34" charset="0"/>
        <a:buChar char="–"/>
        <a:defRPr sz="32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pitchFamily="34" charset="0"/>
        <a:buChar char="»"/>
        <a:defRPr sz="3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00.xml.rels><?xml version="1.0" encoding="UTF-8" standalone="yes"?>
<Relationships xmlns="http://schemas.openxmlformats.org/package/2006/relationships"><Relationship Id="rId2" Type="http://schemas.openxmlformats.org/officeDocument/2006/relationships/hyperlink" Target="https://www.youtube.com/watch?v=rG4yalROxq4" TargetMode="Externa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1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1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1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9.xml"/><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5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youtube.com/watch?v=WYA1y405JW0&amp;list=PLpuTqpyODMOLtWyRvxOgRbz2EijpzuSRo&amp;index=15" TargetMode="Externa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3.xml"/><Relationship Id="rId5" Type="http://schemas.openxmlformats.org/officeDocument/2006/relationships/image" Target="../media/image31.png"/><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niI4H-xLe3M&amp;feature=youtu.be" TargetMode="External"/><Relationship Id="rId2" Type="http://schemas.openxmlformats.org/officeDocument/2006/relationships/image" Target="../media/image33.png"/><Relationship Id="rId1" Type="http://schemas.openxmlformats.org/officeDocument/2006/relationships/slideLayout" Target="../slideLayouts/slideLayout91.xml"/><Relationship Id="rId5" Type="http://schemas.openxmlformats.org/officeDocument/2006/relationships/image" Target="../media/image34.png"/><Relationship Id="rId4" Type="http://schemas.openxmlformats.org/officeDocument/2006/relationships/hyperlink" Target="0601&#27665;&#27861;&#20043;&#34892;&#28858;&#33021;&#21147;.exe"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dAvWvSQouzc" TargetMode="External"/><Relationship Id="rId2" Type="http://schemas.openxmlformats.org/officeDocument/2006/relationships/hyperlink" Target="https://www.youtube.com/watch?v=OEyNiGJEaXc" TargetMode="Externa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sz="5400" b="1" dirty="0">
                <a:latin typeface="Microsoft JhengHei" pitchFamily="34" charset="-120"/>
                <a:ea typeface="Microsoft JhengHei" pitchFamily="34" charset="-120"/>
              </a:rPr>
              <a:t>Chapter 2</a:t>
            </a:r>
            <a:endParaRPr lang="zh-TW" altLang="en-US" sz="5400" b="1" dirty="0"/>
          </a:p>
        </p:txBody>
      </p:sp>
      <p:sp>
        <p:nvSpPr>
          <p:cNvPr id="3" name="副標題 2"/>
          <p:cNvSpPr>
            <a:spLocks noGrp="1"/>
          </p:cNvSpPr>
          <p:nvPr>
            <p:ph type="subTitle" idx="1"/>
          </p:nvPr>
        </p:nvSpPr>
        <p:spPr>
          <a:xfrm>
            <a:off x="1371600" y="3585534"/>
            <a:ext cx="6400800" cy="1752600"/>
          </a:xfrm>
        </p:spPr>
        <p:txBody>
          <a:bodyPr>
            <a:normAutofit lnSpcReduction="10000"/>
          </a:bodyPr>
          <a:lstStyle/>
          <a:p>
            <a:r>
              <a:rPr lang="zh-TW" altLang="en-US" sz="5400" b="1" dirty="0"/>
              <a:t>交易安全與</a:t>
            </a:r>
            <a:endParaRPr lang="en-US" altLang="zh-TW" sz="5400" b="1" dirty="0"/>
          </a:p>
          <a:p>
            <a:r>
              <a:rPr lang="zh-TW" altLang="en-US" sz="5400" b="1" dirty="0"/>
              <a:t>私有財產的保障</a:t>
            </a:r>
            <a:endParaRPr lang="zh-TW" altLang="en-US" sz="5400" b="1"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標題 1"/>
          <p:cNvSpPr>
            <a:spLocks noGrp="1"/>
          </p:cNvSpPr>
          <p:nvPr>
            <p:ph type="title"/>
          </p:nvPr>
        </p:nvSpPr>
        <p:spPr/>
        <p:txBody>
          <a:bodyPr/>
          <a:lstStyle/>
          <a:p>
            <a:r>
              <a:rPr lang="en-US" altLang="zh-TW" smtClean="0"/>
              <a:t>2. </a:t>
            </a:r>
            <a:r>
              <a:rPr lang="zh-TW" altLang="en-US" smtClean="0"/>
              <a:t>限制行為能力人：</a:t>
            </a:r>
          </a:p>
        </p:txBody>
      </p:sp>
      <p:sp>
        <p:nvSpPr>
          <p:cNvPr id="40963" name="內容版面配置區 2"/>
          <p:cNvSpPr>
            <a:spLocks noGrp="1"/>
          </p:cNvSpPr>
          <p:nvPr>
            <p:ph idx="1"/>
          </p:nvPr>
        </p:nvSpPr>
        <p:spPr>
          <a:xfrm>
            <a:off x="457200" y="1143000"/>
            <a:ext cx="8229600" cy="4983163"/>
          </a:xfrm>
        </p:spPr>
        <p:txBody>
          <a:bodyPr/>
          <a:lstStyle/>
          <a:p>
            <a:r>
              <a:rPr lang="zh-TW" altLang="en-US" smtClean="0"/>
              <a:t> </a:t>
            </a:r>
            <a:r>
              <a:rPr lang="en-US" altLang="zh-TW" smtClean="0"/>
              <a:t>(1)</a:t>
            </a:r>
            <a:r>
              <a:rPr lang="zh-TW" altLang="en-US" smtClean="0"/>
              <a:t>滿七歲以上未滿二十歲：</a:t>
            </a:r>
            <a:br>
              <a:rPr lang="zh-TW" altLang="en-US" smtClean="0"/>
            </a:br>
            <a:r>
              <a:rPr lang="zh-TW" altLang="en-US" smtClean="0"/>
              <a:t>　　</a:t>
            </a:r>
            <a:endParaRPr lang="en-US" altLang="zh-TW" smtClean="0"/>
          </a:p>
          <a:p>
            <a:r>
              <a:rPr lang="en-US" altLang="zh-TW" smtClean="0"/>
              <a:t>(2)</a:t>
            </a:r>
            <a:r>
              <a:rPr lang="zh-TW" altLang="en-US" smtClean="0"/>
              <a:t>輔助宣告</a:t>
            </a:r>
            <a:endParaRPr lang="en-US" altLang="zh-TW" smtClean="0"/>
          </a:p>
          <a:p>
            <a:r>
              <a:rPr lang="zh-TW" altLang="en-US" smtClean="0">
                <a:solidFill>
                  <a:srgbClr val="000000"/>
                </a:solidFill>
              </a:rPr>
              <a:t>其為意思表示或受意思表示，或辨識其意思表示效果之能力，顯有不足者</a:t>
            </a:r>
            <a:endParaRPr lang="en-US" altLang="zh-TW" smtClean="0">
              <a:solidFill>
                <a:srgbClr val="000000"/>
              </a:solidFill>
            </a:endParaRPr>
          </a:p>
          <a:p>
            <a:endParaRPr lang="zh-TW" altLang="en-US" smtClean="0"/>
          </a:p>
        </p:txBody>
      </p:sp>
    </p:spTree>
    <p:extLst>
      <p:ext uri="{BB962C8B-B14F-4D97-AF65-F5344CB8AC3E}">
        <p14:creationId xmlns:p14="http://schemas.microsoft.com/office/powerpoint/2010/main" val="8485339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書卷 (水平) 3"/>
          <p:cNvSpPr/>
          <p:nvPr/>
        </p:nvSpPr>
        <p:spPr>
          <a:xfrm>
            <a:off x="323850" y="333375"/>
            <a:ext cx="3024188" cy="1008063"/>
          </a:xfrm>
          <a:prstGeom prst="horizontalScroll">
            <a:avLst/>
          </a:prstGeom>
        </p:spPr>
        <p:style>
          <a:lnRef idx="3">
            <a:schemeClr val="lt1"/>
          </a:lnRef>
          <a:fillRef idx="1">
            <a:schemeClr val="accent3"/>
          </a:fillRef>
          <a:effectRef idx="1">
            <a:schemeClr val="accent3"/>
          </a:effectRef>
          <a:fontRef idx="minor">
            <a:schemeClr val="lt1"/>
          </a:fontRef>
        </p:style>
        <p:txBody>
          <a:bodyPr anchor="ctr"/>
          <a:lstStyle/>
          <a:p>
            <a:pPr algn="ctr" eaLnBrk="0" hangingPunct="0">
              <a:defRPr/>
            </a:pPr>
            <a:r>
              <a:rPr lang="zh-TW" altLang="en-US" sz="4000" dirty="0">
                <a:solidFill>
                  <a:srgbClr val="FFFFFF"/>
                </a:solidFill>
                <a:latin typeface="華康儷金黑" pitchFamily="49" charset="-120"/>
                <a:ea typeface="華康儷金黑" pitchFamily="49" charset="-120"/>
              </a:rPr>
              <a:t>概念探討</a:t>
            </a:r>
          </a:p>
        </p:txBody>
      </p:sp>
      <p:sp>
        <p:nvSpPr>
          <p:cNvPr id="5" name="圓角矩形 4"/>
          <p:cNvSpPr>
            <a:spLocks noChangeArrowheads="1"/>
          </p:cNvSpPr>
          <p:nvPr/>
        </p:nvSpPr>
        <p:spPr bwMode="auto">
          <a:xfrm>
            <a:off x="468313" y="1844675"/>
            <a:ext cx="8135937" cy="3889375"/>
          </a:xfrm>
          <a:prstGeom prst="roundRect">
            <a:avLst>
              <a:gd name="adj" fmla="val 16667"/>
            </a:avLst>
          </a:prstGeom>
          <a:solidFill>
            <a:srgbClr val="FDF7CE"/>
          </a:solidFill>
          <a:ln w="9525" algn="ctr">
            <a:noFill/>
            <a:round/>
            <a:headEnd/>
            <a:tailEnd/>
          </a:ln>
          <a:effectLst>
            <a:outerShdw dist="20000" dir="5400000" rotWithShape="0">
              <a:srgbClr val="000000">
                <a:alpha val="37999"/>
              </a:srgbClr>
            </a:outerShdw>
          </a:effectLst>
        </p:spPr>
        <p:txBody>
          <a:bodyPr anchor="ctr"/>
          <a:lstStyle/>
          <a:p>
            <a:pPr eaLnBrk="0" hangingPunct="0">
              <a:defRPr/>
            </a:pPr>
            <a:r>
              <a:rPr lang="zh-TW" altLang="en-US" sz="3200" b="1" dirty="0">
                <a:solidFill>
                  <a:schemeClr val="accent3">
                    <a:lumMod val="50000"/>
                  </a:schemeClr>
                </a:solidFill>
                <a:latin typeface="微軟正黑體" pitchFamily="34" charset="-120"/>
                <a:ea typeface="微軟正黑體" pitchFamily="34" charset="-120"/>
              </a:rPr>
              <a:t>夫妻一方死亡時的財產分配</a:t>
            </a:r>
            <a:endParaRPr lang="en-US" altLang="zh-TW" sz="3200" b="1" dirty="0">
              <a:solidFill>
                <a:schemeClr val="accent3">
                  <a:lumMod val="50000"/>
                </a:schemeClr>
              </a:solidFill>
              <a:latin typeface="微軟正黑體" pitchFamily="34" charset="-120"/>
              <a:ea typeface="微軟正黑體" pitchFamily="34" charset="-120"/>
            </a:endParaRPr>
          </a:p>
          <a:p>
            <a:pPr eaLnBrk="0" hangingPunct="0">
              <a:defRPr/>
            </a:pPr>
            <a:r>
              <a:rPr lang="zh-TW" altLang="en-US" sz="2400" dirty="0">
                <a:solidFill>
                  <a:srgbClr val="000000"/>
                </a:solidFill>
                <a:latin typeface="微軟正黑體" pitchFamily="34" charset="-120"/>
                <a:ea typeface="微軟正黑體" pitchFamily="34" charset="-120"/>
              </a:rPr>
              <a:t>    適用法定財產制的夫妻，如一方死亡，因此時與離婚相同，都屬於使法定財產制消滅的事由。故此時生存的夫／妻可以先行使「</a:t>
            </a:r>
            <a:r>
              <a:rPr lang="zh-TW" altLang="en-US" sz="2400" b="1" dirty="0">
                <a:solidFill>
                  <a:schemeClr val="accent3">
                    <a:lumMod val="50000"/>
                  </a:schemeClr>
                </a:solidFill>
                <a:latin typeface="微軟正黑體" pitchFamily="34" charset="-120"/>
                <a:ea typeface="微軟正黑體" pitchFamily="34" charset="-120"/>
              </a:rPr>
              <a:t>剩餘財產分配請求權</a:t>
            </a:r>
            <a:r>
              <a:rPr lang="zh-TW" altLang="en-US" sz="2400" dirty="0">
                <a:solidFill>
                  <a:srgbClr val="000000"/>
                </a:solidFill>
                <a:latin typeface="微軟正黑體" pitchFamily="34" charset="-120"/>
                <a:ea typeface="微軟正黑體" pitchFamily="34" charset="-120"/>
              </a:rPr>
              <a:t>」，餘額才計入死亡一方的遺產中。例如知名電子公司的副董過世，其所有的資產總計高達</a:t>
            </a:r>
            <a:r>
              <a:rPr lang="en-US" altLang="zh-TW" sz="2400" dirty="0">
                <a:solidFill>
                  <a:srgbClr val="000000"/>
                </a:solidFill>
                <a:latin typeface="微軟正黑體" pitchFamily="34" charset="-120"/>
                <a:ea typeface="微軟正黑體" pitchFamily="34" charset="-120"/>
              </a:rPr>
              <a:t>160</a:t>
            </a:r>
            <a:r>
              <a:rPr lang="zh-TW" altLang="en-US" sz="2400" dirty="0">
                <a:solidFill>
                  <a:srgbClr val="000000"/>
                </a:solidFill>
                <a:latin typeface="微軟正黑體" pitchFamily="34" charset="-120"/>
                <a:ea typeface="微軟正黑體" pitchFamily="34" charset="-120"/>
              </a:rPr>
              <a:t>億，其遺孀便是主張剩餘財產分配請求權，餘額才視為遺產，進行遺產分配。</a:t>
            </a:r>
            <a:endParaRPr lang="en-US" altLang="zh-TW" sz="2400" dirty="0">
              <a:solidFill>
                <a:srgbClr val="000000"/>
              </a:solidFill>
              <a:latin typeface="微軟正黑體" pitchFamily="34" charset="-120"/>
              <a:ea typeface="微軟正黑體" pitchFamily="34" charset="-120"/>
            </a:endParaRPr>
          </a:p>
          <a:p>
            <a:pPr eaLnBrk="0" hangingPunct="0">
              <a:defRPr/>
            </a:pPr>
            <a:r>
              <a:rPr lang="zh-TW" altLang="en-US" sz="2400" dirty="0">
                <a:hlinkClick r:id="rId2"/>
              </a:rPr>
              <a:t>夫妻失合鬧離婚 不滿財產分配怎麼辦</a:t>
            </a:r>
            <a:r>
              <a:rPr lang="en-US" altLang="zh-TW" sz="2400" dirty="0">
                <a:hlinkClick r:id="rId2"/>
              </a:rPr>
              <a:t>? 2017.10.20—</a:t>
            </a:r>
            <a:r>
              <a:rPr lang="zh-TW" altLang="en-US" sz="2400" dirty="0">
                <a:hlinkClick r:id="rId2"/>
              </a:rPr>
              <a:t>蔡惠子</a:t>
            </a:r>
            <a:endParaRPr lang="zh-TW" altLang="en-US" sz="2400" dirty="0"/>
          </a:p>
          <a:p>
            <a:pPr eaLnBrk="0" hangingPunct="0">
              <a:defRPr/>
            </a:pPr>
            <a:endParaRPr lang="en-US" altLang="zh-TW" sz="2400" dirty="0">
              <a:solidFill>
                <a:srgbClr val="000000"/>
              </a:solidFill>
              <a:latin typeface="微軟正黑體" pitchFamily="34" charset="-120"/>
              <a:ea typeface="微軟正黑體" pitchFamily="34" charset="-120"/>
            </a:endParaRPr>
          </a:p>
        </p:txBody>
      </p:sp>
      <p:sp>
        <p:nvSpPr>
          <p:cNvPr id="6" name="圓角矩形圖說文字 5"/>
          <p:cNvSpPr/>
          <p:nvPr/>
        </p:nvSpPr>
        <p:spPr>
          <a:xfrm>
            <a:off x="7380288" y="188913"/>
            <a:ext cx="1584325" cy="504825"/>
          </a:xfrm>
          <a:prstGeom prst="wedgeRoundRectCallout">
            <a:avLst>
              <a:gd name="adj1" fmla="val -41339"/>
              <a:gd name="adj2" fmla="val 71528"/>
              <a:gd name="adj3" fmla="val 16667"/>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latin typeface="華康POP1體W5(P)" pitchFamily="82" charset="-120"/>
                <a:ea typeface="華康POP1體W5(P)" pitchFamily="82" charset="-120"/>
              </a:rPr>
              <a:t>教師補充</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b="1" dirty="0"/>
              <a:t>2. </a:t>
            </a:r>
            <a:r>
              <a:rPr lang="zh-TW" altLang="en-US" sz="4000" b="1" dirty="0"/>
              <a:t>共同分擔家庭生活費用</a:t>
            </a:r>
          </a:p>
        </p:txBody>
      </p:sp>
      <p:sp>
        <p:nvSpPr>
          <p:cNvPr id="3" name="內容版面配置區 2"/>
          <p:cNvSpPr>
            <a:spLocks noGrp="1"/>
          </p:cNvSpPr>
          <p:nvPr>
            <p:ph idx="1"/>
          </p:nvPr>
        </p:nvSpPr>
        <p:spPr>
          <a:xfrm>
            <a:off x="467544" y="1600200"/>
            <a:ext cx="8496944" cy="4525963"/>
          </a:xfrm>
        </p:spPr>
        <p:txBody>
          <a:bodyPr>
            <a:normAutofit/>
          </a:bodyPr>
          <a:lstStyle/>
          <a:p>
            <a:pPr>
              <a:lnSpc>
                <a:spcPct val="100000"/>
              </a:lnSpc>
            </a:pPr>
            <a:r>
              <a:rPr lang="zh-TW" altLang="en-US" sz="2800" dirty="0"/>
              <a:t>家庭生活費用，除非另有約定，原則上由夫妻各依其經濟能力、家事勞動等情況共同分擔，所以經濟能力比較好的一方要多負擔一點。</a:t>
            </a:r>
            <a:endParaRPr lang="en-US" altLang="zh-TW" sz="2800" dirty="0"/>
          </a:p>
          <a:p>
            <a:pPr>
              <a:lnSpc>
                <a:spcPct val="100000"/>
              </a:lnSpc>
            </a:pPr>
            <a:r>
              <a:rPr lang="zh-TW" altLang="en-US" sz="2800" dirty="0"/>
              <a:t>若有一方沒有出外上班，但在家裡從事家務勞動，就等於是在分擔家庭生活費用。 </a:t>
            </a:r>
          </a:p>
        </p:txBody>
      </p:sp>
    </p:spTree>
    <p:extLst>
      <p:ext uri="{BB962C8B-B14F-4D97-AF65-F5344CB8AC3E}">
        <p14:creationId xmlns:p14="http://schemas.microsoft.com/office/powerpoint/2010/main" val="262398255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b="1" dirty="0"/>
              <a:t>3. </a:t>
            </a:r>
            <a:r>
              <a:rPr lang="zh-TW" altLang="en-US" sz="4000" b="1" dirty="0"/>
              <a:t>自由處分金的設計</a:t>
            </a:r>
          </a:p>
        </p:txBody>
      </p:sp>
      <p:sp>
        <p:nvSpPr>
          <p:cNvPr id="3" name="內容版面配置區 2"/>
          <p:cNvSpPr>
            <a:spLocks noGrp="1"/>
          </p:cNvSpPr>
          <p:nvPr>
            <p:ph idx="1"/>
          </p:nvPr>
        </p:nvSpPr>
        <p:spPr/>
        <p:txBody>
          <a:bodyPr>
            <a:normAutofit/>
          </a:bodyPr>
          <a:lstStyle/>
          <a:p>
            <a:pPr marL="0" indent="0">
              <a:lnSpc>
                <a:spcPct val="100000"/>
              </a:lnSpc>
              <a:buNone/>
            </a:pPr>
            <a:r>
              <a:rPr lang="zh-TW" altLang="en-US" sz="2800" dirty="0"/>
              <a:t>配偶雙方於家庭生活費用之外，得協議一定數額的金錢，供夫或妻自由支配使用，如買自己的私人用品，或存起來作為自己的積蓄。</a:t>
            </a:r>
          </a:p>
        </p:txBody>
      </p:sp>
    </p:spTree>
    <p:extLst>
      <p:ext uri="{BB962C8B-B14F-4D97-AF65-F5344CB8AC3E}">
        <p14:creationId xmlns:p14="http://schemas.microsoft.com/office/powerpoint/2010/main" val="115058785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標題 1"/>
          <p:cNvSpPr>
            <a:spLocks noGrp="1"/>
          </p:cNvSpPr>
          <p:nvPr>
            <p:ph type="title"/>
          </p:nvPr>
        </p:nvSpPr>
        <p:spPr>
          <a:xfrm>
            <a:off x="0" y="0"/>
            <a:ext cx="8229600" cy="765175"/>
          </a:xfrm>
        </p:spPr>
        <p:txBody>
          <a:bodyPr/>
          <a:lstStyle/>
          <a:p>
            <a:r>
              <a:rPr lang="zh-TW" altLang="en-US" dirty="0" smtClean="0">
                <a:solidFill>
                  <a:srgbClr val="FF0000"/>
                </a:solidFill>
              </a:rPr>
              <a:t>補充概念：為何要有自由處分金</a:t>
            </a:r>
          </a:p>
        </p:txBody>
      </p:sp>
      <p:sp>
        <p:nvSpPr>
          <p:cNvPr id="56323" name="內容版面配置區 2"/>
          <p:cNvSpPr>
            <a:spLocks noGrp="1"/>
          </p:cNvSpPr>
          <p:nvPr>
            <p:ph sz="quarter" idx="13"/>
          </p:nvPr>
        </p:nvSpPr>
        <p:spPr>
          <a:xfrm>
            <a:off x="250825" y="981075"/>
            <a:ext cx="8569325" cy="3743325"/>
          </a:xfrm>
        </p:spPr>
        <p:txBody>
          <a:bodyPr/>
          <a:lstStyle/>
          <a:p>
            <a:pPr marL="342900" lvl="1" indent="-342900">
              <a:lnSpc>
                <a:spcPts val="4000"/>
              </a:lnSpc>
              <a:buFont typeface="Arial" pitchFamily="34" charset="0"/>
              <a:buChar char="•"/>
            </a:pPr>
            <a:r>
              <a:rPr lang="zh-TW" altLang="en-US" sz="3000" smtClean="0"/>
              <a:t>我國的法定財產制原為聯合財產制，屢受批評為具有封建色彩、並違反性別平權精神。</a:t>
            </a:r>
          </a:p>
          <a:p>
            <a:pPr marL="342900" lvl="1" indent="-342900">
              <a:lnSpc>
                <a:spcPts val="4000"/>
              </a:lnSpc>
              <a:buFont typeface="Arial" pitchFamily="34" charset="0"/>
              <a:buChar char="•"/>
            </a:pPr>
            <a:r>
              <a:rPr lang="zh-TW" altLang="en-US" sz="3000" smtClean="0"/>
              <a:t>有鑑於此，婦女團體主張家庭主婦（夫）可以向他方請求「自由處分金」，讓操持家務者可以擁有一筆可自行運用的金錢，不致因其未在外工作而成為經濟弱勢，甚至是家庭地位弱勢。</a:t>
            </a:r>
          </a:p>
        </p:txBody>
      </p:sp>
      <p:sp>
        <p:nvSpPr>
          <p:cNvPr id="56324" name="投影片編號版面配置區 5"/>
          <p:cNvSpPr>
            <a:spLocks noGrp="1" noChangeArrowheads="1"/>
          </p:cNvSpPr>
          <p:nvPr>
            <p:ph type="sldNum" sz="quarter" idx="16"/>
          </p:nvPr>
        </p:nvSpPr>
        <p:spPr bwMode="auto">
          <a:noFill/>
          <a:ln>
            <a:miter lim="800000"/>
            <a:headEnd/>
            <a:tailEnd/>
          </a:ln>
        </p:spPr>
        <p:txBody>
          <a:bodyPr/>
          <a:lstStyle/>
          <a:p>
            <a:fld id="{53929798-6572-4A87-A5D1-70CD25112266}" type="slidenum">
              <a:rPr lang="zh-TW" altLang="en-US" smtClean="0"/>
              <a:pPr/>
              <a:t>103</a:t>
            </a:fld>
            <a:endParaRPr lang="zh-TW" altLang="en-US"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b="1" dirty="0"/>
              <a:t>除了法定財產制，還有其他選擇嗎？</a:t>
            </a:r>
          </a:p>
        </p:txBody>
      </p:sp>
      <p:sp>
        <p:nvSpPr>
          <p:cNvPr id="3" name="內容版面配置區 2"/>
          <p:cNvSpPr>
            <a:spLocks noGrp="1"/>
          </p:cNvSpPr>
          <p:nvPr>
            <p:ph idx="1"/>
          </p:nvPr>
        </p:nvSpPr>
        <p:spPr>
          <a:xfrm>
            <a:off x="827584" y="1484784"/>
            <a:ext cx="7704856" cy="4525963"/>
          </a:xfrm>
        </p:spPr>
        <p:txBody>
          <a:bodyPr/>
          <a:lstStyle/>
          <a:p>
            <a:pPr marL="0" indent="0">
              <a:lnSpc>
                <a:spcPct val="100000"/>
              </a:lnSpc>
              <a:buNone/>
            </a:pPr>
            <a:r>
              <a:rPr lang="zh-TW" altLang="en-US" dirty="0"/>
              <a:t>夫妻可以在結婚前或結婚後，以書面契約方式到法院辦理登記，約定雙方的財產關係。稱為「約定財產制」。</a:t>
            </a:r>
          </a:p>
        </p:txBody>
      </p:sp>
    </p:spTree>
    <p:extLst>
      <p:ext uri="{BB962C8B-B14F-4D97-AF65-F5344CB8AC3E}">
        <p14:creationId xmlns:p14="http://schemas.microsoft.com/office/powerpoint/2010/main" val="322490777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b="1" dirty="0"/>
              <a:t>時事議題</a:t>
            </a:r>
          </a:p>
        </p:txBody>
      </p:sp>
      <p:sp>
        <p:nvSpPr>
          <p:cNvPr id="3" name="內容版面配置區 2"/>
          <p:cNvSpPr>
            <a:spLocks noGrp="1"/>
          </p:cNvSpPr>
          <p:nvPr>
            <p:ph idx="1"/>
          </p:nvPr>
        </p:nvSpPr>
        <p:spPr>
          <a:xfrm>
            <a:off x="611560" y="1844824"/>
            <a:ext cx="8147248" cy="1584176"/>
          </a:xfrm>
        </p:spPr>
        <p:txBody>
          <a:bodyPr>
            <a:normAutofit/>
          </a:bodyPr>
          <a:lstStyle/>
          <a:p>
            <a:pPr marL="0" indent="0">
              <a:buNone/>
            </a:pPr>
            <a:r>
              <a:rPr lang="zh-TW" altLang="en-US" sz="2800" dirty="0">
                <a:latin typeface="微軟正黑體" panose="020B0604030504040204" pitchFamily="34" charset="-120"/>
                <a:ea typeface="微軟正黑體" panose="020B0604030504040204" pitchFamily="34" charset="-120"/>
              </a:rPr>
              <a:t>甲乙於</a:t>
            </a:r>
            <a:r>
              <a:rPr lang="en-US" altLang="zh-TW" sz="2800" dirty="0">
                <a:latin typeface="微軟正黑體" panose="020B0604030504040204" pitchFamily="34" charset="-120"/>
                <a:ea typeface="微軟正黑體" panose="020B0604030504040204" pitchFamily="34" charset="-120"/>
              </a:rPr>
              <a:t>2019</a:t>
            </a:r>
            <a:r>
              <a:rPr lang="zh-TW" altLang="en-US" sz="2800" dirty="0">
                <a:latin typeface="微軟正黑體" panose="020B0604030504040204" pitchFamily="34" charset="-120"/>
                <a:ea typeface="微軟正黑體" panose="020B0604030504040204" pitchFamily="34" charset="-120"/>
              </a:rPr>
              <a:t>年結婚，</a:t>
            </a:r>
            <a:r>
              <a:rPr lang="zh-TW" altLang="en-US" sz="2800" b="1" dirty="0">
                <a:solidFill>
                  <a:srgbClr val="FF0000"/>
                </a:solidFill>
                <a:latin typeface="微軟正黑體" panose="020B0604030504040204" pitchFamily="34" charset="-120"/>
                <a:ea typeface="微軟正黑體" panose="020B0604030504040204" pitchFamily="34" charset="-120"/>
              </a:rPr>
              <a:t>婚前</a:t>
            </a:r>
            <a:r>
              <a:rPr lang="zh-TW" altLang="en-US" sz="2800" dirty="0">
                <a:latin typeface="微軟正黑體" panose="020B0604030504040204" pitchFamily="34" charset="-120"/>
                <a:ea typeface="微軟正黑體" panose="020B0604030504040204" pitchFamily="34" charset="-120"/>
              </a:rPr>
              <a:t>甲有工作收入一百萬元，乙結婚時娘家贈與嫁妝</a:t>
            </a:r>
            <a:r>
              <a:rPr lang="en-US" altLang="zh-TW" sz="2800" dirty="0">
                <a:latin typeface="微軟正黑體" panose="020B0604030504040204" pitchFamily="34" charset="-120"/>
                <a:ea typeface="微軟正黑體" panose="020B0604030504040204" pitchFamily="34" charset="-120"/>
              </a:rPr>
              <a:t>50</a:t>
            </a:r>
            <a:r>
              <a:rPr lang="zh-TW" altLang="en-US" sz="2800" dirty="0">
                <a:latin typeface="微軟正黑體" panose="020B0604030504040204" pitchFamily="34" charset="-120"/>
                <a:ea typeface="微軟正黑體" panose="020B0604030504040204" pitchFamily="34" charset="-120"/>
              </a:rPr>
              <a:t>萬元，</a:t>
            </a:r>
            <a:r>
              <a:rPr lang="zh-TW" altLang="en-US" sz="2800" b="1" dirty="0">
                <a:solidFill>
                  <a:srgbClr val="FF0000"/>
                </a:solidFill>
                <a:latin typeface="微軟正黑體" panose="020B0604030504040204" pitchFamily="34" charset="-120"/>
                <a:ea typeface="微軟正黑體" panose="020B0604030504040204" pitchFamily="34" charset="-120"/>
              </a:rPr>
              <a:t>婚後</a:t>
            </a:r>
            <a:r>
              <a:rPr lang="zh-TW" altLang="en-US" sz="2800" dirty="0">
                <a:latin typeface="微軟正黑體" panose="020B0604030504040204" pitchFamily="34" charset="-120"/>
                <a:ea typeface="微軟正黑體" panose="020B0604030504040204" pitchFamily="34" charset="-120"/>
              </a:rPr>
              <a:t>甲乙均上班工作，惟二人因個性不合於</a:t>
            </a:r>
            <a:r>
              <a:rPr lang="en-US" altLang="zh-TW" sz="2800" dirty="0">
                <a:latin typeface="微軟正黑體" panose="020B0604030504040204" pitchFamily="34" charset="-120"/>
                <a:ea typeface="微軟正黑體" panose="020B0604030504040204" pitchFamily="34" charset="-120"/>
              </a:rPr>
              <a:t>2020</a:t>
            </a:r>
            <a:r>
              <a:rPr lang="zh-TW" altLang="en-US" sz="2800" dirty="0">
                <a:latin typeface="微軟正黑體" panose="020B0604030504040204" pitchFamily="34" charset="-120"/>
                <a:ea typeface="微軟正黑體" panose="020B0604030504040204" pitchFamily="34" charset="-120"/>
              </a:rPr>
              <a:t>年兩願離婚。</a:t>
            </a:r>
          </a:p>
        </p:txBody>
      </p:sp>
    </p:spTree>
    <p:extLst>
      <p:ext uri="{BB962C8B-B14F-4D97-AF65-F5344CB8AC3E}">
        <p14:creationId xmlns:p14="http://schemas.microsoft.com/office/powerpoint/2010/main" val="356046453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b="1" dirty="0"/>
              <a:t>議題剖析</a:t>
            </a:r>
          </a:p>
        </p:txBody>
      </p:sp>
      <p:sp>
        <p:nvSpPr>
          <p:cNvPr id="2" name="矩形 1"/>
          <p:cNvSpPr/>
          <p:nvPr/>
        </p:nvSpPr>
        <p:spPr>
          <a:xfrm>
            <a:off x="755576" y="1772816"/>
            <a:ext cx="7920880" cy="2246769"/>
          </a:xfrm>
          <a:prstGeom prst="rect">
            <a:avLst/>
          </a:prstGeom>
        </p:spPr>
        <p:txBody>
          <a:bodyPr wrap="square">
            <a:spAutoFit/>
          </a:bodyPr>
          <a:lstStyle/>
          <a:p>
            <a:r>
              <a:rPr lang="zh-TW" altLang="en-US" sz="2800" dirty="0">
                <a:latin typeface="微軟正黑體" panose="020B0604030504040204" pitchFamily="34" charset="-120"/>
                <a:ea typeface="微軟正黑體" panose="020B0604030504040204" pitchFamily="34" charset="-120"/>
              </a:rPr>
              <a:t>此時，甲連同結婚前之工作收入，共有財產計</a:t>
            </a:r>
            <a:r>
              <a:rPr lang="en-US" altLang="zh-TW" sz="2800" dirty="0">
                <a:latin typeface="微軟正黑體" panose="020B0604030504040204" pitchFamily="34" charset="-120"/>
                <a:ea typeface="微軟正黑體" panose="020B0604030504040204" pitchFamily="34" charset="-120"/>
              </a:rPr>
              <a:t>500</a:t>
            </a:r>
            <a:r>
              <a:rPr lang="zh-TW" altLang="en-US" sz="2800" dirty="0">
                <a:latin typeface="微軟正黑體" panose="020B0604030504040204" pitchFamily="34" charset="-120"/>
                <a:ea typeface="微軟正黑體" panose="020B0604030504040204" pitchFamily="34" charset="-120"/>
              </a:rPr>
              <a:t>萬元，其中</a:t>
            </a:r>
            <a:r>
              <a:rPr lang="en-US" altLang="zh-TW" sz="2800" dirty="0">
                <a:latin typeface="微軟正黑體" panose="020B0604030504040204" pitchFamily="34" charset="-120"/>
                <a:ea typeface="微軟正黑體" panose="020B0604030504040204" pitchFamily="34" charset="-120"/>
              </a:rPr>
              <a:t>50</a:t>
            </a:r>
            <a:r>
              <a:rPr lang="zh-TW" altLang="en-US" sz="2800" dirty="0">
                <a:latin typeface="微軟正黑體" panose="020B0604030504040204" pitchFamily="34" charset="-120"/>
                <a:ea typeface="微軟正黑體" panose="020B0604030504040204" pitchFamily="34" charset="-120"/>
              </a:rPr>
              <a:t>萬係婚後繼承其父遺產所得，</a:t>
            </a:r>
            <a:r>
              <a:rPr lang="en-US" altLang="zh-TW" sz="2800" dirty="0">
                <a:latin typeface="微軟正黑體" panose="020B0604030504040204" pitchFamily="34" charset="-120"/>
                <a:ea typeface="微軟正黑體" panose="020B0604030504040204" pitchFamily="34" charset="-120"/>
              </a:rPr>
              <a:t>10</a:t>
            </a:r>
            <a:r>
              <a:rPr lang="zh-TW" altLang="en-US" sz="2800" dirty="0">
                <a:latin typeface="微軟正黑體" panose="020B0604030504040204" pitchFamily="34" charset="-120"/>
                <a:ea typeface="微軟正黑體" panose="020B0604030504040204" pitchFamily="34" charset="-120"/>
              </a:rPr>
              <a:t>萬元係因車禍受傷取得之慰撫金。乙婚後工作收入連同婚前繼承及婚後好友贈與結婚禮金</a:t>
            </a:r>
            <a:r>
              <a:rPr lang="en-US" altLang="zh-TW" sz="2800" dirty="0">
                <a:latin typeface="微軟正黑體" panose="020B0604030504040204" pitchFamily="34" charset="-120"/>
                <a:ea typeface="微軟正黑體" panose="020B0604030504040204" pitchFamily="34" charset="-120"/>
              </a:rPr>
              <a:t>20</a:t>
            </a:r>
            <a:r>
              <a:rPr lang="zh-TW" altLang="en-US" sz="2800" dirty="0">
                <a:latin typeface="微軟正黑體" panose="020B0604030504040204" pitchFamily="34" charset="-120"/>
                <a:ea typeface="微軟正黑體" panose="020B0604030504040204" pitchFamily="34" charset="-120"/>
              </a:rPr>
              <a:t>萬元，全部財產共有二百萬元，另負債</a:t>
            </a:r>
            <a:r>
              <a:rPr lang="en-US" altLang="zh-TW" sz="2800" dirty="0">
                <a:latin typeface="微軟正黑體" panose="020B0604030504040204" pitchFamily="34" charset="-120"/>
                <a:ea typeface="微軟正黑體" panose="020B0604030504040204" pitchFamily="34" charset="-120"/>
              </a:rPr>
              <a:t>50</a:t>
            </a:r>
            <a:r>
              <a:rPr lang="zh-TW" altLang="en-US" sz="2800" dirty="0">
                <a:latin typeface="微軟正黑體" panose="020B0604030504040204" pitchFamily="34" charset="-120"/>
                <a:ea typeface="微軟正黑體" panose="020B0604030504040204" pitchFamily="34" charset="-120"/>
              </a:rPr>
              <a:t>萬元。</a:t>
            </a:r>
          </a:p>
        </p:txBody>
      </p:sp>
    </p:spTree>
    <p:extLst>
      <p:ext uri="{BB962C8B-B14F-4D97-AF65-F5344CB8AC3E}">
        <p14:creationId xmlns:p14="http://schemas.microsoft.com/office/powerpoint/2010/main" val="221406783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51520" y="341784"/>
            <a:ext cx="3168352" cy="1143000"/>
          </a:xfrm>
        </p:spPr>
        <p:txBody>
          <a:bodyPr/>
          <a:lstStyle/>
          <a:p>
            <a:r>
              <a:rPr lang="zh-TW" altLang="en-US" b="1" dirty="0"/>
              <a:t>議題小烤箱</a:t>
            </a:r>
          </a:p>
        </p:txBody>
      </p:sp>
      <p:sp>
        <p:nvSpPr>
          <p:cNvPr id="2" name="內容版面配置區 1"/>
          <p:cNvSpPr>
            <a:spLocks noGrp="1"/>
          </p:cNvSpPr>
          <p:nvPr>
            <p:ph idx="1"/>
          </p:nvPr>
        </p:nvSpPr>
        <p:spPr/>
        <p:txBody>
          <a:bodyPr/>
          <a:lstStyle/>
          <a:p>
            <a:pPr marL="0" indent="0" algn="ctr">
              <a:buNone/>
            </a:pPr>
            <a:r>
              <a:rPr lang="zh-TW" altLang="en-US" dirty="0">
                <a:latin typeface="微軟正黑體" panose="020B0604030504040204" pitchFamily="34" charset="-120"/>
                <a:ea typeface="微軟正黑體" panose="020B0604030504040204" pitchFamily="34" charset="-120"/>
              </a:rPr>
              <a:t>請問甲乙離婚後應如何分配剩餘財產？</a:t>
            </a:r>
          </a:p>
          <a:p>
            <a:pPr marL="0" indent="0">
              <a:buNone/>
            </a:pPr>
            <a:endParaRPr lang="zh-TW" altLang="en-US" dirty="0">
              <a:latin typeface="微軟正黑體" panose="020B0604030504040204" pitchFamily="34" charset="-120"/>
              <a:ea typeface="微軟正黑體" panose="020B0604030504040204" pitchFamily="34" charset="-120"/>
            </a:endParaRPr>
          </a:p>
        </p:txBody>
      </p:sp>
      <p:grpSp>
        <p:nvGrpSpPr>
          <p:cNvPr id="4" name="群組 3">
            <a:extLst>
              <a:ext uri="{FF2B5EF4-FFF2-40B4-BE49-F238E27FC236}">
                <a16:creationId xmlns:a16="http://schemas.microsoft.com/office/drawing/2014/main" xmlns="" id="{17453AB1-9620-4F0B-A050-E2321C2E7934}"/>
              </a:ext>
            </a:extLst>
          </p:cNvPr>
          <p:cNvGrpSpPr>
            <a:grpSpLocks/>
          </p:cNvGrpSpPr>
          <p:nvPr/>
        </p:nvGrpSpPr>
        <p:grpSpPr bwMode="auto">
          <a:xfrm>
            <a:off x="457200" y="2348880"/>
            <a:ext cx="8304025" cy="3922459"/>
            <a:chOff x="2373182" y="3140970"/>
            <a:chExt cx="6725833" cy="3844700"/>
          </a:xfrm>
        </p:grpSpPr>
        <p:sp>
          <p:nvSpPr>
            <p:cNvPr id="5" name="文字方塊 5">
              <a:extLst>
                <a:ext uri="{FF2B5EF4-FFF2-40B4-BE49-F238E27FC236}">
                  <a16:creationId xmlns:a16="http://schemas.microsoft.com/office/drawing/2014/main" xmlns="" id="{B48FAE4B-2152-4457-B288-D544B729F642}"/>
                </a:ext>
              </a:extLst>
            </p:cNvPr>
            <p:cNvSpPr txBox="1">
              <a:spLocks noChangeArrowheads="1"/>
            </p:cNvSpPr>
            <p:nvPr/>
          </p:nvSpPr>
          <p:spPr bwMode="auto">
            <a:xfrm>
              <a:off x="3214205" y="3431937"/>
              <a:ext cx="5884810" cy="3553733"/>
            </a:xfrm>
            <a:prstGeom prst="rect">
              <a:avLst/>
            </a:prstGeom>
            <a:solidFill>
              <a:srgbClr val="57CBF5"/>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buNone/>
              </a:pPr>
              <a:r>
                <a:rPr lang="zh-TW" altLang="en-US" sz="2800" dirty="0">
                  <a:latin typeface="微軟正黑體" panose="020B0604030504040204" pitchFamily="34" charset="-120"/>
                  <a:ea typeface="微軟正黑體" panose="020B0604030504040204" pitchFamily="34" charset="-120"/>
                </a:rPr>
                <a:t>甲應列入分配之財產為：全部財產（</a:t>
              </a:r>
              <a:r>
                <a:rPr lang="en-US" altLang="zh-TW" sz="2800" dirty="0">
                  <a:latin typeface="微軟正黑體" panose="020B0604030504040204" pitchFamily="34" charset="-120"/>
                  <a:ea typeface="微軟正黑體" panose="020B0604030504040204" pitchFamily="34" charset="-120"/>
                </a:rPr>
                <a:t>500</a:t>
              </a:r>
              <a:r>
                <a:rPr lang="zh-TW" altLang="en-US" sz="2800" dirty="0">
                  <a:latin typeface="微軟正黑體" panose="020B0604030504040204" pitchFamily="34" charset="-120"/>
                  <a:ea typeface="微軟正黑體" panose="020B0604030504040204" pitchFamily="34" charset="-120"/>
                </a:rPr>
                <a:t>萬）－ 婚前財產（</a:t>
              </a:r>
              <a:r>
                <a:rPr lang="en-US" altLang="zh-TW" sz="2800" dirty="0">
                  <a:latin typeface="微軟正黑體" panose="020B0604030504040204" pitchFamily="34" charset="-120"/>
                  <a:ea typeface="微軟正黑體" panose="020B0604030504040204" pitchFamily="34" charset="-120"/>
                </a:rPr>
                <a:t>100</a:t>
              </a:r>
              <a:r>
                <a:rPr lang="zh-TW" altLang="en-US" sz="2800" dirty="0">
                  <a:latin typeface="微軟正黑體" panose="020B0604030504040204" pitchFamily="34" charset="-120"/>
                  <a:ea typeface="微軟正黑體" panose="020B0604030504040204" pitchFamily="34" charset="-120"/>
                </a:rPr>
                <a:t>萬）－ 婚後繼承取得財產（</a:t>
              </a:r>
              <a:r>
                <a:rPr lang="en-US" altLang="zh-TW" sz="2800" dirty="0">
                  <a:latin typeface="微軟正黑體" panose="020B0604030504040204" pitchFamily="34" charset="-120"/>
                  <a:ea typeface="微軟正黑體" panose="020B0604030504040204" pitchFamily="34" charset="-120"/>
                </a:rPr>
                <a:t>50</a:t>
              </a:r>
              <a:r>
                <a:rPr lang="zh-TW" altLang="en-US" sz="2800" dirty="0">
                  <a:latin typeface="微軟正黑體" panose="020B0604030504040204" pitchFamily="34" charset="-120"/>
                  <a:ea typeface="微軟正黑體" panose="020B0604030504040204" pitchFamily="34" charset="-120"/>
                </a:rPr>
                <a:t>萬）－ 慰撫金（</a:t>
              </a:r>
              <a:r>
                <a:rPr lang="en-US" altLang="zh-TW" sz="2800" dirty="0">
                  <a:latin typeface="微軟正黑體" panose="020B0604030504040204" pitchFamily="34" charset="-120"/>
                  <a:ea typeface="微軟正黑體" panose="020B0604030504040204" pitchFamily="34" charset="-120"/>
                </a:rPr>
                <a:t>10</a:t>
              </a:r>
              <a:r>
                <a:rPr lang="zh-TW" altLang="en-US" sz="2800" dirty="0">
                  <a:latin typeface="微軟正黑體" panose="020B0604030504040204" pitchFamily="34" charset="-120"/>
                  <a:ea typeface="微軟正黑體" panose="020B0604030504040204" pitchFamily="34" charset="-120"/>
                </a:rPr>
                <a:t>萬）＝ </a:t>
              </a:r>
              <a:r>
                <a:rPr lang="en-US" altLang="zh-TW" sz="2800" dirty="0">
                  <a:latin typeface="微軟正黑體" panose="020B0604030504040204" pitchFamily="34" charset="-120"/>
                  <a:ea typeface="微軟正黑體" panose="020B0604030504040204" pitchFamily="34" charset="-120"/>
                </a:rPr>
                <a:t>360</a:t>
              </a:r>
              <a:r>
                <a:rPr lang="zh-TW" altLang="en-US" sz="2800" dirty="0">
                  <a:latin typeface="微軟正黑體" panose="020B0604030504040204" pitchFamily="34" charset="-120"/>
                  <a:ea typeface="微軟正黑體" panose="020B0604030504040204" pitchFamily="34" charset="-120"/>
                </a:rPr>
                <a:t>萬元</a:t>
              </a:r>
              <a:endParaRPr lang="en-US" altLang="zh-TW" sz="2800" dirty="0">
                <a:latin typeface="微軟正黑體" panose="020B0604030504040204" pitchFamily="34" charset="-120"/>
                <a:ea typeface="微軟正黑體" panose="020B0604030504040204" pitchFamily="34" charset="-120"/>
              </a:endParaRPr>
            </a:p>
            <a:p>
              <a:pPr>
                <a:buNone/>
              </a:pPr>
              <a:r>
                <a:rPr lang="zh-TW" altLang="en-US" sz="2800" dirty="0">
                  <a:latin typeface="微軟正黑體" panose="020B0604030504040204" pitchFamily="34" charset="-120"/>
                  <a:ea typeface="微軟正黑體" panose="020B0604030504040204" pitchFamily="34" charset="-120"/>
                </a:rPr>
                <a:t/>
              </a:r>
              <a:br>
                <a:rPr lang="zh-TW" altLang="en-US"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乙應列入分配之財產為：全部財產（</a:t>
              </a:r>
              <a:r>
                <a:rPr lang="en-US" altLang="zh-TW" sz="2800" dirty="0">
                  <a:latin typeface="微軟正黑體" panose="020B0604030504040204" pitchFamily="34" charset="-120"/>
                  <a:ea typeface="微軟正黑體" panose="020B0604030504040204" pitchFamily="34" charset="-120"/>
                </a:rPr>
                <a:t>200</a:t>
              </a:r>
              <a:r>
                <a:rPr lang="zh-TW" altLang="en-US" sz="2800" dirty="0">
                  <a:latin typeface="微軟正黑體" panose="020B0604030504040204" pitchFamily="34" charset="-120"/>
                  <a:ea typeface="微軟正黑體" panose="020B0604030504040204" pitchFamily="34" charset="-120"/>
                </a:rPr>
                <a:t>萬）－ 婚前財產（</a:t>
              </a:r>
              <a:r>
                <a:rPr lang="en-US" altLang="zh-TW" sz="2800" dirty="0">
                  <a:latin typeface="微軟正黑體" panose="020B0604030504040204" pitchFamily="34" charset="-120"/>
                  <a:ea typeface="微軟正黑體" panose="020B0604030504040204" pitchFamily="34" charset="-120"/>
                </a:rPr>
                <a:t>50</a:t>
              </a:r>
              <a:r>
                <a:rPr lang="zh-TW" altLang="en-US" sz="2800" dirty="0">
                  <a:latin typeface="微軟正黑體" panose="020B0604030504040204" pitchFamily="34" charset="-120"/>
                  <a:ea typeface="微軟正黑體" panose="020B0604030504040204" pitchFamily="34" charset="-120"/>
                </a:rPr>
                <a:t>萬）－ 婚後負債（</a:t>
              </a:r>
              <a:r>
                <a:rPr lang="en-US" altLang="zh-TW" sz="2800" dirty="0">
                  <a:latin typeface="微軟正黑體" panose="020B0604030504040204" pitchFamily="34" charset="-120"/>
                  <a:ea typeface="微軟正黑體" panose="020B0604030504040204" pitchFamily="34" charset="-120"/>
                </a:rPr>
                <a:t>50</a:t>
              </a:r>
              <a:r>
                <a:rPr lang="zh-TW" altLang="en-US" sz="2800" dirty="0">
                  <a:latin typeface="微軟正黑體" panose="020B0604030504040204" pitchFamily="34" charset="-120"/>
                  <a:ea typeface="微軟正黑體" panose="020B0604030504040204" pitchFamily="34" charset="-120"/>
                </a:rPr>
                <a:t>萬）－ 贈與所得（</a:t>
              </a:r>
              <a:r>
                <a:rPr lang="en-US" altLang="zh-TW" sz="2800" dirty="0">
                  <a:latin typeface="微軟正黑體" panose="020B0604030504040204" pitchFamily="34" charset="-120"/>
                  <a:ea typeface="微軟正黑體" panose="020B0604030504040204" pitchFamily="34" charset="-120"/>
                </a:rPr>
                <a:t>20</a:t>
              </a:r>
              <a:r>
                <a:rPr lang="zh-TW" altLang="en-US" sz="2800" dirty="0">
                  <a:latin typeface="微軟正黑體" panose="020B0604030504040204" pitchFamily="34" charset="-120"/>
                  <a:ea typeface="微軟正黑體" panose="020B0604030504040204" pitchFamily="34" charset="-120"/>
                </a:rPr>
                <a:t>萬）＝ </a:t>
              </a:r>
              <a:r>
                <a:rPr lang="en-US" altLang="zh-TW" sz="2800" dirty="0">
                  <a:latin typeface="微軟正黑體" panose="020B0604030504040204" pitchFamily="34" charset="-120"/>
                  <a:ea typeface="微軟正黑體" panose="020B0604030504040204" pitchFamily="34" charset="-120"/>
                </a:rPr>
                <a:t>80</a:t>
              </a:r>
              <a:r>
                <a:rPr lang="zh-TW" altLang="en-US" sz="2800" dirty="0">
                  <a:latin typeface="微軟正黑體" panose="020B0604030504040204" pitchFamily="34" charset="-120"/>
                  <a:ea typeface="微軟正黑體" panose="020B0604030504040204" pitchFamily="34" charset="-120"/>
                </a:rPr>
                <a:t>萬元</a:t>
              </a:r>
              <a:br>
                <a:rPr lang="zh-TW" altLang="en-US"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所以甲應給乙</a:t>
              </a:r>
              <a:r>
                <a:rPr lang="en-US" altLang="zh-TW" sz="2800" dirty="0">
                  <a:latin typeface="微軟正黑體" panose="020B0604030504040204" pitchFamily="34" charset="-120"/>
                  <a:ea typeface="微軟正黑體" panose="020B0604030504040204" pitchFamily="34" charset="-120"/>
                </a:rPr>
                <a:t>((360-80)/2=140) </a:t>
              </a:r>
              <a:r>
                <a:rPr lang="zh-TW" altLang="en-US" sz="2800" dirty="0">
                  <a:latin typeface="微軟正黑體" panose="020B0604030504040204" pitchFamily="34" charset="-120"/>
                  <a:ea typeface="微軟正黑體" panose="020B0604030504040204" pitchFamily="34" charset="-120"/>
                </a:rPr>
                <a:t>萬元。</a:t>
              </a:r>
            </a:p>
          </p:txBody>
        </p:sp>
        <p:sp>
          <p:nvSpPr>
            <p:cNvPr id="6" name="橢圓 5">
              <a:extLst>
                <a:ext uri="{FF2B5EF4-FFF2-40B4-BE49-F238E27FC236}">
                  <a16:creationId xmlns:a16="http://schemas.microsoft.com/office/drawing/2014/main" xmlns="" id="{AD401F31-912E-4F0B-878F-67AF94D6B26E}"/>
                </a:ext>
              </a:extLst>
            </p:cNvPr>
            <p:cNvSpPr/>
            <p:nvPr/>
          </p:nvSpPr>
          <p:spPr bwMode="auto">
            <a:xfrm>
              <a:off x="2373182" y="3140970"/>
              <a:ext cx="902627" cy="10581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grpSp>
    </p:spTree>
    <p:extLst>
      <p:ext uri="{BB962C8B-B14F-4D97-AF65-F5344CB8AC3E}">
        <p14:creationId xmlns:p14="http://schemas.microsoft.com/office/powerpoint/2010/main" val="84894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06492" y="332656"/>
            <a:ext cx="1313180" cy="769441"/>
          </a:xfrm>
          <a:prstGeom prst="rect">
            <a:avLst/>
          </a:prstGeom>
          <a:noFill/>
        </p:spPr>
        <p:txBody>
          <a:bodyPr wrap="none" rtlCol="0">
            <a:spAutoFit/>
          </a:bodyPr>
          <a:lstStyle/>
          <a:p>
            <a:r>
              <a:rPr lang="zh-TW" altLang="en-US" sz="4400" b="1" dirty="0">
                <a:latin typeface="微軟正黑體" pitchFamily="34" charset="-120"/>
                <a:ea typeface="微軟正黑體" pitchFamily="34" charset="-120"/>
              </a:rPr>
              <a:t>三、</a:t>
            </a:r>
          </a:p>
        </p:txBody>
      </p:sp>
      <p:sp>
        <p:nvSpPr>
          <p:cNvPr id="2" name="標題 1"/>
          <p:cNvSpPr>
            <a:spLocks noGrp="1"/>
          </p:cNvSpPr>
          <p:nvPr>
            <p:ph type="title"/>
          </p:nvPr>
        </p:nvSpPr>
        <p:spPr>
          <a:xfrm>
            <a:off x="1520780" y="145876"/>
            <a:ext cx="7283152" cy="1143000"/>
          </a:xfrm>
        </p:spPr>
        <p:txBody>
          <a:bodyPr>
            <a:noAutofit/>
          </a:bodyPr>
          <a:lstStyle/>
          <a:p>
            <a:pPr algn="l"/>
            <a:r>
              <a:rPr lang="zh-TW" altLang="en-US" sz="4800" b="1" dirty="0"/>
              <a:t>約定財產制</a:t>
            </a:r>
          </a:p>
        </p:txBody>
      </p:sp>
      <p:graphicFrame>
        <p:nvGraphicFramePr>
          <p:cNvPr id="3" name="內容版面配置區 2"/>
          <p:cNvGraphicFramePr>
            <a:graphicFrameLocks noGrp="1"/>
          </p:cNvGraphicFramePr>
          <p:nvPr>
            <p:ph idx="1"/>
            <p:extLst>
              <p:ext uri="{D42A27DB-BD31-4B8C-83A1-F6EECF244321}">
                <p14:modId xmlns:p14="http://schemas.microsoft.com/office/powerpoint/2010/main" val="1373925417"/>
              </p:ext>
            </p:extLst>
          </p:nvPr>
        </p:nvGraphicFramePr>
        <p:xfrm>
          <a:off x="796004" y="2132856"/>
          <a:ext cx="7551992" cy="1158240"/>
        </p:xfrm>
        <a:graphic>
          <a:graphicData uri="http://schemas.openxmlformats.org/drawingml/2006/table">
            <a:tbl>
              <a:tblPr firstRow="1" bandRow="1">
                <a:tableStyleId>{7DF18680-E054-41AD-8BC1-D1AEF772440D}</a:tableStyleId>
              </a:tblPr>
              <a:tblGrid>
                <a:gridCol w="3775996">
                  <a:extLst>
                    <a:ext uri="{9D8B030D-6E8A-4147-A177-3AD203B41FA5}">
                      <a16:colId xmlns:a16="http://schemas.microsoft.com/office/drawing/2014/main" xmlns="" val="20000"/>
                    </a:ext>
                  </a:extLst>
                </a:gridCol>
                <a:gridCol w="3775996">
                  <a:extLst>
                    <a:ext uri="{9D8B030D-6E8A-4147-A177-3AD203B41FA5}">
                      <a16:colId xmlns:a16="http://schemas.microsoft.com/office/drawing/2014/main" xmlns="" val="20001"/>
                    </a:ext>
                  </a:extLst>
                </a:gridCol>
              </a:tblGrid>
              <a:tr h="198224">
                <a:tc gridSpan="2">
                  <a:txBody>
                    <a:bodyPr/>
                    <a:lstStyle/>
                    <a:p>
                      <a:pPr algn="ctr"/>
                      <a:r>
                        <a:rPr lang="zh-TW" altLang="en-US" sz="3200" dirty="0">
                          <a:latin typeface="微軟正黑體" panose="020B0604030504040204" pitchFamily="34" charset="-120"/>
                          <a:ea typeface="微軟正黑體" panose="020B0604030504040204" pitchFamily="34" charset="-120"/>
                        </a:rPr>
                        <a:t>約定財產制分為</a:t>
                      </a:r>
                    </a:p>
                  </a:txBody>
                  <a:tcPr/>
                </a:tc>
                <a:tc hMerge="1">
                  <a:txBody>
                    <a:bodyPr/>
                    <a:lstStyle/>
                    <a:p>
                      <a:endParaRPr lang="zh-TW" altLang="en-US" dirty="0"/>
                    </a:p>
                  </a:txBody>
                  <a:tcPr/>
                </a:tc>
                <a:extLst>
                  <a:ext uri="{0D108BD9-81ED-4DB2-BD59-A6C34878D82A}">
                    <a16:rowId xmlns:a16="http://schemas.microsoft.com/office/drawing/2014/main" xmlns="" val="10000"/>
                  </a:ext>
                </a:extLst>
              </a:tr>
              <a:tr h="370840">
                <a:tc>
                  <a:txBody>
                    <a:bodyPr/>
                    <a:lstStyle/>
                    <a:p>
                      <a:pPr algn="ctr"/>
                      <a:r>
                        <a:rPr lang="zh-TW" altLang="en-US" sz="3200" dirty="0">
                          <a:latin typeface="微軟正黑體" panose="020B0604030504040204" pitchFamily="34" charset="-120"/>
                          <a:ea typeface="微軟正黑體" panose="020B0604030504040204" pitchFamily="34" charset="-120"/>
                        </a:rPr>
                        <a:t>共同財產制</a:t>
                      </a:r>
                    </a:p>
                  </a:txBody>
                  <a:tcPr/>
                </a:tc>
                <a:tc>
                  <a:txBody>
                    <a:bodyPr/>
                    <a:lstStyle/>
                    <a:p>
                      <a:pPr algn="ctr"/>
                      <a:r>
                        <a:rPr lang="zh-TW" altLang="en-US" sz="3200" dirty="0">
                          <a:latin typeface="微軟正黑體" panose="020B0604030504040204" pitchFamily="34" charset="-120"/>
                          <a:ea typeface="微軟正黑體" panose="020B0604030504040204" pitchFamily="34" charset="-120"/>
                        </a:rPr>
                        <a:t>分別財產制</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19253060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0" y="0"/>
            <a:ext cx="8229600" cy="765175"/>
          </a:xfrm>
        </p:spPr>
        <p:txBody>
          <a:bodyPr/>
          <a:lstStyle/>
          <a:p>
            <a:r>
              <a:rPr lang="zh-TW" altLang="en-US" dirty="0" smtClean="0">
                <a:solidFill>
                  <a:srgbClr val="FF0000"/>
                </a:solidFill>
              </a:rPr>
              <a:t>三、婚姻中的法律關係</a:t>
            </a:r>
          </a:p>
        </p:txBody>
      </p:sp>
      <p:sp>
        <p:nvSpPr>
          <p:cNvPr id="48131" name="內容版面配置區 2"/>
          <p:cNvSpPr>
            <a:spLocks noGrp="1"/>
          </p:cNvSpPr>
          <p:nvPr>
            <p:ph sz="quarter" idx="13"/>
          </p:nvPr>
        </p:nvSpPr>
        <p:spPr>
          <a:xfrm>
            <a:off x="250825" y="981075"/>
            <a:ext cx="8351838" cy="2663825"/>
          </a:xfrm>
        </p:spPr>
        <p:txBody>
          <a:bodyPr/>
          <a:lstStyle/>
          <a:p>
            <a:pPr marL="342900" lvl="1" indent="-342900">
              <a:lnSpc>
                <a:spcPts val="4000"/>
              </a:lnSpc>
              <a:buFont typeface="Arial" pitchFamily="34" charset="0"/>
              <a:buNone/>
            </a:pPr>
            <a:r>
              <a:rPr lang="zh-TW" altLang="en-US" sz="3600" smtClean="0"/>
              <a:t>（一）約定財產制</a:t>
            </a:r>
            <a:endParaRPr lang="en-US" altLang="zh-TW" sz="3600" smtClean="0"/>
          </a:p>
          <a:p>
            <a:pPr>
              <a:lnSpc>
                <a:spcPts val="4000"/>
              </a:lnSpc>
            </a:pPr>
            <a:r>
              <a:rPr lang="zh-TW" altLang="en-US" sz="3200" smtClean="0"/>
              <a:t>可分為「</a:t>
            </a:r>
            <a:r>
              <a:rPr lang="zh-TW" altLang="en-US" sz="3200" b="1" smtClean="0">
                <a:solidFill>
                  <a:srgbClr val="FF3C00"/>
                </a:solidFill>
              </a:rPr>
              <a:t>分別財產制</a:t>
            </a:r>
            <a:r>
              <a:rPr lang="zh-TW" altLang="en-US" sz="3200" smtClean="0"/>
              <a:t>」與「</a:t>
            </a:r>
            <a:r>
              <a:rPr lang="zh-TW" altLang="en-US" sz="3200" b="1" smtClean="0">
                <a:solidFill>
                  <a:srgbClr val="FF3C00"/>
                </a:solidFill>
              </a:rPr>
              <a:t>共同財產制</a:t>
            </a:r>
            <a:r>
              <a:rPr lang="zh-TW" altLang="en-US" sz="3200" smtClean="0"/>
              <a:t>」兩種，夫妻可以自行約定，但須以</a:t>
            </a:r>
            <a:r>
              <a:rPr lang="zh-TW" altLang="en-US" sz="3200" b="1" smtClean="0">
                <a:solidFill>
                  <a:srgbClr val="FF3C00"/>
                </a:solidFill>
              </a:rPr>
              <a:t>書面</a:t>
            </a:r>
            <a:r>
              <a:rPr lang="zh-TW" altLang="en-US" sz="3200" smtClean="0"/>
              <a:t>為之，並向各</a:t>
            </a:r>
            <a:r>
              <a:rPr lang="zh-TW" altLang="en-US" sz="3200" b="1" smtClean="0">
                <a:solidFill>
                  <a:srgbClr val="FF3C00"/>
                </a:solidFill>
              </a:rPr>
              <a:t>地方法院</a:t>
            </a:r>
            <a:r>
              <a:rPr lang="zh-TW" altLang="en-US" sz="3200" smtClean="0"/>
              <a:t>完成登記。</a:t>
            </a:r>
          </a:p>
        </p:txBody>
      </p:sp>
      <p:sp>
        <p:nvSpPr>
          <p:cNvPr id="48132" name="投影片編號版面配置區 5"/>
          <p:cNvSpPr>
            <a:spLocks noGrp="1" noChangeArrowheads="1"/>
          </p:cNvSpPr>
          <p:nvPr>
            <p:ph type="sldNum" sz="quarter" idx="16"/>
          </p:nvPr>
        </p:nvSpPr>
        <p:spPr bwMode="auto">
          <a:noFill/>
          <a:ln>
            <a:miter lim="800000"/>
            <a:headEnd/>
            <a:tailEnd/>
          </a:ln>
        </p:spPr>
        <p:txBody>
          <a:bodyPr/>
          <a:lstStyle/>
          <a:p>
            <a:fld id="{627D6ACC-F5D8-4358-B5F0-34EB5E75448B}" type="slidenum">
              <a:rPr lang="zh-TW" altLang="en-US" smtClean="0"/>
              <a:pPr/>
              <a:t>109</a:t>
            </a:fld>
            <a:endParaRPr lang="zh-TW" alt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標題 1"/>
          <p:cNvSpPr>
            <a:spLocks noGrp="1"/>
          </p:cNvSpPr>
          <p:nvPr>
            <p:ph type="title"/>
          </p:nvPr>
        </p:nvSpPr>
        <p:spPr>
          <a:xfrm>
            <a:off x="457200" y="0"/>
            <a:ext cx="8229600" cy="1417638"/>
          </a:xfrm>
        </p:spPr>
        <p:txBody>
          <a:bodyPr/>
          <a:lstStyle/>
          <a:p>
            <a:r>
              <a:rPr lang="en-US" altLang="zh-TW" smtClean="0"/>
              <a:t>3. </a:t>
            </a:r>
            <a:r>
              <a:rPr lang="zh-TW" altLang="en-US" smtClean="0"/>
              <a:t>無行為能力人：有兩類</a:t>
            </a:r>
          </a:p>
        </p:txBody>
      </p:sp>
      <p:sp>
        <p:nvSpPr>
          <p:cNvPr id="47107" name="內容版面配置區 2"/>
          <p:cNvSpPr>
            <a:spLocks noGrp="1"/>
          </p:cNvSpPr>
          <p:nvPr>
            <p:ph idx="1"/>
          </p:nvPr>
        </p:nvSpPr>
        <p:spPr>
          <a:xfrm>
            <a:off x="457200" y="1000125"/>
            <a:ext cx="8229600" cy="5126038"/>
          </a:xfrm>
        </p:spPr>
        <p:txBody>
          <a:bodyPr/>
          <a:lstStyle/>
          <a:p>
            <a:r>
              <a:rPr lang="zh-TW" altLang="en-US" smtClean="0"/>
              <a:t> </a:t>
            </a:r>
            <a:r>
              <a:rPr lang="en-US" altLang="zh-TW" smtClean="0"/>
              <a:t>(1)</a:t>
            </a:r>
            <a:r>
              <a:rPr lang="zh-TW" altLang="en-US" smtClean="0"/>
              <a:t>未滿七歲者</a:t>
            </a:r>
            <a:br>
              <a:rPr lang="zh-TW" altLang="en-US" smtClean="0"/>
            </a:br>
            <a:r>
              <a:rPr lang="zh-TW" altLang="en-US" smtClean="0"/>
              <a:t> </a:t>
            </a:r>
            <a:r>
              <a:rPr lang="en-US" altLang="zh-TW" smtClean="0"/>
              <a:t>(2)</a:t>
            </a:r>
            <a:r>
              <a:rPr lang="zh-TW" altLang="en-US" smtClean="0"/>
              <a:t>受監護宣告者</a:t>
            </a:r>
            <a:endParaRPr lang="en-US" altLang="zh-TW" smtClean="0"/>
          </a:p>
          <a:p>
            <a:r>
              <a:rPr lang="zh-TW" altLang="en-US" smtClean="0">
                <a:solidFill>
                  <a:srgbClr val="000000"/>
                </a:solidFill>
              </a:rPr>
              <a:t>不能為意思表示或受意思表示，或不能辨識其意思表示效果者</a:t>
            </a:r>
          </a:p>
          <a:p>
            <a:r>
              <a:rPr lang="zh-TW" altLang="en-US" smtClean="0"/>
              <a:t/>
            </a:r>
            <a:br>
              <a:rPr lang="zh-TW" altLang="en-US" smtClean="0"/>
            </a:br>
            <a:r>
              <a:rPr lang="zh-TW" altLang="en-US" smtClean="0"/>
              <a:t>　　</a:t>
            </a:r>
            <a:endParaRPr lang="zh-TW" altLang="en-US" sz="3200" smtClean="0"/>
          </a:p>
        </p:txBody>
      </p:sp>
    </p:spTree>
    <p:extLst>
      <p:ext uri="{BB962C8B-B14F-4D97-AF65-F5344CB8AC3E}">
        <p14:creationId xmlns:p14="http://schemas.microsoft.com/office/powerpoint/2010/main" val="327274979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775812922"/>
              </p:ext>
            </p:extLst>
          </p:nvPr>
        </p:nvGraphicFramePr>
        <p:xfrm>
          <a:off x="1187624" y="1628800"/>
          <a:ext cx="6911999" cy="2621280"/>
        </p:xfrm>
        <a:graphic>
          <a:graphicData uri="http://schemas.openxmlformats.org/drawingml/2006/table">
            <a:tbl>
              <a:tblPr firstRow="1" bandRow="1">
                <a:tableStyleId>{7DF18680-E054-41AD-8BC1-D1AEF772440D}</a:tableStyleId>
              </a:tblPr>
              <a:tblGrid>
                <a:gridCol w="6911999">
                  <a:extLst>
                    <a:ext uri="{9D8B030D-6E8A-4147-A177-3AD203B41FA5}">
                      <a16:colId xmlns:a16="http://schemas.microsoft.com/office/drawing/2014/main" xmlns="" val="20000"/>
                    </a:ext>
                  </a:extLst>
                </a:gridCol>
              </a:tblGrid>
              <a:tr h="370840">
                <a:tc>
                  <a:txBody>
                    <a:bodyPr/>
                    <a:lstStyle/>
                    <a:p>
                      <a:pPr algn="ctr"/>
                      <a:r>
                        <a:rPr lang="zh-TW" altLang="en-US" sz="3200" dirty="0">
                          <a:latin typeface="微軟正黑體" panose="020B0604030504040204" pitchFamily="34" charset="-120"/>
                          <a:ea typeface="微軟正黑體" panose="020B0604030504040204" pitchFamily="34" charset="-120"/>
                        </a:rPr>
                        <a:t>共同財產制</a:t>
                      </a:r>
                    </a:p>
                  </a:txBody>
                  <a:tcPr/>
                </a:tc>
                <a:extLst>
                  <a:ext uri="{0D108BD9-81ED-4DB2-BD59-A6C34878D82A}">
                    <a16:rowId xmlns:a16="http://schemas.microsoft.com/office/drawing/2014/main" xmlns="" val="10000"/>
                  </a:ext>
                </a:extLst>
              </a:tr>
              <a:tr h="370840">
                <a:tc>
                  <a:txBody>
                    <a:bodyPr/>
                    <a:lstStyle/>
                    <a:p>
                      <a:pPr marL="457200" indent="-457200" algn="l">
                        <a:buFont typeface="Arial" pitchFamily="34" charset="0"/>
                        <a:buChar char="•"/>
                      </a:pPr>
                      <a:r>
                        <a:rPr lang="zh-TW" altLang="en-US" sz="3200" dirty="0">
                          <a:latin typeface="微軟正黑體" panose="020B0604030504040204" pitchFamily="34" charset="-120"/>
                          <a:ea typeface="微軟正黑體" panose="020B0604030504040204" pitchFamily="34" charset="-120"/>
                        </a:rPr>
                        <a:t>夫妻除特有財產外，財產完全共有，處分應得他方同意，債務共同承擔。</a:t>
                      </a:r>
                      <a:endParaRPr lang="en-US" altLang="zh-TW" sz="3200" dirty="0">
                        <a:latin typeface="微軟正黑體" panose="020B0604030504040204" pitchFamily="34" charset="-120"/>
                        <a:ea typeface="微軟正黑體" panose="020B0604030504040204" pitchFamily="34" charset="-120"/>
                      </a:endParaRPr>
                    </a:p>
                    <a:p>
                      <a:pPr marL="457200" indent="-457200" algn="l">
                        <a:buFont typeface="Arial" pitchFamily="34" charset="0"/>
                        <a:buChar char="•"/>
                      </a:pPr>
                      <a:r>
                        <a:rPr lang="zh-TW" altLang="en-US" sz="3200" dirty="0">
                          <a:latin typeface="微軟正黑體" panose="020B0604030504040204" pitchFamily="34" charset="-120"/>
                          <a:ea typeface="微軟正黑體" panose="020B0604030504040204" pitchFamily="34" charset="-120"/>
                        </a:rPr>
                        <a:t>一旦離婚時，共同財產的部分由夫妻各得一半。</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21095825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p:nvPr>
        </p:nvSpPr>
        <p:spPr>
          <a:xfrm>
            <a:off x="0" y="0"/>
            <a:ext cx="8229600" cy="765175"/>
          </a:xfrm>
        </p:spPr>
        <p:txBody>
          <a:bodyPr/>
          <a:lstStyle/>
          <a:p>
            <a:r>
              <a:rPr lang="zh-TW" altLang="en-US" dirty="0" smtClean="0">
                <a:solidFill>
                  <a:srgbClr val="FF0000"/>
                </a:solidFill>
              </a:rPr>
              <a:t>三、婚姻中的法律關係</a:t>
            </a:r>
          </a:p>
        </p:txBody>
      </p:sp>
      <p:sp>
        <p:nvSpPr>
          <p:cNvPr id="50179" name="內容版面配置區 2"/>
          <p:cNvSpPr>
            <a:spLocks noGrp="1"/>
          </p:cNvSpPr>
          <p:nvPr>
            <p:ph sz="quarter" idx="13"/>
          </p:nvPr>
        </p:nvSpPr>
        <p:spPr>
          <a:xfrm>
            <a:off x="250825" y="981075"/>
            <a:ext cx="4537075" cy="5327650"/>
          </a:xfrm>
        </p:spPr>
        <p:txBody>
          <a:bodyPr/>
          <a:lstStyle/>
          <a:p>
            <a:pPr marL="342900" lvl="1" indent="-342900">
              <a:lnSpc>
                <a:spcPts val="4000"/>
              </a:lnSpc>
              <a:buFont typeface="Arial" pitchFamily="34" charset="0"/>
              <a:buNone/>
            </a:pPr>
            <a:r>
              <a:rPr lang="zh-TW" altLang="en-US" sz="3600" dirty="0" smtClean="0"/>
              <a:t>（一）約定財產制</a:t>
            </a:r>
            <a:endParaRPr lang="en-US" altLang="zh-TW" sz="3600" dirty="0" smtClean="0"/>
          </a:p>
          <a:p>
            <a:pPr marL="342900" lvl="1" indent="-342900">
              <a:lnSpc>
                <a:spcPts val="4000"/>
              </a:lnSpc>
              <a:buFont typeface="Calibri" pitchFamily="34" charset="0"/>
              <a:buAutoNum type="arabicPeriod" startAt="2"/>
            </a:pPr>
            <a:r>
              <a:rPr lang="zh-TW" altLang="en-US" dirty="0" smtClean="0"/>
              <a:t>共同財產制：指兩人除專供個人的「</a:t>
            </a:r>
            <a:r>
              <a:rPr lang="zh-TW" altLang="en-US" b="1" dirty="0" smtClean="0">
                <a:solidFill>
                  <a:srgbClr val="FF3C00"/>
                </a:solidFill>
              </a:rPr>
              <a:t>特有財產</a:t>
            </a:r>
            <a:r>
              <a:rPr lang="zh-TW" altLang="en-US" dirty="0" smtClean="0"/>
              <a:t>」外，其餘財產都為夫妻共有，由兩人共同管理、使用、收益及處分，離婚後僅均分婚後共有財產，特有財產各自取回。</a:t>
            </a:r>
          </a:p>
        </p:txBody>
      </p:sp>
      <p:sp>
        <p:nvSpPr>
          <p:cNvPr id="50180" name="投影片編號版面配置區 5"/>
          <p:cNvSpPr>
            <a:spLocks noGrp="1" noChangeArrowheads="1"/>
          </p:cNvSpPr>
          <p:nvPr>
            <p:ph type="sldNum" sz="quarter" idx="16"/>
          </p:nvPr>
        </p:nvSpPr>
        <p:spPr bwMode="auto">
          <a:noFill/>
          <a:ln>
            <a:miter lim="800000"/>
            <a:headEnd/>
            <a:tailEnd/>
          </a:ln>
        </p:spPr>
        <p:txBody>
          <a:bodyPr/>
          <a:lstStyle/>
          <a:p>
            <a:fld id="{36372B15-1D42-4578-9CC7-F4823AB0936E}" type="slidenum">
              <a:rPr lang="zh-TW" altLang="en-US" smtClean="0"/>
              <a:pPr/>
              <a:t>111</a:t>
            </a:fld>
            <a:endParaRPr lang="zh-TW" altLang="en-US" smtClean="0"/>
          </a:p>
        </p:txBody>
      </p:sp>
      <p:pic>
        <p:nvPicPr>
          <p:cNvPr id="50181" name="Picture 8"/>
          <p:cNvPicPr>
            <a:picLocks noChangeAspect="1" noChangeArrowheads="1"/>
          </p:cNvPicPr>
          <p:nvPr/>
        </p:nvPicPr>
        <p:blipFill>
          <a:blip r:embed="rId3"/>
          <a:srcRect/>
          <a:stretch>
            <a:fillRect/>
          </a:stretch>
        </p:blipFill>
        <p:spPr bwMode="auto">
          <a:xfrm>
            <a:off x="4787900" y="1052513"/>
            <a:ext cx="4356100" cy="4908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圖片 5">
            <a:extLst>
              <a:ext uri="{FF2B5EF4-FFF2-40B4-BE49-F238E27FC236}">
                <a16:creationId xmlns:a16="http://schemas.microsoft.com/office/drawing/2014/main" xmlns="" id="{4EB21C36-6D48-4443-B640-61AD4D090B6F}"/>
              </a:ext>
            </a:extLst>
          </p:cNvPr>
          <p:cNvPicPr>
            <a:picLocks noChangeAspect="1"/>
          </p:cNvPicPr>
          <p:nvPr/>
        </p:nvPicPr>
        <p:blipFill>
          <a:blip r:embed="rId2"/>
          <a:stretch>
            <a:fillRect/>
          </a:stretch>
        </p:blipFill>
        <p:spPr>
          <a:xfrm>
            <a:off x="354418" y="0"/>
            <a:ext cx="8435163" cy="6858000"/>
          </a:xfrm>
          <a:prstGeom prst="rect">
            <a:avLst/>
          </a:prstGeom>
        </p:spPr>
      </p:pic>
    </p:spTree>
    <p:extLst>
      <p:ext uri="{BB962C8B-B14F-4D97-AF65-F5344CB8AC3E}">
        <p14:creationId xmlns:p14="http://schemas.microsoft.com/office/powerpoint/2010/main" val="226537614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4117343814"/>
              </p:ext>
            </p:extLst>
          </p:nvPr>
        </p:nvGraphicFramePr>
        <p:xfrm>
          <a:off x="1187624" y="1124744"/>
          <a:ext cx="7272039" cy="3108960"/>
        </p:xfrm>
        <a:graphic>
          <a:graphicData uri="http://schemas.openxmlformats.org/drawingml/2006/table">
            <a:tbl>
              <a:tblPr firstRow="1" bandRow="1">
                <a:tableStyleId>{7DF18680-E054-41AD-8BC1-D1AEF772440D}</a:tableStyleId>
              </a:tblPr>
              <a:tblGrid>
                <a:gridCol w="7272039">
                  <a:extLst>
                    <a:ext uri="{9D8B030D-6E8A-4147-A177-3AD203B41FA5}">
                      <a16:colId xmlns:a16="http://schemas.microsoft.com/office/drawing/2014/main" xmlns="" val="20000"/>
                    </a:ext>
                  </a:extLst>
                </a:gridCol>
              </a:tblGrid>
              <a:tr h="370840">
                <a:tc>
                  <a:txBody>
                    <a:bodyPr/>
                    <a:lstStyle/>
                    <a:p>
                      <a:pPr algn="ctr"/>
                      <a:r>
                        <a:rPr lang="zh-TW" altLang="en-US" sz="3200" dirty="0">
                          <a:latin typeface="微軟正黑體" panose="020B0604030504040204" pitchFamily="34" charset="-120"/>
                          <a:ea typeface="微軟正黑體" panose="020B0604030504040204" pitchFamily="34" charset="-120"/>
                        </a:rPr>
                        <a:t>分別財產制</a:t>
                      </a:r>
                    </a:p>
                  </a:txBody>
                  <a:tcPr/>
                </a:tc>
                <a:extLst>
                  <a:ext uri="{0D108BD9-81ED-4DB2-BD59-A6C34878D82A}">
                    <a16:rowId xmlns:a16="http://schemas.microsoft.com/office/drawing/2014/main" xmlns="" val="10000"/>
                  </a:ext>
                </a:extLst>
              </a:tr>
              <a:tr h="370840">
                <a:tc>
                  <a:txBody>
                    <a:bodyPr/>
                    <a:lstStyle/>
                    <a:p>
                      <a:pPr marL="457200" indent="-457200" algn="l">
                        <a:buFont typeface="Arial" pitchFamily="34" charset="0"/>
                        <a:buChar char="•"/>
                      </a:pPr>
                      <a:r>
                        <a:rPr lang="zh-TW" altLang="en-US" sz="3200" dirty="0">
                          <a:latin typeface="微軟正黑體" panose="020B0604030504040204" pitchFamily="34" charset="-120"/>
                          <a:ea typeface="微軟正黑體" panose="020B0604030504040204" pitchFamily="34" charset="-120"/>
                        </a:rPr>
                        <a:t>夫妻財產完全分開，由夫妻各自保有其財產的所有權，亦各自清償自己的債務。</a:t>
                      </a:r>
                      <a:endParaRPr lang="en-US" altLang="zh-TW" sz="3200" dirty="0">
                        <a:latin typeface="微軟正黑體" panose="020B0604030504040204" pitchFamily="34" charset="-120"/>
                        <a:ea typeface="微軟正黑體" panose="020B0604030504040204" pitchFamily="34" charset="-120"/>
                      </a:endParaRPr>
                    </a:p>
                    <a:p>
                      <a:pPr marL="457200" indent="-457200" algn="l">
                        <a:buFont typeface="Arial" pitchFamily="34" charset="0"/>
                        <a:buChar char="•"/>
                      </a:pPr>
                      <a:r>
                        <a:rPr lang="zh-TW" altLang="en-US" sz="3200" dirty="0">
                          <a:latin typeface="微軟正黑體" panose="020B0604030504040204" pitchFamily="34" charset="-120"/>
                          <a:ea typeface="微軟正黑體" panose="020B0604030504040204" pitchFamily="34" charset="-120"/>
                        </a:rPr>
                        <a:t>一旦離婚時，夫妻各自取回其財產。簡單來說，沒有財產分配的問題。</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10569042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0" y="0"/>
            <a:ext cx="8229600" cy="765175"/>
          </a:xfrm>
        </p:spPr>
        <p:txBody>
          <a:bodyPr/>
          <a:lstStyle/>
          <a:p>
            <a:r>
              <a:rPr lang="zh-TW" altLang="en-US" dirty="0" smtClean="0">
                <a:solidFill>
                  <a:srgbClr val="FF0000"/>
                </a:solidFill>
              </a:rPr>
              <a:t>三、婚姻中的法律關係</a:t>
            </a:r>
          </a:p>
        </p:txBody>
      </p:sp>
      <p:sp>
        <p:nvSpPr>
          <p:cNvPr id="49155" name="內容版面配置區 2"/>
          <p:cNvSpPr>
            <a:spLocks noGrp="1"/>
          </p:cNvSpPr>
          <p:nvPr>
            <p:ph sz="quarter" idx="13"/>
          </p:nvPr>
        </p:nvSpPr>
        <p:spPr>
          <a:xfrm>
            <a:off x="250825" y="981075"/>
            <a:ext cx="4284663" cy="4679950"/>
          </a:xfrm>
        </p:spPr>
        <p:txBody>
          <a:bodyPr/>
          <a:lstStyle/>
          <a:p>
            <a:pPr marL="342900" lvl="1" indent="-342900">
              <a:lnSpc>
                <a:spcPts val="4000"/>
              </a:lnSpc>
              <a:buFont typeface="Arial" pitchFamily="34" charset="0"/>
              <a:buNone/>
            </a:pPr>
            <a:r>
              <a:rPr lang="zh-TW" altLang="en-US" sz="3600" dirty="0" smtClean="0"/>
              <a:t>（一）約定財產制</a:t>
            </a:r>
            <a:endParaRPr lang="en-US" altLang="zh-TW" sz="3600" dirty="0" smtClean="0"/>
          </a:p>
          <a:p>
            <a:pPr marL="342900" lvl="1" indent="-342900">
              <a:lnSpc>
                <a:spcPts val="4000"/>
              </a:lnSpc>
              <a:buFont typeface="Calibri" pitchFamily="34" charset="0"/>
              <a:buAutoNum type="arabicPeriod"/>
            </a:pPr>
            <a:r>
              <a:rPr lang="zh-TW" altLang="en-US" dirty="0" smtClean="0"/>
              <a:t>分別財產制：是指兩人在結婚後，仍</a:t>
            </a:r>
            <a:r>
              <a:rPr lang="zh-TW" altLang="en-US" b="1" dirty="0" smtClean="0">
                <a:solidFill>
                  <a:srgbClr val="FF3C00"/>
                </a:solidFill>
              </a:rPr>
              <a:t>各自管理</a:t>
            </a:r>
            <a:r>
              <a:rPr lang="zh-TW" altLang="en-US" dirty="0" smtClean="0"/>
              <a:t>自己的財產並負擔自己的債務，離婚後也沒有財產分配的問題。</a:t>
            </a:r>
          </a:p>
        </p:txBody>
      </p:sp>
      <p:sp>
        <p:nvSpPr>
          <p:cNvPr id="49156" name="投影片編號版面配置區 5"/>
          <p:cNvSpPr>
            <a:spLocks noGrp="1" noChangeArrowheads="1"/>
          </p:cNvSpPr>
          <p:nvPr>
            <p:ph type="sldNum" sz="quarter" idx="16"/>
          </p:nvPr>
        </p:nvSpPr>
        <p:spPr bwMode="auto">
          <a:noFill/>
          <a:ln>
            <a:miter lim="800000"/>
            <a:headEnd/>
            <a:tailEnd/>
          </a:ln>
        </p:spPr>
        <p:txBody>
          <a:bodyPr/>
          <a:lstStyle/>
          <a:p>
            <a:fld id="{69283CB8-C44F-4F27-8A7B-DCA014F9433A}" type="slidenum">
              <a:rPr lang="zh-TW" altLang="en-US" smtClean="0"/>
              <a:pPr/>
              <a:t>114</a:t>
            </a:fld>
            <a:endParaRPr lang="zh-TW" altLang="en-US" smtClean="0"/>
          </a:p>
        </p:txBody>
      </p:sp>
      <p:pic>
        <p:nvPicPr>
          <p:cNvPr id="49157" name="Picture 8"/>
          <p:cNvPicPr>
            <a:picLocks noChangeAspect="1" noChangeArrowheads="1"/>
          </p:cNvPicPr>
          <p:nvPr/>
        </p:nvPicPr>
        <p:blipFill>
          <a:blip r:embed="rId3"/>
          <a:srcRect/>
          <a:stretch>
            <a:fillRect/>
          </a:stretch>
        </p:blipFill>
        <p:spPr bwMode="auto">
          <a:xfrm>
            <a:off x="4662488" y="1125538"/>
            <a:ext cx="4465637" cy="5019675"/>
          </a:xfrm>
          <a:prstGeom prst="rect">
            <a:avLst/>
          </a:prstGeom>
          <a:noFill/>
          <a:ln w="9525">
            <a:noFill/>
            <a:miter lim="800000"/>
            <a:headEnd/>
            <a:tailEnd/>
          </a:ln>
          <a:effectLst>
            <a:prstShdw prst="shdw17" dist="17961" dir="2700000">
              <a:schemeClr val="bg1"/>
            </a:prstShdw>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b="1" dirty="0"/>
              <a:t>生活實例</a:t>
            </a:r>
          </a:p>
        </p:txBody>
      </p:sp>
      <p:sp>
        <p:nvSpPr>
          <p:cNvPr id="3" name="內容版面配置區 2"/>
          <p:cNvSpPr>
            <a:spLocks noGrp="1"/>
          </p:cNvSpPr>
          <p:nvPr>
            <p:ph idx="1"/>
          </p:nvPr>
        </p:nvSpPr>
        <p:spPr>
          <a:xfrm>
            <a:off x="498376" y="1988840"/>
            <a:ext cx="8147248" cy="1296144"/>
          </a:xfrm>
        </p:spPr>
        <p:txBody>
          <a:bodyPr>
            <a:normAutofit lnSpcReduction="10000"/>
          </a:bodyPr>
          <a:lstStyle/>
          <a:p>
            <a:pPr marL="0" indent="0">
              <a:buNone/>
            </a:pPr>
            <a:r>
              <a:rPr lang="zh-TW" altLang="en-US" sz="2800" dirty="0">
                <a:latin typeface="微軟正黑體" panose="020B0604030504040204" pitchFamily="34" charset="-120"/>
                <a:ea typeface="微軟正黑體" panose="020B0604030504040204" pitchFamily="34" charset="-120"/>
              </a:rPr>
              <a:t>曾芯瑩</a:t>
            </a:r>
            <a:r>
              <a:rPr lang="zh-TW" altLang="en-US" sz="2800" dirty="0" smtClean="0">
                <a:latin typeface="微軟正黑體" panose="020B0604030504040204" pitchFamily="34" charset="-120"/>
                <a:ea typeface="微軟正黑體" panose="020B0604030504040204" pitchFamily="34" charset="-120"/>
              </a:rPr>
              <a:t>嫁</a:t>
            </a:r>
            <a:r>
              <a:rPr lang="zh-TW" altLang="en-US" sz="2800" dirty="0">
                <a:latin typeface="微軟正黑體" panose="020B0604030504040204" pitchFamily="34" charset="-120"/>
                <a:ea typeface="微軟正黑體" panose="020B0604030504040204" pitchFamily="34" charset="-120"/>
              </a:rPr>
              <a:t>入</a:t>
            </a:r>
            <a:r>
              <a:rPr lang="zh-TW" altLang="en-US" sz="2800" dirty="0" smtClean="0">
                <a:latin typeface="微軟正黑體" panose="020B0604030504040204" pitchFamily="34" charset="-120"/>
                <a:ea typeface="微軟正黑體" panose="020B0604030504040204" pitchFamily="34" charset="-120"/>
              </a:rPr>
              <a:t>豪門</a:t>
            </a:r>
            <a:r>
              <a:rPr lang="en-US" altLang="zh-TW" sz="2800" dirty="0" smtClean="0">
                <a:latin typeface="微軟正黑體" panose="020B0604030504040204" pitchFamily="34" charset="-120"/>
                <a:ea typeface="微軟正黑體" panose="020B0604030504040204" pitchFamily="34" charset="-120"/>
              </a:rPr>
              <a:t>(</a:t>
            </a:r>
            <a:r>
              <a:rPr lang="zh-TW" altLang="en-US" sz="2800" dirty="0" smtClean="0">
                <a:latin typeface="微軟正黑體" panose="020B0604030504040204" pitchFamily="34" charset="-120"/>
                <a:ea typeface="微軟正黑體" panose="020B0604030504040204" pitchFamily="34" charset="-120"/>
              </a:rPr>
              <a:t>郭台銘</a:t>
            </a:r>
            <a:r>
              <a:rPr lang="en-US" altLang="zh-TW" sz="2800" dirty="0" smtClean="0">
                <a:latin typeface="微軟正黑體" panose="020B0604030504040204" pitchFamily="34" charset="-120"/>
                <a:ea typeface="微軟正黑體" panose="020B0604030504040204" pitchFamily="34" charset="-120"/>
              </a:rPr>
              <a:t>)</a:t>
            </a:r>
            <a:r>
              <a:rPr lang="zh-TW" altLang="en-US" sz="2800" dirty="0" smtClean="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為了證明自己不是為了錢，而是因為真愛而結婚，決定和另一半使用「分別財產制」。</a:t>
            </a:r>
          </a:p>
          <a:p>
            <a:pPr marL="0" indent="0">
              <a:buNone/>
            </a:pPr>
            <a:endParaRPr lang="zh-TW"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0638497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zh-TW" altLang="en-US" dirty="0" smtClean="0"/>
              <a:t>回到法定財產制</a:t>
            </a:r>
            <a:r>
              <a:rPr lang="en-US" altLang="zh-TW" dirty="0" smtClean="0"/>
              <a:t>(PPT</a:t>
            </a:r>
            <a:r>
              <a:rPr lang="zh-TW" altLang="en-US" dirty="0" smtClean="0"/>
              <a:t> </a:t>
            </a:r>
            <a:r>
              <a:rPr lang="en-US" altLang="zh-TW" dirty="0" smtClean="0"/>
              <a:t>74</a:t>
            </a:r>
            <a:r>
              <a:rPr lang="zh-TW" altLang="en-US" dirty="0" smtClean="0"/>
              <a:t>頁</a:t>
            </a:r>
            <a:r>
              <a:rPr lang="en-US" altLang="zh-TW" smtClean="0"/>
              <a:t>)</a:t>
            </a:r>
            <a:endParaRPr lang="zh-TW" altLang="en-US" dirty="0"/>
          </a:p>
        </p:txBody>
      </p:sp>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3645405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51520" y="341784"/>
            <a:ext cx="3168352" cy="1143000"/>
          </a:xfrm>
        </p:spPr>
        <p:txBody>
          <a:bodyPr/>
          <a:lstStyle/>
          <a:p>
            <a:r>
              <a:rPr lang="zh-TW" altLang="en-US" b="1" dirty="0"/>
              <a:t>生活小烤箱</a:t>
            </a:r>
            <a:endParaRPr lang="zh-TW" altLang="en-US" dirty="0"/>
          </a:p>
        </p:txBody>
      </p:sp>
      <p:sp>
        <p:nvSpPr>
          <p:cNvPr id="2" name="內容版面配置區 1"/>
          <p:cNvSpPr>
            <a:spLocks noGrp="1"/>
          </p:cNvSpPr>
          <p:nvPr>
            <p:ph idx="1"/>
          </p:nvPr>
        </p:nvSpPr>
        <p:spPr>
          <a:xfrm>
            <a:off x="539552" y="1772817"/>
            <a:ext cx="8147248" cy="720080"/>
          </a:xfrm>
        </p:spPr>
        <p:txBody>
          <a:bodyPr/>
          <a:lstStyle/>
          <a:p>
            <a:pPr marL="0" indent="0">
              <a:buNone/>
            </a:pPr>
            <a:r>
              <a:rPr lang="zh-TW" altLang="en-US" dirty="0">
                <a:latin typeface="微軟正黑體" panose="020B0604030504040204" pitchFamily="34" charset="-120"/>
                <a:ea typeface="微軟正黑體" panose="020B0604030504040204" pitchFamily="34" charset="-120"/>
              </a:rPr>
              <a:t>請問採用「分別財產制」的法律程序為何？</a:t>
            </a:r>
          </a:p>
        </p:txBody>
      </p:sp>
      <p:grpSp>
        <p:nvGrpSpPr>
          <p:cNvPr id="4" name="群組 3">
            <a:extLst>
              <a:ext uri="{FF2B5EF4-FFF2-40B4-BE49-F238E27FC236}">
                <a16:creationId xmlns:a16="http://schemas.microsoft.com/office/drawing/2014/main" xmlns="" id="{F093E5C6-3874-4336-829F-63A3F8BA1C23}"/>
              </a:ext>
            </a:extLst>
          </p:cNvPr>
          <p:cNvGrpSpPr>
            <a:grpSpLocks/>
          </p:cNvGrpSpPr>
          <p:nvPr/>
        </p:nvGrpSpPr>
        <p:grpSpPr bwMode="auto">
          <a:xfrm>
            <a:off x="1836607" y="2515549"/>
            <a:ext cx="6551817" cy="1728421"/>
            <a:chOff x="2373182" y="3140970"/>
            <a:chExt cx="5306635" cy="1694157"/>
          </a:xfrm>
        </p:grpSpPr>
        <p:sp>
          <p:nvSpPr>
            <p:cNvPr id="5" name="文字方塊 5">
              <a:extLst>
                <a:ext uri="{FF2B5EF4-FFF2-40B4-BE49-F238E27FC236}">
                  <a16:creationId xmlns:a16="http://schemas.microsoft.com/office/drawing/2014/main" xmlns="" id="{8780C0F1-4D01-4909-BB7F-F1A4E558A7DF}"/>
                </a:ext>
              </a:extLst>
            </p:cNvPr>
            <p:cNvSpPr txBox="1">
              <a:spLocks noChangeArrowheads="1"/>
            </p:cNvSpPr>
            <p:nvPr/>
          </p:nvSpPr>
          <p:spPr bwMode="auto">
            <a:xfrm>
              <a:off x="3131378" y="3899934"/>
              <a:ext cx="4548439" cy="935193"/>
            </a:xfrm>
            <a:prstGeom prst="rect">
              <a:avLst/>
            </a:prstGeom>
            <a:solidFill>
              <a:srgbClr val="57CBF5"/>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None/>
              </a:pPr>
              <a:r>
                <a:rPr lang="zh-TW" altLang="en-US" sz="2800" dirty="0">
                  <a:latin typeface="微軟正黑體" panose="020B0604030504040204" pitchFamily="34" charset="-120"/>
                  <a:ea typeface="微軟正黑體" panose="020B0604030504040204" pitchFamily="34" charset="-120"/>
                </a:rPr>
                <a:t>以書面契約方式到法院辦理登記，約定雙方為「分別財產制」 。</a:t>
              </a:r>
            </a:p>
          </p:txBody>
        </p:sp>
        <p:sp>
          <p:nvSpPr>
            <p:cNvPr id="6" name="橢圓 5">
              <a:extLst>
                <a:ext uri="{FF2B5EF4-FFF2-40B4-BE49-F238E27FC236}">
                  <a16:creationId xmlns:a16="http://schemas.microsoft.com/office/drawing/2014/main" xmlns="" id="{C83FBB01-BF04-4953-9844-6D496D67EACF}"/>
                </a:ext>
              </a:extLst>
            </p:cNvPr>
            <p:cNvSpPr/>
            <p:nvPr/>
          </p:nvSpPr>
          <p:spPr bwMode="auto">
            <a:xfrm>
              <a:off x="2373182" y="3140970"/>
              <a:ext cx="902627" cy="10581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grpSp>
    </p:spTree>
    <p:extLst>
      <p:ext uri="{BB962C8B-B14F-4D97-AF65-F5344CB8AC3E}">
        <p14:creationId xmlns:p14="http://schemas.microsoft.com/office/powerpoint/2010/main" val="31300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橢圓 1"/>
          <p:cNvSpPr/>
          <p:nvPr/>
        </p:nvSpPr>
        <p:spPr bwMode="auto">
          <a:xfrm>
            <a:off x="3995936" y="1340768"/>
            <a:ext cx="1152128" cy="1154837"/>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kumimoji="0" lang="zh-TW" altLang="en-US" sz="5400" b="1" dirty="0">
                <a:solidFill>
                  <a:srgbClr val="002060"/>
                </a:solidFill>
                <a:latin typeface="Microsoft JhengHei" pitchFamily="34" charset="-120"/>
                <a:ea typeface="Microsoft JhengHei" pitchFamily="34" charset="-120"/>
              </a:rPr>
              <a:t>肆</a:t>
            </a:r>
          </a:p>
        </p:txBody>
      </p:sp>
      <p:sp>
        <p:nvSpPr>
          <p:cNvPr id="3" name="矩形 2"/>
          <p:cNvSpPr/>
          <p:nvPr/>
        </p:nvSpPr>
        <p:spPr>
          <a:xfrm>
            <a:off x="2402175" y="2702775"/>
            <a:ext cx="4339650" cy="1754326"/>
          </a:xfrm>
          <a:prstGeom prst="rect">
            <a:avLst/>
          </a:prstGeom>
        </p:spPr>
        <p:txBody>
          <a:bodyPr wrap="none">
            <a:spAutoFit/>
          </a:bodyPr>
          <a:lstStyle/>
          <a:p>
            <a:r>
              <a:rPr lang="zh-TW" altLang="en-US" sz="5400" b="1" dirty="0">
                <a:latin typeface="微軟正黑體" panose="020B0604030504040204" pitchFamily="34" charset="-120"/>
                <a:ea typeface="微軟正黑體" panose="020B0604030504040204" pitchFamily="34" charset="-120"/>
              </a:rPr>
              <a:t>民法如何規範</a:t>
            </a:r>
            <a:endParaRPr lang="en-US" altLang="zh-TW" sz="5400" b="1" dirty="0">
              <a:latin typeface="微軟正黑體" panose="020B0604030504040204" pitchFamily="34" charset="-120"/>
              <a:ea typeface="微軟正黑體" panose="020B0604030504040204" pitchFamily="34" charset="-120"/>
            </a:endParaRPr>
          </a:p>
          <a:p>
            <a:r>
              <a:rPr lang="zh-TW" altLang="en-US" sz="5400" b="1" dirty="0">
                <a:latin typeface="微軟正黑體" panose="020B0604030504040204" pitchFamily="34" charset="-120"/>
                <a:ea typeface="微軟正黑體" panose="020B0604030504040204" pitchFamily="34" charset="-120"/>
              </a:rPr>
              <a:t>遺產的分配？</a:t>
            </a:r>
          </a:p>
        </p:txBody>
      </p:sp>
    </p:spTree>
    <p:extLst>
      <p:ext uri="{BB962C8B-B14F-4D97-AF65-F5344CB8AC3E}">
        <p14:creationId xmlns:p14="http://schemas.microsoft.com/office/powerpoint/2010/main" val="311171353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06492" y="332656"/>
            <a:ext cx="1313180" cy="769441"/>
          </a:xfrm>
          <a:prstGeom prst="rect">
            <a:avLst/>
          </a:prstGeom>
          <a:noFill/>
        </p:spPr>
        <p:txBody>
          <a:bodyPr wrap="none" rtlCol="0">
            <a:spAutoFit/>
          </a:bodyPr>
          <a:lstStyle/>
          <a:p>
            <a:r>
              <a:rPr lang="zh-TW" altLang="en-US" sz="4400" b="1" dirty="0">
                <a:latin typeface="微軟正黑體" pitchFamily="34" charset="-120"/>
                <a:ea typeface="微軟正黑體" pitchFamily="34" charset="-120"/>
              </a:rPr>
              <a:t>一、</a:t>
            </a:r>
          </a:p>
        </p:txBody>
      </p:sp>
      <p:sp>
        <p:nvSpPr>
          <p:cNvPr id="4" name="標題 3"/>
          <p:cNvSpPr>
            <a:spLocks noGrp="1"/>
          </p:cNvSpPr>
          <p:nvPr>
            <p:ph type="title"/>
          </p:nvPr>
        </p:nvSpPr>
        <p:spPr>
          <a:xfrm>
            <a:off x="1403648" y="145876"/>
            <a:ext cx="7283152" cy="1143000"/>
          </a:xfrm>
        </p:spPr>
        <p:txBody>
          <a:bodyPr>
            <a:normAutofit/>
          </a:bodyPr>
          <a:lstStyle/>
          <a:p>
            <a:pPr algn="l"/>
            <a:r>
              <a:rPr lang="zh-TW" altLang="en-US" sz="4400" b="1" dirty="0"/>
              <a:t>繼承制度的基本規定</a:t>
            </a:r>
          </a:p>
        </p:txBody>
      </p:sp>
      <p:pic>
        <p:nvPicPr>
          <p:cNvPr id="2" name="圖片 1">
            <a:extLst>
              <a:ext uri="{FF2B5EF4-FFF2-40B4-BE49-F238E27FC236}">
                <a16:creationId xmlns:a16="http://schemas.microsoft.com/office/drawing/2014/main" xmlns="" id="{8899A394-212E-41E2-B0E5-D95E7819E861}"/>
              </a:ext>
            </a:extLst>
          </p:cNvPr>
          <p:cNvPicPr>
            <a:picLocks noChangeAspect="1"/>
          </p:cNvPicPr>
          <p:nvPr/>
        </p:nvPicPr>
        <p:blipFill>
          <a:blip r:embed="rId2"/>
          <a:stretch>
            <a:fillRect/>
          </a:stretch>
        </p:blipFill>
        <p:spPr>
          <a:xfrm>
            <a:off x="0" y="1596642"/>
            <a:ext cx="9144000" cy="3664716"/>
          </a:xfrm>
          <a:prstGeom prst="rect">
            <a:avLst/>
          </a:prstGeom>
        </p:spPr>
      </p:pic>
    </p:spTree>
    <p:extLst>
      <p:ext uri="{BB962C8B-B14F-4D97-AF65-F5344CB8AC3E}">
        <p14:creationId xmlns:p14="http://schemas.microsoft.com/office/powerpoint/2010/main" val="38956521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標題 1"/>
          <p:cNvSpPr>
            <a:spLocks noGrp="1"/>
          </p:cNvSpPr>
          <p:nvPr>
            <p:ph type="title"/>
          </p:nvPr>
        </p:nvSpPr>
        <p:spPr/>
        <p:txBody>
          <a:bodyPr/>
          <a:lstStyle/>
          <a:p>
            <a:endParaRPr lang="zh-TW" altLang="en-US" smtClean="0"/>
          </a:p>
        </p:txBody>
      </p:sp>
      <p:sp>
        <p:nvSpPr>
          <p:cNvPr id="48131" name="內容版面配置區 2"/>
          <p:cNvSpPr>
            <a:spLocks noGrp="1"/>
          </p:cNvSpPr>
          <p:nvPr>
            <p:ph idx="1"/>
          </p:nvPr>
        </p:nvSpPr>
        <p:spPr>
          <a:xfrm>
            <a:off x="457200" y="928688"/>
            <a:ext cx="8229600" cy="5197475"/>
          </a:xfrm>
        </p:spPr>
        <p:txBody>
          <a:bodyPr/>
          <a:lstStyle/>
          <a:p>
            <a:r>
              <a:rPr lang="zh-TW" altLang="en-US" smtClean="0"/>
              <a:t>無行為能力人的意思表示，無效。雖然非無行為能力人，而其意思表示，係在無意識或錯亂中所為者亦同。因此無行為能力人應由法定代理人代為意思表示，並代受意思表示。這類型的人，在法律上所作的法律行為，需要讓其法定代理人代為行使，才具有法律效力。自己行使是不具任何法律效力。</a:t>
            </a:r>
          </a:p>
          <a:p>
            <a:endParaRPr lang="zh-TW" altLang="en-US" smtClean="0">
              <a:solidFill>
                <a:srgbClr val="000000"/>
              </a:solidFill>
            </a:endParaRPr>
          </a:p>
          <a:p>
            <a:endParaRPr lang="zh-TW" altLang="en-US" smtClean="0"/>
          </a:p>
        </p:txBody>
      </p:sp>
      <p:sp>
        <p:nvSpPr>
          <p:cNvPr id="4813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BBC5F376-CFDC-4535-B1ED-719907D1BDD1}" type="slidenum">
              <a:rPr kumimoji="0" lang="zh-TW" altLang="en-US" smtClean="0">
                <a:solidFill>
                  <a:srgbClr val="898989"/>
                </a:solidFill>
                <a:latin typeface="Calibri" pitchFamily="34" charset="0"/>
              </a:rPr>
              <a:pPr/>
              <a:t>12</a:t>
            </a:fld>
            <a:endParaRPr kumimoji="0" lang="zh-TW" altLang="en-US" smtClean="0">
              <a:solidFill>
                <a:srgbClr val="898989"/>
              </a:solidFill>
              <a:latin typeface="Calibri" pitchFamily="34" charset="0"/>
            </a:endParaRPr>
          </a:p>
        </p:txBody>
      </p:sp>
    </p:spTree>
    <p:extLst>
      <p:ext uri="{BB962C8B-B14F-4D97-AF65-F5344CB8AC3E}">
        <p14:creationId xmlns:p14="http://schemas.microsoft.com/office/powerpoint/2010/main" val="149557397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1"/>
          <p:cNvSpPr>
            <a:spLocks noGrp="1"/>
          </p:cNvSpPr>
          <p:nvPr>
            <p:ph type="title"/>
          </p:nvPr>
        </p:nvSpPr>
        <p:spPr/>
        <p:txBody>
          <a:bodyPr/>
          <a:lstStyle/>
          <a:p>
            <a:pPr algn="ctr"/>
            <a:r>
              <a:rPr lang="zh-TW" altLang="en-US" dirty="0"/>
              <a:t>你會選擇哪一種繼承方式？為什麼？</a:t>
            </a:r>
          </a:p>
        </p:txBody>
      </p:sp>
      <p:sp>
        <p:nvSpPr>
          <p:cNvPr id="5" name="內容版面配置區 4">
            <a:extLst>
              <a:ext uri="{FF2B5EF4-FFF2-40B4-BE49-F238E27FC236}">
                <a16:creationId xmlns:a16="http://schemas.microsoft.com/office/drawing/2014/main" xmlns="" id="{3BFF0F86-A68D-4F34-B5EB-347651147523}"/>
              </a:ext>
            </a:extLst>
          </p:cNvPr>
          <p:cNvSpPr>
            <a:spLocks noGrp="1"/>
          </p:cNvSpPr>
          <p:nvPr>
            <p:ph idx="1"/>
          </p:nvPr>
        </p:nvSpPr>
        <p:spPr/>
        <p:txBody>
          <a:bodyPr/>
          <a:lstStyle/>
          <a:p>
            <a:endParaRPr lang="zh-TW" altLang="en-US"/>
          </a:p>
        </p:txBody>
      </p:sp>
      <p:pic>
        <p:nvPicPr>
          <p:cNvPr id="6" name="圖片 5">
            <a:extLst>
              <a:ext uri="{FF2B5EF4-FFF2-40B4-BE49-F238E27FC236}">
                <a16:creationId xmlns:a16="http://schemas.microsoft.com/office/drawing/2014/main" xmlns="" id="{61D67915-1C9F-48BF-B3A5-628D37C4E48B}"/>
              </a:ext>
            </a:extLst>
          </p:cNvPr>
          <p:cNvPicPr>
            <a:picLocks noChangeAspect="1"/>
          </p:cNvPicPr>
          <p:nvPr/>
        </p:nvPicPr>
        <p:blipFill>
          <a:blip r:embed="rId2"/>
          <a:stretch>
            <a:fillRect/>
          </a:stretch>
        </p:blipFill>
        <p:spPr>
          <a:xfrm>
            <a:off x="0" y="1818652"/>
            <a:ext cx="9144000" cy="3220696"/>
          </a:xfrm>
          <a:prstGeom prst="rect">
            <a:avLst/>
          </a:prstGeom>
        </p:spPr>
      </p:pic>
    </p:spTree>
    <p:extLst>
      <p:ext uri="{BB962C8B-B14F-4D97-AF65-F5344CB8AC3E}">
        <p14:creationId xmlns:p14="http://schemas.microsoft.com/office/powerpoint/2010/main" val="13934059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標題 1"/>
          <p:cNvSpPr>
            <a:spLocks noGrp="1"/>
          </p:cNvSpPr>
          <p:nvPr>
            <p:ph type="title"/>
          </p:nvPr>
        </p:nvSpPr>
        <p:spPr>
          <a:xfrm>
            <a:off x="0" y="0"/>
            <a:ext cx="8229600" cy="765175"/>
          </a:xfrm>
        </p:spPr>
        <p:txBody>
          <a:bodyPr/>
          <a:lstStyle/>
          <a:p>
            <a:r>
              <a:rPr lang="zh-TW" altLang="en-US" dirty="0" smtClean="0">
                <a:solidFill>
                  <a:srgbClr val="FF0000"/>
                </a:solidFill>
              </a:rPr>
              <a:t>五、繼承制度</a:t>
            </a:r>
          </a:p>
        </p:txBody>
      </p:sp>
      <p:sp>
        <p:nvSpPr>
          <p:cNvPr id="65539" name="內容版面配置區 2"/>
          <p:cNvSpPr>
            <a:spLocks noGrp="1"/>
          </p:cNvSpPr>
          <p:nvPr>
            <p:ph sz="quarter" idx="13"/>
          </p:nvPr>
        </p:nvSpPr>
        <p:spPr>
          <a:xfrm>
            <a:off x="250825" y="981075"/>
            <a:ext cx="8642350" cy="5111750"/>
          </a:xfrm>
        </p:spPr>
        <p:txBody>
          <a:bodyPr/>
          <a:lstStyle/>
          <a:p>
            <a:pPr>
              <a:lnSpc>
                <a:spcPts val="4000"/>
              </a:lnSpc>
              <a:buFont typeface="Arial" pitchFamily="34" charset="0"/>
              <a:buNone/>
            </a:pPr>
            <a:r>
              <a:rPr lang="zh-TW" altLang="en-US" smtClean="0"/>
              <a:t>（一）繼承原則</a:t>
            </a:r>
            <a:endParaRPr lang="en-US" altLang="zh-TW" smtClean="0"/>
          </a:p>
          <a:p>
            <a:pPr>
              <a:lnSpc>
                <a:spcPts val="4000"/>
              </a:lnSpc>
            </a:pPr>
            <a:r>
              <a:rPr lang="zh-TW" altLang="en-US" smtClean="0"/>
              <a:t>一般來說，繼承人承受被繼承人財產上之一切權利、義務。但若遺產是負債或不願意繼承時，繼承人則可採取限定繼承或拋棄繼承。</a:t>
            </a:r>
            <a:endParaRPr lang="en-US" altLang="zh-TW" smtClean="0"/>
          </a:p>
          <a:p>
            <a:pPr>
              <a:lnSpc>
                <a:spcPts val="4000"/>
              </a:lnSpc>
            </a:pPr>
            <a:r>
              <a:rPr lang="zh-TW" altLang="en-US" smtClean="0"/>
              <a:t>目前我國的繼承制度是以</a:t>
            </a:r>
            <a:r>
              <a:rPr lang="zh-TW" altLang="en-US" b="1" smtClean="0">
                <a:solidFill>
                  <a:srgbClr val="FF3C00"/>
                </a:solidFill>
              </a:rPr>
              <a:t>限定繼承</a:t>
            </a:r>
            <a:r>
              <a:rPr lang="zh-TW" altLang="en-US" smtClean="0"/>
              <a:t>為原則，</a:t>
            </a:r>
            <a:r>
              <a:rPr lang="zh-TW" altLang="en-US" b="1" smtClean="0">
                <a:solidFill>
                  <a:srgbClr val="FF3C00"/>
                </a:solidFill>
              </a:rPr>
              <a:t>拋棄繼承</a:t>
            </a:r>
            <a:r>
              <a:rPr lang="zh-TW" altLang="en-US" smtClean="0"/>
              <a:t>為例外。</a:t>
            </a:r>
            <a:endParaRPr lang="en-US" altLang="zh-TW" smtClean="0"/>
          </a:p>
        </p:txBody>
      </p:sp>
      <p:sp>
        <p:nvSpPr>
          <p:cNvPr id="65540" name="投影片編號版面配置區 5"/>
          <p:cNvSpPr>
            <a:spLocks noGrp="1" noChangeArrowheads="1"/>
          </p:cNvSpPr>
          <p:nvPr>
            <p:ph type="sldNum" sz="quarter" idx="16"/>
          </p:nvPr>
        </p:nvSpPr>
        <p:spPr bwMode="auto">
          <a:noFill/>
          <a:ln>
            <a:miter lim="800000"/>
            <a:headEnd/>
            <a:tailEnd/>
          </a:ln>
        </p:spPr>
        <p:txBody>
          <a:bodyPr/>
          <a:lstStyle/>
          <a:p>
            <a:fld id="{66913EFA-72DD-49C5-9101-A6C74B8B6A55}" type="slidenum">
              <a:rPr lang="zh-TW" altLang="en-US" smtClean="0"/>
              <a:pPr/>
              <a:t>121</a:t>
            </a:fld>
            <a:endParaRPr lang="zh-TW" altLang="en-US" smtClean="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內容版面配置區 2"/>
          <p:cNvSpPr>
            <a:spLocks noGrp="1"/>
          </p:cNvSpPr>
          <p:nvPr>
            <p:ph idx="1"/>
          </p:nvPr>
        </p:nvSpPr>
        <p:spPr>
          <a:xfrm>
            <a:off x="457200" y="836613"/>
            <a:ext cx="8229600" cy="5400675"/>
          </a:xfrm>
        </p:spPr>
        <p:txBody>
          <a:bodyPr/>
          <a:lstStyle/>
          <a:p>
            <a:r>
              <a:rPr lang="zh-TW" altLang="en-US" sz="2800" smtClean="0">
                <a:latin typeface="微軟正黑體" pitchFamily="34" charset="-120"/>
              </a:rPr>
              <a:t>不論繼承人年齡多少，人數多寡，只要沒有辦理拋棄繼承的繼承人，一律採用限定繼承，以落實近代注重人格獨立的法律精神及貫徹保護繼承人的意旨。</a:t>
            </a:r>
          </a:p>
          <a:p>
            <a:endParaRPr lang="zh-TW" altLang="en-US" sz="2400" smtClean="0"/>
          </a:p>
        </p:txBody>
      </p:sp>
      <p:sp>
        <p:nvSpPr>
          <p:cNvPr id="4" name="圓角矩形 3"/>
          <p:cNvSpPr/>
          <p:nvPr/>
        </p:nvSpPr>
        <p:spPr>
          <a:xfrm>
            <a:off x="611188" y="2781300"/>
            <a:ext cx="7777162" cy="3168650"/>
          </a:xfrm>
          <a:prstGeom prst="roundRect">
            <a:avLst/>
          </a:prstGeom>
          <a:solidFill>
            <a:schemeClr val="bg2"/>
          </a:solidFill>
          <a:ln>
            <a:noFill/>
          </a:ln>
          <a:effectLst/>
        </p:spPr>
        <p:style>
          <a:lnRef idx="3">
            <a:schemeClr val="lt1"/>
          </a:lnRef>
          <a:fillRef idx="1">
            <a:schemeClr val="accent4"/>
          </a:fillRef>
          <a:effectRef idx="1">
            <a:schemeClr val="accent4"/>
          </a:effectRef>
          <a:fontRef idx="minor">
            <a:schemeClr val="lt1"/>
          </a:fontRef>
        </p:style>
        <p:txBody>
          <a:bodyPr anchor="ctr"/>
          <a:lstStyle/>
          <a:p>
            <a:pPr>
              <a:defRPr/>
            </a:pPr>
            <a:r>
              <a:rPr lang="zh-TW" altLang="en-US" sz="2800" b="1" dirty="0">
                <a:solidFill>
                  <a:schemeClr val="bg2">
                    <a:lumMod val="25000"/>
                  </a:schemeClr>
                </a:solidFill>
                <a:latin typeface="微軟正黑體" pitchFamily="34" charset="-120"/>
                <a:ea typeface="微軟正黑體" pitchFamily="34" charset="-120"/>
              </a:rPr>
              <a:t>辦理拋棄繼承期間</a:t>
            </a:r>
          </a:p>
          <a:p>
            <a:pPr>
              <a:defRPr/>
            </a:pPr>
            <a:r>
              <a:rPr lang="zh-TW" altLang="en-US" sz="2000" dirty="0">
                <a:solidFill>
                  <a:srgbClr val="000000"/>
                </a:solidFill>
                <a:latin typeface="微軟正黑體" pitchFamily="34" charset="-120"/>
                <a:ea typeface="微軟正黑體" pitchFamily="34" charset="-120"/>
              </a:rPr>
              <a:t>    民法第</a:t>
            </a:r>
            <a:r>
              <a:rPr lang="en-US" altLang="zh-TW" sz="2000" dirty="0">
                <a:solidFill>
                  <a:srgbClr val="000000"/>
                </a:solidFill>
                <a:latin typeface="微軟正黑體" pitchFamily="34" charset="-120"/>
                <a:ea typeface="微軟正黑體" pitchFamily="34" charset="-120"/>
              </a:rPr>
              <a:t>1174</a:t>
            </a:r>
            <a:r>
              <a:rPr lang="zh-TW" altLang="en-US" sz="2000" dirty="0">
                <a:solidFill>
                  <a:srgbClr val="000000"/>
                </a:solidFill>
                <a:latin typeface="微軟正黑體" pitchFamily="34" charset="-120"/>
                <a:ea typeface="微軟正黑體" pitchFamily="34" charset="-120"/>
              </a:rPr>
              <a:t>條</a:t>
            </a:r>
            <a:r>
              <a:rPr lang="en-US" altLang="zh-TW" sz="2000" dirty="0">
                <a:solidFill>
                  <a:srgbClr val="000000"/>
                </a:solidFill>
                <a:latin typeface="微軟正黑體" pitchFamily="34" charset="-120"/>
                <a:ea typeface="微軟正黑體" pitchFamily="34" charset="-120"/>
              </a:rPr>
              <a:t>1</a:t>
            </a:r>
            <a:r>
              <a:rPr lang="zh-TW" altLang="en-US" sz="2000" dirty="0">
                <a:solidFill>
                  <a:srgbClr val="000000"/>
                </a:solidFill>
                <a:latin typeface="微軟正黑體" pitchFamily="34" charset="-120"/>
                <a:ea typeface="微軟正黑體" pitchFamily="34" charset="-120"/>
              </a:rPr>
              <a:t>項規定繼承人得拋棄其繼承權。同條</a:t>
            </a:r>
            <a:r>
              <a:rPr lang="en-US" altLang="zh-TW" sz="2000" dirty="0">
                <a:solidFill>
                  <a:srgbClr val="000000"/>
                </a:solidFill>
                <a:latin typeface="微軟正黑體" pitchFamily="34" charset="-120"/>
                <a:ea typeface="微軟正黑體" pitchFamily="34" charset="-120"/>
              </a:rPr>
              <a:t>2</a:t>
            </a:r>
            <a:r>
              <a:rPr lang="zh-TW" altLang="en-US" sz="2000" dirty="0">
                <a:solidFill>
                  <a:srgbClr val="000000"/>
                </a:solidFill>
                <a:latin typeface="微軟正黑體" pitchFamily="34" charset="-120"/>
                <a:ea typeface="微軟正黑體" pitchFamily="34" charset="-120"/>
              </a:rPr>
              <a:t>項規定拋棄繼承之法定期間為自知悉其得繼承之時起</a:t>
            </a:r>
            <a:r>
              <a:rPr lang="en-US" altLang="zh-TW" sz="2000" dirty="0">
                <a:solidFill>
                  <a:srgbClr val="000000"/>
                </a:solidFill>
                <a:latin typeface="微軟正黑體" pitchFamily="34" charset="-120"/>
                <a:ea typeface="微軟正黑體" pitchFamily="34" charset="-120"/>
              </a:rPr>
              <a:t>3</a:t>
            </a:r>
            <a:r>
              <a:rPr lang="zh-TW" altLang="en-US" sz="2000" dirty="0">
                <a:solidFill>
                  <a:srgbClr val="000000"/>
                </a:solidFill>
                <a:latin typeface="微軟正黑體" pitchFamily="34" charset="-120"/>
                <a:ea typeface="微軟正黑體" pitchFamily="34" charset="-120"/>
              </a:rPr>
              <a:t>個月內，以書面向法院為之。</a:t>
            </a:r>
          </a:p>
          <a:p>
            <a:pPr>
              <a:defRPr/>
            </a:pPr>
            <a:r>
              <a:rPr lang="zh-TW" altLang="en-US" sz="2000" dirty="0">
                <a:solidFill>
                  <a:srgbClr val="000000"/>
                </a:solidFill>
                <a:latin typeface="微軟正黑體" pitchFamily="34" charset="-120"/>
                <a:ea typeface="微軟正黑體" pitchFamily="34" charset="-120"/>
              </a:rPr>
              <a:t>    所謂知悉是由繼承人得知被繼承人死亡且得知自己已成為繼承人時起算，因此僅得知被繼承人死亡或未得知是否有先順位繼承人拋棄繼承，而使自己成為繼承人之情形者，便不屬於知悉，拋棄繼承之期間不會起算。至於當事人知悉與否，應由法院依個案判斷。</a:t>
            </a:r>
            <a:endParaRPr lang="en-US" altLang="zh-TW" sz="2000" dirty="0">
              <a:solidFill>
                <a:srgbClr val="000000"/>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t>(</a:t>
            </a:r>
            <a:r>
              <a:rPr lang="zh-TW" altLang="en-US" sz="4000" dirty="0"/>
              <a:t>一</a:t>
            </a:r>
            <a:r>
              <a:rPr lang="en-US" altLang="zh-TW" sz="4000" dirty="0"/>
              <a:t>) </a:t>
            </a:r>
            <a:r>
              <a:rPr lang="zh-TW" altLang="en-US" sz="4000" dirty="0"/>
              <a:t>限定繼承</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509639898"/>
              </p:ext>
            </p:extLst>
          </p:nvPr>
        </p:nvGraphicFramePr>
        <p:xfrm>
          <a:off x="468313" y="1600200"/>
          <a:ext cx="8218487" cy="3688080"/>
        </p:xfrm>
        <a:graphic>
          <a:graphicData uri="http://schemas.openxmlformats.org/drawingml/2006/table">
            <a:tbl>
              <a:tblPr firstRow="1" bandRow="1">
                <a:tableStyleId>{D27102A9-8310-4765-A935-A1911B00CA55}</a:tableStyleId>
              </a:tblPr>
              <a:tblGrid>
                <a:gridCol w="8218487">
                  <a:extLst>
                    <a:ext uri="{9D8B030D-6E8A-4147-A177-3AD203B41FA5}">
                      <a16:colId xmlns:a16="http://schemas.microsoft.com/office/drawing/2014/main" xmlns="" val="20000"/>
                    </a:ext>
                  </a:extLst>
                </a:gridCol>
              </a:tblGrid>
              <a:tr h="370840">
                <a:tc>
                  <a:txBody>
                    <a:bodyPr/>
                    <a:lstStyle/>
                    <a:p>
                      <a:r>
                        <a:rPr lang="zh-TW" altLang="en-US" sz="2800" b="0" dirty="0">
                          <a:latin typeface="微軟正黑體" panose="020B0604030504040204" pitchFamily="34" charset="-120"/>
                          <a:ea typeface="微軟正黑體" panose="020B0604030504040204" pitchFamily="34" charset="-120"/>
                        </a:rPr>
                        <a:t>我國現行的法制是在「概括繼承」 的基礎上加入「有限責任」概念。</a:t>
                      </a:r>
                    </a:p>
                  </a:txBody>
                  <a:tcPr/>
                </a:tc>
                <a:extLst>
                  <a:ext uri="{0D108BD9-81ED-4DB2-BD59-A6C34878D82A}">
                    <a16:rowId xmlns:a16="http://schemas.microsoft.com/office/drawing/2014/main" xmlns=""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繼承人除拋棄繼承外，雖概括承受被繼承人財產上一切權利義務，但</a:t>
                      </a:r>
                      <a:r>
                        <a:rPr lang="zh-TW" altLang="en-US" sz="2800" b="1" dirty="0">
                          <a:solidFill>
                            <a:srgbClr val="FF0000"/>
                          </a:solidFill>
                          <a:latin typeface="微軟正黑體" panose="020B0604030504040204" pitchFamily="34" charset="-120"/>
                          <a:ea typeface="微軟正黑體" panose="020B0604030504040204" pitchFamily="34" charset="-120"/>
                        </a:rPr>
                        <a:t>對於被繼承人之債務，僅以因繼承所得財產為限，負連帶責任。</a:t>
                      </a:r>
                    </a:p>
                  </a:txBody>
                  <a:tcPr/>
                </a:tc>
                <a:extLst>
                  <a:ext uri="{0D108BD9-81ED-4DB2-BD59-A6C34878D82A}">
                    <a16:rowId xmlns:a16="http://schemas.microsoft.com/office/drawing/2014/main" xmlns=""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dirty="0">
                          <a:latin typeface="微軟正黑體" panose="020B0604030504040204" pitchFamily="34" charset="-120"/>
                          <a:ea typeface="微軟正黑體" panose="020B0604030504040204" pitchFamily="34" charset="-120"/>
                        </a:rPr>
                        <a:t>例：某甲過世，留下債務</a:t>
                      </a:r>
                      <a:r>
                        <a:rPr lang="en-US" altLang="zh-TW" sz="2800" dirty="0">
                          <a:latin typeface="微軟正黑體" panose="020B0604030504040204" pitchFamily="34" charset="-120"/>
                          <a:ea typeface="微軟正黑體" panose="020B0604030504040204" pitchFamily="34" charset="-120"/>
                        </a:rPr>
                        <a:t>600</a:t>
                      </a:r>
                      <a:r>
                        <a:rPr lang="zh-TW" altLang="en-US" sz="2800" dirty="0">
                          <a:latin typeface="微軟正黑體" panose="020B0604030504040204" pitchFamily="34" charset="-120"/>
                          <a:ea typeface="微軟正黑體" panose="020B0604030504040204" pitchFamily="34" charset="-120"/>
                        </a:rPr>
                        <a:t>萬元，另有遺產共</a:t>
                      </a:r>
                      <a:r>
                        <a:rPr lang="en-US" altLang="zh-TW" sz="2800" dirty="0">
                          <a:latin typeface="微軟正黑體" panose="020B0604030504040204" pitchFamily="34" charset="-120"/>
                          <a:ea typeface="微軟正黑體" panose="020B0604030504040204" pitchFamily="34" charset="-120"/>
                        </a:rPr>
                        <a:t>300</a:t>
                      </a:r>
                      <a:r>
                        <a:rPr lang="zh-TW" altLang="en-US" sz="2800" dirty="0">
                          <a:latin typeface="微軟正黑體" panose="020B0604030504040204" pitchFamily="34" charset="-120"/>
                          <a:ea typeface="微軟正黑體" panose="020B0604030504040204" pitchFamily="34" charset="-120"/>
                        </a:rPr>
                        <a:t>萬元，繼承人僅需拿所繼承之遺產</a:t>
                      </a:r>
                      <a:r>
                        <a:rPr lang="en-US" altLang="zh-TW" sz="2800" dirty="0">
                          <a:latin typeface="微軟正黑體" panose="020B0604030504040204" pitchFamily="34" charset="-120"/>
                          <a:ea typeface="微軟正黑體" panose="020B0604030504040204" pitchFamily="34" charset="-120"/>
                        </a:rPr>
                        <a:t>300</a:t>
                      </a:r>
                      <a:r>
                        <a:rPr lang="zh-TW" altLang="en-US" sz="2800" dirty="0">
                          <a:latin typeface="微軟正黑體" panose="020B0604030504040204" pitchFamily="34" charset="-120"/>
                          <a:ea typeface="微軟正黑體" panose="020B0604030504040204" pitchFamily="34" charset="-120"/>
                        </a:rPr>
                        <a:t>萬元償還某甲遺留的債務，不足部分不需償還。</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2915569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內容版面配置區 2"/>
          <p:cNvSpPr>
            <a:spLocks noGrp="1"/>
          </p:cNvSpPr>
          <p:nvPr>
            <p:ph idx="1"/>
          </p:nvPr>
        </p:nvSpPr>
        <p:spPr>
          <a:xfrm>
            <a:off x="250825" y="836613"/>
            <a:ext cx="8229600" cy="1008062"/>
          </a:xfrm>
        </p:spPr>
        <p:txBody>
          <a:bodyPr>
            <a:normAutofit lnSpcReduction="10000"/>
          </a:bodyPr>
          <a:lstStyle/>
          <a:p>
            <a:pPr lvl="1">
              <a:buFont typeface="Arial" pitchFamily="34" charset="0"/>
              <a:buNone/>
            </a:pPr>
            <a:r>
              <a:rPr lang="en-US" altLang="zh-TW" b="1" smtClean="0">
                <a:solidFill>
                  <a:srgbClr val="AD4D17"/>
                </a:solidFill>
                <a:latin typeface="微軟正黑體" pitchFamily="34" charset="-120"/>
              </a:rPr>
              <a:t>(</a:t>
            </a:r>
            <a:r>
              <a:rPr lang="zh-TW" altLang="en-US" b="1" smtClean="0">
                <a:solidFill>
                  <a:srgbClr val="AD4D17"/>
                </a:solidFill>
                <a:latin typeface="微軟正黑體" pitchFamily="34" charset="-120"/>
              </a:rPr>
              <a:t>一</a:t>
            </a:r>
            <a:r>
              <a:rPr lang="en-US" altLang="zh-TW" b="1" smtClean="0">
                <a:solidFill>
                  <a:srgbClr val="AD4D17"/>
                </a:solidFill>
                <a:latin typeface="微軟正黑體" pitchFamily="34" charset="-120"/>
              </a:rPr>
              <a:t>)</a:t>
            </a:r>
            <a:r>
              <a:rPr lang="zh-TW" altLang="en-US" b="1" smtClean="0">
                <a:solidFill>
                  <a:srgbClr val="AD4D17"/>
                </a:solidFill>
                <a:latin typeface="微軟正黑體" pitchFamily="34" charset="-120"/>
              </a:rPr>
              <a:t>繼承人</a:t>
            </a:r>
            <a:endParaRPr lang="en-US" altLang="zh-TW" b="1" smtClean="0">
              <a:solidFill>
                <a:srgbClr val="AD4D17"/>
              </a:solidFill>
              <a:latin typeface="微軟正黑體" pitchFamily="34" charset="-120"/>
            </a:endParaRPr>
          </a:p>
          <a:p>
            <a:pPr lvl="1">
              <a:buFont typeface="Arial" pitchFamily="34" charset="0"/>
              <a:buNone/>
            </a:pPr>
            <a:r>
              <a:rPr lang="en-US" altLang="zh-TW" smtClean="0">
                <a:solidFill>
                  <a:srgbClr val="7030A0"/>
                </a:solidFill>
                <a:latin typeface="華康儷金黑"/>
                <a:ea typeface="華康儷金黑"/>
                <a:cs typeface="華康儷金黑"/>
              </a:rPr>
              <a:t>	1.</a:t>
            </a:r>
            <a:r>
              <a:rPr lang="zh-TW" altLang="en-US" smtClean="0">
                <a:solidFill>
                  <a:srgbClr val="7030A0"/>
                </a:solidFill>
                <a:latin typeface="華康儷金黑"/>
                <a:ea typeface="華康儷金黑"/>
                <a:cs typeface="華康儷金黑"/>
              </a:rPr>
              <a:t>繼承順位</a:t>
            </a:r>
          </a:p>
        </p:txBody>
      </p:sp>
      <p:grpSp>
        <p:nvGrpSpPr>
          <p:cNvPr id="2" name="群組 19"/>
          <p:cNvGrpSpPr>
            <a:grpSpLocks/>
          </p:cNvGrpSpPr>
          <p:nvPr/>
        </p:nvGrpSpPr>
        <p:grpSpPr bwMode="auto">
          <a:xfrm>
            <a:off x="250825" y="2349500"/>
            <a:ext cx="8497888" cy="3743325"/>
            <a:chOff x="251520" y="2348880"/>
            <a:chExt cx="8496944" cy="3744416"/>
          </a:xfrm>
        </p:grpSpPr>
        <p:sp>
          <p:nvSpPr>
            <p:cNvPr id="3" name="梯形 2"/>
            <p:cNvSpPr/>
            <p:nvPr/>
          </p:nvSpPr>
          <p:spPr>
            <a:xfrm>
              <a:off x="1548364" y="2348880"/>
              <a:ext cx="1439702" cy="503385"/>
            </a:xfrm>
            <a:prstGeom prst="trapezoid">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dirty="0">
                  <a:latin typeface="華康中圓體" pitchFamily="49" charset="-120"/>
                  <a:ea typeface="華康中圓體" pitchFamily="49" charset="-120"/>
                </a:rPr>
                <a:t>有繼承權</a:t>
              </a:r>
            </a:p>
          </p:txBody>
        </p:sp>
        <p:sp>
          <p:nvSpPr>
            <p:cNvPr id="4" name="矩形 3"/>
            <p:cNvSpPr/>
            <p:nvPr/>
          </p:nvSpPr>
          <p:spPr>
            <a:xfrm>
              <a:off x="1548364" y="2852265"/>
              <a:ext cx="1439702" cy="324103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zh-TW" altLang="en-US" dirty="0">
                  <a:solidFill>
                    <a:schemeClr val="tx1"/>
                  </a:solidFill>
                  <a:latin typeface="華康中圓體" pitchFamily="49" charset="-120"/>
                  <a:ea typeface="華康中圓體" pitchFamily="49" charset="-120"/>
                </a:rPr>
                <a:t>配偶</a:t>
              </a:r>
              <a:endParaRPr lang="en-US" altLang="zh-TW" dirty="0">
                <a:solidFill>
                  <a:schemeClr val="tx1"/>
                </a:solidFill>
                <a:latin typeface="華康中圓體" pitchFamily="49" charset="-120"/>
                <a:ea typeface="華康中圓體" pitchFamily="49" charset="-120"/>
              </a:endParaRPr>
            </a:p>
            <a:p>
              <a:pPr algn="ctr">
                <a:defRPr/>
              </a:pPr>
              <a:endParaRPr lang="en-US" altLang="zh-TW" dirty="0"/>
            </a:p>
            <a:p>
              <a:pPr algn="ctr">
                <a:defRPr/>
              </a:pPr>
              <a:endParaRPr lang="en-US" altLang="zh-TW" dirty="0"/>
            </a:p>
            <a:p>
              <a:pPr algn="ctr">
                <a:defRPr/>
              </a:pPr>
              <a:endParaRPr lang="en-US" altLang="zh-TW" dirty="0"/>
            </a:p>
            <a:p>
              <a:pPr algn="ctr">
                <a:defRPr/>
              </a:pPr>
              <a:endParaRPr lang="en-US" altLang="zh-TW" dirty="0"/>
            </a:p>
            <a:p>
              <a:pPr algn="ctr">
                <a:defRPr/>
              </a:pPr>
              <a:endParaRPr lang="en-US" altLang="zh-TW" dirty="0"/>
            </a:p>
            <a:p>
              <a:pPr algn="ctr">
                <a:defRPr/>
              </a:pPr>
              <a:endParaRPr lang="en-US" altLang="zh-TW" dirty="0"/>
            </a:p>
            <a:p>
              <a:pPr algn="ctr">
                <a:defRPr/>
              </a:pPr>
              <a:endParaRPr lang="en-US" altLang="zh-TW" dirty="0"/>
            </a:p>
            <a:p>
              <a:pPr algn="ctr">
                <a:defRPr/>
              </a:pPr>
              <a:endParaRPr lang="zh-TW" altLang="en-US" dirty="0"/>
            </a:p>
          </p:txBody>
        </p:sp>
        <p:sp>
          <p:nvSpPr>
            <p:cNvPr id="5" name="梯形 4"/>
            <p:cNvSpPr/>
            <p:nvPr/>
          </p:nvSpPr>
          <p:spPr>
            <a:xfrm>
              <a:off x="2988066" y="2348880"/>
              <a:ext cx="1439703" cy="503385"/>
            </a:xfrm>
            <a:prstGeom prst="trapezoid">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dirty="0">
                  <a:latin typeface="華康中圓體" pitchFamily="49" charset="-120"/>
                  <a:ea typeface="華康中圓體" pitchFamily="49" charset="-120"/>
                </a:rPr>
                <a:t>第一順位</a:t>
              </a:r>
            </a:p>
          </p:txBody>
        </p:sp>
        <p:sp>
          <p:nvSpPr>
            <p:cNvPr id="6" name="矩形 5"/>
            <p:cNvSpPr/>
            <p:nvPr/>
          </p:nvSpPr>
          <p:spPr>
            <a:xfrm>
              <a:off x="2988066" y="2852265"/>
              <a:ext cx="1439703" cy="3241031"/>
            </a:xfrm>
            <a:prstGeom prst="rect">
              <a:avLst/>
            </a:prstGeom>
            <a:solidFill>
              <a:srgbClr val="FFD9B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zh-TW" altLang="en-US" dirty="0">
                  <a:solidFill>
                    <a:schemeClr val="tx1"/>
                  </a:solidFill>
                  <a:latin typeface="華康中圓體" pitchFamily="49" charset="-120"/>
                  <a:ea typeface="華康中圓體" pitchFamily="49" charset="-120"/>
                </a:rPr>
                <a:t>直系血親卑親屬</a:t>
              </a:r>
              <a:r>
                <a:rPr lang="en-US" altLang="zh-TW" dirty="0">
                  <a:solidFill>
                    <a:schemeClr val="tx1"/>
                  </a:solidFill>
                  <a:latin typeface="華康中圓體" pitchFamily="49" charset="-120"/>
                  <a:ea typeface="華康中圓體" pitchFamily="49" charset="-120"/>
                </a:rPr>
                <a:t>(</a:t>
              </a:r>
              <a:r>
                <a:rPr lang="zh-TW" altLang="en-US" dirty="0">
                  <a:solidFill>
                    <a:schemeClr val="tx1"/>
                  </a:solidFill>
                  <a:latin typeface="華康中圓體" pitchFamily="49" charset="-120"/>
                  <a:ea typeface="華康中圓體" pitchFamily="49" charset="-120"/>
                </a:rPr>
                <a:t>子女、孫子女</a:t>
              </a:r>
              <a:r>
                <a:rPr lang="en-US" altLang="zh-TW" dirty="0">
                  <a:solidFill>
                    <a:schemeClr val="tx1"/>
                  </a:solidFill>
                  <a:latin typeface="華康中圓體" pitchFamily="49" charset="-120"/>
                  <a:ea typeface="華康中圓體" pitchFamily="49" charset="-120"/>
                </a:rPr>
                <a:t>)</a:t>
              </a:r>
            </a:p>
            <a:p>
              <a:pPr algn="ctr">
                <a:defRPr/>
              </a:pPr>
              <a:endParaRPr lang="en-US" altLang="zh-TW" sz="2000" dirty="0">
                <a:solidFill>
                  <a:schemeClr val="tx1"/>
                </a:solidFill>
                <a:latin typeface="華康中圓體" pitchFamily="49" charset="-120"/>
                <a:ea typeface="華康中圓體" pitchFamily="49" charset="-120"/>
              </a:endParaRPr>
            </a:p>
            <a:p>
              <a:pPr algn="ctr">
                <a:defRPr/>
              </a:pPr>
              <a:endParaRPr lang="en-US" altLang="zh-TW" sz="2000" dirty="0">
                <a:solidFill>
                  <a:schemeClr val="tx1"/>
                </a:solidFill>
                <a:latin typeface="華康中圓體" pitchFamily="49" charset="-120"/>
                <a:ea typeface="華康中圓體" pitchFamily="49" charset="-120"/>
              </a:endParaRPr>
            </a:p>
            <a:p>
              <a:pPr algn="ctr">
                <a:defRPr/>
              </a:pPr>
              <a:endParaRPr lang="en-US" altLang="zh-TW" sz="2000" dirty="0">
                <a:solidFill>
                  <a:schemeClr val="tx1"/>
                </a:solidFill>
                <a:latin typeface="華康中圓體" pitchFamily="49" charset="-120"/>
                <a:ea typeface="華康中圓體" pitchFamily="49" charset="-120"/>
              </a:endParaRPr>
            </a:p>
            <a:p>
              <a:pPr algn="ctr">
                <a:defRPr/>
              </a:pPr>
              <a:endParaRPr lang="zh-TW" altLang="en-US" sz="2000" dirty="0">
                <a:solidFill>
                  <a:schemeClr val="tx1"/>
                </a:solidFill>
                <a:latin typeface="華康中圓體" pitchFamily="49" charset="-120"/>
                <a:ea typeface="華康中圓體" pitchFamily="49" charset="-120"/>
              </a:endParaRPr>
            </a:p>
          </p:txBody>
        </p:sp>
        <p:sp>
          <p:nvSpPr>
            <p:cNvPr id="7" name="梯形 6"/>
            <p:cNvSpPr/>
            <p:nvPr/>
          </p:nvSpPr>
          <p:spPr>
            <a:xfrm>
              <a:off x="4427769" y="2348880"/>
              <a:ext cx="1439702" cy="503385"/>
            </a:xfrm>
            <a:prstGeom prst="trapezoid">
              <a:avLst/>
            </a:prstGeom>
            <a:solidFill>
              <a:srgbClr val="C198E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dirty="0">
                  <a:latin typeface="華康中圓體" pitchFamily="49" charset="-120"/>
                  <a:ea typeface="華康中圓體" pitchFamily="49" charset="-120"/>
                </a:rPr>
                <a:t>第二順位</a:t>
              </a:r>
            </a:p>
          </p:txBody>
        </p:sp>
        <p:sp>
          <p:nvSpPr>
            <p:cNvPr id="8" name="矩形 7"/>
            <p:cNvSpPr/>
            <p:nvPr/>
          </p:nvSpPr>
          <p:spPr>
            <a:xfrm>
              <a:off x="4427769" y="2852265"/>
              <a:ext cx="1439702" cy="3241031"/>
            </a:xfrm>
            <a:prstGeom prst="rect">
              <a:avLst/>
            </a:prstGeom>
            <a:solidFill>
              <a:srgbClr val="E2CFF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zh-TW" altLang="en-US" dirty="0">
                  <a:solidFill>
                    <a:schemeClr val="tx1"/>
                  </a:solidFill>
                  <a:latin typeface="華康中圓體" pitchFamily="49" charset="-120"/>
                  <a:ea typeface="華康中圓體" pitchFamily="49" charset="-120"/>
                </a:rPr>
                <a:t>父母</a:t>
              </a:r>
            </a:p>
          </p:txBody>
        </p:sp>
        <p:sp>
          <p:nvSpPr>
            <p:cNvPr id="9" name="梯形 8"/>
            <p:cNvSpPr/>
            <p:nvPr/>
          </p:nvSpPr>
          <p:spPr>
            <a:xfrm>
              <a:off x="5867471" y="2348880"/>
              <a:ext cx="1441290" cy="503385"/>
            </a:xfrm>
            <a:prstGeom prst="trapezoid">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dirty="0">
                  <a:latin typeface="華康中圓體" pitchFamily="49" charset="-120"/>
                  <a:ea typeface="華康中圓體" pitchFamily="49" charset="-120"/>
                </a:rPr>
                <a:t>第三順位</a:t>
              </a:r>
            </a:p>
          </p:txBody>
        </p:sp>
        <p:sp>
          <p:nvSpPr>
            <p:cNvPr id="10" name="矩形 9"/>
            <p:cNvSpPr/>
            <p:nvPr/>
          </p:nvSpPr>
          <p:spPr>
            <a:xfrm>
              <a:off x="5867471" y="2852265"/>
              <a:ext cx="1441290" cy="3241031"/>
            </a:xfrm>
            <a:prstGeom prst="rect">
              <a:avLst/>
            </a:prstGeom>
            <a:solidFill>
              <a:srgbClr val="FFD9B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zh-TW" altLang="en-US" dirty="0">
                  <a:solidFill>
                    <a:schemeClr val="tx1"/>
                  </a:solidFill>
                  <a:latin typeface="華康中圓體" pitchFamily="49" charset="-120"/>
                  <a:ea typeface="華康中圓體" pitchFamily="49" charset="-120"/>
                </a:rPr>
                <a:t>兄弟姐妹</a:t>
              </a:r>
            </a:p>
          </p:txBody>
        </p:sp>
        <p:sp>
          <p:nvSpPr>
            <p:cNvPr id="11" name="梯形 10"/>
            <p:cNvSpPr/>
            <p:nvPr/>
          </p:nvSpPr>
          <p:spPr>
            <a:xfrm>
              <a:off x="7308761" y="2348880"/>
              <a:ext cx="1439703" cy="503385"/>
            </a:xfrm>
            <a:prstGeom prst="trapezoid">
              <a:avLst/>
            </a:prstGeom>
            <a:solidFill>
              <a:srgbClr val="C198E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dirty="0">
                  <a:latin typeface="華康中圓體" pitchFamily="49" charset="-120"/>
                  <a:ea typeface="華康中圓體" pitchFamily="49" charset="-120"/>
                </a:rPr>
                <a:t>第四順位</a:t>
              </a:r>
            </a:p>
          </p:txBody>
        </p:sp>
        <p:sp>
          <p:nvSpPr>
            <p:cNvPr id="12" name="矩形 11"/>
            <p:cNvSpPr/>
            <p:nvPr/>
          </p:nvSpPr>
          <p:spPr>
            <a:xfrm>
              <a:off x="7308761" y="2852265"/>
              <a:ext cx="1439703" cy="3241031"/>
            </a:xfrm>
            <a:prstGeom prst="rect">
              <a:avLst/>
            </a:prstGeom>
            <a:solidFill>
              <a:srgbClr val="E2CFF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zh-TW" altLang="en-US" dirty="0">
                  <a:solidFill>
                    <a:schemeClr val="tx1"/>
                  </a:solidFill>
                  <a:latin typeface="華康中圓體" pitchFamily="49" charset="-120"/>
                  <a:ea typeface="華康中圓體" pitchFamily="49" charset="-120"/>
                </a:rPr>
                <a:t>爺爺、奶奶</a:t>
              </a:r>
              <a:endParaRPr lang="en-US" altLang="zh-TW" dirty="0">
                <a:solidFill>
                  <a:schemeClr val="tx1"/>
                </a:solidFill>
                <a:latin typeface="華康中圓體" pitchFamily="49" charset="-120"/>
                <a:ea typeface="華康中圓體" pitchFamily="49" charset="-120"/>
              </a:endParaRPr>
            </a:p>
            <a:p>
              <a:pPr algn="ctr">
                <a:defRPr/>
              </a:pPr>
              <a:r>
                <a:rPr lang="zh-TW" altLang="en-US" dirty="0">
                  <a:solidFill>
                    <a:schemeClr val="tx1"/>
                  </a:solidFill>
                  <a:latin typeface="華康中圓體" pitchFamily="49" charset="-120"/>
                  <a:ea typeface="華康中圓體" pitchFamily="49" charset="-120"/>
                </a:rPr>
                <a:t>外公、外婆</a:t>
              </a:r>
            </a:p>
          </p:txBody>
        </p:sp>
        <p:sp>
          <p:nvSpPr>
            <p:cNvPr id="71694" name="文字方塊 12"/>
            <p:cNvSpPr txBox="1">
              <a:spLocks noChangeArrowheads="1"/>
            </p:cNvSpPr>
            <p:nvPr/>
          </p:nvSpPr>
          <p:spPr bwMode="auto">
            <a:xfrm>
              <a:off x="367660" y="3861048"/>
              <a:ext cx="1107996" cy="369332"/>
            </a:xfrm>
            <a:prstGeom prst="rect">
              <a:avLst/>
            </a:prstGeom>
            <a:noFill/>
            <a:ln w="9525">
              <a:noFill/>
              <a:miter lim="800000"/>
              <a:headEnd/>
              <a:tailEnd/>
            </a:ln>
          </p:spPr>
          <p:txBody>
            <a:bodyPr wrap="none">
              <a:spAutoFit/>
            </a:bodyPr>
            <a:lstStyle/>
            <a:p>
              <a:r>
                <a:rPr lang="zh-TW" altLang="en-US">
                  <a:latin typeface="華康中圓體"/>
                  <a:ea typeface="華康中圓體"/>
                  <a:cs typeface="華康中圓體"/>
                </a:rPr>
                <a:t>被繼承人</a:t>
              </a:r>
            </a:p>
          </p:txBody>
        </p:sp>
        <p:pic>
          <p:nvPicPr>
            <p:cNvPr id="71695" name="Picture 2" descr="C:\Users\user\Desktop\1.png"/>
            <p:cNvPicPr>
              <a:picLocks noChangeAspect="1" noChangeArrowheads="1"/>
            </p:cNvPicPr>
            <p:nvPr/>
          </p:nvPicPr>
          <p:blipFill>
            <a:blip r:embed="rId2"/>
            <a:srcRect/>
            <a:stretch>
              <a:fillRect/>
            </a:stretch>
          </p:blipFill>
          <p:spPr bwMode="auto">
            <a:xfrm>
              <a:off x="251520" y="4509120"/>
              <a:ext cx="1256556" cy="1047130"/>
            </a:xfrm>
            <a:prstGeom prst="rect">
              <a:avLst/>
            </a:prstGeom>
            <a:noFill/>
            <a:ln w="9525">
              <a:noFill/>
              <a:miter lim="800000"/>
              <a:headEnd/>
              <a:tailEnd/>
            </a:ln>
          </p:spPr>
        </p:pic>
        <p:pic>
          <p:nvPicPr>
            <p:cNvPr id="71696" name="Picture 3" descr="C:\Users\user\Desktop\2.png"/>
            <p:cNvPicPr>
              <a:picLocks noChangeAspect="1" noChangeArrowheads="1"/>
            </p:cNvPicPr>
            <p:nvPr/>
          </p:nvPicPr>
          <p:blipFill>
            <a:blip r:embed="rId3"/>
            <a:srcRect/>
            <a:stretch>
              <a:fillRect/>
            </a:stretch>
          </p:blipFill>
          <p:spPr bwMode="auto">
            <a:xfrm>
              <a:off x="1763688" y="3456384"/>
              <a:ext cx="972768" cy="2492896"/>
            </a:xfrm>
            <a:prstGeom prst="rect">
              <a:avLst/>
            </a:prstGeom>
            <a:noFill/>
            <a:ln w="9525">
              <a:noFill/>
              <a:miter lim="800000"/>
              <a:headEnd/>
              <a:tailEnd/>
            </a:ln>
          </p:spPr>
        </p:pic>
        <p:pic>
          <p:nvPicPr>
            <p:cNvPr id="71697" name="Picture 4" descr="C:\Users\user\Desktop\3.png"/>
            <p:cNvPicPr>
              <a:picLocks noChangeAspect="1" noChangeArrowheads="1"/>
            </p:cNvPicPr>
            <p:nvPr/>
          </p:nvPicPr>
          <p:blipFill>
            <a:blip r:embed="rId4"/>
            <a:srcRect/>
            <a:stretch>
              <a:fillRect/>
            </a:stretch>
          </p:blipFill>
          <p:spPr bwMode="auto">
            <a:xfrm>
              <a:off x="3182079" y="3789040"/>
              <a:ext cx="1029881" cy="2176736"/>
            </a:xfrm>
            <a:prstGeom prst="rect">
              <a:avLst/>
            </a:prstGeom>
            <a:noFill/>
            <a:ln w="9525">
              <a:noFill/>
              <a:miter lim="800000"/>
              <a:headEnd/>
              <a:tailEnd/>
            </a:ln>
          </p:spPr>
        </p:pic>
        <p:pic>
          <p:nvPicPr>
            <p:cNvPr id="71698" name="Picture 5" descr="C:\Users\user\Desktop\4.png"/>
            <p:cNvPicPr>
              <a:picLocks noChangeAspect="1" noChangeArrowheads="1"/>
            </p:cNvPicPr>
            <p:nvPr/>
          </p:nvPicPr>
          <p:blipFill>
            <a:blip r:embed="rId5"/>
            <a:srcRect/>
            <a:stretch>
              <a:fillRect/>
            </a:stretch>
          </p:blipFill>
          <p:spPr bwMode="auto">
            <a:xfrm>
              <a:off x="4624185" y="3789040"/>
              <a:ext cx="1027935" cy="2178000"/>
            </a:xfrm>
            <a:prstGeom prst="rect">
              <a:avLst/>
            </a:prstGeom>
            <a:noFill/>
            <a:ln w="9525">
              <a:noFill/>
              <a:miter lim="800000"/>
              <a:headEnd/>
              <a:tailEnd/>
            </a:ln>
          </p:spPr>
        </p:pic>
        <p:pic>
          <p:nvPicPr>
            <p:cNvPr id="71699" name="Picture 6" descr="C:\Users\user\Desktop\5.png"/>
            <p:cNvPicPr>
              <a:picLocks noChangeAspect="1" noChangeArrowheads="1"/>
            </p:cNvPicPr>
            <p:nvPr/>
          </p:nvPicPr>
          <p:blipFill>
            <a:blip r:embed="rId6"/>
            <a:srcRect/>
            <a:stretch>
              <a:fillRect/>
            </a:stretch>
          </p:blipFill>
          <p:spPr bwMode="auto">
            <a:xfrm>
              <a:off x="6084168" y="3789040"/>
              <a:ext cx="1033023" cy="2178000"/>
            </a:xfrm>
            <a:prstGeom prst="rect">
              <a:avLst/>
            </a:prstGeom>
            <a:noFill/>
            <a:ln w="9525">
              <a:noFill/>
              <a:miter lim="800000"/>
              <a:headEnd/>
              <a:tailEnd/>
            </a:ln>
          </p:spPr>
        </p:pic>
        <p:pic>
          <p:nvPicPr>
            <p:cNvPr id="71700" name="Picture 7" descr="C:\Users\user\Desktop\6.png"/>
            <p:cNvPicPr>
              <a:picLocks noChangeAspect="1" noChangeArrowheads="1"/>
            </p:cNvPicPr>
            <p:nvPr/>
          </p:nvPicPr>
          <p:blipFill>
            <a:blip r:embed="rId7"/>
            <a:srcRect/>
            <a:stretch>
              <a:fillRect/>
            </a:stretch>
          </p:blipFill>
          <p:spPr bwMode="auto">
            <a:xfrm>
              <a:off x="7524328" y="3789040"/>
              <a:ext cx="1033023" cy="2178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400" dirty="0"/>
              <a:t>(</a:t>
            </a:r>
            <a:r>
              <a:rPr lang="zh-TW" altLang="en-US" sz="4400" dirty="0"/>
              <a:t>二</a:t>
            </a:r>
            <a:r>
              <a:rPr lang="en-US" altLang="zh-TW" sz="4400" dirty="0"/>
              <a:t>) </a:t>
            </a:r>
            <a:r>
              <a:rPr lang="zh-TW" altLang="en-US" sz="4400" dirty="0"/>
              <a:t>繼承順序</a:t>
            </a:r>
          </a:p>
        </p:txBody>
      </p:sp>
      <p:pic>
        <p:nvPicPr>
          <p:cNvPr id="6" name="圖片 5">
            <a:extLst>
              <a:ext uri="{FF2B5EF4-FFF2-40B4-BE49-F238E27FC236}">
                <a16:creationId xmlns:a16="http://schemas.microsoft.com/office/drawing/2014/main" xmlns="" id="{96222784-C4A6-482E-A21F-30B78FD41870}"/>
              </a:ext>
            </a:extLst>
          </p:cNvPr>
          <p:cNvPicPr>
            <a:picLocks noChangeAspect="1"/>
          </p:cNvPicPr>
          <p:nvPr/>
        </p:nvPicPr>
        <p:blipFill>
          <a:blip r:embed="rId2"/>
          <a:stretch>
            <a:fillRect/>
          </a:stretch>
        </p:blipFill>
        <p:spPr>
          <a:xfrm>
            <a:off x="3612570" y="1268760"/>
            <a:ext cx="1918859" cy="5470945"/>
          </a:xfrm>
          <a:prstGeom prst="rect">
            <a:avLst/>
          </a:prstGeom>
        </p:spPr>
      </p:pic>
    </p:spTree>
    <p:extLst>
      <p:ext uri="{BB962C8B-B14F-4D97-AF65-F5344CB8AC3E}">
        <p14:creationId xmlns:p14="http://schemas.microsoft.com/office/powerpoint/2010/main" val="33170670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標題 1"/>
          <p:cNvSpPr>
            <a:spLocks noGrp="1"/>
          </p:cNvSpPr>
          <p:nvPr>
            <p:ph type="title"/>
          </p:nvPr>
        </p:nvSpPr>
        <p:spPr>
          <a:xfrm>
            <a:off x="0" y="0"/>
            <a:ext cx="8229600" cy="765175"/>
          </a:xfrm>
        </p:spPr>
        <p:txBody>
          <a:bodyPr/>
          <a:lstStyle/>
          <a:p>
            <a:r>
              <a:rPr lang="zh-TW" altLang="en-US" dirty="0" smtClean="0">
                <a:solidFill>
                  <a:srgbClr val="FF0000"/>
                </a:solidFill>
              </a:rPr>
              <a:t>五、繼承制度</a:t>
            </a:r>
          </a:p>
        </p:txBody>
      </p:sp>
      <p:sp>
        <p:nvSpPr>
          <p:cNvPr id="72707" name="內容版面配置區 2"/>
          <p:cNvSpPr>
            <a:spLocks noGrp="1"/>
          </p:cNvSpPr>
          <p:nvPr>
            <p:ph sz="quarter" idx="13"/>
          </p:nvPr>
        </p:nvSpPr>
        <p:spPr>
          <a:xfrm>
            <a:off x="250825" y="981075"/>
            <a:ext cx="8642350" cy="5111750"/>
          </a:xfrm>
        </p:spPr>
        <p:txBody>
          <a:bodyPr/>
          <a:lstStyle/>
          <a:p>
            <a:pPr>
              <a:lnSpc>
                <a:spcPts val="4000"/>
              </a:lnSpc>
              <a:buFont typeface="Arial" pitchFamily="34" charset="0"/>
              <a:buNone/>
            </a:pPr>
            <a:r>
              <a:rPr lang="zh-TW" altLang="en-US" dirty="0" smtClean="0"/>
              <a:t>（二）繼承順序</a:t>
            </a:r>
            <a:endParaRPr lang="en-US" altLang="zh-TW" dirty="0" smtClean="0"/>
          </a:p>
          <a:p>
            <a:pPr marL="898525" lvl="1" indent="-441325">
              <a:lnSpc>
                <a:spcPts val="4000"/>
              </a:lnSpc>
              <a:buFont typeface="Calibri" pitchFamily="34" charset="0"/>
              <a:buAutoNum type="arabicPeriod"/>
            </a:pPr>
            <a:r>
              <a:rPr lang="zh-TW" altLang="en-US" dirty="0" smtClean="0"/>
              <a:t>法定繼承：某人死亡後之遺產，法律規定由其親屬繼承，順序由法律定之。</a:t>
            </a:r>
            <a:endParaRPr lang="en-US" altLang="zh-TW" dirty="0" smtClean="0"/>
          </a:p>
          <a:p>
            <a:pPr marL="1314450" lvl="2" indent="-514350">
              <a:lnSpc>
                <a:spcPts val="4000"/>
              </a:lnSpc>
            </a:pPr>
            <a:r>
              <a:rPr lang="zh-TW" altLang="en-US" dirty="0" smtClean="0"/>
              <a:t>除配偶為當然繼承人外，第一順位是直系血親卑親屬（子女），若無第一順位繼承人時，被繼承人的父母親為第二順位，兄弟姊妹為第三順位，（外）祖父母則是第四順位繼承人。</a:t>
            </a:r>
            <a:endParaRPr lang="en-US" altLang="zh-TW" dirty="0" smtClean="0"/>
          </a:p>
          <a:p>
            <a:pPr marL="898525" lvl="1" indent="-441325">
              <a:lnSpc>
                <a:spcPts val="4000"/>
              </a:lnSpc>
              <a:buFont typeface="Arial" pitchFamily="34" charset="0"/>
              <a:buNone/>
            </a:pPr>
            <a:endParaRPr lang="en-US" altLang="zh-TW" sz="3000" dirty="0" smtClean="0"/>
          </a:p>
        </p:txBody>
      </p:sp>
      <p:sp>
        <p:nvSpPr>
          <p:cNvPr id="72708" name="投影片編號版面配置區 5"/>
          <p:cNvSpPr>
            <a:spLocks noGrp="1" noChangeArrowheads="1"/>
          </p:cNvSpPr>
          <p:nvPr>
            <p:ph type="sldNum" sz="quarter" idx="16"/>
          </p:nvPr>
        </p:nvSpPr>
        <p:spPr bwMode="auto">
          <a:noFill/>
          <a:ln>
            <a:miter lim="800000"/>
            <a:headEnd/>
            <a:tailEnd/>
          </a:ln>
        </p:spPr>
        <p:txBody>
          <a:bodyPr/>
          <a:lstStyle/>
          <a:p>
            <a:fld id="{657B9D82-F0BD-4097-8BDB-3915F2747D90}" type="slidenum">
              <a:rPr lang="zh-TW" altLang="en-US" smtClean="0"/>
              <a:pPr/>
              <a:t>126</a:t>
            </a:fld>
            <a:endParaRPr lang="zh-TW" altLang="en-US" smtClean="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400" dirty="0"/>
              <a:t>(</a:t>
            </a:r>
            <a:r>
              <a:rPr lang="zh-TW" altLang="en-US" sz="4400" dirty="0"/>
              <a:t>三</a:t>
            </a:r>
            <a:r>
              <a:rPr lang="en-US" altLang="zh-TW" sz="4400" dirty="0"/>
              <a:t>) </a:t>
            </a:r>
            <a:r>
              <a:rPr lang="zh-TW" altLang="en-US" sz="4400" dirty="0"/>
              <a:t>遺產的分配</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290014958"/>
              </p:ext>
            </p:extLst>
          </p:nvPr>
        </p:nvGraphicFramePr>
        <p:xfrm>
          <a:off x="468313" y="1600200"/>
          <a:ext cx="8218487" cy="2926080"/>
        </p:xfrm>
        <a:graphic>
          <a:graphicData uri="http://schemas.openxmlformats.org/drawingml/2006/table">
            <a:tbl>
              <a:tblPr firstRow="1" bandRow="1">
                <a:tableStyleId>{ED083AE6-46FA-4A59-8FB0-9F97EB10719F}</a:tableStyleId>
              </a:tblPr>
              <a:tblGrid>
                <a:gridCol w="8218487">
                  <a:extLst>
                    <a:ext uri="{9D8B030D-6E8A-4147-A177-3AD203B41FA5}">
                      <a16:colId xmlns:a16="http://schemas.microsoft.com/office/drawing/2014/main" xmlns="" val="20000"/>
                    </a:ext>
                  </a:extLst>
                </a:gridCol>
              </a:tblGrid>
              <a:tr h="370840">
                <a:tc>
                  <a:txBody>
                    <a:bodyPr/>
                    <a:lstStyle/>
                    <a:p>
                      <a:pPr algn="ctr"/>
                      <a:r>
                        <a:rPr lang="en-US" altLang="zh-TW" sz="2800" b="0" dirty="0">
                          <a:latin typeface="微軟正黑體" panose="020B0604030504040204" pitchFamily="34" charset="-120"/>
                          <a:ea typeface="微軟正黑體" panose="020B0604030504040204" pitchFamily="34" charset="-120"/>
                        </a:rPr>
                        <a:t>1. </a:t>
                      </a:r>
                      <a:r>
                        <a:rPr lang="zh-TW" altLang="en-US" sz="2800" b="0" dirty="0">
                          <a:latin typeface="微軟正黑體" panose="020B0604030504040204" pitchFamily="34" charset="-120"/>
                          <a:ea typeface="微軟正黑體" panose="020B0604030504040204" pitchFamily="34" charset="-120"/>
                        </a:rPr>
                        <a:t>應繼分</a:t>
                      </a:r>
                    </a:p>
                  </a:txBody>
                  <a:tcPr/>
                </a:tc>
                <a:extLst>
                  <a:ext uri="{0D108BD9-81ED-4DB2-BD59-A6C34878D82A}">
                    <a16:rowId xmlns:a16="http://schemas.microsoft.com/office/drawing/2014/main" xmlns="" val="10000"/>
                  </a:ext>
                </a:extLst>
              </a:tr>
              <a:tr h="370840">
                <a:tc>
                  <a:txBody>
                    <a:bodyPr/>
                    <a:lstStyle/>
                    <a:p>
                      <a:r>
                        <a:rPr lang="zh-TW" altLang="en-US" sz="2800" dirty="0">
                          <a:latin typeface="微軟正黑體" panose="020B0604030504040204" pitchFamily="34" charset="-120"/>
                          <a:ea typeface="微軟正黑體" panose="020B0604030504040204" pitchFamily="34" charset="-120"/>
                        </a:rPr>
                        <a:t>應繼分是每個繼承人對於遺產得繼承之比率</a:t>
                      </a:r>
                    </a:p>
                  </a:txBody>
                  <a:tcPr/>
                </a:tc>
                <a:extLst>
                  <a:ext uri="{0D108BD9-81ED-4DB2-BD59-A6C34878D82A}">
                    <a16:rowId xmlns:a16="http://schemas.microsoft.com/office/drawing/2014/main" xmlns="" val="10001"/>
                  </a:ext>
                </a:extLst>
              </a:tr>
              <a:tr h="370840">
                <a:tc>
                  <a:txBody>
                    <a:bodyPr/>
                    <a:lstStyle/>
                    <a:p>
                      <a:pPr algn="ctr"/>
                      <a:r>
                        <a:rPr lang="en-US" altLang="zh-TW" sz="2800" dirty="0">
                          <a:latin typeface="微軟正黑體" panose="020B0604030504040204" pitchFamily="34" charset="-120"/>
                          <a:ea typeface="微軟正黑體" panose="020B0604030504040204" pitchFamily="34" charset="-120"/>
                        </a:rPr>
                        <a:t>2. </a:t>
                      </a:r>
                      <a:r>
                        <a:rPr lang="zh-TW" altLang="en-US" sz="2800" dirty="0">
                          <a:latin typeface="微軟正黑體" panose="020B0604030504040204" pitchFamily="34" charset="-120"/>
                          <a:ea typeface="微軟正黑體" panose="020B0604030504040204" pitchFamily="34" charset="-120"/>
                        </a:rPr>
                        <a:t>特留分</a:t>
                      </a:r>
                    </a:p>
                  </a:txBody>
                  <a:tcPr/>
                </a:tc>
                <a:extLst>
                  <a:ext uri="{0D108BD9-81ED-4DB2-BD59-A6C34878D82A}">
                    <a16:rowId xmlns:a16="http://schemas.microsoft.com/office/drawing/2014/main" xmlns="" val="10002"/>
                  </a:ext>
                </a:extLst>
              </a:tr>
              <a:tr h="370840">
                <a:tc>
                  <a:txBody>
                    <a:bodyPr/>
                    <a:lstStyle/>
                    <a:p>
                      <a:r>
                        <a:rPr lang="zh-TW" altLang="en-US" sz="2800" dirty="0">
                          <a:latin typeface="微軟正黑體" panose="020B0604030504040204" pitchFamily="34" charset="-120"/>
                          <a:ea typeface="微軟正黑體" panose="020B0604030504040204" pitchFamily="34" charset="-120"/>
                        </a:rPr>
                        <a:t>但為保障法定繼承權人的權益，避免其生活陷入困境，民法特別訂定了法定繼承人不受遺囑影響，最少可以拿到的比例</a:t>
                      </a:r>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3873180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標題 1"/>
          <p:cNvSpPr>
            <a:spLocks noGrp="1"/>
          </p:cNvSpPr>
          <p:nvPr>
            <p:ph type="title"/>
          </p:nvPr>
        </p:nvSpPr>
        <p:spPr>
          <a:xfrm>
            <a:off x="2555875" y="0"/>
            <a:ext cx="4176713" cy="765175"/>
          </a:xfrm>
        </p:spPr>
        <p:txBody>
          <a:bodyPr/>
          <a:lstStyle/>
          <a:p>
            <a:pPr algn="l"/>
            <a:r>
              <a:rPr lang="zh-TW" altLang="en-US" dirty="0" smtClean="0">
                <a:solidFill>
                  <a:srgbClr val="FF0000"/>
                </a:solidFill>
              </a:rPr>
              <a:t>應繼分</a:t>
            </a:r>
          </a:p>
        </p:txBody>
      </p:sp>
      <p:sp>
        <p:nvSpPr>
          <p:cNvPr id="76803" name="投影片編號版面配置區 4"/>
          <p:cNvSpPr>
            <a:spLocks noGrp="1" noChangeArrowheads="1"/>
          </p:cNvSpPr>
          <p:nvPr>
            <p:ph type="sldNum" sz="quarter" idx="16"/>
          </p:nvPr>
        </p:nvSpPr>
        <p:spPr bwMode="auto">
          <a:noFill/>
          <a:ln>
            <a:miter lim="800000"/>
            <a:headEnd/>
            <a:tailEnd/>
          </a:ln>
        </p:spPr>
        <p:txBody>
          <a:bodyPr/>
          <a:lstStyle/>
          <a:p>
            <a:fld id="{15AD42BC-47BE-48F4-A288-8724CB284B50}" type="slidenum">
              <a:rPr lang="zh-TW" altLang="en-US" smtClean="0"/>
              <a:pPr/>
              <a:t>128</a:t>
            </a:fld>
            <a:endParaRPr lang="zh-TW" altLang="en-US" smtClean="0"/>
          </a:p>
        </p:txBody>
      </p:sp>
      <p:grpSp>
        <p:nvGrpSpPr>
          <p:cNvPr id="2" name="群組 3"/>
          <p:cNvGrpSpPr>
            <a:grpSpLocks/>
          </p:cNvGrpSpPr>
          <p:nvPr/>
        </p:nvGrpSpPr>
        <p:grpSpPr bwMode="auto">
          <a:xfrm>
            <a:off x="547688" y="1196975"/>
            <a:ext cx="2814637" cy="893763"/>
            <a:chOff x="971600" y="1772816"/>
            <a:chExt cx="2815151" cy="893638"/>
          </a:xfrm>
        </p:grpSpPr>
        <p:pic>
          <p:nvPicPr>
            <p:cNvPr id="76807" name="Picture 2" descr="E:\Work\PPT新icon\png\06-交錯流程圖\images\06-交錯流程圖_09.png"/>
            <p:cNvPicPr>
              <a:picLocks noChangeAspect="1" noChangeArrowheads="1"/>
            </p:cNvPicPr>
            <p:nvPr/>
          </p:nvPicPr>
          <p:blipFill>
            <a:blip r:embed="rId3"/>
            <a:srcRect/>
            <a:stretch>
              <a:fillRect/>
            </a:stretch>
          </p:blipFill>
          <p:spPr bwMode="auto">
            <a:xfrm>
              <a:off x="971600" y="1772816"/>
              <a:ext cx="2815151" cy="893638"/>
            </a:xfrm>
            <a:prstGeom prst="rect">
              <a:avLst/>
            </a:prstGeom>
            <a:noFill/>
            <a:ln w="9525">
              <a:noFill/>
              <a:miter lim="800000"/>
              <a:headEnd/>
              <a:tailEnd/>
            </a:ln>
          </p:spPr>
        </p:pic>
        <p:sp>
          <p:nvSpPr>
            <p:cNvPr id="76808" name="文字方塊 5"/>
            <p:cNvSpPr txBox="1">
              <a:spLocks noChangeArrowheads="1"/>
            </p:cNvSpPr>
            <p:nvPr/>
          </p:nvSpPr>
          <p:spPr bwMode="auto">
            <a:xfrm>
              <a:off x="1709639" y="1942674"/>
              <a:ext cx="1339072" cy="553921"/>
            </a:xfrm>
            <a:prstGeom prst="rect">
              <a:avLst/>
            </a:prstGeom>
            <a:noFill/>
            <a:ln w="9525">
              <a:noFill/>
              <a:miter lim="800000"/>
              <a:headEnd/>
              <a:tailEnd/>
            </a:ln>
          </p:spPr>
          <p:txBody>
            <a:bodyPr wrap="none">
              <a:spAutoFit/>
            </a:bodyPr>
            <a:lstStyle/>
            <a:p>
              <a:r>
                <a:rPr lang="zh-TW" altLang="en-US" sz="3000">
                  <a:latin typeface="標楷體" pitchFamily="65" charset="-120"/>
                  <a:ea typeface="標楷體" pitchFamily="65" charset="-120"/>
                </a:rPr>
                <a:t>應繼分</a:t>
              </a:r>
            </a:p>
          </p:txBody>
        </p:sp>
      </p:grpSp>
      <p:pic>
        <p:nvPicPr>
          <p:cNvPr id="76805" name="Picture 4" descr="E:\Work\PPT新icon\png\03-V行箭號清單\images\03-V行箭號清單_04.png"/>
          <p:cNvPicPr>
            <a:picLocks noChangeAspect="1" noChangeArrowheads="1"/>
          </p:cNvPicPr>
          <p:nvPr/>
        </p:nvPicPr>
        <p:blipFill>
          <a:blip r:embed="rId4"/>
          <a:srcRect/>
          <a:stretch>
            <a:fillRect/>
          </a:stretch>
        </p:blipFill>
        <p:spPr bwMode="auto">
          <a:xfrm>
            <a:off x="547688" y="1844675"/>
            <a:ext cx="8345487" cy="2520950"/>
          </a:xfrm>
          <a:prstGeom prst="rect">
            <a:avLst/>
          </a:prstGeom>
          <a:noFill/>
          <a:ln w="9525">
            <a:noFill/>
            <a:miter lim="800000"/>
            <a:headEnd/>
            <a:tailEnd/>
          </a:ln>
        </p:spPr>
      </p:pic>
      <p:sp>
        <p:nvSpPr>
          <p:cNvPr id="76806" name="文字方塊 11"/>
          <p:cNvSpPr txBox="1">
            <a:spLocks noChangeArrowheads="1"/>
          </p:cNvSpPr>
          <p:nvPr/>
        </p:nvSpPr>
        <p:spPr bwMode="auto">
          <a:xfrm>
            <a:off x="835025" y="2133600"/>
            <a:ext cx="7553325" cy="1938338"/>
          </a:xfrm>
          <a:prstGeom prst="rect">
            <a:avLst/>
          </a:prstGeom>
          <a:noFill/>
          <a:ln w="9525">
            <a:noFill/>
            <a:miter lim="800000"/>
            <a:headEnd/>
            <a:tailEnd/>
          </a:ln>
        </p:spPr>
        <p:txBody>
          <a:bodyPr>
            <a:spAutoFit/>
          </a:bodyPr>
          <a:lstStyle/>
          <a:p>
            <a:r>
              <a:rPr kumimoji="0" lang="zh-TW" altLang="en-US" sz="3000">
                <a:latin typeface="標楷體" pitchFamily="65" charset="-120"/>
                <a:ea typeface="標楷體" pitchFamily="65" charset="-120"/>
              </a:rPr>
              <a:t>民法規定繼承人有兩人以上時，對於遺產上一切權利義務，會有一定繼承的成數或比例的分配。若繼承人僅一人時，則遺產歸其一人承受，沒有分配問題。</a:t>
            </a:r>
            <a:endParaRPr lang="zh-TW" altLang="en-US" sz="300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p:nvPr>
        </p:nvSpPr>
        <p:spPr>
          <a:xfrm>
            <a:off x="2555875" y="0"/>
            <a:ext cx="4176713" cy="765175"/>
          </a:xfrm>
        </p:spPr>
        <p:txBody>
          <a:bodyPr/>
          <a:lstStyle/>
          <a:p>
            <a:pPr algn="l"/>
            <a:r>
              <a:rPr lang="zh-TW" altLang="en-US" dirty="0" smtClean="0">
                <a:solidFill>
                  <a:srgbClr val="FF0000"/>
                </a:solidFill>
              </a:rPr>
              <a:t>特留分</a:t>
            </a:r>
          </a:p>
        </p:txBody>
      </p:sp>
      <p:sp>
        <p:nvSpPr>
          <p:cNvPr id="84995" name="投影片編號版面配置區 4"/>
          <p:cNvSpPr>
            <a:spLocks noGrp="1" noChangeArrowheads="1"/>
          </p:cNvSpPr>
          <p:nvPr>
            <p:ph type="sldNum" sz="quarter" idx="16"/>
          </p:nvPr>
        </p:nvSpPr>
        <p:spPr bwMode="auto">
          <a:noFill/>
          <a:ln>
            <a:miter lim="800000"/>
            <a:headEnd/>
            <a:tailEnd/>
          </a:ln>
        </p:spPr>
        <p:txBody>
          <a:bodyPr/>
          <a:lstStyle/>
          <a:p>
            <a:fld id="{038793E5-1E4D-4450-9F0A-EE632BF4C4DF}" type="slidenum">
              <a:rPr lang="zh-TW" altLang="en-US" smtClean="0"/>
              <a:pPr/>
              <a:t>129</a:t>
            </a:fld>
            <a:endParaRPr lang="zh-TW" altLang="en-US" smtClean="0"/>
          </a:p>
        </p:txBody>
      </p:sp>
      <p:grpSp>
        <p:nvGrpSpPr>
          <p:cNvPr id="2" name="群組 6"/>
          <p:cNvGrpSpPr>
            <a:grpSpLocks/>
          </p:cNvGrpSpPr>
          <p:nvPr/>
        </p:nvGrpSpPr>
        <p:grpSpPr bwMode="auto">
          <a:xfrm>
            <a:off x="522288" y="1203325"/>
            <a:ext cx="2808287" cy="892175"/>
            <a:chOff x="971600" y="5273838"/>
            <a:chExt cx="2808311" cy="891466"/>
          </a:xfrm>
        </p:grpSpPr>
        <p:pic>
          <p:nvPicPr>
            <p:cNvPr id="84999" name="Picture 3" descr="E:\Work\PPT新icon\png\06-交錯流程圖\images\06-交錯流程圖_10.png"/>
            <p:cNvPicPr>
              <a:picLocks noChangeAspect="1" noChangeArrowheads="1"/>
            </p:cNvPicPr>
            <p:nvPr/>
          </p:nvPicPr>
          <p:blipFill>
            <a:blip r:embed="rId3"/>
            <a:srcRect/>
            <a:stretch>
              <a:fillRect/>
            </a:stretch>
          </p:blipFill>
          <p:spPr bwMode="auto">
            <a:xfrm>
              <a:off x="971600" y="5273838"/>
              <a:ext cx="2808311" cy="891466"/>
            </a:xfrm>
            <a:prstGeom prst="rect">
              <a:avLst/>
            </a:prstGeom>
            <a:noFill/>
            <a:ln w="9525">
              <a:noFill/>
              <a:miter lim="800000"/>
              <a:headEnd/>
              <a:tailEnd/>
            </a:ln>
          </p:spPr>
        </p:pic>
        <p:sp>
          <p:nvSpPr>
            <p:cNvPr id="85000" name="文字方塊 8"/>
            <p:cNvSpPr txBox="1">
              <a:spLocks noChangeArrowheads="1"/>
            </p:cNvSpPr>
            <p:nvPr/>
          </p:nvSpPr>
          <p:spPr bwMode="auto">
            <a:xfrm>
              <a:off x="1706335" y="5442792"/>
              <a:ext cx="1338839" cy="553558"/>
            </a:xfrm>
            <a:prstGeom prst="rect">
              <a:avLst/>
            </a:prstGeom>
            <a:noFill/>
            <a:ln w="9525">
              <a:noFill/>
              <a:miter lim="800000"/>
              <a:headEnd/>
              <a:tailEnd/>
            </a:ln>
          </p:spPr>
          <p:txBody>
            <a:bodyPr wrap="none">
              <a:spAutoFit/>
            </a:bodyPr>
            <a:lstStyle/>
            <a:p>
              <a:r>
                <a:rPr lang="zh-TW" altLang="en-US" sz="3000">
                  <a:latin typeface="標楷體" pitchFamily="65" charset="-120"/>
                  <a:ea typeface="標楷體" pitchFamily="65" charset="-120"/>
                </a:rPr>
                <a:t>特留分</a:t>
              </a:r>
            </a:p>
          </p:txBody>
        </p:sp>
      </p:grpSp>
      <p:pic>
        <p:nvPicPr>
          <p:cNvPr id="84997" name="Picture 4" descr="E:\Work\PPT新icon\png\03-V行箭號清單\images\03-V行箭號清單_04.png"/>
          <p:cNvPicPr>
            <a:picLocks noChangeAspect="1" noChangeArrowheads="1"/>
          </p:cNvPicPr>
          <p:nvPr/>
        </p:nvPicPr>
        <p:blipFill>
          <a:blip r:embed="rId4"/>
          <a:srcRect/>
          <a:stretch>
            <a:fillRect/>
          </a:stretch>
        </p:blipFill>
        <p:spPr bwMode="auto">
          <a:xfrm>
            <a:off x="406400" y="1951038"/>
            <a:ext cx="8353425" cy="2054225"/>
          </a:xfrm>
          <a:prstGeom prst="rect">
            <a:avLst/>
          </a:prstGeom>
          <a:noFill/>
          <a:ln w="9525">
            <a:noFill/>
            <a:miter lim="800000"/>
            <a:headEnd/>
            <a:tailEnd/>
          </a:ln>
        </p:spPr>
      </p:pic>
      <p:sp>
        <p:nvSpPr>
          <p:cNvPr id="84998" name="文字方塊 13"/>
          <p:cNvSpPr txBox="1">
            <a:spLocks noChangeArrowheads="1"/>
          </p:cNvSpPr>
          <p:nvPr/>
        </p:nvSpPr>
        <p:spPr bwMode="auto">
          <a:xfrm>
            <a:off x="801688" y="2200275"/>
            <a:ext cx="7561262" cy="1477963"/>
          </a:xfrm>
          <a:prstGeom prst="rect">
            <a:avLst/>
          </a:prstGeom>
          <a:noFill/>
          <a:ln w="9525">
            <a:noFill/>
            <a:miter lim="800000"/>
            <a:headEnd/>
            <a:tailEnd/>
          </a:ln>
        </p:spPr>
        <p:txBody>
          <a:bodyPr>
            <a:spAutoFit/>
          </a:bodyPr>
          <a:lstStyle/>
          <a:p>
            <a:r>
              <a:rPr kumimoji="0" lang="zh-TW" altLang="en-US" sz="3000">
                <a:latin typeface="標楷體" pitchFamily="65" charset="-120"/>
                <a:ea typeface="標楷體" pitchFamily="65" charset="-120"/>
              </a:rPr>
              <a:t>特留分是指在尊重被繼承人之自由處分遺產意願下，得降低特定法定繼承人之應繼分比例，但不得低於法律所保障之最低比例。</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橢圓 1"/>
          <p:cNvSpPr/>
          <p:nvPr/>
        </p:nvSpPr>
        <p:spPr bwMode="auto">
          <a:xfrm>
            <a:off x="3995936" y="1340768"/>
            <a:ext cx="1152128" cy="1154837"/>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kumimoji="0" lang="zh-TW" altLang="en-US" sz="5400" b="1" dirty="0">
                <a:solidFill>
                  <a:srgbClr val="002060"/>
                </a:solidFill>
                <a:latin typeface="微軟正黑體" panose="020B0604030504040204" pitchFamily="34" charset="-120"/>
                <a:ea typeface="微軟正黑體" panose="020B0604030504040204" pitchFamily="34" charset="-120"/>
              </a:rPr>
              <a:t>壹</a:t>
            </a:r>
          </a:p>
        </p:txBody>
      </p:sp>
      <p:sp>
        <p:nvSpPr>
          <p:cNvPr id="5" name="矩形 4"/>
          <p:cNvSpPr/>
          <p:nvPr/>
        </p:nvSpPr>
        <p:spPr>
          <a:xfrm>
            <a:off x="1007604" y="2924944"/>
            <a:ext cx="7128792" cy="1754326"/>
          </a:xfrm>
          <a:prstGeom prst="rect">
            <a:avLst/>
          </a:prstGeom>
        </p:spPr>
        <p:txBody>
          <a:bodyPr wrap="square">
            <a:spAutoFit/>
          </a:bodyPr>
          <a:lstStyle/>
          <a:p>
            <a:pPr algn="ctr"/>
            <a:r>
              <a:rPr lang="zh-TW" altLang="en-US" sz="5400" b="1" dirty="0">
                <a:latin typeface="微軟正黑體" panose="020B0604030504040204" pitchFamily="34" charset="-120"/>
                <a:ea typeface="微軟正黑體" panose="020B0604030504040204" pitchFamily="34" charset="-120"/>
              </a:rPr>
              <a:t>為何要限制締約自由？ </a:t>
            </a:r>
          </a:p>
          <a:p>
            <a:pPr algn="ctr"/>
            <a:endParaRPr lang="zh-TW" altLang="en-US" sz="540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標題 1"/>
          <p:cNvSpPr>
            <a:spLocks noGrp="1"/>
          </p:cNvSpPr>
          <p:nvPr>
            <p:ph type="title"/>
          </p:nvPr>
        </p:nvSpPr>
        <p:spPr>
          <a:xfrm>
            <a:off x="0" y="0"/>
            <a:ext cx="8229600" cy="765175"/>
          </a:xfrm>
        </p:spPr>
        <p:txBody>
          <a:bodyPr/>
          <a:lstStyle/>
          <a:p>
            <a:r>
              <a:rPr lang="zh-TW" altLang="en-US" dirty="0" smtClean="0">
                <a:solidFill>
                  <a:srgbClr val="FF0000"/>
                </a:solidFill>
              </a:rPr>
              <a:t>五、繼承制度</a:t>
            </a:r>
          </a:p>
        </p:txBody>
      </p:sp>
      <p:sp>
        <p:nvSpPr>
          <p:cNvPr id="77827" name="投影片編號版面配置區 5"/>
          <p:cNvSpPr>
            <a:spLocks noGrp="1" noChangeArrowheads="1"/>
          </p:cNvSpPr>
          <p:nvPr>
            <p:ph type="sldNum" sz="quarter" idx="16"/>
          </p:nvPr>
        </p:nvSpPr>
        <p:spPr bwMode="auto">
          <a:noFill/>
          <a:ln>
            <a:miter lim="800000"/>
            <a:headEnd/>
            <a:tailEnd/>
          </a:ln>
        </p:spPr>
        <p:txBody>
          <a:bodyPr/>
          <a:lstStyle/>
          <a:p>
            <a:fld id="{0F2FB0AF-06A0-4DF6-B7A8-A2D8C1DFBCDE}" type="slidenum">
              <a:rPr lang="zh-TW" altLang="en-US" smtClean="0"/>
              <a:pPr/>
              <a:t>130</a:t>
            </a:fld>
            <a:endParaRPr lang="zh-TW" altLang="en-US" smtClean="0"/>
          </a:p>
        </p:txBody>
      </p:sp>
      <p:pic>
        <p:nvPicPr>
          <p:cNvPr id="77828" name="Picture 7"/>
          <p:cNvPicPr>
            <a:picLocks noChangeAspect="1" noChangeArrowheads="1"/>
          </p:cNvPicPr>
          <p:nvPr/>
        </p:nvPicPr>
        <p:blipFill>
          <a:blip r:embed="rId3"/>
          <a:srcRect/>
          <a:stretch>
            <a:fillRect/>
          </a:stretch>
        </p:blipFill>
        <p:spPr bwMode="auto">
          <a:xfrm>
            <a:off x="776288" y="742950"/>
            <a:ext cx="7827962" cy="5540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標題 1"/>
          <p:cNvSpPr>
            <a:spLocks noGrp="1"/>
          </p:cNvSpPr>
          <p:nvPr>
            <p:ph type="title"/>
          </p:nvPr>
        </p:nvSpPr>
        <p:spPr>
          <a:xfrm>
            <a:off x="0" y="0"/>
            <a:ext cx="8229600" cy="765175"/>
          </a:xfrm>
        </p:spPr>
        <p:txBody>
          <a:bodyPr/>
          <a:lstStyle/>
          <a:p>
            <a:r>
              <a:rPr lang="zh-TW" altLang="en-US" dirty="0" smtClean="0">
                <a:solidFill>
                  <a:srgbClr val="FF0000"/>
                </a:solidFill>
              </a:rPr>
              <a:t>五、繼承制度</a:t>
            </a:r>
          </a:p>
        </p:txBody>
      </p:sp>
      <p:sp>
        <p:nvSpPr>
          <p:cNvPr id="78851" name="投影片編號版面配置區 5"/>
          <p:cNvSpPr>
            <a:spLocks noGrp="1" noChangeArrowheads="1"/>
          </p:cNvSpPr>
          <p:nvPr>
            <p:ph type="sldNum" sz="quarter" idx="16"/>
          </p:nvPr>
        </p:nvSpPr>
        <p:spPr bwMode="auto">
          <a:noFill/>
          <a:ln>
            <a:miter lim="800000"/>
            <a:headEnd/>
            <a:tailEnd/>
          </a:ln>
        </p:spPr>
        <p:txBody>
          <a:bodyPr/>
          <a:lstStyle/>
          <a:p>
            <a:fld id="{ADC87E67-CBF4-400A-B9AB-DFD329F73688}" type="slidenum">
              <a:rPr lang="zh-TW" altLang="en-US" smtClean="0"/>
              <a:pPr/>
              <a:t>131</a:t>
            </a:fld>
            <a:endParaRPr lang="zh-TW" altLang="en-US" smtClean="0"/>
          </a:p>
        </p:txBody>
      </p:sp>
      <p:pic>
        <p:nvPicPr>
          <p:cNvPr id="78852" name="Picture 8"/>
          <p:cNvPicPr>
            <a:picLocks noChangeAspect="1" noChangeArrowheads="1"/>
          </p:cNvPicPr>
          <p:nvPr/>
        </p:nvPicPr>
        <p:blipFill>
          <a:blip r:embed="rId3"/>
          <a:srcRect/>
          <a:stretch>
            <a:fillRect/>
          </a:stretch>
        </p:blipFill>
        <p:spPr bwMode="auto">
          <a:xfrm>
            <a:off x="1835150" y="838200"/>
            <a:ext cx="5595938" cy="5637213"/>
          </a:xfrm>
          <a:prstGeom prst="rect">
            <a:avLst/>
          </a:prstGeom>
          <a:noFill/>
          <a:ln w="9525">
            <a:noFill/>
            <a:miter lim="800000"/>
            <a:headEnd/>
            <a:tailEnd/>
          </a:ln>
          <a:effectLst>
            <a:prstShdw prst="shdw17" dist="17961" dir="2700000">
              <a:srgbClr val="2F4D71"/>
            </a:prstShdw>
          </a:effec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srcRect/>
          <a:stretch>
            <a:fillRect/>
          </a:stretch>
        </p:blipFill>
        <p:spPr bwMode="auto">
          <a:xfrm>
            <a:off x="0" y="404813"/>
            <a:ext cx="9144000" cy="5973762"/>
          </a:xfrm>
          <a:prstGeom prst="rect">
            <a:avLst/>
          </a:prstGeom>
          <a:noFill/>
          <a:ln w="9525">
            <a:noFill/>
            <a:miter lim="800000"/>
            <a:headEnd/>
            <a:tailEnd/>
          </a:ln>
        </p:spPr>
      </p:pic>
      <p:sp>
        <p:nvSpPr>
          <p:cNvPr id="3" name="文字方塊 2"/>
          <p:cNvSpPr txBox="1">
            <a:spLocks noChangeArrowheads="1"/>
          </p:cNvSpPr>
          <p:nvPr/>
        </p:nvSpPr>
        <p:spPr bwMode="auto">
          <a:xfrm>
            <a:off x="6804025" y="2492375"/>
            <a:ext cx="723900" cy="523875"/>
          </a:xfrm>
          <a:prstGeom prst="rect">
            <a:avLst/>
          </a:prstGeom>
          <a:noFill/>
          <a:ln w="9525">
            <a:noFill/>
            <a:miter lim="800000"/>
            <a:headEnd/>
            <a:tailEnd/>
          </a:ln>
        </p:spPr>
        <p:txBody>
          <a:bodyPr wrap="none">
            <a:spAutoFit/>
          </a:bodyPr>
          <a:lstStyle/>
          <a:p>
            <a:r>
              <a:rPr lang="en-US" altLang="zh-TW" sz="2800">
                <a:latin typeface="華康棒棒體W5"/>
                <a:ea typeface="華康棒棒體W5"/>
                <a:cs typeface="華康棒棒體W5"/>
              </a:rPr>
              <a:t>150</a:t>
            </a:r>
            <a:endParaRPr lang="zh-TW" altLang="en-US" sz="2800">
              <a:latin typeface="華康棒棒體W5"/>
              <a:ea typeface="華康棒棒體W5"/>
              <a:cs typeface="華康棒棒體W5"/>
            </a:endParaRPr>
          </a:p>
        </p:txBody>
      </p:sp>
      <p:sp>
        <p:nvSpPr>
          <p:cNvPr id="4" name="文字方塊 3"/>
          <p:cNvSpPr txBox="1">
            <a:spLocks noChangeArrowheads="1"/>
          </p:cNvSpPr>
          <p:nvPr/>
        </p:nvSpPr>
        <p:spPr bwMode="auto">
          <a:xfrm>
            <a:off x="8348663" y="2492375"/>
            <a:ext cx="544512" cy="523875"/>
          </a:xfrm>
          <a:prstGeom prst="rect">
            <a:avLst/>
          </a:prstGeom>
          <a:noFill/>
          <a:ln w="9525">
            <a:noFill/>
            <a:miter lim="800000"/>
            <a:headEnd/>
            <a:tailEnd/>
          </a:ln>
        </p:spPr>
        <p:txBody>
          <a:bodyPr wrap="none">
            <a:spAutoFit/>
          </a:bodyPr>
          <a:lstStyle/>
          <a:p>
            <a:r>
              <a:rPr lang="en-US" altLang="zh-TW" sz="2800">
                <a:latin typeface="華康棒棒體W5"/>
                <a:ea typeface="華康棒棒體W5"/>
                <a:cs typeface="華康棒棒體W5"/>
              </a:rPr>
              <a:t>75</a:t>
            </a:r>
            <a:endParaRPr lang="zh-TW" altLang="en-US" sz="2800">
              <a:latin typeface="華康棒棒體W5"/>
              <a:ea typeface="華康棒棒體W5"/>
              <a:cs typeface="華康棒棒體W5"/>
            </a:endParaRPr>
          </a:p>
        </p:txBody>
      </p:sp>
      <p:sp>
        <p:nvSpPr>
          <p:cNvPr id="5" name="文字方塊 4"/>
          <p:cNvSpPr txBox="1">
            <a:spLocks noChangeArrowheads="1"/>
          </p:cNvSpPr>
          <p:nvPr/>
        </p:nvSpPr>
        <p:spPr bwMode="auto">
          <a:xfrm>
            <a:off x="7164388" y="3194050"/>
            <a:ext cx="542925" cy="522288"/>
          </a:xfrm>
          <a:prstGeom prst="rect">
            <a:avLst/>
          </a:prstGeom>
          <a:noFill/>
          <a:ln w="9525">
            <a:noFill/>
            <a:miter lim="800000"/>
            <a:headEnd/>
            <a:tailEnd/>
          </a:ln>
        </p:spPr>
        <p:txBody>
          <a:bodyPr wrap="none">
            <a:spAutoFit/>
          </a:bodyPr>
          <a:lstStyle/>
          <a:p>
            <a:r>
              <a:rPr lang="en-US" altLang="zh-TW" sz="2800">
                <a:latin typeface="華康棒棒體W5"/>
                <a:ea typeface="華康棒棒體W5"/>
                <a:cs typeface="華康棒棒體W5"/>
              </a:rPr>
              <a:t>75</a:t>
            </a:r>
            <a:endParaRPr lang="zh-TW" altLang="en-US" sz="2800">
              <a:latin typeface="華康棒棒體W5"/>
              <a:ea typeface="華康棒棒體W5"/>
              <a:cs typeface="華康棒棒體W5"/>
            </a:endParaRPr>
          </a:p>
        </p:txBody>
      </p:sp>
      <p:sp>
        <p:nvSpPr>
          <p:cNvPr id="6" name="文字方塊 5"/>
          <p:cNvSpPr txBox="1">
            <a:spLocks noChangeArrowheads="1"/>
          </p:cNvSpPr>
          <p:nvPr/>
        </p:nvSpPr>
        <p:spPr bwMode="auto">
          <a:xfrm>
            <a:off x="827088" y="4221163"/>
            <a:ext cx="723900" cy="523875"/>
          </a:xfrm>
          <a:prstGeom prst="rect">
            <a:avLst/>
          </a:prstGeom>
          <a:noFill/>
          <a:ln w="9525">
            <a:noFill/>
            <a:miter lim="800000"/>
            <a:headEnd/>
            <a:tailEnd/>
          </a:ln>
        </p:spPr>
        <p:txBody>
          <a:bodyPr wrap="none">
            <a:spAutoFit/>
          </a:bodyPr>
          <a:lstStyle/>
          <a:p>
            <a:r>
              <a:rPr lang="en-US" altLang="zh-TW" sz="2800">
                <a:latin typeface="華康棒棒體W5"/>
                <a:ea typeface="華康棒棒體W5"/>
                <a:cs typeface="華康棒棒體W5"/>
              </a:rPr>
              <a:t>450</a:t>
            </a:r>
            <a:endParaRPr lang="zh-TW" altLang="en-US" sz="2800">
              <a:latin typeface="華康棒棒體W5"/>
              <a:ea typeface="華康棒棒體W5"/>
              <a:cs typeface="華康棒棒體W5"/>
            </a:endParaRPr>
          </a:p>
        </p:txBody>
      </p:sp>
      <p:sp>
        <p:nvSpPr>
          <p:cNvPr id="7" name="文字方塊 6"/>
          <p:cNvSpPr txBox="1">
            <a:spLocks noChangeArrowheads="1"/>
          </p:cNvSpPr>
          <p:nvPr/>
        </p:nvSpPr>
        <p:spPr bwMode="auto">
          <a:xfrm>
            <a:off x="2195513" y="4221163"/>
            <a:ext cx="723900" cy="523875"/>
          </a:xfrm>
          <a:prstGeom prst="rect">
            <a:avLst/>
          </a:prstGeom>
          <a:noFill/>
          <a:ln w="9525">
            <a:noFill/>
            <a:miter lim="800000"/>
            <a:headEnd/>
            <a:tailEnd/>
          </a:ln>
        </p:spPr>
        <p:txBody>
          <a:bodyPr wrap="none">
            <a:spAutoFit/>
          </a:bodyPr>
          <a:lstStyle/>
          <a:p>
            <a:r>
              <a:rPr lang="en-US" altLang="zh-TW" sz="2800">
                <a:latin typeface="華康棒棒體W5"/>
                <a:ea typeface="華康棒棒體W5"/>
                <a:cs typeface="華康棒棒體W5"/>
              </a:rPr>
              <a:t>150</a:t>
            </a:r>
            <a:endParaRPr lang="zh-TW" altLang="en-US" sz="2800">
              <a:latin typeface="華康棒棒體W5"/>
              <a:ea typeface="華康棒棒體W5"/>
              <a:cs typeface="華康棒棒體W5"/>
            </a:endParaRPr>
          </a:p>
        </p:txBody>
      </p:sp>
      <p:sp>
        <p:nvSpPr>
          <p:cNvPr id="8" name="文字方塊 7"/>
          <p:cNvSpPr txBox="1">
            <a:spLocks noChangeArrowheads="1"/>
          </p:cNvSpPr>
          <p:nvPr/>
        </p:nvSpPr>
        <p:spPr bwMode="auto">
          <a:xfrm>
            <a:off x="823913" y="4941888"/>
            <a:ext cx="723900" cy="522287"/>
          </a:xfrm>
          <a:prstGeom prst="rect">
            <a:avLst/>
          </a:prstGeom>
          <a:noFill/>
          <a:ln w="9525">
            <a:noFill/>
            <a:miter lim="800000"/>
            <a:headEnd/>
            <a:tailEnd/>
          </a:ln>
        </p:spPr>
        <p:txBody>
          <a:bodyPr wrap="none">
            <a:spAutoFit/>
          </a:bodyPr>
          <a:lstStyle/>
          <a:p>
            <a:r>
              <a:rPr lang="en-US" altLang="zh-TW" sz="2800">
                <a:latin typeface="華康棒棒體W5"/>
                <a:ea typeface="華康棒棒體W5"/>
                <a:cs typeface="華康棒棒體W5"/>
              </a:rPr>
              <a:t>150</a:t>
            </a:r>
            <a:endParaRPr lang="zh-TW" altLang="en-US" sz="2800">
              <a:latin typeface="華康棒棒體W5"/>
              <a:ea typeface="華康棒棒體W5"/>
              <a:cs typeface="華康棒棒體W5"/>
            </a:endParaRPr>
          </a:p>
        </p:txBody>
      </p:sp>
      <p:sp>
        <p:nvSpPr>
          <p:cNvPr id="9" name="文字方塊 8"/>
          <p:cNvSpPr txBox="1">
            <a:spLocks noChangeArrowheads="1"/>
          </p:cNvSpPr>
          <p:nvPr/>
        </p:nvSpPr>
        <p:spPr bwMode="auto">
          <a:xfrm>
            <a:off x="7885113" y="4221163"/>
            <a:ext cx="722312" cy="523875"/>
          </a:xfrm>
          <a:prstGeom prst="rect">
            <a:avLst/>
          </a:prstGeom>
          <a:noFill/>
          <a:ln w="9525">
            <a:noFill/>
            <a:miter lim="800000"/>
            <a:headEnd/>
            <a:tailEnd/>
          </a:ln>
        </p:spPr>
        <p:txBody>
          <a:bodyPr wrap="none">
            <a:spAutoFit/>
          </a:bodyPr>
          <a:lstStyle/>
          <a:p>
            <a:r>
              <a:rPr lang="en-US" altLang="zh-TW" sz="2800">
                <a:latin typeface="華康棒棒體W5"/>
                <a:ea typeface="華康棒棒體W5"/>
                <a:cs typeface="華康棒棒體W5"/>
              </a:rPr>
              <a:t>150</a:t>
            </a:r>
            <a:endParaRPr lang="zh-TW" altLang="en-US" sz="2800">
              <a:latin typeface="華康棒棒體W5"/>
              <a:ea typeface="華康棒棒體W5"/>
              <a:cs typeface="華康棒棒體W5"/>
            </a:endParaRPr>
          </a:p>
        </p:txBody>
      </p:sp>
      <p:sp>
        <p:nvSpPr>
          <p:cNvPr id="10" name="文字方塊 9"/>
          <p:cNvSpPr txBox="1">
            <a:spLocks noChangeArrowheads="1"/>
          </p:cNvSpPr>
          <p:nvPr/>
        </p:nvSpPr>
        <p:spPr bwMode="auto">
          <a:xfrm>
            <a:off x="6443663" y="4221163"/>
            <a:ext cx="723900" cy="523875"/>
          </a:xfrm>
          <a:prstGeom prst="rect">
            <a:avLst/>
          </a:prstGeom>
          <a:noFill/>
          <a:ln w="9525">
            <a:noFill/>
            <a:miter lim="800000"/>
            <a:headEnd/>
            <a:tailEnd/>
          </a:ln>
        </p:spPr>
        <p:txBody>
          <a:bodyPr wrap="none">
            <a:spAutoFit/>
          </a:bodyPr>
          <a:lstStyle/>
          <a:p>
            <a:r>
              <a:rPr lang="en-US" altLang="zh-TW" sz="2800">
                <a:latin typeface="華康棒棒體W5"/>
                <a:ea typeface="華康棒棒體W5"/>
                <a:cs typeface="華康棒棒體W5"/>
              </a:rPr>
              <a:t>450</a:t>
            </a:r>
            <a:endParaRPr lang="zh-TW" altLang="en-US" sz="2800">
              <a:latin typeface="華康棒棒體W5"/>
              <a:ea typeface="華康棒棒體W5"/>
              <a:cs typeface="華康棒棒體W5"/>
            </a:endParaRPr>
          </a:p>
        </p:txBody>
      </p:sp>
      <p:sp>
        <p:nvSpPr>
          <p:cNvPr id="11" name="文字方塊 10"/>
          <p:cNvSpPr txBox="1">
            <a:spLocks noChangeArrowheads="1"/>
          </p:cNvSpPr>
          <p:nvPr/>
        </p:nvSpPr>
        <p:spPr bwMode="auto">
          <a:xfrm>
            <a:off x="2371725" y="4921250"/>
            <a:ext cx="544513" cy="523875"/>
          </a:xfrm>
          <a:prstGeom prst="rect">
            <a:avLst/>
          </a:prstGeom>
          <a:noFill/>
          <a:ln w="9525">
            <a:noFill/>
            <a:miter lim="800000"/>
            <a:headEnd/>
            <a:tailEnd/>
          </a:ln>
        </p:spPr>
        <p:txBody>
          <a:bodyPr wrap="none">
            <a:spAutoFit/>
          </a:bodyPr>
          <a:lstStyle/>
          <a:p>
            <a:r>
              <a:rPr lang="en-US" altLang="zh-TW" sz="2800">
                <a:latin typeface="華康棒棒體W5"/>
                <a:ea typeface="華康棒棒體W5"/>
                <a:cs typeface="華康棒棒體W5"/>
              </a:rPr>
              <a:t>75</a:t>
            </a:r>
            <a:endParaRPr lang="zh-TW" altLang="en-US" sz="2800">
              <a:latin typeface="華康棒棒體W5"/>
              <a:ea typeface="華康棒棒體W5"/>
              <a:cs typeface="華康棒棒體W5"/>
            </a:endParaRPr>
          </a:p>
        </p:txBody>
      </p:sp>
      <p:sp>
        <p:nvSpPr>
          <p:cNvPr id="12" name="文字方塊 11"/>
          <p:cNvSpPr txBox="1">
            <a:spLocks noChangeArrowheads="1"/>
          </p:cNvSpPr>
          <p:nvPr/>
        </p:nvSpPr>
        <p:spPr bwMode="auto">
          <a:xfrm>
            <a:off x="8132763" y="4921250"/>
            <a:ext cx="542925" cy="523875"/>
          </a:xfrm>
          <a:prstGeom prst="rect">
            <a:avLst/>
          </a:prstGeom>
          <a:noFill/>
          <a:ln w="9525">
            <a:noFill/>
            <a:miter lim="800000"/>
            <a:headEnd/>
            <a:tailEnd/>
          </a:ln>
        </p:spPr>
        <p:txBody>
          <a:bodyPr wrap="none">
            <a:spAutoFit/>
          </a:bodyPr>
          <a:lstStyle/>
          <a:p>
            <a:r>
              <a:rPr lang="en-US" altLang="zh-TW" sz="2800">
                <a:latin typeface="華康棒棒體W5"/>
                <a:ea typeface="華康棒棒體W5"/>
                <a:cs typeface="華康棒棒體W5"/>
              </a:rPr>
              <a:t>75</a:t>
            </a:r>
            <a:endParaRPr lang="zh-TW" altLang="en-US" sz="2800">
              <a:latin typeface="華康棒棒體W5"/>
              <a:ea typeface="華康棒棒體W5"/>
              <a:cs typeface="華康棒棒體W5"/>
            </a:endParaRPr>
          </a:p>
        </p:txBody>
      </p:sp>
      <p:sp>
        <p:nvSpPr>
          <p:cNvPr id="13" name="文字方塊 12"/>
          <p:cNvSpPr txBox="1">
            <a:spLocks noChangeArrowheads="1"/>
          </p:cNvSpPr>
          <p:nvPr/>
        </p:nvSpPr>
        <p:spPr bwMode="auto">
          <a:xfrm>
            <a:off x="7164388" y="4921250"/>
            <a:ext cx="723900" cy="523875"/>
          </a:xfrm>
          <a:prstGeom prst="rect">
            <a:avLst/>
          </a:prstGeom>
          <a:noFill/>
          <a:ln w="9525">
            <a:noFill/>
            <a:miter lim="800000"/>
            <a:headEnd/>
            <a:tailEnd/>
          </a:ln>
        </p:spPr>
        <p:txBody>
          <a:bodyPr wrap="none">
            <a:spAutoFit/>
          </a:bodyPr>
          <a:lstStyle/>
          <a:p>
            <a:r>
              <a:rPr lang="en-US" altLang="zh-TW" sz="2800">
                <a:latin typeface="華康棒棒體W5"/>
                <a:ea typeface="華康棒棒體W5"/>
                <a:cs typeface="華康棒棒體W5"/>
              </a:rPr>
              <a:t>1/2</a:t>
            </a:r>
            <a:endParaRPr lang="zh-TW" altLang="en-US" sz="2800">
              <a:latin typeface="華康棒棒體W5"/>
              <a:ea typeface="華康棒棒體W5"/>
              <a:cs typeface="華康棒棒體W5"/>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lide(fromBottom)">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lide(fromBottom)">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lide(fromBottom)">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lide(fromBottom)">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lide(fromBottom)">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slide(fromBottom)">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lide(fromBottom)">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slide(fromBottom)">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slide(fromBottom)">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slide(fromBottom)">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p:nvPr>
        </p:nvSpPr>
        <p:spPr>
          <a:xfrm>
            <a:off x="0" y="0"/>
            <a:ext cx="8229600" cy="765175"/>
          </a:xfrm>
        </p:spPr>
        <p:txBody>
          <a:bodyPr/>
          <a:lstStyle/>
          <a:p>
            <a:r>
              <a:rPr lang="zh-TW" altLang="en-US" dirty="0" smtClean="0">
                <a:solidFill>
                  <a:srgbClr val="FF0000"/>
                </a:solidFill>
              </a:rPr>
              <a:t>五、繼承制度</a:t>
            </a:r>
          </a:p>
        </p:txBody>
      </p:sp>
      <p:sp>
        <p:nvSpPr>
          <p:cNvPr id="83971" name="內容版面配置區 2"/>
          <p:cNvSpPr>
            <a:spLocks noGrp="1"/>
          </p:cNvSpPr>
          <p:nvPr>
            <p:ph sz="quarter" idx="13"/>
          </p:nvPr>
        </p:nvSpPr>
        <p:spPr>
          <a:xfrm>
            <a:off x="250825" y="981075"/>
            <a:ext cx="8642350" cy="1223963"/>
          </a:xfrm>
        </p:spPr>
        <p:txBody>
          <a:bodyPr>
            <a:normAutofit lnSpcReduction="10000"/>
          </a:bodyPr>
          <a:lstStyle/>
          <a:p>
            <a:pPr>
              <a:lnSpc>
                <a:spcPts val="4000"/>
              </a:lnSpc>
              <a:buFont typeface="Arial" pitchFamily="34" charset="0"/>
              <a:buNone/>
            </a:pPr>
            <a:r>
              <a:rPr lang="zh-TW" altLang="en-US" smtClean="0"/>
              <a:t>（三）遺囑訂立</a:t>
            </a:r>
            <a:endParaRPr lang="en-US" altLang="zh-TW" smtClean="0"/>
          </a:p>
          <a:p>
            <a:r>
              <a:rPr lang="zh-TW" altLang="en-US" smtClean="0"/>
              <a:t>遺產分配不得違反特留分規定：</a:t>
            </a:r>
            <a:endParaRPr lang="en-US" altLang="zh-TW" smtClean="0"/>
          </a:p>
          <a:p>
            <a:pPr marL="914400" lvl="1" indent="-514350">
              <a:lnSpc>
                <a:spcPts val="4000"/>
              </a:lnSpc>
              <a:buFont typeface="Arial" pitchFamily="34" charset="0"/>
              <a:buNone/>
            </a:pPr>
            <a:endParaRPr lang="en-US" altLang="zh-TW" smtClean="0"/>
          </a:p>
        </p:txBody>
      </p:sp>
      <p:sp>
        <p:nvSpPr>
          <p:cNvPr id="83972" name="投影片編號版面配置區 5"/>
          <p:cNvSpPr>
            <a:spLocks noGrp="1" noChangeArrowheads="1"/>
          </p:cNvSpPr>
          <p:nvPr>
            <p:ph type="sldNum" sz="quarter" idx="16"/>
          </p:nvPr>
        </p:nvSpPr>
        <p:spPr bwMode="auto">
          <a:noFill/>
          <a:ln>
            <a:miter lim="800000"/>
            <a:headEnd/>
            <a:tailEnd/>
          </a:ln>
        </p:spPr>
        <p:txBody>
          <a:bodyPr/>
          <a:lstStyle/>
          <a:p>
            <a:fld id="{409C8C9F-8061-4130-98CE-1163651629D5}" type="slidenum">
              <a:rPr lang="zh-TW" altLang="en-US" smtClean="0"/>
              <a:pPr/>
              <a:t>133</a:t>
            </a:fld>
            <a:endParaRPr lang="zh-TW" altLang="en-US" smtClean="0"/>
          </a:p>
        </p:txBody>
      </p:sp>
      <p:pic>
        <p:nvPicPr>
          <p:cNvPr id="83973" name="Picture 2" descr="C:\Users\hank\Desktop\cats.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8575" y="2165350"/>
            <a:ext cx="9115425" cy="4143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b="1" dirty="0"/>
              <a:t>生活實例</a:t>
            </a:r>
          </a:p>
        </p:txBody>
      </p:sp>
      <p:sp>
        <p:nvSpPr>
          <p:cNvPr id="3" name="內容版面配置區 2"/>
          <p:cNvSpPr>
            <a:spLocks noGrp="1"/>
          </p:cNvSpPr>
          <p:nvPr>
            <p:ph idx="1"/>
          </p:nvPr>
        </p:nvSpPr>
        <p:spPr/>
        <p:txBody>
          <a:bodyPr>
            <a:normAutofit/>
          </a:bodyPr>
          <a:lstStyle/>
          <a:p>
            <a:pPr marL="0" indent="0">
              <a:buNone/>
            </a:pPr>
            <a:r>
              <a:rPr lang="zh-TW" altLang="en-US" dirty="0">
                <a:latin typeface="微軟正黑體" panose="020B0604030504040204" pitchFamily="34" charset="-120"/>
                <a:ea typeface="微軟正黑體" panose="020B0604030504040204" pitchFamily="34" charset="-120"/>
              </a:rPr>
              <a:t>在國外有許多知名企業家包括華倫巴菲特與比爾蓋茲等人都聲明，死後將把全部財產捐作公益慈善。</a:t>
            </a:r>
            <a:endParaRPr lang="en-US" altLang="zh-TW" dirty="0">
              <a:latin typeface="微軟正黑體" panose="020B0604030504040204" pitchFamily="34" charset="-120"/>
              <a:ea typeface="微軟正黑體" panose="020B0604030504040204" pitchFamily="34" charset="-120"/>
            </a:endParaRPr>
          </a:p>
          <a:p>
            <a:pPr marL="0" indent="0">
              <a:buNone/>
            </a:pPr>
            <a:endParaRPr lang="en-US" altLang="zh-TW" dirty="0">
              <a:latin typeface="微軟正黑體" panose="020B0604030504040204" pitchFamily="34" charset="-120"/>
              <a:ea typeface="微軟正黑體" panose="020B0604030504040204" pitchFamily="34" charset="-120"/>
            </a:endParaRPr>
          </a:p>
          <a:p>
            <a:pPr marL="0" indent="0">
              <a:buNone/>
            </a:pPr>
            <a:r>
              <a:rPr lang="zh-TW" altLang="en-US" dirty="0">
                <a:latin typeface="微軟正黑體" panose="020B0604030504040204" pitchFamily="34" charset="-120"/>
                <a:ea typeface="微軟正黑體" panose="020B0604030504040204" pitchFamily="34" charset="-120"/>
              </a:rPr>
              <a:t>如果事情發生在台灣，他們的聲明可能無法完全如願，因為繼承人在法律上可以要求分得一定比例的財產。</a:t>
            </a:r>
          </a:p>
        </p:txBody>
      </p:sp>
    </p:spTree>
    <p:extLst>
      <p:ext uri="{BB962C8B-B14F-4D97-AF65-F5344CB8AC3E}">
        <p14:creationId xmlns:p14="http://schemas.microsoft.com/office/powerpoint/2010/main" val="28679170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51520" y="341784"/>
            <a:ext cx="3168352" cy="1143000"/>
          </a:xfrm>
        </p:spPr>
        <p:txBody>
          <a:bodyPr/>
          <a:lstStyle/>
          <a:p>
            <a:r>
              <a:rPr lang="zh-TW" altLang="en-US" b="1" dirty="0"/>
              <a:t>生活小烤箱</a:t>
            </a:r>
            <a:endParaRPr lang="zh-TW" altLang="en-US" dirty="0"/>
          </a:p>
        </p:txBody>
      </p:sp>
      <p:sp>
        <p:nvSpPr>
          <p:cNvPr id="2" name="內容版面配置區 1"/>
          <p:cNvSpPr>
            <a:spLocks noGrp="1"/>
          </p:cNvSpPr>
          <p:nvPr>
            <p:ph idx="1"/>
          </p:nvPr>
        </p:nvSpPr>
        <p:spPr>
          <a:xfrm>
            <a:off x="683568" y="2015717"/>
            <a:ext cx="8147248" cy="1800200"/>
          </a:xfrm>
        </p:spPr>
        <p:txBody>
          <a:bodyPr/>
          <a:lstStyle/>
          <a:p>
            <a:pPr marL="0" indent="0">
              <a:buNone/>
            </a:pPr>
            <a:r>
              <a:rPr lang="zh-TW" altLang="en-US" dirty="0">
                <a:latin typeface="微軟正黑體" panose="020B0604030504040204" pitchFamily="34" charset="-120"/>
                <a:ea typeface="微軟正黑體" panose="020B0604030504040204" pitchFamily="34" charset="-120"/>
              </a:rPr>
              <a:t>請問我國民法特別訂定了法定繼承人不受遺囑影響，最少可以拿到的比例。這樣的制度稱為何？</a:t>
            </a:r>
          </a:p>
        </p:txBody>
      </p:sp>
      <p:grpSp>
        <p:nvGrpSpPr>
          <p:cNvPr id="4" name="群組 3">
            <a:extLst>
              <a:ext uri="{FF2B5EF4-FFF2-40B4-BE49-F238E27FC236}">
                <a16:creationId xmlns:a16="http://schemas.microsoft.com/office/drawing/2014/main" xmlns="" id="{98DE01C0-147A-4024-87EA-0AC61DB58C66}"/>
              </a:ext>
            </a:extLst>
          </p:cNvPr>
          <p:cNvGrpSpPr>
            <a:grpSpLocks/>
          </p:cNvGrpSpPr>
          <p:nvPr/>
        </p:nvGrpSpPr>
        <p:grpSpPr bwMode="auto">
          <a:xfrm>
            <a:off x="3059113" y="3573463"/>
            <a:ext cx="2737023" cy="1295401"/>
            <a:chOff x="2373182" y="3140970"/>
            <a:chExt cx="2216848" cy="1269721"/>
          </a:xfrm>
        </p:grpSpPr>
        <p:sp>
          <p:nvSpPr>
            <p:cNvPr id="5" name="文字方塊 5">
              <a:extLst>
                <a:ext uri="{FF2B5EF4-FFF2-40B4-BE49-F238E27FC236}">
                  <a16:creationId xmlns:a16="http://schemas.microsoft.com/office/drawing/2014/main" xmlns="" id="{54A76E13-F8C2-4FE9-98C2-23233EA9B77D}"/>
                </a:ext>
              </a:extLst>
            </p:cNvPr>
            <p:cNvSpPr txBox="1">
              <a:spLocks noChangeArrowheads="1"/>
            </p:cNvSpPr>
            <p:nvPr/>
          </p:nvSpPr>
          <p:spPr bwMode="auto">
            <a:xfrm>
              <a:off x="3020524" y="3887471"/>
              <a:ext cx="1569506" cy="523220"/>
            </a:xfrm>
            <a:prstGeom prst="rect">
              <a:avLst/>
            </a:prstGeom>
            <a:solidFill>
              <a:srgbClr val="57CBF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2800" dirty="0">
                  <a:latin typeface="微軟正黑體" panose="020B0604030504040204" pitchFamily="34" charset="-120"/>
                  <a:ea typeface="微軟正黑體" panose="020B0604030504040204" pitchFamily="34" charset="-120"/>
                </a:rPr>
                <a:t>特留分。</a:t>
              </a:r>
            </a:p>
          </p:txBody>
        </p:sp>
        <p:sp>
          <p:nvSpPr>
            <p:cNvPr id="6" name="橢圓 5">
              <a:extLst>
                <a:ext uri="{FF2B5EF4-FFF2-40B4-BE49-F238E27FC236}">
                  <a16:creationId xmlns:a16="http://schemas.microsoft.com/office/drawing/2014/main" xmlns="" id="{2851E179-77F1-49ED-A79B-DF7D29ED755B}"/>
                </a:ext>
              </a:extLst>
            </p:cNvPr>
            <p:cNvSpPr/>
            <p:nvPr/>
          </p:nvSpPr>
          <p:spPr bwMode="auto">
            <a:xfrm>
              <a:off x="2373182" y="3140970"/>
              <a:ext cx="902627" cy="10581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grpSp>
    </p:spTree>
    <p:extLst>
      <p:ext uri="{BB962C8B-B14F-4D97-AF65-F5344CB8AC3E}">
        <p14:creationId xmlns:p14="http://schemas.microsoft.com/office/powerpoint/2010/main" val="212836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06492" y="332656"/>
            <a:ext cx="1313180" cy="769441"/>
          </a:xfrm>
          <a:prstGeom prst="rect">
            <a:avLst/>
          </a:prstGeom>
          <a:noFill/>
        </p:spPr>
        <p:txBody>
          <a:bodyPr wrap="none" rtlCol="0">
            <a:spAutoFit/>
          </a:bodyPr>
          <a:lstStyle/>
          <a:p>
            <a:r>
              <a:rPr lang="zh-TW" altLang="en-US" sz="4400" b="1" dirty="0">
                <a:latin typeface="微軟正黑體" pitchFamily="34" charset="-120"/>
                <a:ea typeface="微軟正黑體" pitchFamily="34" charset="-120"/>
              </a:rPr>
              <a:t>二、</a:t>
            </a:r>
          </a:p>
        </p:txBody>
      </p:sp>
      <p:sp>
        <p:nvSpPr>
          <p:cNvPr id="4" name="標題 3"/>
          <p:cNvSpPr>
            <a:spLocks noGrp="1"/>
          </p:cNvSpPr>
          <p:nvPr>
            <p:ph type="title"/>
          </p:nvPr>
        </p:nvSpPr>
        <p:spPr>
          <a:xfrm>
            <a:off x="1403648" y="530597"/>
            <a:ext cx="7283152" cy="1143000"/>
          </a:xfrm>
        </p:spPr>
        <p:txBody>
          <a:bodyPr>
            <a:noAutofit/>
          </a:bodyPr>
          <a:lstStyle/>
          <a:p>
            <a:r>
              <a:rPr lang="zh-TW" altLang="en-US" sz="4000" b="1" dirty="0"/>
              <a:t>民法對被繼承人的債權人</a:t>
            </a:r>
            <a:r>
              <a:rPr lang="en-US" altLang="zh-TW" sz="4000" b="1" dirty="0"/>
              <a:t/>
            </a:r>
            <a:br>
              <a:rPr lang="en-US" altLang="zh-TW" sz="4000" b="1" dirty="0"/>
            </a:br>
            <a:r>
              <a:rPr lang="zh-TW" altLang="en-US" sz="4000" b="1" dirty="0"/>
              <a:t>與繼承人的保障</a:t>
            </a:r>
          </a:p>
        </p:txBody>
      </p:sp>
      <p:sp>
        <p:nvSpPr>
          <p:cNvPr id="2" name="矩形 1"/>
          <p:cNvSpPr/>
          <p:nvPr/>
        </p:nvSpPr>
        <p:spPr>
          <a:xfrm>
            <a:off x="467543" y="2132856"/>
            <a:ext cx="8155951" cy="3108543"/>
          </a:xfrm>
          <a:prstGeom prst="rect">
            <a:avLst/>
          </a:prstGeom>
        </p:spPr>
        <p:txBody>
          <a:bodyPr wrap="square">
            <a:spAutoFit/>
          </a:bodyPr>
          <a:lstStyle/>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被繼承人死亡後，其遺產在處理過程中經常會遇到一個問題：繼承人期待通過遺產的繼承獲得財產利益，債權人則希望通過遺產的處理獲得債權清償。</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當被繼承人死亡後留下的遺產有限，而繼承人與債權人的利益相違背時，民法該如何保障雙方的權益才算合理呢？</a:t>
            </a:r>
          </a:p>
        </p:txBody>
      </p:sp>
    </p:spTree>
    <p:extLst>
      <p:ext uri="{BB962C8B-B14F-4D97-AF65-F5344CB8AC3E}">
        <p14:creationId xmlns:p14="http://schemas.microsoft.com/office/powerpoint/2010/main" val="2391054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內容版面配置區 2"/>
          <p:cNvGraphicFramePr>
            <a:graphicFrameLocks noGrp="1"/>
          </p:cNvGraphicFramePr>
          <p:nvPr>
            <p:ph idx="1"/>
            <p:extLst>
              <p:ext uri="{D42A27DB-BD31-4B8C-83A1-F6EECF244321}">
                <p14:modId xmlns:p14="http://schemas.microsoft.com/office/powerpoint/2010/main" val="3585086125"/>
              </p:ext>
            </p:extLst>
          </p:nvPr>
        </p:nvGraphicFramePr>
        <p:xfrm>
          <a:off x="468313" y="1600200"/>
          <a:ext cx="8218487" cy="3596640"/>
        </p:xfrm>
        <a:graphic>
          <a:graphicData uri="http://schemas.openxmlformats.org/drawingml/2006/table">
            <a:tbl>
              <a:tblPr firstRow="1" bandRow="1">
                <a:tableStyleId>{D27102A9-8310-4765-A935-A1911B00CA55}</a:tableStyleId>
              </a:tblPr>
              <a:tblGrid>
                <a:gridCol w="8218487">
                  <a:extLst>
                    <a:ext uri="{9D8B030D-6E8A-4147-A177-3AD203B41FA5}">
                      <a16:colId xmlns:a16="http://schemas.microsoft.com/office/drawing/2014/main" xmlns="" val="20000"/>
                    </a:ext>
                  </a:extLst>
                </a:gridCol>
              </a:tblGrid>
              <a:tr h="370840">
                <a:tc>
                  <a:txBody>
                    <a:bodyPr/>
                    <a:lstStyle/>
                    <a:p>
                      <a:pPr marL="0" indent="0" algn="just">
                        <a:buFont typeface="Arial" panose="020B0604020202020204" pitchFamily="34" charset="0"/>
                        <a:buNone/>
                      </a:pPr>
                      <a:r>
                        <a:rPr lang="zh-TW" altLang="en-US" sz="3200" dirty="0">
                          <a:latin typeface="微軟正黑體" panose="020B0604030504040204" pitchFamily="34" charset="-120"/>
                          <a:ea typeface="微軟正黑體" panose="020B0604030504040204" pitchFamily="34" charset="-120"/>
                        </a:rPr>
                        <a:t>民法在 </a:t>
                      </a:r>
                      <a:r>
                        <a:rPr lang="en-US" altLang="zh-TW" sz="3200" dirty="0">
                          <a:latin typeface="微軟正黑體" panose="020B0604030504040204" pitchFamily="34" charset="-120"/>
                          <a:ea typeface="微軟正黑體" panose="020B0604030504040204" pitchFamily="34" charset="-120"/>
                        </a:rPr>
                        <a:t>2009 </a:t>
                      </a:r>
                      <a:r>
                        <a:rPr lang="zh-TW" altLang="en-US" sz="3200" dirty="0">
                          <a:latin typeface="微軟正黑體" panose="020B0604030504040204" pitchFamily="34" charset="-120"/>
                          <a:ea typeface="微軟正黑體" panose="020B0604030504040204" pitchFamily="34" charset="-120"/>
                        </a:rPr>
                        <a:t>年修正，改採「限定繼承」</a:t>
                      </a:r>
                    </a:p>
                  </a:txBody>
                  <a:tcPr/>
                </a:tc>
                <a:extLst>
                  <a:ext uri="{0D108BD9-81ED-4DB2-BD59-A6C34878D82A}">
                    <a16:rowId xmlns:a16="http://schemas.microsoft.com/office/drawing/2014/main" xmlns="" val="10000"/>
                  </a:ext>
                </a:extLst>
              </a:tr>
              <a:tr h="370840">
                <a:tc>
                  <a:txBody>
                    <a:bodyPr/>
                    <a:lstStyle/>
                    <a:p>
                      <a:pPr marL="0" marR="0" indent="0" algn="just" defTabSz="914400" rtl="0" eaLnBrk="1" fontAlgn="auto" latinLnBrk="0" hangingPunct="1">
                        <a:lnSpc>
                          <a:spcPct val="100000"/>
                        </a:lnSpc>
                        <a:spcBef>
                          <a:spcPts val="0"/>
                        </a:spcBef>
                        <a:spcAft>
                          <a:spcPts val="0"/>
                        </a:spcAft>
                        <a:buClrTx/>
                        <a:buSzTx/>
                        <a:buFont typeface="Arial" pitchFamily="34" charset="0"/>
                        <a:buNone/>
                        <a:tabLst/>
                        <a:defRPr/>
                      </a:pPr>
                      <a:r>
                        <a:rPr lang="zh-TW" altLang="en-US" sz="3200" dirty="0">
                          <a:latin typeface="微軟正黑體" panose="020B0604030504040204" pitchFamily="34" charset="-120"/>
                          <a:ea typeface="微軟正黑體" panose="020B0604030504040204" pitchFamily="34" charset="-120"/>
                        </a:rPr>
                        <a:t>若債權人得知某甲死訊，找上門來要求家人以其遺產來償還債務，當債務大於遺產時，對於超過的部分，繼承人可以不用償還。這樣的修法規定是為了避免許多人尚未成年就成為可憐「背債兒」的事件。</a:t>
                      </a:r>
                    </a:p>
                    <a:p>
                      <a:pPr marL="0" indent="0" algn="just">
                        <a:buFont typeface="Arial" panose="020B0604020202020204" pitchFamily="34" charset="0"/>
                        <a:buNone/>
                      </a:pPr>
                      <a:endParaRPr lang="zh-TW" altLang="en-US" sz="32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1"/>
                  </a:ext>
                </a:extLst>
              </a:tr>
            </a:tbl>
          </a:graphicData>
        </a:graphic>
      </p:graphicFrame>
      <p:sp>
        <p:nvSpPr>
          <p:cNvPr id="5" name="標題 4"/>
          <p:cNvSpPr>
            <a:spLocks noGrp="1"/>
          </p:cNvSpPr>
          <p:nvPr>
            <p:ph type="title"/>
          </p:nvPr>
        </p:nvSpPr>
        <p:spPr/>
        <p:txBody>
          <a:bodyPr>
            <a:normAutofit/>
          </a:bodyPr>
          <a:lstStyle/>
          <a:p>
            <a:r>
              <a:rPr lang="en-US" altLang="zh-TW" sz="4000" b="1" dirty="0"/>
              <a:t>(</a:t>
            </a:r>
            <a:r>
              <a:rPr lang="zh-TW" altLang="en-US" sz="4000" b="1" dirty="0"/>
              <a:t>一</a:t>
            </a:r>
            <a:r>
              <a:rPr lang="en-US" altLang="zh-TW" sz="4000" b="1" dirty="0"/>
              <a:t>) </a:t>
            </a:r>
            <a:r>
              <a:rPr lang="zh-TW" altLang="en-US" sz="4000" b="1" dirty="0"/>
              <a:t>限縮繼承人的清償義務</a:t>
            </a:r>
          </a:p>
        </p:txBody>
      </p:sp>
    </p:spTree>
    <p:extLst>
      <p:ext uri="{BB962C8B-B14F-4D97-AF65-F5344CB8AC3E}">
        <p14:creationId xmlns:p14="http://schemas.microsoft.com/office/powerpoint/2010/main" val="22143560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579296" cy="1143000"/>
          </a:xfrm>
        </p:spPr>
        <p:txBody>
          <a:bodyPr>
            <a:noAutofit/>
          </a:bodyPr>
          <a:lstStyle/>
          <a:p>
            <a:r>
              <a:rPr lang="en-US" altLang="zh-TW" sz="4000" b="1" dirty="0"/>
              <a:t>(</a:t>
            </a:r>
            <a:r>
              <a:rPr lang="zh-TW" altLang="en-US" sz="4000" b="1" dirty="0"/>
              <a:t>二</a:t>
            </a:r>
            <a:r>
              <a:rPr lang="en-US" altLang="zh-TW" sz="4000" b="1" dirty="0"/>
              <a:t>) </a:t>
            </a:r>
            <a:r>
              <a:rPr lang="zh-TW" altLang="en-US" sz="4000" b="1" dirty="0"/>
              <a:t>平衡債權人與繼承人權利的作法</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849859867"/>
              </p:ext>
            </p:extLst>
          </p:nvPr>
        </p:nvGraphicFramePr>
        <p:xfrm>
          <a:off x="1835696" y="1844824"/>
          <a:ext cx="5327823" cy="1737360"/>
        </p:xfrm>
        <a:graphic>
          <a:graphicData uri="http://schemas.openxmlformats.org/drawingml/2006/table">
            <a:tbl>
              <a:tblPr firstRow="1" bandRow="1">
                <a:tableStyleId>{ED083AE6-46FA-4A59-8FB0-9F97EB10719F}</a:tableStyleId>
              </a:tblPr>
              <a:tblGrid>
                <a:gridCol w="5327823">
                  <a:extLst>
                    <a:ext uri="{9D8B030D-6E8A-4147-A177-3AD203B41FA5}">
                      <a16:colId xmlns:a16="http://schemas.microsoft.com/office/drawing/2014/main" xmlns="" val="20000"/>
                    </a:ext>
                  </a:extLst>
                </a:gridCol>
              </a:tblGrid>
              <a:tr h="370840">
                <a:tc>
                  <a:txBody>
                    <a:bodyPr/>
                    <a:lstStyle/>
                    <a:p>
                      <a:r>
                        <a:rPr lang="en-US" altLang="zh-TW" sz="3200" b="0" dirty="0">
                          <a:latin typeface="微軟正黑體" panose="020B0604030504040204" pitchFamily="34" charset="-120"/>
                          <a:ea typeface="微軟正黑體" panose="020B0604030504040204" pitchFamily="34" charset="-120"/>
                        </a:rPr>
                        <a:t>1. </a:t>
                      </a:r>
                      <a:r>
                        <a:rPr lang="zh-TW" altLang="en-US" sz="3200" b="0" dirty="0">
                          <a:latin typeface="微軟正黑體" panose="020B0604030504040204" pitchFamily="34" charset="-120"/>
                          <a:ea typeface="微軟正黑體" panose="020B0604030504040204" pitchFamily="34" charset="-120"/>
                        </a:rPr>
                        <a:t>限制被繼承人的財產贈與</a:t>
                      </a:r>
                    </a:p>
                  </a:txBody>
                  <a:tcPr/>
                </a:tc>
                <a:extLst>
                  <a:ext uri="{0D108BD9-81ED-4DB2-BD59-A6C34878D82A}">
                    <a16:rowId xmlns:a16="http://schemas.microsoft.com/office/drawing/2014/main" xmlns="" val="10000"/>
                  </a:ext>
                </a:extLst>
              </a:tr>
              <a:tr h="370840">
                <a:tc>
                  <a:txBody>
                    <a:bodyPr/>
                    <a:lstStyle/>
                    <a:p>
                      <a:r>
                        <a:rPr lang="en-US" altLang="zh-TW" sz="3200" b="0" dirty="0">
                          <a:latin typeface="微軟正黑體" panose="020B0604030504040204" pitchFamily="34" charset="-120"/>
                          <a:ea typeface="微軟正黑體" panose="020B0604030504040204" pitchFamily="34" charset="-120"/>
                        </a:rPr>
                        <a:t>2. </a:t>
                      </a:r>
                      <a:r>
                        <a:rPr lang="zh-TW" altLang="en-US" sz="3200" b="0" dirty="0">
                          <a:latin typeface="微軟正黑體" panose="020B0604030504040204" pitchFamily="34" charset="-120"/>
                          <a:ea typeface="微軟正黑體" panose="020B0604030504040204" pitchFamily="34" charset="-120"/>
                        </a:rPr>
                        <a:t>要求繼承人申報遺產清冊</a:t>
                      </a:r>
                    </a:p>
                  </a:txBody>
                  <a:tcPr/>
                </a:tc>
                <a:extLst>
                  <a:ext uri="{0D108BD9-81ED-4DB2-BD59-A6C34878D82A}">
                    <a16:rowId xmlns:a16="http://schemas.microsoft.com/office/drawing/2014/main" xmlns="" val="10001"/>
                  </a:ext>
                </a:extLst>
              </a:tr>
              <a:tr h="370840">
                <a:tc>
                  <a:txBody>
                    <a:bodyPr/>
                    <a:lstStyle/>
                    <a:p>
                      <a:r>
                        <a:rPr lang="en-US" altLang="zh-TW" sz="3200" b="0" dirty="0">
                          <a:latin typeface="微軟正黑體" panose="020B0604030504040204" pitchFamily="34" charset="-120"/>
                          <a:ea typeface="微軟正黑體" panose="020B0604030504040204" pitchFamily="34" charset="-120"/>
                        </a:rPr>
                        <a:t>3. </a:t>
                      </a:r>
                      <a:r>
                        <a:rPr lang="zh-TW" altLang="en-US" sz="3200" b="0" dirty="0">
                          <a:latin typeface="微軟正黑體" panose="020B0604030504040204" pitchFamily="34" charset="-120"/>
                          <a:ea typeface="微軟正黑體" panose="020B0604030504040204" pitchFamily="34" charset="-120"/>
                        </a:rPr>
                        <a:t>要求債權人呈報債權</a:t>
                      </a: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7844747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t>1. </a:t>
            </a:r>
            <a:r>
              <a:rPr lang="zh-TW" altLang="en-US" sz="4000" dirty="0"/>
              <a:t>限制被繼承人的財產贈與</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4046752402"/>
              </p:ext>
            </p:extLst>
          </p:nvPr>
        </p:nvGraphicFramePr>
        <p:xfrm>
          <a:off x="539552" y="1412776"/>
          <a:ext cx="8218487" cy="2743200"/>
        </p:xfrm>
        <a:graphic>
          <a:graphicData uri="http://schemas.openxmlformats.org/drawingml/2006/table">
            <a:tbl>
              <a:tblPr firstRow="1" bandRow="1">
                <a:tableStyleId>{ED083AE6-46FA-4A59-8FB0-9F97EB10719F}</a:tableStyleId>
              </a:tblPr>
              <a:tblGrid>
                <a:gridCol w="8218487">
                  <a:extLst>
                    <a:ext uri="{9D8B030D-6E8A-4147-A177-3AD203B41FA5}">
                      <a16:colId xmlns:a16="http://schemas.microsoft.com/office/drawing/2014/main" xmlns="" val="20000"/>
                    </a:ext>
                  </a:extLst>
                </a:gridCol>
              </a:tblGrid>
              <a:tr h="370840">
                <a:tc>
                  <a:txBody>
                    <a:bodyPr/>
                    <a:lstStyle/>
                    <a:p>
                      <a:r>
                        <a:rPr lang="zh-TW" altLang="en-US" sz="2800" b="0" dirty="0">
                          <a:latin typeface="微軟正黑體" panose="020B0604030504040204" pitchFamily="34" charset="-120"/>
                          <a:ea typeface="微軟正黑體" panose="020B0604030504040204" pitchFamily="34" charset="-120"/>
                        </a:rPr>
                        <a:t>若被繼承人在生前將其財產所有權以贈與等方式提前移轉於特定繼承人，使其遺產減少，此舉勢必影響其他繼承人與被繼承人之債權人等的權益。</a:t>
                      </a:r>
                    </a:p>
                  </a:txBody>
                  <a:tcPr/>
                </a:tc>
                <a:extLst>
                  <a:ext uri="{0D108BD9-81ED-4DB2-BD59-A6C34878D82A}">
                    <a16:rowId xmlns:a16="http://schemas.microsoft.com/office/drawing/2014/main" xmlns="" val="10000"/>
                  </a:ext>
                </a:extLst>
              </a:tr>
              <a:tr h="370840">
                <a:tc>
                  <a:txBody>
                    <a:bodyPr/>
                    <a:lstStyle/>
                    <a:p>
                      <a:r>
                        <a:rPr lang="zh-TW" altLang="en-US" sz="2800" b="0" dirty="0">
                          <a:latin typeface="微軟正黑體" panose="020B0604030504040204" pitchFamily="34" charset="-120"/>
                          <a:ea typeface="微軟正黑體" panose="020B0604030504040204" pitchFamily="34" charset="-120"/>
                        </a:rPr>
                        <a:t>若將被繼承人生前「全部」贈與繼承人的財產，全 數視為遺產，似乎又與一般家庭情感相違背，亦有失公 平。</a:t>
                      </a:r>
                    </a:p>
                  </a:txBody>
                  <a:tcPr/>
                </a:tc>
                <a:extLst>
                  <a:ext uri="{0D108BD9-81ED-4DB2-BD59-A6C34878D82A}">
                    <a16:rowId xmlns:a16="http://schemas.microsoft.com/office/drawing/2014/main" xmlns="" val="10001"/>
                  </a:ext>
                </a:extLst>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609103882"/>
              </p:ext>
            </p:extLst>
          </p:nvPr>
        </p:nvGraphicFramePr>
        <p:xfrm>
          <a:off x="539552" y="4509120"/>
          <a:ext cx="8208912" cy="944880"/>
        </p:xfrm>
        <a:graphic>
          <a:graphicData uri="http://schemas.openxmlformats.org/drawingml/2006/table">
            <a:tbl>
              <a:tblPr firstRow="1" bandRow="1">
                <a:tableStyleId>{D27102A9-8310-4765-A935-A1911B00CA55}</a:tableStyleId>
              </a:tblPr>
              <a:tblGrid>
                <a:gridCol w="8208912">
                  <a:extLst>
                    <a:ext uri="{9D8B030D-6E8A-4147-A177-3AD203B41FA5}">
                      <a16:colId xmlns:a16="http://schemas.microsoft.com/office/drawing/2014/main" xmlns="" val="20000"/>
                    </a:ext>
                  </a:extLst>
                </a:gridCol>
              </a:tblGrid>
              <a:tr h="370840">
                <a:tc>
                  <a:txBody>
                    <a:bodyPr/>
                    <a:lstStyle/>
                    <a:p>
                      <a:r>
                        <a:rPr lang="zh-TW" altLang="en-US" sz="2800" b="0" dirty="0">
                          <a:latin typeface="微軟正黑體" panose="020B0604030504040204" pitchFamily="34" charset="-120"/>
                          <a:ea typeface="微軟正黑體" panose="020B0604030504040204" pitchFamily="34" charset="-120"/>
                        </a:rPr>
                        <a:t>繼承人在繼承開始前二年內，若有上述接受財產贈與的情形，該財產視為遺產，以衡平各方權益。</a:t>
                      </a:r>
                    </a:p>
                  </a:txBody>
                  <a:tcPr/>
                </a:tc>
                <a:extLst>
                  <a:ext uri="{0D108BD9-81ED-4DB2-BD59-A6C34878D82A}">
                    <a16:rowId xmlns:a16="http://schemas.microsoft.com/office/drawing/2014/main" xmlns="" val="10000"/>
                  </a:ext>
                </a:extLst>
              </a:tr>
            </a:tbl>
          </a:graphicData>
        </a:graphic>
      </p:graphicFrame>
      <p:sp>
        <p:nvSpPr>
          <p:cNvPr id="6" name="向下箭號 5"/>
          <p:cNvSpPr/>
          <p:nvPr/>
        </p:nvSpPr>
        <p:spPr>
          <a:xfrm>
            <a:off x="4211960" y="3861048"/>
            <a:ext cx="360040" cy="576064"/>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89125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endParaRPr lang="zh-TW" altLang="en-US" smtClean="0"/>
          </a:p>
        </p:txBody>
      </p:sp>
      <p:sp>
        <p:nvSpPr>
          <p:cNvPr id="16387" name="內容版面配置區 2"/>
          <p:cNvSpPr>
            <a:spLocks noGrp="1"/>
          </p:cNvSpPr>
          <p:nvPr>
            <p:ph idx="1"/>
          </p:nvPr>
        </p:nvSpPr>
        <p:spPr>
          <a:xfrm>
            <a:off x="457200" y="428625"/>
            <a:ext cx="8229600" cy="5697538"/>
          </a:xfrm>
        </p:spPr>
        <p:txBody>
          <a:bodyPr/>
          <a:lstStyle/>
          <a:p>
            <a:r>
              <a:rPr lang="zh-TW" altLang="en-US" smtClean="0"/>
              <a:t>私人與私人之間，居於平等的地位，就民事的法律關係上的權利義務關係具體加以自由決定、創造，此稱之為「</a:t>
            </a:r>
            <a:r>
              <a:rPr lang="zh-TW" altLang="en-US" smtClean="0">
                <a:solidFill>
                  <a:srgbClr val="FF0000"/>
                </a:solidFill>
              </a:rPr>
              <a:t>私法自治</a:t>
            </a:r>
            <a:r>
              <a:rPr lang="zh-TW" altLang="en-US" smtClean="0"/>
              <a:t>原則」，而最具體的內容就是</a:t>
            </a:r>
            <a:r>
              <a:rPr lang="zh-TW" altLang="en-US" smtClean="0">
                <a:solidFill>
                  <a:srgbClr val="FF0000"/>
                </a:solidFill>
              </a:rPr>
              <a:t>契約自由</a:t>
            </a:r>
            <a:r>
              <a:rPr lang="zh-TW" altLang="en-US" smtClean="0"/>
              <a:t>原則。</a:t>
            </a:r>
            <a:br>
              <a:rPr lang="zh-TW" altLang="en-US" smtClean="0"/>
            </a:br>
            <a:r>
              <a:rPr lang="zh-TW" altLang="en-US" smtClean="0"/>
              <a:t>　　所謂契約自由原則是指交易的雙方可以本於自己的意思決定在何時何地是否與誰簽訂契約，契約內容也可以自由決定，但契約自由原則非無例外，例外的契約方式、內容、效力要受到法律限制。 </a:t>
            </a:r>
            <a:br>
              <a:rPr lang="zh-TW" altLang="en-US" smtClean="0"/>
            </a:br>
            <a:endParaRPr lang="zh-TW" altLang="en-US" smtClean="0"/>
          </a:p>
        </p:txBody>
      </p:sp>
      <p:sp>
        <p:nvSpPr>
          <p:cNvPr id="16388" name="投影片編號版面配置區 3"/>
          <p:cNvSpPr>
            <a:spLocks noGrp="1"/>
          </p:cNvSpPr>
          <p:nvPr>
            <p:ph type="sldNum" sz="quarter" idx="12"/>
          </p:nvPr>
        </p:nvSpPr>
        <p:spPr bwMode="auto">
          <a:noFill/>
          <a:ln>
            <a:miter lim="800000"/>
            <a:headEnd/>
            <a:tailEnd/>
          </a:ln>
        </p:spPr>
        <p:txBody>
          <a:bodyPr/>
          <a:lstStyle/>
          <a:p>
            <a:fld id="{A426FA60-7454-4F82-BB01-8AF2418436F2}" type="slidenum">
              <a:rPr lang="zh-TW" altLang="en-US" smtClean="0"/>
              <a:pPr/>
              <a:t>14</a:t>
            </a:fld>
            <a:endParaRPr lang="zh-TW" altLang="en-US" smtClean="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t>2. </a:t>
            </a:r>
            <a:r>
              <a:rPr lang="zh-TW" altLang="en-US" sz="4000" dirty="0"/>
              <a:t>要求繼承人申報遺產清冊</a:t>
            </a:r>
          </a:p>
        </p:txBody>
      </p:sp>
      <p:sp>
        <p:nvSpPr>
          <p:cNvPr id="3" name="內容版面配置區 2"/>
          <p:cNvSpPr>
            <a:spLocks noGrp="1"/>
          </p:cNvSpPr>
          <p:nvPr>
            <p:ph idx="1"/>
          </p:nvPr>
        </p:nvSpPr>
        <p:spPr>
          <a:xfrm>
            <a:off x="467544" y="1600201"/>
            <a:ext cx="8219256" cy="1468759"/>
          </a:xfrm>
        </p:spPr>
        <p:txBody>
          <a:bodyPr>
            <a:noAutofit/>
          </a:bodyPr>
          <a:lstStyle/>
          <a:p>
            <a:pPr marL="0" indent="0">
              <a:lnSpc>
                <a:spcPct val="100000"/>
              </a:lnSpc>
              <a:buNone/>
            </a:pPr>
            <a:r>
              <a:rPr lang="zh-TW" altLang="en-US" sz="2800" dirty="0"/>
              <a:t>民法為平衡繼承人與債權人之利益，規定如果繼承人依法申報遺產清冊並經法院實施清算程序時，適用限定繼承之規定。</a:t>
            </a:r>
          </a:p>
        </p:txBody>
      </p:sp>
    </p:spTree>
    <p:extLst>
      <p:ext uri="{BB962C8B-B14F-4D97-AF65-F5344CB8AC3E}">
        <p14:creationId xmlns:p14="http://schemas.microsoft.com/office/powerpoint/2010/main" val="32687014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10DD3A54-9569-4E27-AFBA-6BD897667BAA}"/>
              </a:ext>
            </a:extLst>
          </p:cNvPr>
          <p:cNvSpPr>
            <a:spLocks noChangeArrowheads="1"/>
          </p:cNvSpPr>
          <p:nvPr/>
        </p:nvSpPr>
        <p:spPr bwMode="auto">
          <a:xfrm>
            <a:off x="323850" y="1624013"/>
            <a:ext cx="835260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None/>
            </a:pPr>
            <a:r>
              <a:rPr lang="zh-TW" altLang="en-US" b="1" dirty="0">
                <a:solidFill>
                  <a:srgbClr val="2AA3DC"/>
                </a:solidFill>
                <a:latin typeface="微軟正黑體" panose="020B0604030504040204" pitchFamily="34" charset="-120"/>
                <a:ea typeface="微軟正黑體" panose="020B0604030504040204" pitchFamily="34" charset="-120"/>
              </a:rPr>
              <a:t>遺產清冊：</a:t>
            </a:r>
            <a:r>
              <a:rPr lang="zh-TW" altLang="en-US" dirty="0">
                <a:solidFill>
                  <a:srgbClr val="000000"/>
                </a:solidFill>
                <a:latin typeface="微軟正黑體" panose="020B0604030504040204" pitchFamily="34" charset="-120"/>
                <a:ea typeface="微軟正黑體" panose="020B0604030504040204" pitchFamily="34" charset="-120"/>
              </a:rPr>
              <a:t>死者的財產例如房地產謄本、銀行存款等資料，加上家屬知道的債權人、債務人，檢附資料列冊。</a:t>
            </a:r>
          </a:p>
        </p:txBody>
      </p:sp>
    </p:spTree>
    <p:extLst>
      <p:ext uri="{BB962C8B-B14F-4D97-AF65-F5344CB8AC3E}">
        <p14:creationId xmlns:p14="http://schemas.microsoft.com/office/powerpoint/2010/main" val="11302434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10DD3A54-9569-4E27-AFBA-6BD897667BAA}"/>
              </a:ext>
            </a:extLst>
          </p:cNvPr>
          <p:cNvSpPr>
            <a:spLocks noChangeArrowheads="1"/>
          </p:cNvSpPr>
          <p:nvPr/>
        </p:nvSpPr>
        <p:spPr bwMode="auto">
          <a:xfrm>
            <a:off x="323850" y="1624013"/>
            <a:ext cx="835260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None/>
            </a:pPr>
            <a:r>
              <a:rPr lang="zh-TW" altLang="en-US" b="1" dirty="0">
                <a:solidFill>
                  <a:srgbClr val="2AA3DC"/>
                </a:solidFill>
                <a:latin typeface="微軟正黑體" panose="020B0604030504040204" pitchFamily="34" charset="-120"/>
                <a:ea typeface="微軟正黑體" panose="020B0604030504040204" pitchFamily="34" charset="-120"/>
              </a:rPr>
              <a:t>清算程序：</a:t>
            </a:r>
            <a:r>
              <a:rPr lang="zh-TW" altLang="en-US" dirty="0">
                <a:solidFill>
                  <a:srgbClr val="000000"/>
                </a:solidFill>
                <a:latin typeface="微軟正黑體" panose="020B0604030504040204" pitchFamily="34" charset="-120"/>
                <a:ea typeface="微軟正黑體" panose="020B0604030504040204" pitchFamily="34" charset="-120"/>
              </a:rPr>
              <a:t>清理債務的程序。若完成清算程序後，未在期限內陳報的債權人，日後只能就剩餘財產行使權利，若剩餘財產為零，則繼承人就不必再負任何清償責任。</a:t>
            </a:r>
          </a:p>
        </p:txBody>
      </p:sp>
    </p:spTree>
    <p:extLst>
      <p:ext uri="{BB962C8B-B14F-4D97-AF65-F5344CB8AC3E}">
        <p14:creationId xmlns:p14="http://schemas.microsoft.com/office/powerpoint/2010/main" val="33348296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10DD3A54-9569-4E27-AFBA-6BD897667BAA}"/>
              </a:ext>
            </a:extLst>
          </p:cNvPr>
          <p:cNvSpPr>
            <a:spLocks noChangeArrowheads="1"/>
          </p:cNvSpPr>
          <p:nvPr/>
        </p:nvSpPr>
        <p:spPr bwMode="auto">
          <a:xfrm>
            <a:off x="323850" y="1624013"/>
            <a:ext cx="849662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None/>
            </a:pPr>
            <a:r>
              <a:rPr lang="zh-TW" altLang="en-US" b="1" dirty="0">
                <a:solidFill>
                  <a:srgbClr val="2AA3DC"/>
                </a:solidFill>
                <a:latin typeface="微軟正黑體" panose="020B0604030504040204" pitchFamily="34" charset="-120"/>
                <a:ea typeface="微軟正黑體" panose="020B0604030504040204" pitchFamily="34" charset="-120"/>
              </a:rPr>
              <a:t>繼承程序：</a:t>
            </a:r>
            <a:r>
              <a:rPr lang="zh-TW" altLang="en-US" dirty="0">
                <a:solidFill>
                  <a:srgbClr val="000000"/>
                </a:solidFill>
                <a:latin typeface="微軟正黑體" panose="020B0604030504040204" pitchFamily="34" charset="-120"/>
                <a:ea typeface="微軟正黑體" panose="020B0604030504040204" pitchFamily="34" charset="-120"/>
              </a:rPr>
              <a:t>繼承人在知悉有繼承權之時起，</a:t>
            </a:r>
            <a:r>
              <a:rPr lang="en-US" altLang="zh-TW" dirty="0">
                <a:solidFill>
                  <a:srgbClr val="000000"/>
                </a:solidFill>
                <a:latin typeface="微軟正黑體" panose="020B0604030504040204" pitchFamily="34" charset="-120"/>
                <a:ea typeface="微軟正黑體" panose="020B0604030504040204" pitchFamily="34" charset="-120"/>
              </a:rPr>
              <a:t>3 </a:t>
            </a:r>
            <a:r>
              <a:rPr lang="zh-TW" altLang="en-US" dirty="0">
                <a:solidFill>
                  <a:srgbClr val="000000"/>
                </a:solidFill>
                <a:latin typeface="微軟正黑體" panose="020B0604030504040204" pitchFamily="34" charset="-120"/>
                <a:ea typeface="微軟正黑體" panose="020B0604030504040204" pitchFamily="34" charset="-120"/>
              </a:rPr>
              <a:t>個月內準備好遺產清冊，向法院陳報辦理繼承手續。</a:t>
            </a:r>
          </a:p>
        </p:txBody>
      </p:sp>
    </p:spTree>
    <p:extLst>
      <p:ext uri="{BB962C8B-B14F-4D97-AF65-F5344CB8AC3E}">
        <p14:creationId xmlns:p14="http://schemas.microsoft.com/office/powerpoint/2010/main" val="7151050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t>3. </a:t>
            </a:r>
            <a:r>
              <a:rPr lang="zh-TW" altLang="en-US" sz="4000" dirty="0"/>
              <a:t>要求債權人呈報債權</a:t>
            </a:r>
          </a:p>
        </p:txBody>
      </p:sp>
      <p:sp>
        <p:nvSpPr>
          <p:cNvPr id="3" name="內容版面配置區 2"/>
          <p:cNvSpPr>
            <a:spLocks noGrp="1"/>
          </p:cNvSpPr>
          <p:nvPr>
            <p:ph idx="1"/>
          </p:nvPr>
        </p:nvSpPr>
        <p:spPr/>
        <p:txBody>
          <a:bodyPr>
            <a:normAutofit/>
          </a:bodyPr>
          <a:lstStyle/>
          <a:p>
            <a:pPr marL="0" indent="0">
              <a:lnSpc>
                <a:spcPct val="100000"/>
              </a:lnSpc>
              <a:buNone/>
            </a:pPr>
            <a:r>
              <a:rPr lang="zh-TW" altLang="en-US" dirty="0"/>
              <a:t>債權人也需要在法定期限內向法院呈報債權，法院才能確保「每位」債權人的權利，按債權總數額比例計算，以遺產公平償還各債權人。</a:t>
            </a:r>
            <a:endParaRPr lang="en-US" altLang="zh-TW" dirty="0"/>
          </a:p>
          <a:p>
            <a:pPr marL="0" indent="0">
              <a:lnSpc>
                <a:spcPct val="100000"/>
              </a:lnSpc>
              <a:buNone/>
            </a:pPr>
            <a:endParaRPr lang="en-US" altLang="zh-TW" dirty="0"/>
          </a:p>
          <a:p>
            <a:pPr marL="0" indent="0">
              <a:lnSpc>
                <a:spcPct val="100000"/>
              </a:lnSpc>
              <a:buNone/>
            </a:pPr>
            <a:r>
              <a:rPr lang="zh-TW" altLang="en-US" dirty="0"/>
              <a:t>債權人應有風險概念，在借錢給他人時，即謹慎思考對方的信用及償還能力，以免借出去的錢拿不回來。</a:t>
            </a:r>
          </a:p>
        </p:txBody>
      </p:sp>
    </p:spTree>
    <p:extLst>
      <p:ext uri="{BB962C8B-B14F-4D97-AF65-F5344CB8AC3E}">
        <p14:creationId xmlns:p14="http://schemas.microsoft.com/office/powerpoint/2010/main" val="395726544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圖片 5">
            <a:extLst>
              <a:ext uri="{FF2B5EF4-FFF2-40B4-BE49-F238E27FC236}">
                <a16:creationId xmlns:a16="http://schemas.microsoft.com/office/drawing/2014/main" xmlns="" id="{1FFB052D-BD3B-4C5C-B2C6-CA9EDF73EB66}"/>
              </a:ext>
            </a:extLst>
          </p:cNvPr>
          <p:cNvPicPr>
            <a:picLocks noChangeAspect="1"/>
          </p:cNvPicPr>
          <p:nvPr/>
        </p:nvPicPr>
        <p:blipFill>
          <a:blip r:embed="rId2"/>
          <a:stretch>
            <a:fillRect/>
          </a:stretch>
        </p:blipFill>
        <p:spPr>
          <a:xfrm>
            <a:off x="0" y="606253"/>
            <a:ext cx="9144000" cy="5645493"/>
          </a:xfrm>
          <a:prstGeom prst="rect">
            <a:avLst/>
          </a:prstGeom>
        </p:spPr>
      </p:pic>
    </p:spTree>
    <p:extLst>
      <p:ext uri="{BB962C8B-B14F-4D97-AF65-F5344CB8AC3E}">
        <p14:creationId xmlns:p14="http://schemas.microsoft.com/office/powerpoint/2010/main" val="33227735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b="1" dirty="0"/>
              <a:t>時事議題</a:t>
            </a:r>
          </a:p>
        </p:txBody>
      </p:sp>
      <p:sp>
        <p:nvSpPr>
          <p:cNvPr id="3" name="內容版面配置區 2"/>
          <p:cNvSpPr>
            <a:spLocks noGrp="1"/>
          </p:cNvSpPr>
          <p:nvPr>
            <p:ph idx="1"/>
          </p:nvPr>
        </p:nvSpPr>
        <p:spPr>
          <a:xfrm>
            <a:off x="539552" y="1700808"/>
            <a:ext cx="8280920" cy="4425355"/>
          </a:xfrm>
        </p:spPr>
        <p:txBody>
          <a:bodyPr/>
          <a:lstStyle/>
          <a:p>
            <a:pPr marL="0" indent="0">
              <a:buNone/>
            </a:pPr>
            <a:r>
              <a:rPr lang="zh-TW" altLang="en-US" dirty="0">
                <a:latin typeface="微軟正黑體" panose="020B0604030504040204" pitchFamily="34" charset="-120"/>
                <a:ea typeface="微軟正黑體" panose="020B0604030504040204" pitchFamily="34" charset="-120"/>
              </a:rPr>
              <a:t>我國民法繼承制度原本採概括繼承原則，致許多年輕人還沒踏入社會，就背負父母親巨額債務。</a:t>
            </a:r>
            <a:endParaRPr lang="en-US" altLang="zh-TW" dirty="0">
              <a:latin typeface="微軟正黑體" panose="020B0604030504040204" pitchFamily="34" charset="-120"/>
              <a:ea typeface="微軟正黑體" panose="020B0604030504040204" pitchFamily="34" charset="-120"/>
            </a:endParaRPr>
          </a:p>
          <a:p>
            <a:pPr marL="0" indent="0">
              <a:buNone/>
            </a:pPr>
            <a:endParaRPr lang="en-US" altLang="zh-TW" dirty="0">
              <a:latin typeface="微軟正黑體" panose="020B0604030504040204" pitchFamily="34" charset="-120"/>
              <a:ea typeface="微軟正黑體" panose="020B0604030504040204" pitchFamily="34" charset="-120"/>
            </a:endParaRPr>
          </a:p>
          <a:p>
            <a:pPr marL="0" indent="0">
              <a:buNone/>
            </a:pPr>
            <a:r>
              <a:rPr lang="zh-TW" altLang="en-US" dirty="0">
                <a:latin typeface="微軟正黑體" panose="020B0604030504040204" pitchFamily="34" charset="-120"/>
                <a:ea typeface="微軟正黑體" panose="020B0604030504040204" pitchFamily="34" charset="-120"/>
              </a:rPr>
              <a:t>立法院</a:t>
            </a:r>
            <a:r>
              <a:rPr lang="en-US" altLang="zh-TW" dirty="0">
                <a:latin typeface="微軟正黑體" panose="020B0604030504040204" pitchFamily="34" charset="-120"/>
                <a:ea typeface="微軟正黑體" panose="020B0604030504040204" pitchFamily="34" charset="-120"/>
              </a:rPr>
              <a:t>2007</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12</a:t>
            </a:r>
            <a:r>
              <a:rPr lang="zh-TW" altLang="en-US" dirty="0">
                <a:latin typeface="微軟正黑體" panose="020B0604030504040204" pitchFamily="34" charset="-120"/>
                <a:ea typeface="微軟正黑體" panose="020B0604030504040204" pitchFamily="34" charset="-120"/>
              </a:rPr>
              <a:t>月</a:t>
            </a:r>
            <a:r>
              <a:rPr lang="en-US" altLang="zh-TW" dirty="0">
                <a:latin typeface="微軟正黑體" panose="020B0604030504040204" pitchFamily="34" charset="-120"/>
                <a:ea typeface="微軟正黑體" panose="020B0604030504040204" pitchFamily="34" charset="-120"/>
              </a:rPr>
              <a:t>14</a:t>
            </a:r>
            <a:r>
              <a:rPr lang="zh-TW" altLang="en-US" dirty="0">
                <a:latin typeface="微軟正黑體" panose="020B0604030504040204" pitchFamily="34" charset="-120"/>
                <a:ea typeface="微軟正黑體" panose="020B0604030504040204" pitchFamily="34" charset="-120"/>
              </a:rPr>
              <a:t>日三讀通過繼承編修正案，未成年子女繼承債務，一律改採限定責任繼承、不再父債子還！</a:t>
            </a:r>
          </a:p>
        </p:txBody>
      </p:sp>
    </p:spTree>
    <p:extLst>
      <p:ext uri="{BB962C8B-B14F-4D97-AF65-F5344CB8AC3E}">
        <p14:creationId xmlns:p14="http://schemas.microsoft.com/office/powerpoint/2010/main" val="41004305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b="1" dirty="0"/>
              <a:t>議題剖析</a:t>
            </a:r>
          </a:p>
        </p:txBody>
      </p:sp>
      <p:sp>
        <p:nvSpPr>
          <p:cNvPr id="2" name="矩形 1"/>
          <p:cNvSpPr/>
          <p:nvPr/>
        </p:nvSpPr>
        <p:spPr>
          <a:xfrm>
            <a:off x="467544" y="1916832"/>
            <a:ext cx="8496944" cy="3539430"/>
          </a:xfrm>
          <a:prstGeom prst="rect">
            <a:avLst/>
          </a:prstGeom>
        </p:spPr>
        <p:txBody>
          <a:bodyPr wrap="square">
            <a:spAutoFit/>
          </a:bodyPr>
          <a:lstStyle/>
          <a:p>
            <a:r>
              <a:rPr lang="en-US" altLang="zh-TW" sz="3200" dirty="0">
                <a:latin typeface="微軟正黑體" panose="020B0604030504040204" pitchFamily="34" charset="-120"/>
                <a:ea typeface="微軟正黑體" panose="020B0604030504040204" pitchFamily="34" charset="-120"/>
              </a:rPr>
              <a:t>2009</a:t>
            </a:r>
            <a:r>
              <a:rPr lang="zh-TW" altLang="en-US" sz="3200" dirty="0">
                <a:latin typeface="微軟正黑體" panose="020B0604030504040204" pitchFamily="34" charset="-120"/>
                <a:ea typeface="微軟正黑體" panose="020B0604030504040204" pitchFamily="34" charset="-120"/>
              </a:rPr>
              <a:t>年</a:t>
            </a:r>
            <a:r>
              <a:rPr lang="en-US" altLang="zh-TW" sz="3200" dirty="0">
                <a:latin typeface="微軟正黑體" panose="020B0604030504040204" pitchFamily="34" charset="-120"/>
                <a:ea typeface="微軟正黑體" panose="020B0604030504040204" pitchFamily="34" charset="-120"/>
              </a:rPr>
              <a:t>5</a:t>
            </a:r>
            <a:r>
              <a:rPr lang="zh-TW" altLang="en-US" sz="3200" dirty="0">
                <a:latin typeface="微軟正黑體" panose="020B0604030504040204" pitchFamily="34" charset="-120"/>
                <a:ea typeface="微軟正黑體" panose="020B0604030504040204" pitchFamily="34" charset="-120"/>
              </a:rPr>
              <a:t>月立法院進一步三讀通過「民法繼承編及施行法部分條文修正案」，全面終止父債子還條款，且有條件溯及既往。</a:t>
            </a:r>
            <a:endParaRPr lang="en-US" altLang="zh-TW" sz="3200" dirty="0">
              <a:latin typeface="微軟正黑體" panose="020B0604030504040204" pitchFamily="34" charset="-120"/>
              <a:ea typeface="微軟正黑體" panose="020B0604030504040204" pitchFamily="34" charset="-120"/>
            </a:endParaRPr>
          </a:p>
          <a:p>
            <a:endParaRPr lang="en-US" altLang="zh-TW"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父債子還雖從此成為絕響卻也引發疑慮。銀行業憂心信用緊縮，放貸審核更趨嚴格，弱勢者融資相對不利。</a:t>
            </a:r>
          </a:p>
        </p:txBody>
      </p:sp>
    </p:spTree>
    <p:extLst>
      <p:ext uri="{BB962C8B-B14F-4D97-AF65-F5344CB8AC3E}">
        <p14:creationId xmlns:p14="http://schemas.microsoft.com/office/powerpoint/2010/main" val="120577625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51520" y="341784"/>
            <a:ext cx="3168352" cy="1143000"/>
          </a:xfrm>
        </p:spPr>
        <p:txBody>
          <a:bodyPr/>
          <a:lstStyle/>
          <a:p>
            <a:r>
              <a:rPr lang="zh-TW" altLang="en-US" b="1" dirty="0"/>
              <a:t>議題小烤箱</a:t>
            </a:r>
          </a:p>
        </p:txBody>
      </p:sp>
      <p:sp>
        <p:nvSpPr>
          <p:cNvPr id="2" name="內容版面配置區 1"/>
          <p:cNvSpPr>
            <a:spLocks noGrp="1"/>
          </p:cNvSpPr>
          <p:nvPr>
            <p:ph idx="1"/>
          </p:nvPr>
        </p:nvSpPr>
        <p:spPr/>
        <p:txBody>
          <a:bodyPr/>
          <a:lstStyle/>
          <a:p>
            <a:pPr marL="0" indent="0">
              <a:buNone/>
            </a:pPr>
            <a:r>
              <a:rPr lang="zh-TW" altLang="en-US" dirty="0">
                <a:latin typeface="微軟正黑體" panose="020B0604030504040204" pitchFamily="34" charset="-120"/>
                <a:ea typeface="微軟正黑體" panose="020B0604030504040204" pitchFamily="34" charset="-120"/>
              </a:rPr>
              <a:t>兩次修法皆是將我國繼承方式在「概括繼承」 的基礎上加入「有限責任」概念，請問此種繼承方式稱為何？</a:t>
            </a:r>
          </a:p>
        </p:txBody>
      </p:sp>
      <p:grpSp>
        <p:nvGrpSpPr>
          <p:cNvPr id="4" name="群組 3">
            <a:extLst>
              <a:ext uri="{FF2B5EF4-FFF2-40B4-BE49-F238E27FC236}">
                <a16:creationId xmlns:a16="http://schemas.microsoft.com/office/drawing/2014/main" xmlns="" id="{65E6F6C3-9738-404F-9233-2316D3146ADB}"/>
              </a:ext>
            </a:extLst>
          </p:cNvPr>
          <p:cNvGrpSpPr>
            <a:grpSpLocks/>
          </p:cNvGrpSpPr>
          <p:nvPr/>
        </p:nvGrpSpPr>
        <p:grpSpPr bwMode="auto">
          <a:xfrm>
            <a:off x="3059113" y="3573463"/>
            <a:ext cx="3025056" cy="1284818"/>
            <a:chOff x="2373182" y="3140970"/>
            <a:chExt cx="2450140" cy="1259348"/>
          </a:xfrm>
        </p:grpSpPr>
        <p:sp>
          <p:nvSpPr>
            <p:cNvPr id="5" name="文字方塊 5">
              <a:extLst>
                <a:ext uri="{FF2B5EF4-FFF2-40B4-BE49-F238E27FC236}">
                  <a16:creationId xmlns:a16="http://schemas.microsoft.com/office/drawing/2014/main" xmlns="" id="{F1FEE64C-8794-465D-8314-22B190B6571F}"/>
                </a:ext>
              </a:extLst>
            </p:cNvPr>
            <p:cNvSpPr txBox="1">
              <a:spLocks noChangeArrowheads="1"/>
            </p:cNvSpPr>
            <p:nvPr/>
          </p:nvSpPr>
          <p:spPr bwMode="auto">
            <a:xfrm>
              <a:off x="3020524" y="3887470"/>
              <a:ext cx="1802798" cy="512848"/>
            </a:xfrm>
            <a:prstGeom prst="rect">
              <a:avLst/>
            </a:prstGeom>
            <a:solidFill>
              <a:srgbClr val="57CBF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r">
                <a:spcBef>
                  <a:spcPct val="0"/>
                </a:spcBef>
                <a:buNone/>
              </a:pPr>
              <a:r>
                <a:rPr lang="zh-TW" altLang="en-US" sz="2800" dirty="0">
                  <a:latin typeface="微軟正黑體" panose="020B0604030504040204" pitchFamily="34" charset="-120"/>
                  <a:ea typeface="微軟正黑體" panose="020B0604030504040204" pitchFamily="34" charset="-120"/>
                </a:rPr>
                <a:t>限定繼承。</a:t>
              </a:r>
            </a:p>
          </p:txBody>
        </p:sp>
        <p:sp>
          <p:nvSpPr>
            <p:cNvPr id="6" name="橢圓 5">
              <a:extLst>
                <a:ext uri="{FF2B5EF4-FFF2-40B4-BE49-F238E27FC236}">
                  <a16:creationId xmlns:a16="http://schemas.microsoft.com/office/drawing/2014/main" xmlns="" id="{846BD779-925C-49BA-A167-53969F7D00DD}"/>
                </a:ext>
              </a:extLst>
            </p:cNvPr>
            <p:cNvSpPr/>
            <p:nvPr/>
          </p:nvSpPr>
          <p:spPr bwMode="auto">
            <a:xfrm>
              <a:off x="2373182" y="3140970"/>
              <a:ext cx="902627" cy="10581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grpSp>
    </p:spTree>
    <p:extLst>
      <p:ext uri="{BB962C8B-B14F-4D97-AF65-F5344CB8AC3E}">
        <p14:creationId xmlns:p14="http://schemas.microsoft.com/office/powerpoint/2010/main" val="144837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844824"/>
            <a:ext cx="8219256" cy="3168352"/>
          </a:xfrm>
        </p:spPr>
        <p:txBody>
          <a:bodyPr>
            <a:normAutofit/>
          </a:bodyPr>
          <a:lstStyle/>
          <a:p>
            <a:pPr marL="0" indent="0">
              <a:buNone/>
            </a:pPr>
            <a:r>
              <a:rPr lang="zh-TW" altLang="zh-TW" sz="2800" dirty="0">
                <a:latin typeface="微軟正黑體" panose="020B0604030504040204" pitchFamily="34" charset="-120"/>
                <a:ea typeface="微軟正黑體" panose="020B0604030504040204" pitchFamily="34" charset="-120"/>
              </a:rPr>
              <a:t>某甲婚前生活奢華，積欠夜店逾百萬元債務多年不還，且在欠債時結婚，與妻未依法約定夫妻財產制，婚後共生一子兩女，其中長子經商有成，長女已出嫁，么女未滿</a:t>
            </a:r>
            <a:r>
              <a:rPr lang="en-US" altLang="zh-TW" sz="2800" dirty="0">
                <a:latin typeface="微軟正黑體" panose="020B0604030504040204" pitchFamily="34" charset="-120"/>
                <a:ea typeface="微軟正黑體" panose="020B0604030504040204" pitchFamily="34" charset="-120"/>
              </a:rPr>
              <a:t>20</a:t>
            </a:r>
            <a:r>
              <a:rPr lang="zh-TW" altLang="zh-TW" sz="2800" dirty="0">
                <a:latin typeface="微軟正黑體" panose="020B0604030504040204" pitchFamily="34" charset="-120"/>
                <a:ea typeface="微軟正黑體" panose="020B0604030504040204" pitchFamily="34" charset="-120"/>
              </a:rPr>
              <a:t>歲。之後某甲為了躲債離家出走，其妻則經營小吃店維生。</a:t>
            </a:r>
          </a:p>
        </p:txBody>
      </p:sp>
      <p:sp>
        <p:nvSpPr>
          <p:cNvPr id="4" name="矩形 1">
            <a:extLst>
              <a:ext uri="{FF2B5EF4-FFF2-40B4-BE49-F238E27FC236}">
                <a16:creationId xmlns:a16="http://schemas.microsoft.com/office/drawing/2014/main" xmlns="" id="{164CDE68-2E48-48D1-AF8A-4C7598D933B7}"/>
              </a:ext>
            </a:extLst>
          </p:cNvPr>
          <p:cNvSpPr>
            <a:spLocks noChangeArrowheads="1"/>
          </p:cNvSpPr>
          <p:nvPr/>
        </p:nvSpPr>
        <p:spPr bwMode="auto">
          <a:xfrm>
            <a:off x="5828927" y="4509120"/>
            <a:ext cx="26933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000" b="1" dirty="0">
                <a:latin typeface="微軟正黑體" panose="020B0604030504040204" pitchFamily="34" charset="-120"/>
                <a:ea typeface="微軟正黑體" panose="020B0604030504040204" pitchFamily="34" charset="-120"/>
              </a:rPr>
              <a:t>【106</a:t>
            </a:r>
            <a:r>
              <a:rPr lang="zh-TW" altLang="en-US" sz="2000" b="1" dirty="0">
                <a:latin typeface="微軟正黑體" panose="020B0604030504040204" pitchFamily="34" charset="-120"/>
                <a:ea typeface="微軟正黑體" panose="020B0604030504040204" pitchFamily="34" charset="-120"/>
              </a:rPr>
              <a:t>學科能力測驗</a:t>
            </a:r>
            <a:r>
              <a:rPr lang="en-US" altLang="zh-TW" sz="2000" b="1" dirty="0">
                <a:latin typeface="微軟正黑體" panose="020B0604030504040204" pitchFamily="34" charset="-120"/>
                <a:ea typeface="微軟正黑體" panose="020B0604030504040204" pitchFamily="34" charset="-120"/>
              </a:rPr>
              <a:t>】</a:t>
            </a:r>
            <a:endParaRPr lang="zh-TW" altLang="en-US" sz="2000" b="1" dirty="0"/>
          </a:p>
        </p:txBody>
      </p:sp>
    </p:spTree>
    <p:extLst>
      <p:ext uri="{BB962C8B-B14F-4D97-AF65-F5344CB8AC3E}">
        <p14:creationId xmlns:p14="http://schemas.microsoft.com/office/powerpoint/2010/main" val="4263364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標題 1"/>
          <p:cNvSpPr>
            <a:spLocks noGrp="1"/>
          </p:cNvSpPr>
          <p:nvPr>
            <p:ph type="title"/>
          </p:nvPr>
        </p:nvSpPr>
        <p:spPr/>
        <p:txBody>
          <a:bodyPr/>
          <a:lstStyle/>
          <a:p>
            <a:endParaRPr lang="zh-TW" altLang="en-US" smtClean="0"/>
          </a:p>
        </p:txBody>
      </p:sp>
      <p:sp>
        <p:nvSpPr>
          <p:cNvPr id="17411" name="內容版面配置區 2"/>
          <p:cNvSpPr>
            <a:spLocks noGrp="1"/>
          </p:cNvSpPr>
          <p:nvPr>
            <p:ph idx="1"/>
          </p:nvPr>
        </p:nvSpPr>
        <p:spPr/>
        <p:txBody>
          <a:bodyPr/>
          <a:lstStyle/>
          <a:p>
            <a:r>
              <a:rPr lang="zh-TW" altLang="en-US" smtClean="0"/>
              <a:t>以人人平等為信念，相信人民可以依自己的自由意願，衡量自身能力來塑造自己和其他人的法律關係。</a:t>
            </a:r>
          </a:p>
        </p:txBody>
      </p:sp>
      <p:sp>
        <p:nvSpPr>
          <p:cNvPr id="17412" name="投影片編號版面配置區 3"/>
          <p:cNvSpPr>
            <a:spLocks noGrp="1"/>
          </p:cNvSpPr>
          <p:nvPr>
            <p:ph type="sldNum" sz="quarter" idx="12"/>
          </p:nvPr>
        </p:nvSpPr>
        <p:spPr bwMode="auto">
          <a:noFill/>
          <a:ln>
            <a:miter lim="800000"/>
            <a:headEnd/>
            <a:tailEnd/>
          </a:ln>
        </p:spPr>
        <p:txBody>
          <a:bodyPr/>
          <a:lstStyle/>
          <a:p>
            <a:fld id="{2A7E58F7-31EC-4CCA-8AB8-35E231CCDDC8}" type="slidenum">
              <a:rPr lang="zh-TW" altLang="en-US" smtClean="0"/>
              <a:pPr/>
              <a:t>15</a:t>
            </a:fld>
            <a:endParaRPr lang="zh-TW" altLang="en-US"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5540" y="1340768"/>
            <a:ext cx="8602662" cy="1384995"/>
          </a:xfrm>
          <a:prstGeom prst="rect">
            <a:avLst/>
          </a:prstGeom>
        </p:spPr>
        <p:txBody>
          <a:bodyPr wrap="square">
            <a:spAutoFit/>
          </a:bodyPr>
          <a:lstStyle/>
          <a:p>
            <a:r>
              <a:rPr lang="zh-TW" altLang="zh-TW" sz="2800" dirty="0">
                <a:latin typeface="微軟正黑體" panose="020B0604030504040204" pitchFamily="34" charset="-120"/>
                <a:ea typeface="微軟正黑體" panose="020B0604030504040204" pitchFamily="34" charset="-120"/>
              </a:rPr>
              <a:t>某甲離家出走不久即遭車禍身亡，有關某甲婚前積欠夜店逾百萬元債務是否仍存在，以及是否該由其家人清償的問題，下列敘述何者正確？</a:t>
            </a:r>
            <a:endParaRPr lang="en-US" altLang="zh-TW" sz="2800" dirty="0">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xmlns="" id="{DC8CAAEA-CF31-47A1-9BF6-C772EF62335F}"/>
              </a:ext>
            </a:extLst>
          </p:cNvPr>
          <p:cNvSpPr/>
          <p:nvPr/>
        </p:nvSpPr>
        <p:spPr>
          <a:xfrm>
            <a:off x="2027864" y="2924944"/>
            <a:ext cx="6965142" cy="3539430"/>
          </a:xfrm>
          <a:prstGeom prst="rect">
            <a:avLst/>
          </a:prstGeom>
        </p:spPr>
        <p:txBody>
          <a:bodyPr wrap="square">
            <a:spAutoFit/>
          </a:bodyPr>
          <a:lstStyle/>
          <a:p>
            <a:pPr algn="just" fontAlgn="b"/>
            <a:r>
              <a:rPr lang="en-US" altLang="zh-TW" sz="2800" dirty="0">
                <a:latin typeface="微軟正黑體" panose="020B0604030504040204" pitchFamily="34" charset="-120"/>
                <a:ea typeface="微軟正黑體" panose="020B0604030504040204" pitchFamily="34" charset="-120"/>
              </a:rPr>
              <a:t>(A)</a:t>
            </a:r>
            <a:r>
              <a:rPr lang="zh-TW" altLang="zh-TW" sz="2800" dirty="0">
                <a:latin typeface="微軟正黑體" panose="020B0604030504040204" pitchFamily="34" charset="-120"/>
                <a:ea typeface="微軟正黑體" panose="020B0604030504040204" pitchFamily="34" charset="-120"/>
              </a:rPr>
              <a:t>某甲既已身亡，法律上權利義務主體不存在，積欠夜店債務隨之消滅</a:t>
            </a:r>
          </a:p>
          <a:p>
            <a:pPr algn="just" fontAlgn="b"/>
            <a:r>
              <a:rPr lang="en-US" altLang="zh-TW" sz="2800" dirty="0">
                <a:latin typeface="微軟正黑體" panose="020B0604030504040204" pitchFamily="34" charset="-120"/>
                <a:ea typeface="微軟正黑體" panose="020B0604030504040204" pitchFamily="34" charset="-120"/>
              </a:rPr>
              <a:t>(B)</a:t>
            </a:r>
            <a:r>
              <a:rPr lang="zh-TW" altLang="zh-TW" sz="2800" dirty="0">
                <a:latin typeface="微軟正黑體" panose="020B0604030504040204" pitchFamily="34" charset="-120"/>
                <a:ea typeface="微軟正黑體" panose="020B0604030504040204" pitchFamily="34" charset="-120"/>
              </a:rPr>
              <a:t>積欠夜店債務由甲妻與長子長女負清償責任，未成年的么女不必負責</a:t>
            </a:r>
          </a:p>
          <a:p>
            <a:pPr algn="just" fontAlgn="b"/>
            <a:r>
              <a:rPr lang="en-US" altLang="zh-TW" sz="2800" dirty="0">
                <a:latin typeface="微軟正黑體" panose="020B0604030504040204" pitchFamily="34" charset="-120"/>
                <a:ea typeface="微軟正黑體" panose="020B0604030504040204" pitchFamily="34" charset="-120"/>
              </a:rPr>
              <a:t>(C)</a:t>
            </a:r>
            <a:r>
              <a:rPr lang="zh-TW" altLang="zh-TW" sz="2800" dirty="0">
                <a:latin typeface="微軟正黑體" panose="020B0604030504040204" pitchFamily="34" charset="-120"/>
                <a:ea typeface="微軟正黑體" panose="020B0604030504040204" pitchFamily="34" charset="-120"/>
              </a:rPr>
              <a:t>長女既已出嫁，所欠夜店債務不得要求「非屬甲之家人」的長女清償</a:t>
            </a:r>
          </a:p>
          <a:p>
            <a:pPr algn="just" fontAlgn="b"/>
            <a:r>
              <a:rPr lang="en-US" altLang="zh-TW" sz="2800" dirty="0">
                <a:latin typeface="微軟正黑體" panose="020B0604030504040204" pitchFamily="34" charset="-120"/>
                <a:ea typeface="微軟正黑體" panose="020B0604030504040204" pitchFamily="34" charset="-120"/>
              </a:rPr>
              <a:t>(D)</a:t>
            </a:r>
            <a:r>
              <a:rPr lang="zh-TW" altLang="zh-TW" sz="2800" dirty="0">
                <a:latin typeface="微軟正黑體" panose="020B0604030504040204" pitchFamily="34" charset="-120"/>
                <a:ea typeface="微軟正黑體" panose="020B0604030504040204" pitchFamily="34" charset="-120"/>
              </a:rPr>
              <a:t>甲妻及其子女都是某甲的法定繼承人，皆可依法拋棄繼承，以期免責</a:t>
            </a:r>
          </a:p>
        </p:txBody>
      </p:sp>
      <p:grpSp>
        <p:nvGrpSpPr>
          <p:cNvPr id="9" name="群組 8">
            <a:extLst>
              <a:ext uri="{FF2B5EF4-FFF2-40B4-BE49-F238E27FC236}">
                <a16:creationId xmlns:a16="http://schemas.microsoft.com/office/drawing/2014/main" xmlns="" id="{62612702-EA28-415A-9AB1-B90171EB217C}"/>
              </a:ext>
            </a:extLst>
          </p:cNvPr>
          <p:cNvGrpSpPr>
            <a:grpSpLocks/>
          </p:cNvGrpSpPr>
          <p:nvPr/>
        </p:nvGrpSpPr>
        <p:grpSpPr bwMode="auto">
          <a:xfrm>
            <a:off x="539552" y="3363888"/>
            <a:ext cx="1284288" cy="768350"/>
            <a:chOff x="320554" y="3818995"/>
            <a:chExt cx="1284332" cy="769441"/>
          </a:xfrm>
        </p:grpSpPr>
        <p:sp>
          <p:nvSpPr>
            <p:cNvPr id="10" name="文字方塊 4">
              <a:extLst>
                <a:ext uri="{FF2B5EF4-FFF2-40B4-BE49-F238E27FC236}">
                  <a16:creationId xmlns:a16="http://schemas.microsoft.com/office/drawing/2014/main" xmlns="" id="{D6E44D45-56AF-4FB9-86E8-6FF1877FEB76}"/>
                </a:ext>
              </a:extLst>
            </p:cNvPr>
            <p:cNvSpPr txBox="1">
              <a:spLocks noChangeArrowheads="1"/>
            </p:cNvSpPr>
            <p:nvPr/>
          </p:nvSpPr>
          <p:spPr bwMode="auto">
            <a:xfrm>
              <a:off x="1064353" y="3818995"/>
              <a:ext cx="5405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4400" b="1">
                  <a:solidFill>
                    <a:srgbClr val="FF0000"/>
                  </a:solidFill>
                </a:rPr>
                <a:t>D</a:t>
              </a:r>
              <a:endParaRPr lang="zh-TW" altLang="en-US" sz="4400" b="1">
                <a:solidFill>
                  <a:srgbClr val="FF0000"/>
                </a:solidFill>
              </a:endParaRPr>
            </a:p>
          </p:txBody>
        </p:sp>
        <p:sp>
          <p:nvSpPr>
            <p:cNvPr id="11" name="橢圓 10">
              <a:extLst>
                <a:ext uri="{FF2B5EF4-FFF2-40B4-BE49-F238E27FC236}">
                  <a16:creationId xmlns:a16="http://schemas.microsoft.com/office/drawing/2014/main" xmlns="" id="{9DECE2DF-34C9-4B35-BEB5-B2AA29F15ADF}"/>
                </a:ext>
              </a:extLst>
            </p:cNvPr>
            <p:cNvSpPr/>
            <p:nvPr/>
          </p:nvSpPr>
          <p:spPr bwMode="auto">
            <a:xfrm>
              <a:off x="320554" y="3860329"/>
              <a:ext cx="744564" cy="68677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2800" dirty="0">
                  <a:solidFill>
                    <a:srgbClr val="FFFFFF"/>
                  </a:solidFill>
                  <a:latin typeface="微軟正黑體" panose="020B0604030504040204" pitchFamily="34" charset="-120"/>
                  <a:ea typeface="微軟正黑體" panose="020B0604030504040204" pitchFamily="34" charset="-120"/>
                </a:rPr>
                <a:t>答</a:t>
              </a:r>
            </a:p>
          </p:txBody>
        </p:sp>
      </p:grpSp>
    </p:spTree>
    <p:extLst>
      <p:ext uri="{BB962C8B-B14F-4D97-AF65-F5344CB8AC3E}">
        <p14:creationId xmlns:p14="http://schemas.microsoft.com/office/powerpoint/2010/main" val="421411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67544" y="1307901"/>
            <a:ext cx="8219256" cy="4929411"/>
          </a:xfrm>
        </p:spPr>
        <p:txBody>
          <a:bodyPr>
            <a:noAutofit/>
          </a:bodyPr>
          <a:lstStyle/>
          <a:p>
            <a:pPr marL="0" indent="0">
              <a:buNone/>
            </a:pPr>
            <a:r>
              <a:rPr lang="zh-TW" altLang="en-US" sz="2800" dirty="0">
                <a:latin typeface="微軟正黑體" panose="020B0604030504040204" pitchFamily="34" charset="-120"/>
                <a:ea typeface="微軟正黑體" panose="020B0604030504040204" pitchFamily="34" charset="-120"/>
              </a:rPr>
              <a:t>書名：</a:t>
            </a:r>
            <a:r>
              <a:rPr lang="zh-TW" altLang="en-US" sz="2800" b="1" dirty="0">
                <a:latin typeface="微軟正黑體" panose="020B0604030504040204" pitchFamily="34" charset="-120"/>
                <a:ea typeface="微軟正黑體" panose="020B0604030504040204" pitchFamily="34" charset="-120"/>
              </a:rPr>
              <a:t>好散，也是一種幸福（二版）</a:t>
            </a:r>
          </a:p>
          <a:p>
            <a:pPr marL="0" indent="0">
              <a:buNone/>
            </a:pPr>
            <a:r>
              <a:rPr lang="zh-TW" altLang="en-US" sz="2800" dirty="0">
                <a:latin typeface="微軟正黑體" panose="020B0604030504040204" pitchFamily="34" charset="-120"/>
                <a:ea typeface="微軟正黑體" panose="020B0604030504040204" pitchFamily="34" charset="-120"/>
              </a:rPr>
              <a:t>簡介：全台最頂尖的家事律師，賴芳玉將自己二十幾年來的辦案體悟與感動，以架空卻真實的故事，用虛擬人物說出每個人的曾經，傳遞著愛情婚姻裡的善變、防衛、自由、悲傷和嫉妒的省思，以及你該知道關於結婚成立、解除婚約的要件；非婚生子女的姓氏、扶養義務、監護權、探視權、繼承權；家暴、外遇、離婚、夫妻財產制；婆媳不和、父母子女扶養義務、撤銷贈與、遺棄罪、老人的權益等法律知識。</a:t>
            </a:r>
          </a:p>
        </p:txBody>
      </p:sp>
    </p:spTree>
    <p:extLst>
      <p:ext uri="{BB962C8B-B14F-4D97-AF65-F5344CB8AC3E}">
        <p14:creationId xmlns:p14="http://schemas.microsoft.com/office/powerpoint/2010/main" val="301898950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67544" y="1307901"/>
            <a:ext cx="8219256" cy="4929411"/>
          </a:xfrm>
        </p:spPr>
        <p:txBody>
          <a:bodyPr>
            <a:noAutofit/>
          </a:bodyPr>
          <a:lstStyle/>
          <a:p>
            <a:pPr marL="0" indent="0" algn="just">
              <a:buNone/>
            </a:pPr>
            <a:r>
              <a:rPr lang="zh-TW" altLang="en-US" sz="2800" dirty="0">
                <a:latin typeface="微軟正黑體" panose="020B0604030504040204" pitchFamily="34" charset="-120"/>
                <a:ea typeface="微軟正黑體" panose="020B0604030504040204" pitchFamily="34" charset="-120"/>
              </a:rPr>
              <a:t>書名：</a:t>
            </a:r>
            <a:r>
              <a:rPr lang="zh-TW" altLang="en-US" sz="2800" b="1" dirty="0">
                <a:latin typeface="微軟正黑體" panose="020B0604030504040204" pitchFamily="34" charset="-120"/>
                <a:ea typeface="微軟正黑體" panose="020B0604030504040204" pitchFamily="34" charset="-120"/>
              </a:rPr>
              <a:t>消費者保護法入門 </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修訂第</a:t>
            </a:r>
            <a:r>
              <a:rPr lang="en-US" altLang="zh-TW" sz="2800" b="1" dirty="0">
                <a:latin typeface="微軟正黑體" panose="020B0604030504040204" pitchFamily="34" charset="-120"/>
                <a:ea typeface="微軟正黑體" panose="020B0604030504040204" pitchFamily="34" charset="-120"/>
              </a:rPr>
              <a:t>3</a:t>
            </a:r>
            <a:r>
              <a:rPr lang="zh-TW" altLang="en-US" sz="2800" b="1" dirty="0">
                <a:latin typeface="微軟正黑體" panose="020B0604030504040204" pitchFamily="34" charset="-120"/>
                <a:ea typeface="微軟正黑體" panose="020B0604030504040204" pitchFamily="34" charset="-120"/>
              </a:rPr>
              <a:t>版</a:t>
            </a:r>
            <a:r>
              <a:rPr lang="en-US" altLang="zh-TW" sz="2800" b="1" dirty="0">
                <a:latin typeface="微軟正黑體" panose="020B0604030504040204" pitchFamily="34" charset="-120"/>
                <a:ea typeface="微軟正黑體" panose="020B0604030504040204" pitchFamily="34" charset="-120"/>
              </a:rPr>
              <a:t>) </a:t>
            </a:r>
            <a:endParaRPr lang="zh-TW" altLang="en-US" sz="2800" b="1" dirty="0">
              <a:latin typeface="微軟正黑體" panose="020B0604030504040204" pitchFamily="34" charset="-120"/>
              <a:ea typeface="微軟正黑體" panose="020B0604030504040204" pitchFamily="34" charset="-120"/>
            </a:endParaRPr>
          </a:p>
          <a:p>
            <a:pPr marL="0" indent="0" algn="just">
              <a:buNone/>
            </a:pPr>
            <a:r>
              <a:rPr lang="zh-TW" altLang="en-US" sz="2800" dirty="0">
                <a:latin typeface="微軟正黑體" panose="020B0604030504040204" pitchFamily="34" charset="-120"/>
                <a:ea typeface="微軟正黑體" panose="020B0604030504040204" pitchFamily="34" charset="-120"/>
              </a:rPr>
              <a:t>簡介：因應</a:t>
            </a:r>
            <a:r>
              <a:rPr lang="en-US" altLang="zh-TW" sz="2800" dirty="0">
                <a:latin typeface="微軟正黑體" panose="020B0604030504040204" pitchFamily="34" charset="-120"/>
                <a:ea typeface="微軟正黑體" panose="020B0604030504040204" pitchFamily="34" charset="-120"/>
              </a:rPr>
              <a:t>2015</a:t>
            </a:r>
            <a:r>
              <a:rPr lang="zh-TW" altLang="en-US" sz="2800" dirty="0">
                <a:latin typeface="微軟正黑體" panose="020B0604030504040204" pitchFamily="34" charset="-120"/>
                <a:ea typeface="微軟正黑體" panose="020B0604030504040204" pitchFamily="34" charset="-120"/>
              </a:rPr>
              <a:t>年</a:t>
            </a:r>
            <a:r>
              <a:rPr lang="en-US" altLang="zh-TW" sz="2800" dirty="0">
                <a:latin typeface="微軟正黑體" panose="020B0604030504040204" pitchFamily="34" charset="-120"/>
                <a:ea typeface="微軟正黑體" panose="020B0604030504040204" pitchFamily="34" charset="-120"/>
              </a:rPr>
              <a:t>6</a:t>
            </a:r>
            <a:r>
              <a:rPr lang="zh-TW" altLang="en-US" sz="2800" dirty="0">
                <a:latin typeface="微軟正黑體" panose="020B0604030504040204" pitchFamily="34" charset="-120"/>
                <a:ea typeface="微軟正黑體" panose="020B0604030504040204" pitchFamily="34" charset="-120"/>
              </a:rPr>
              <a:t>月</a:t>
            </a:r>
            <a:r>
              <a:rPr lang="en-US" altLang="zh-TW" sz="2800" dirty="0">
                <a:latin typeface="微軟正黑體" panose="020B0604030504040204" pitchFamily="34" charset="-120"/>
                <a:ea typeface="微軟正黑體" panose="020B0604030504040204" pitchFamily="34" charset="-120"/>
              </a:rPr>
              <a:t>17</a:t>
            </a:r>
            <a:r>
              <a:rPr lang="zh-TW" altLang="en-US" sz="2800" dirty="0">
                <a:latin typeface="微軟正黑體" panose="020B0604030504040204" pitchFamily="34" charset="-120"/>
                <a:ea typeface="微軟正黑體" panose="020B0604030504040204" pitchFamily="34" charset="-120"/>
              </a:rPr>
              <a:t>日消費者保護法的修正</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包括修正施行細則、訂頒通訊交易解除權合理例外情事適用準則等配套</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並配合金融消費者保護法、食品安全衛生管理法、公平交易法、大陸消費者權益保護法等法律的修正，以及最近社會上發生的大統爛油、八仙塵爆、網路標錯價、網路代購等消費事件，均依據最新資料予以更新或納入，修訂幅度甚大。</a:t>
            </a:r>
          </a:p>
        </p:txBody>
      </p:sp>
    </p:spTree>
    <p:extLst>
      <p:ext uri="{BB962C8B-B14F-4D97-AF65-F5344CB8AC3E}">
        <p14:creationId xmlns:p14="http://schemas.microsoft.com/office/powerpoint/2010/main" val="30189895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67544" y="1307901"/>
            <a:ext cx="8219256" cy="4929411"/>
          </a:xfrm>
        </p:spPr>
        <p:txBody>
          <a:bodyPr>
            <a:noAutofit/>
          </a:bodyPr>
          <a:lstStyle/>
          <a:p>
            <a:pPr marL="0" indent="0">
              <a:buNone/>
            </a:pPr>
            <a:r>
              <a:rPr lang="zh-TW" altLang="en-US" sz="2800" dirty="0">
                <a:latin typeface="微軟正黑體" panose="020B0604030504040204" pitchFamily="34" charset="-120"/>
                <a:ea typeface="微軟正黑體" panose="020B0604030504040204" pitchFamily="34" charset="-120"/>
              </a:rPr>
              <a:t>書名：</a:t>
            </a:r>
            <a:r>
              <a:rPr lang="zh-TW" altLang="en-US" sz="2800" b="1" dirty="0">
                <a:latin typeface="微軟正黑體" panose="020B0604030504040204" pitchFamily="34" charset="-120"/>
                <a:ea typeface="微軟正黑體" panose="020B0604030504040204" pitchFamily="34" charset="-120"/>
              </a:rPr>
              <a:t>圖解式法典：民法</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親屬．繼承</a:t>
            </a:r>
            <a:r>
              <a:rPr lang="en-US" altLang="zh-TW" sz="2800" b="1" dirty="0">
                <a:latin typeface="微軟正黑體" panose="020B0604030504040204" pitchFamily="34" charset="-120"/>
                <a:ea typeface="微軟正黑體" panose="020B0604030504040204" pitchFamily="34" charset="-120"/>
              </a:rPr>
              <a:t>)</a:t>
            </a:r>
          </a:p>
          <a:p>
            <a:pPr marL="0" indent="0">
              <a:buNone/>
            </a:pPr>
            <a:r>
              <a:rPr lang="zh-TW" altLang="en-US" sz="2800" dirty="0">
                <a:latin typeface="微軟正黑體" panose="020B0604030504040204" pitchFamily="34" charset="-120"/>
                <a:ea typeface="微軟正黑體" panose="020B0604030504040204" pitchFamily="34" charset="-120"/>
              </a:rPr>
              <a:t>簡介：對於「在校生」以及眾多「非法律系的同學」在學習法律之初，就法條複雜、艱澀的文字常常難以理解，不知如何解讀，更遑論記憶背誦，只能不知所以然的逐字硬背，造成極大的負擔。本書以法條條文為主，透過簡明易懂的圖解架構，為同學學習民法之最佳入門書。</a:t>
            </a:r>
            <a:br>
              <a:rPr lang="zh-TW" altLang="en-US" sz="2800" dirty="0">
                <a:latin typeface="微軟正黑體" panose="020B0604030504040204" pitchFamily="34" charset="-120"/>
                <a:ea typeface="微軟正黑體" panose="020B0604030504040204" pitchFamily="34" charset="-120"/>
              </a:rPr>
            </a:br>
            <a:endParaRPr lang="zh-TW"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22941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4"/>
          <p:cNvSpPr>
            <a:spLocks noGrp="1" noChangeArrowheads="1"/>
          </p:cNvSpPr>
          <p:nvPr>
            <p:ph type="sldNum" sz="quarter" idx="16"/>
          </p:nvPr>
        </p:nvSpPr>
        <p:spPr bwMode="auto">
          <a:noFill/>
          <a:ln>
            <a:miter lim="800000"/>
            <a:headEnd/>
            <a:tailEnd/>
          </a:ln>
        </p:spPr>
        <p:txBody>
          <a:bodyPr/>
          <a:lstStyle/>
          <a:p>
            <a:fld id="{9885273D-A006-4FB4-BED5-A9DFDF1CEC97}" type="slidenum">
              <a:rPr lang="zh-TW" altLang="en-US" smtClean="0"/>
              <a:pPr/>
              <a:t>16</a:t>
            </a:fld>
            <a:endParaRPr lang="zh-TW" altLang="en-US" smtClean="0"/>
          </a:p>
        </p:txBody>
      </p:sp>
      <p:sp>
        <p:nvSpPr>
          <p:cNvPr id="18435" name="標題 1"/>
          <p:cNvSpPr>
            <a:spLocks noGrp="1"/>
          </p:cNvSpPr>
          <p:nvPr>
            <p:ph type="title"/>
          </p:nvPr>
        </p:nvSpPr>
        <p:spPr>
          <a:xfrm>
            <a:off x="2916238" y="0"/>
            <a:ext cx="5313362" cy="765175"/>
          </a:xfrm>
        </p:spPr>
        <p:txBody>
          <a:bodyPr/>
          <a:lstStyle/>
          <a:p>
            <a:r>
              <a:rPr sz="3800" dirty="0">
                <a:solidFill>
                  <a:srgbClr val="FF0000"/>
                </a:solidFill>
                <a:latin typeface="BiauKai" pitchFamily="2" charset="-120"/>
                <a:ea typeface="BiauKai" pitchFamily="2" charset="-120"/>
              </a:rPr>
              <a:t>私法自治的意義和歷史</a:t>
            </a:r>
          </a:p>
        </p:txBody>
      </p:sp>
      <p:sp>
        <p:nvSpPr>
          <p:cNvPr id="18436" name="內容版面配置區 4"/>
          <p:cNvSpPr>
            <a:spLocks noGrp="1"/>
          </p:cNvSpPr>
          <p:nvPr>
            <p:ph sz="quarter" idx="13"/>
          </p:nvPr>
        </p:nvSpPr>
        <p:spPr/>
        <p:txBody>
          <a:bodyPr/>
          <a:lstStyle/>
          <a:p>
            <a:pPr marL="536575" indent="-536575">
              <a:lnSpc>
                <a:spcPts val="4000"/>
              </a:lnSpc>
            </a:pPr>
            <a:r>
              <a:t>歐洲中世紀封建時代，領主有權決定人民的所有事項，包括婚姻大事等。隨著商業的發展，個人主義和自由主義的思想抬頭，逐漸出現「公」與「私」兩種不同領域不得相互干擾的聲音。</a:t>
            </a:r>
            <a:endParaRPr lang="en-US" altLang="zh-TW"/>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編號版面配置區 4"/>
          <p:cNvSpPr>
            <a:spLocks noGrp="1" noChangeArrowheads="1"/>
          </p:cNvSpPr>
          <p:nvPr>
            <p:ph type="sldNum" sz="quarter" idx="16"/>
          </p:nvPr>
        </p:nvSpPr>
        <p:spPr bwMode="auto">
          <a:noFill/>
          <a:ln>
            <a:miter lim="800000"/>
            <a:headEnd/>
            <a:tailEnd/>
          </a:ln>
        </p:spPr>
        <p:txBody>
          <a:bodyPr/>
          <a:lstStyle/>
          <a:p>
            <a:fld id="{CB25FAAB-7F24-4CA9-8044-53B54EE991FB}" type="slidenum">
              <a:rPr lang="zh-TW" altLang="en-US" smtClean="0"/>
              <a:pPr/>
              <a:t>17</a:t>
            </a:fld>
            <a:endParaRPr lang="zh-TW" altLang="en-US" smtClean="0"/>
          </a:p>
        </p:txBody>
      </p:sp>
      <p:sp>
        <p:nvSpPr>
          <p:cNvPr id="19459" name="標題 1"/>
          <p:cNvSpPr>
            <a:spLocks noGrp="1"/>
          </p:cNvSpPr>
          <p:nvPr>
            <p:ph type="title"/>
          </p:nvPr>
        </p:nvSpPr>
        <p:spPr>
          <a:xfrm>
            <a:off x="2916238" y="0"/>
            <a:ext cx="5313362" cy="765175"/>
          </a:xfrm>
        </p:spPr>
        <p:txBody>
          <a:bodyPr/>
          <a:lstStyle/>
          <a:p>
            <a:r>
              <a:rPr sz="3800" dirty="0">
                <a:solidFill>
                  <a:srgbClr val="FF0000"/>
                </a:solidFill>
                <a:latin typeface="BiauKai" pitchFamily="2" charset="-120"/>
                <a:ea typeface="BiauKai" pitchFamily="2" charset="-120"/>
              </a:rPr>
              <a:t>私法自治的意義和歷史</a:t>
            </a:r>
          </a:p>
        </p:txBody>
      </p:sp>
      <p:sp>
        <p:nvSpPr>
          <p:cNvPr id="19460" name="內容版面配置區 4"/>
          <p:cNvSpPr>
            <a:spLocks noGrp="1"/>
          </p:cNvSpPr>
          <p:nvPr>
            <p:ph sz="quarter" idx="13"/>
          </p:nvPr>
        </p:nvSpPr>
        <p:spPr/>
        <p:txBody>
          <a:bodyPr/>
          <a:lstStyle/>
          <a:p>
            <a:pPr marL="536575" indent="-536575">
              <a:lnSpc>
                <a:spcPts val="4000"/>
              </a:lnSpc>
            </a:pPr>
            <a:r>
              <a:t>在私領域的「</a:t>
            </a:r>
            <a:r>
              <a:rPr b="1">
                <a:solidFill>
                  <a:srgbClr val="FF0000"/>
                </a:solidFill>
              </a:rPr>
              <a:t>私法自治</a:t>
            </a:r>
            <a:r>
              <a:t>」，是奠基於「</a:t>
            </a:r>
            <a:r>
              <a:rPr b="1">
                <a:solidFill>
                  <a:srgbClr val="FF0000"/>
                </a:solidFill>
              </a:rPr>
              <a:t>契約神聖</a:t>
            </a:r>
            <a:r>
              <a:t>」與「</a:t>
            </a:r>
            <a:r>
              <a:rPr b="1">
                <a:solidFill>
                  <a:srgbClr val="FF0000"/>
                </a:solidFill>
              </a:rPr>
              <a:t>契約自由</a:t>
            </a:r>
            <a:r>
              <a:t>」的基礎上，此構成民法的重要概念，指個人可自主決定，以意思表示與他人之間發生各類權利義務的法律關係。</a:t>
            </a:r>
          </a:p>
          <a:p>
            <a:pPr marL="536575" indent="-536575">
              <a:lnSpc>
                <a:spcPts val="4000"/>
              </a:lnSpc>
            </a:pPr>
            <a:r>
              <a:t>但隨著時代變遷，「私法自治」已非絕對，此時公權力介入私法，其目的並不在於限制「私法」，而是在保障人權。</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06492" y="332656"/>
            <a:ext cx="1313180" cy="769441"/>
          </a:xfrm>
          <a:prstGeom prst="rect">
            <a:avLst/>
          </a:prstGeom>
          <a:noFill/>
        </p:spPr>
        <p:txBody>
          <a:bodyPr wrap="none" rtlCol="0">
            <a:spAutoFit/>
          </a:bodyPr>
          <a:lstStyle/>
          <a:p>
            <a:r>
              <a:rPr lang="zh-TW" altLang="en-US" sz="4400" b="1" dirty="0">
                <a:latin typeface="微軟正黑體" pitchFamily="34" charset="-120"/>
                <a:ea typeface="微軟正黑體" pitchFamily="34" charset="-120"/>
              </a:rPr>
              <a:t>一、</a:t>
            </a:r>
          </a:p>
        </p:txBody>
      </p:sp>
      <p:sp>
        <p:nvSpPr>
          <p:cNvPr id="2" name="內容版面配置區 1"/>
          <p:cNvSpPr>
            <a:spLocks noGrp="1"/>
          </p:cNvSpPr>
          <p:nvPr>
            <p:ph idx="1"/>
          </p:nvPr>
        </p:nvSpPr>
        <p:spPr>
          <a:xfrm>
            <a:off x="963082" y="1628800"/>
            <a:ext cx="7497350" cy="4525963"/>
          </a:xfrm>
        </p:spPr>
        <p:txBody>
          <a:bodyPr>
            <a:normAutofit/>
          </a:bodyPr>
          <a:lstStyle/>
          <a:p>
            <a:pPr marL="0" indent="0">
              <a:lnSpc>
                <a:spcPct val="100000"/>
              </a:lnSpc>
              <a:buNone/>
            </a:pPr>
            <a:r>
              <a:rPr lang="zh-TW" altLang="en-US" sz="2800" dirty="0"/>
              <a:t>例如：</a:t>
            </a:r>
            <a:endParaRPr lang="en-US" altLang="zh-TW" sz="2800" dirty="0"/>
          </a:p>
          <a:p>
            <a:pPr marL="0" indent="0">
              <a:lnSpc>
                <a:spcPct val="100000"/>
              </a:lnSpc>
              <a:buNone/>
            </a:pPr>
            <a:r>
              <a:rPr lang="zh-TW" altLang="en-US" sz="2800" dirty="0"/>
              <a:t>租屋族遇到「房東不願退還押金、要求由房客負責修繕、電費一度</a:t>
            </a:r>
            <a:r>
              <a:rPr lang="en-US" altLang="zh-TW" sz="2800" dirty="0"/>
              <a:t>7-10</a:t>
            </a:r>
            <a:r>
              <a:rPr lang="zh-TW" altLang="en-US" sz="2800" dirty="0"/>
              <a:t>元、房東任意進出、不准房客將租金報稅」等問題。</a:t>
            </a:r>
            <a:endParaRPr lang="en-US" altLang="zh-TW" sz="2800" dirty="0"/>
          </a:p>
          <a:p>
            <a:pPr marL="0" indent="0">
              <a:lnSpc>
                <a:spcPct val="100000"/>
              </a:lnSpc>
              <a:buNone/>
            </a:pPr>
            <a:r>
              <a:rPr lang="zh-TW" altLang="en-US" sz="2800" dirty="0"/>
              <a:t>有人說：「又沒有人逼他們租屋，他們是自願的呀！」</a:t>
            </a:r>
            <a:endParaRPr lang="zh-TW" altLang="en-US" sz="2800" dirty="0">
              <a:latin typeface="+mn-ea"/>
              <a:ea typeface="+mn-ea"/>
            </a:endParaRPr>
          </a:p>
        </p:txBody>
      </p:sp>
      <p:sp>
        <p:nvSpPr>
          <p:cNvPr id="3" name="標題 2"/>
          <p:cNvSpPr>
            <a:spLocks noGrp="1"/>
          </p:cNvSpPr>
          <p:nvPr>
            <p:ph type="title"/>
          </p:nvPr>
        </p:nvSpPr>
        <p:spPr>
          <a:xfrm>
            <a:off x="1403648" y="145876"/>
            <a:ext cx="7283152" cy="1143000"/>
          </a:xfrm>
        </p:spPr>
        <p:txBody>
          <a:bodyPr>
            <a:normAutofit/>
          </a:bodyPr>
          <a:lstStyle/>
          <a:p>
            <a:pPr algn="l"/>
            <a:r>
              <a:rPr lang="zh-TW" altLang="en-US" sz="4400" b="1" dirty="0"/>
              <a:t>所有交易都是平等的嗎</a:t>
            </a:r>
          </a:p>
        </p:txBody>
      </p:sp>
    </p:spTree>
    <p:extLst>
      <p:ext uri="{BB962C8B-B14F-4D97-AF65-F5344CB8AC3E}">
        <p14:creationId xmlns:p14="http://schemas.microsoft.com/office/powerpoint/2010/main" val="2268194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只要沒有人逼我，就算是公平的交易嗎？</a:t>
            </a:r>
          </a:p>
        </p:txBody>
      </p:sp>
      <p:pic>
        <p:nvPicPr>
          <p:cNvPr id="6" name="圖片 5">
            <a:extLst>
              <a:ext uri="{FF2B5EF4-FFF2-40B4-BE49-F238E27FC236}">
                <a16:creationId xmlns:a16="http://schemas.microsoft.com/office/drawing/2014/main" xmlns="" id="{111A7314-857E-463F-9A72-728E86987C71}"/>
              </a:ext>
            </a:extLst>
          </p:cNvPr>
          <p:cNvPicPr>
            <a:picLocks noChangeAspect="1"/>
          </p:cNvPicPr>
          <p:nvPr/>
        </p:nvPicPr>
        <p:blipFill>
          <a:blip r:embed="rId2"/>
          <a:stretch>
            <a:fillRect/>
          </a:stretch>
        </p:blipFill>
        <p:spPr>
          <a:xfrm>
            <a:off x="0" y="1535513"/>
            <a:ext cx="9144000" cy="3786973"/>
          </a:xfrm>
          <a:prstGeom prst="rect">
            <a:avLst/>
          </a:prstGeom>
        </p:spPr>
      </p:pic>
    </p:spTree>
    <p:extLst>
      <p:ext uri="{BB962C8B-B14F-4D97-AF65-F5344CB8AC3E}">
        <p14:creationId xmlns:p14="http://schemas.microsoft.com/office/powerpoint/2010/main" val="1699425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橢圓 7"/>
          <p:cNvSpPr/>
          <p:nvPr/>
        </p:nvSpPr>
        <p:spPr bwMode="auto">
          <a:xfrm>
            <a:off x="971600" y="1486062"/>
            <a:ext cx="827922" cy="829869"/>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kumimoji="0" lang="zh-TW" altLang="en-US" sz="4400" b="1" dirty="0">
                <a:solidFill>
                  <a:srgbClr val="002060"/>
                </a:solidFill>
                <a:latin typeface="微軟正黑體" panose="020B0604030504040204" pitchFamily="34" charset="-120"/>
                <a:ea typeface="微軟正黑體" panose="020B0604030504040204" pitchFamily="34" charset="-120"/>
              </a:rPr>
              <a:t>壹</a:t>
            </a:r>
          </a:p>
        </p:txBody>
      </p:sp>
      <p:sp>
        <p:nvSpPr>
          <p:cNvPr id="12" name="矩形 11"/>
          <p:cNvSpPr/>
          <p:nvPr/>
        </p:nvSpPr>
        <p:spPr>
          <a:xfrm>
            <a:off x="1799522" y="1595851"/>
            <a:ext cx="4381328" cy="584775"/>
          </a:xfrm>
          <a:prstGeom prst="rect">
            <a:avLst/>
          </a:prstGeom>
        </p:spPr>
        <p:txBody>
          <a:bodyPr wrap="none">
            <a:spAutoFit/>
          </a:bodyPr>
          <a:lstStyle/>
          <a:p>
            <a:r>
              <a:rPr lang="zh-TW" altLang="en-US" sz="3200" b="1" dirty="0">
                <a:latin typeface="微軟正黑體" panose="020B0604030504040204" pitchFamily="34" charset="-120"/>
                <a:ea typeface="微軟正黑體" panose="020B0604030504040204" pitchFamily="34" charset="-120"/>
              </a:rPr>
              <a:t>為何要限制締約自由？ </a:t>
            </a:r>
          </a:p>
        </p:txBody>
      </p:sp>
      <p:grpSp>
        <p:nvGrpSpPr>
          <p:cNvPr id="3" name="群組 2">
            <a:extLst>
              <a:ext uri="{FF2B5EF4-FFF2-40B4-BE49-F238E27FC236}">
                <a16:creationId xmlns:a16="http://schemas.microsoft.com/office/drawing/2014/main" xmlns="" id="{E0C16B37-E689-48FC-B459-6443E2F12C3C}"/>
              </a:ext>
            </a:extLst>
          </p:cNvPr>
          <p:cNvGrpSpPr/>
          <p:nvPr/>
        </p:nvGrpSpPr>
        <p:grpSpPr>
          <a:xfrm>
            <a:off x="971600" y="2531955"/>
            <a:ext cx="4331712" cy="829869"/>
            <a:chOff x="971600" y="2531955"/>
            <a:chExt cx="4331712" cy="829869"/>
          </a:xfrm>
        </p:grpSpPr>
        <p:sp>
          <p:nvSpPr>
            <p:cNvPr id="13" name="橢圓 12"/>
            <p:cNvSpPr/>
            <p:nvPr/>
          </p:nvSpPr>
          <p:spPr bwMode="auto">
            <a:xfrm>
              <a:off x="971600" y="2531955"/>
              <a:ext cx="827922" cy="829869"/>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zh-TW" altLang="en-US" sz="4400" b="1" dirty="0">
                  <a:solidFill>
                    <a:srgbClr val="002060"/>
                  </a:solidFill>
                  <a:latin typeface="微軟正黑體" panose="020B0604030504040204" pitchFamily="34" charset="-120"/>
                  <a:ea typeface="微軟正黑體" panose="020B0604030504040204" pitchFamily="34" charset="-120"/>
                </a:rPr>
                <a:t>貳</a:t>
              </a:r>
              <a:endParaRPr kumimoji="0" lang="zh-TW" altLang="en-US" sz="4400" b="1" dirty="0">
                <a:solidFill>
                  <a:srgbClr val="002060"/>
                </a:solidFill>
                <a:latin typeface="微軟正黑體" panose="020B0604030504040204" pitchFamily="34" charset="-120"/>
                <a:ea typeface="微軟正黑體" panose="020B0604030504040204" pitchFamily="34" charset="-120"/>
              </a:endParaRPr>
            </a:p>
          </p:txBody>
        </p:sp>
        <p:sp>
          <p:nvSpPr>
            <p:cNvPr id="16" name="矩形 15"/>
            <p:cNvSpPr/>
            <p:nvPr/>
          </p:nvSpPr>
          <p:spPr>
            <a:xfrm>
              <a:off x="1835696" y="2667260"/>
              <a:ext cx="3467616" cy="584775"/>
            </a:xfrm>
            <a:prstGeom prst="rect">
              <a:avLst/>
            </a:prstGeom>
          </p:spPr>
          <p:txBody>
            <a:bodyPr wrap="none">
              <a:spAutoFit/>
            </a:bodyPr>
            <a:lstStyle/>
            <a:p>
              <a:r>
                <a:rPr lang="zh-TW" altLang="en-US" sz="3200" b="1" dirty="0">
                  <a:latin typeface="微軟正黑體" panose="020B0604030504040204" pitchFamily="34" charset="-120"/>
                  <a:ea typeface="微軟正黑體" panose="020B0604030504040204" pitchFamily="34" charset="-120"/>
                </a:rPr>
                <a:t>私有財產權的保障</a:t>
              </a:r>
            </a:p>
          </p:txBody>
        </p:sp>
      </p:grpSp>
      <p:grpSp>
        <p:nvGrpSpPr>
          <p:cNvPr id="4" name="群組 3">
            <a:extLst>
              <a:ext uri="{FF2B5EF4-FFF2-40B4-BE49-F238E27FC236}">
                <a16:creationId xmlns:a16="http://schemas.microsoft.com/office/drawing/2014/main" xmlns="" id="{03C7C49E-1682-4476-86D3-BD85F2EFC82C}"/>
              </a:ext>
            </a:extLst>
          </p:cNvPr>
          <p:cNvGrpSpPr/>
          <p:nvPr/>
        </p:nvGrpSpPr>
        <p:grpSpPr>
          <a:xfrm>
            <a:off x="971600" y="3612075"/>
            <a:ext cx="7707636" cy="829869"/>
            <a:chOff x="971600" y="3612075"/>
            <a:chExt cx="7707636" cy="829869"/>
          </a:xfrm>
        </p:grpSpPr>
        <p:sp>
          <p:nvSpPr>
            <p:cNvPr id="14" name="橢圓 13"/>
            <p:cNvSpPr/>
            <p:nvPr/>
          </p:nvSpPr>
          <p:spPr bwMode="auto">
            <a:xfrm>
              <a:off x="971600" y="3612075"/>
              <a:ext cx="827922" cy="829869"/>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zh-TW" altLang="en-US" sz="4400" b="1" dirty="0">
                  <a:solidFill>
                    <a:srgbClr val="002060"/>
                  </a:solidFill>
                  <a:latin typeface="微軟正黑體" panose="020B0604030504040204" pitchFamily="34" charset="-120"/>
                  <a:ea typeface="微軟正黑體" panose="020B0604030504040204" pitchFamily="34" charset="-120"/>
                </a:rPr>
                <a:t>参</a:t>
              </a:r>
              <a:endParaRPr kumimoji="0" lang="zh-TW" altLang="en-US" sz="4400" b="1" dirty="0">
                <a:solidFill>
                  <a:srgbClr val="002060"/>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1835696" y="3747380"/>
              <a:ext cx="6843540" cy="584775"/>
            </a:xfrm>
            <a:prstGeom prst="rect">
              <a:avLst/>
            </a:prstGeom>
          </p:spPr>
          <p:txBody>
            <a:bodyPr wrap="none">
              <a:spAutoFit/>
            </a:bodyPr>
            <a:lstStyle/>
            <a:p>
              <a:pPr>
                <a:defRPr/>
              </a:pPr>
              <a:r>
                <a:rPr lang="zh-TW" altLang="en-US" sz="3200" b="1" dirty="0">
                  <a:latin typeface="微軟正黑體" panose="020B0604030504040204" pitchFamily="34" charset="-120"/>
                  <a:ea typeface="微軟正黑體" panose="020B0604030504040204" pitchFamily="34" charset="-120"/>
                </a:rPr>
                <a:t>民法如何規範配偶之間的財產關係？</a:t>
              </a:r>
              <a:endParaRPr lang="zh-TW" altLang="en-US" sz="3200" b="1" dirty="0">
                <a:solidFill>
                  <a:schemeClr val="bg1"/>
                </a:solidFill>
                <a:latin typeface="微軟正黑體" panose="020B0604030504040204" pitchFamily="34" charset="-120"/>
                <a:ea typeface="微軟正黑體" panose="020B0604030504040204" pitchFamily="34" charset="-120"/>
              </a:endParaRPr>
            </a:p>
          </p:txBody>
        </p:sp>
      </p:grpSp>
      <p:grpSp>
        <p:nvGrpSpPr>
          <p:cNvPr id="5" name="群組 4">
            <a:extLst>
              <a:ext uri="{FF2B5EF4-FFF2-40B4-BE49-F238E27FC236}">
                <a16:creationId xmlns:a16="http://schemas.microsoft.com/office/drawing/2014/main" xmlns="" id="{69010418-6AFB-447D-A21B-F7945E8EBD36}"/>
              </a:ext>
            </a:extLst>
          </p:cNvPr>
          <p:cNvGrpSpPr/>
          <p:nvPr/>
        </p:nvGrpSpPr>
        <p:grpSpPr>
          <a:xfrm>
            <a:off x="971600" y="4687840"/>
            <a:ext cx="5973187" cy="829869"/>
            <a:chOff x="971600" y="4687840"/>
            <a:chExt cx="5973187" cy="829869"/>
          </a:xfrm>
        </p:grpSpPr>
        <p:sp>
          <p:nvSpPr>
            <p:cNvPr id="9" name="橢圓 8"/>
            <p:cNvSpPr/>
            <p:nvPr/>
          </p:nvSpPr>
          <p:spPr bwMode="auto">
            <a:xfrm>
              <a:off x="971600" y="4687840"/>
              <a:ext cx="827922" cy="829869"/>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kumimoji="0" lang="zh-TW" altLang="en-US" sz="4400" b="1" dirty="0">
                  <a:solidFill>
                    <a:srgbClr val="002060"/>
                  </a:solidFill>
                  <a:latin typeface="微軟正黑體" panose="020B0604030504040204" pitchFamily="34" charset="-120"/>
                  <a:ea typeface="微軟正黑體" panose="020B0604030504040204" pitchFamily="34" charset="-120"/>
                </a:rPr>
                <a:t>肆</a:t>
              </a:r>
            </a:p>
          </p:txBody>
        </p:sp>
        <p:sp>
          <p:nvSpPr>
            <p:cNvPr id="2" name="矩形 1"/>
            <p:cNvSpPr/>
            <p:nvPr/>
          </p:nvSpPr>
          <p:spPr>
            <a:xfrm>
              <a:off x="1835696" y="4810386"/>
              <a:ext cx="5109091" cy="584775"/>
            </a:xfrm>
            <a:prstGeom prst="rect">
              <a:avLst/>
            </a:prstGeom>
          </p:spPr>
          <p:txBody>
            <a:bodyPr wrap="none">
              <a:spAutoFit/>
            </a:bodyPr>
            <a:lstStyle/>
            <a:p>
              <a:r>
                <a:rPr lang="zh-TW" altLang="en-US" sz="3200" b="1" dirty="0">
                  <a:latin typeface="微軟正黑體" panose="020B0604030504040204" pitchFamily="34" charset="-120"/>
                  <a:ea typeface="微軟正黑體" panose="020B0604030504040204" pitchFamily="34" charset="-120"/>
                </a:rPr>
                <a:t>民法如何規範遺產的分配？</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dirty="0"/>
              <a:t>為了維護社會正義</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343645528"/>
              </p:ext>
            </p:extLst>
          </p:nvPr>
        </p:nvGraphicFramePr>
        <p:xfrm>
          <a:off x="3419872" y="1628800"/>
          <a:ext cx="2088232" cy="640080"/>
        </p:xfrm>
        <a:graphic>
          <a:graphicData uri="http://schemas.openxmlformats.org/drawingml/2006/table">
            <a:tbl>
              <a:tblPr firstRow="1" bandRow="1">
                <a:tableStyleId>{BC89EF96-8CEA-46FF-86C4-4CE0E7609802}</a:tableStyleId>
              </a:tblPr>
              <a:tblGrid>
                <a:gridCol w="2088232">
                  <a:extLst>
                    <a:ext uri="{9D8B030D-6E8A-4147-A177-3AD203B41FA5}">
                      <a16:colId xmlns:a16="http://schemas.microsoft.com/office/drawing/2014/main" xmlns="" val="20000"/>
                    </a:ext>
                  </a:extLst>
                </a:gridCol>
              </a:tblGrid>
              <a:tr h="576064">
                <a:tc>
                  <a:txBody>
                    <a:bodyPr/>
                    <a:lstStyle/>
                    <a:p>
                      <a:r>
                        <a:rPr lang="zh-TW" altLang="en-US" sz="3600" dirty="0">
                          <a:latin typeface="微軟正黑體" panose="020B0604030504040204" pitchFamily="34" charset="-120"/>
                          <a:ea typeface="微軟正黑體" panose="020B0604030504040204" pitchFamily="34" charset="-120"/>
                        </a:rPr>
                        <a:t>契約自由</a:t>
                      </a:r>
                    </a:p>
                  </a:txBody>
                  <a:tcPr/>
                </a:tc>
                <a:extLst>
                  <a:ext uri="{0D108BD9-81ED-4DB2-BD59-A6C34878D82A}">
                    <a16:rowId xmlns:a16="http://schemas.microsoft.com/office/drawing/2014/main" xmlns="" val="10000"/>
                  </a:ext>
                </a:extLst>
              </a:tr>
            </a:tbl>
          </a:graphicData>
        </a:graphic>
      </p:graphicFrame>
      <p:graphicFrame>
        <p:nvGraphicFramePr>
          <p:cNvPr id="5" name="內容版面配置區 3"/>
          <p:cNvGraphicFramePr>
            <a:graphicFrameLocks/>
          </p:cNvGraphicFramePr>
          <p:nvPr>
            <p:extLst>
              <p:ext uri="{D42A27DB-BD31-4B8C-83A1-F6EECF244321}">
                <p14:modId xmlns:p14="http://schemas.microsoft.com/office/powerpoint/2010/main" val="1200099619"/>
              </p:ext>
            </p:extLst>
          </p:nvPr>
        </p:nvGraphicFramePr>
        <p:xfrm>
          <a:off x="2303748" y="3429000"/>
          <a:ext cx="4320480" cy="640080"/>
        </p:xfrm>
        <a:graphic>
          <a:graphicData uri="http://schemas.openxmlformats.org/drawingml/2006/table">
            <a:tbl>
              <a:tblPr firstRow="1" bandRow="1">
                <a:tableStyleId>{E8B1032C-EA38-4F05-BA0D-38AFFFC7BED3}</a:tableStyleId>
              </a:tblPr>
              <a:tblGrid>
                <a:gridCol w="4320480">
                  <a:extLst>
                    <a:ext uri="{9D8B030D-6E8A-4147-A177-3AD203B41FA5}">
                      <a16:colId xmlns:a16="http://schemas.microsoft.com/office/drawing/2014/main" xmlns=""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600" dirty="0">
                          <a:solidFill>
                            <a:srgbClr val="FF0000"/>
                          </a:solidFill>
                          <a:latin typeface="微軟正黑體" panose="020B0604030504040204" pitchFamily="34" charset="-120"/>
                          <a:ea typeface="微軟正黑體" panose="020B0604030504040204" pitchFamily="34" charset="-120"/>
                        </a:rPr>
                        <a:t>修正和限制</a:t>
                      </a:r>
                      <a:r>
                        <a:rPr lang="zh-TW" altLang="en-US" sz="3600" dirty="0">
                          <a:latin typeface="微軟正黑體" panose="020B0604030504040204" pitchFamily="34" charset="-120"/>
                          <a:ea typeface="微軟正黑體" panose="020B0604030504040204" pitchFamily="34" charset="-120"/>
                        </a:rPr>
                        <a:t>契約自由</a:t>
                      </a:r>
                    </a:p>
                  </a:txBody>
                  <a:tcPr/>
                </a:tc>
                <a:extLst>
                  <a:ext uri="{0D108BD9-81ED-4DB2-BD59-A6C34878D82A}">
                    <a16:rowId xmlns:a16="http://schemas.microsoft.com/office/drawing/2014/main" xmlns="" val="10000"/>
                  </a:ext>
                </a:extLst>
              </a:tr>
            </a:tbl>
          </a:graphicData>
        </a:graphic>
      </p:graphicFrame>
      <p:sp>
        <p:nvSpPr>
          <p:cNvPr id="6" name="向下箭號 5"/>
          <p:cNvSpPr/>
          <p:nvPr/>
        </p:nvSpPr>
        <p:spPr>
          <a:xfrm>
            <a:off x="4211960" y="2492896"/>
            <a:ext cx="504056"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7" name="矩形 6"/>
          <p:cNvSpPr/>
          <p:nvPr/>
        </p:nvSpPr>
        <p:spPr>
          <a:xfrm>
            <a:off x="827584" y="4365104"/>
            <a:ext cx="7272808" cy="954107"/>
          </a:xfrm>
          <a:prstGeom prst="rect">
            <a:avLst/>
          </a:prstGeom>
        </p:spPr>
        <p:txBody>
          <a:bodyPr wrap="square">
            <a:spAutoFit/>
          </a:bodyPr>
          <a:lstStyle/>
          <a:p>
            <a:r>
              <a:rPr lang="zh-TW" altLang="en-US" sz="2800" dirty="0">
                <a:latin typeface="微軟正黑體" panose="020B0604030504040204" pitchFamily="34" charset="-120"/>
                <a:ea typeface="微軟正黑體" panose="020B0604030504040204" pitchFamily="34" charset="-120"/>
              </a:rPr>
              <a:t>例：勞動基準法對於基本工資和工時的規範，就是政府對於勞動契約自由的某種限制。</a:t>
            </a:r>
          </a:p>
        </p:txBody>
      </p:sp>
    </p:spTree>
    <p:extLst>
      <p:ext uri="{BB962C8B-B14F-4D97-AF65-F5344CB8AC3E}">
        <p14:creationId xmlns:p14="http://schemas.microsoft.com/office/powerpoint/2010/main" val="1615587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404813"/>
            <a:ext cx="8229600" cy="576262"/>
          </a:xfrm>
        </p:spPr>
        <p:txBody>
          <a:bodyPr>
            <a:normAutofit fontScale="55000" lnSpcReduction="20000"/>
          </a:bodyPr>
          <a:lstStyle/>
          <a:p>
            <a:pPr>
              <a:buFont typeface="Arial" pitchFamily="34" charset="0"/>
              <a:buNone/>
              <a:defRPr/>
            </a:pPr>
            <a:r>
              <a:rPr lang="en-US" altLang="zh-TW" b="1" dirty="0" smtClean="0">
                <a:solidFill>
                  <a:schemeClr val="accent1">
                    <a:lumMod val="75000"/>
                  </a:schemeClr>
                </a:solidFill>
                <a:latin typeface="微軟正黑體" pitchFamily="34" charset="-120"/>
              </a:rPr>
              <a:t>(2)</a:t>
            </a:r>
            <a:r>
              <a:rPr lang="zh-TW" altLang="en-US" b="1" dirty="0" smtClean="0">
                <a:solidFill>
                  <a:schemeClr val="accent1">
                    <a:lumMod val="75000"/>
                  </a:schemeClr>
                </a:solidFill>
                <a:latin typeface="微軟正黑體" pitchFamily="34" charset="-120"/>
              </a:rPr>
              <a:t>契約自由的修正：契約正義原則</a:t>
            </a:r>
            <a:r>
              <a:rPr lang="zh-TW" altLang="zh-TW" dirty="0" smtClean="0"/>
              <a:t/>
            </a:r>
            <a:br>
              <a:rPr lang="zh-TW" altLang="zh-TW" dirty="0" smtClean="0"/>
            </a:br>
            <a:endParaRPr lang="zh-TW" altLang="zh-TW" b="1" dirty="0" smtClean="0">
              <a:solidFill>
                <a:schemeClr val="accent1">
                  <a:lumMod val="75000"/>
                </a:schemeClr>
              </a:solidFill>
              <a:latin typeface="微軟正黑體" pitchFamily="34" charset="-120"/>
            </a:endParaRPr>
          </a:p>
          <a:p>
            <a:pPr>
              <a:buFont typeface="Arial" charset="0"/>
              <a:buChar char="•"/>
              <a:defRPr/>
            </a:pPr>
            <a:endParaRPr lang="zh-TW" altLang="en-US" dirty="0"/>
          </a:p>
        </p:txBody>
      </p:sp>
      <p:sp>
        <p:nvSpPr>
          <p:cNvPr id="4" name="圓角矩形 3"/>
          <p:cNvSpPr/>
          <p:nvPr/>
        </p:nvSpPr>
        <p:spPr>
          <a:xfrm>
            <a:off x="684213" y="4508500"/>
            <a:ext cx="8064500" cy="1223963"/>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zh-TW" sz="2800" dirty="0">
                <a:solidFill>
                  <a:schemeClr val="accent2">
                    <a:lumMod val="75000"/>
                  </a:schemeClr>
                </a:solidFill>
                <a:latin typeface="華康中圓體" pitchFamily="49" charset="-120"/>
                <a:ea typeface="華康中圓體" pitchFamily="49" charset="-120"/>
              </a:rPr>
              <a:t>例如：</a:t>
            </a:r>
            <a:r>
              <a:rPr lang="zh-TW" altLang="zh-TW" sz="2800" dirty="0">
                <a:solidFill>
                  <a:schemeClr val="tx1"/>
                </a:solidFill>
                <a:latin typeface="華康中圓體" pitchFamily="49" charset="-120"/>
                <a:ea typeface="華康中圓體" pitchFamily="49" charset="-120"/>
              </a:rPr>
              <a:t>經紀公司要求新出道藝人簽下長年的經紀合約、不合理的分紅條款，否則不幫他接工作。</a:t>
            </a:r>
            <a:endParaRPr lang="zh-TW" altLang="en-US" sz="2800" dirty="0">
              <a:solidFill>
                <a:schemeClr val="tx1"/>
              </a:solidFill>
              <a:latin typeface="華康中圓體" pitchFamily="49" charset="-120"/>
              <a:ea typeface="華康中圓體" pitchFamily="49" charset="-120"/>
            </a:endParaRPr>
          </a:p>
        </p:txBody>
      </p:sp>
      <p:sp>
        <p:nvSpPr>
          <p:cNvPr id="5" name="矩形 4"/>
          <p:cNvSpPr/>
          <p:nvPr/>
        </p:nvSpPr>
        <p:spPr>
          <a:xfrm>
            <a:off x="395288" y="1268413"/>
            <a:ext cx="2592387" cy="50482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zh-TW" sz="2800" b="1" dirty="0">
                <a:latin typeface="微軟正黑體" pitchFamily="34" charset="-120"/>
                <a:ea typeface="微軟正黑體" pitchFamily="34" charset="-120"/>
              </a:rPr>
              <a:t>契約自由原則</a:t>
            </a:r>
            <a:endParaRPr lang="zh-TW" altLang="en-US" sz="2800" dirty="0">
              <a:latin typeface="微軟正黑體" pitchFamily="34" charset="-120"/>
              <a:ea typeface="微軟正黑體" pitchFamily="34" charset="-120"/>
            </a:endParaRPr>
          </a:p>
        </p:txBody>
      </p:sp>
      <p:sp>
        <p:nvSpPr>
          <p:cNvPr id="6" name="矩形 5"/>
          <p:cNvSpPr/>
          <p:nvPr/>
        </p:nvSpPr>
        <p:spPr>
          <a:xfrm>
            <a:off x="3059113" y="1268413"/>
            <a:ext cx="5329237" cy="5048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zh-TW" sz="2400" dirty="0">
                <a:solidFill>
                  <a:schemeClr val="tx1"/>
                </a:solidFill>
                <a:latin typeface="微軟正黑體" pitchFamily="34" charset="-120"/>
                <a:ea typeface="微軟正黑體" pitchFamily="34" charset="-120"/>
              </a:rPr>
              <a:t>目的在於使整個經濟交易能蓬勃發展。</a:t>
            </a:r>
            <a:endParaRPr lang="en-US" altLang="zh-TW" sz="2400" dirty="0">
              <a:solidFill>
                <a:schemeClr val="tx1"/>
              </a:solidFill>
              <a:latin typeface="微軟正黑體" pitchFamily="34" charset="-120"/>
              <a:ea typeface="微軟正黑體" pitchFamily="34" charset="-120"/>
            </a:endParaRPr>
          </a:p>
        </p:txBody>
      </p:sp>
      <p:sp>
        <p:nvSpPr>
          <p:cNvPr id="8" name="矩形 7"/>
          <p:cNvSpPr/>
          <p:nvPr/>
        </p:nvSpPr>
        <p:spPr>
          <a:xfrm>
            <a:off x="395288" y="3284538"/>
            <a:ext cx="2592387" cy="50482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zh-TW" sz="2800" b="1" dirty="0">
                <a:latin typeface="微軟正黑體" pitchFamily="34" charset="-120"/>
                <a:ea typeface="微軟正黑體" pitchFamily="34" charset="-120"/>
              </a:rPr>
              <a:t>契約</a:t>
            </a:r>
            <a:r>
              <a:rPr lang="zh-TW" altLang="en-US" sz="2800" b="1" dirty="0">
                <a:latin typeface="微軟正黑體" pitchFamily="34" charset="-120"/>
                <a:ea typeface="微軟正黑體" pitchFamily="34" charset="-120"/>
              </a:rPr>
              <a:t>正義</a:t>
            </a:r>
            <a:r>
              <a:rPr lang="zh-TW" altLang="zh-TW" sz="2800" b="1" dirty="0">
                <a:latin typeface="微軟正黑體" pitchFamily="34" charset="-120"/>
                <a:ea typeface="微軟正黑體" pitchFamily="34" charset="-120"/>
              </a:rPr>
              <a:t>原則</a:t>
            </a:r>
            <a:endParaRPr lang="zh-TW" altLang="en-US" sz="2800" dirty="0">
              <a:latin typeface="微軟正黑體" pitchFamily="34" charset="-120"/>
              <a:ea typeface="微軟正黑體" pitchFamily="34" charset="-120"/>
            </a:endParaRPr>
          </a:p>
        </p:txBody>
      </p:sp>
      <p:sp>
        <p:nvSpPr>
          <p:cNvPr id="9" name="矩形 8"/>
          <p:cNvSpPr/>
          <p:nvPr/>
        </p:nvSpPr>
        <p:spPr>
          <a:xfrm>
            <a:off x="3059113" y="3284538"/>
            <a:ext cx="5329237" cy="5048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dirty="0">
                <a:solidFill>
                  <a:schemeClr val="tx1"/>
                </a:solidFill>
                <a:latin typeface="微軟正黑體" pitchFamily="34" charset="-120"/>
                <a:ea typeface="微軟正黑體" pitchFamily="34" charset="-120"/>
              </a:rPr>
              <a:t>目的是追求契約的</a:t>
            </a:r>
            <a:r>
              <a:rPr lang="zh-TW" altLang="en-US" sz="2400" b="1" dirty="0">
                <a:solidFill>
                  <a:schemeClr val="tx1"/>
                </a:solidFill>
                <a:latin typeface="微軟正黑體" pitchFamily="34" charset="-120"/>
                <a:ea typeface="微軟正黑體" pitchFamily="34" charset="-120"/>
              </a:rPr>
              <a:t>實質正義</a:t>
            </a:r>
            <a:r>
              <a:rPr lang="zh-TW" altLang="zh-TW" sz="2400" dirty="0">
                <a:solidFill>
                  <a:schemeClr val="tx1"/>
                </a:solidFill>
                <a:latin typeface="微軟正黑體" pitchFamily="34" charset="-120"/>
                <a:ea typeface="微軟正黑體" pitchFamily="34" charset="-120"/>
              </a:rPr>
              <a:t>。</a:t>
            </a:r>
            <a:endParaRPr lang="en-US" altLang="zh-TW" sz="2400" dirty="0">
              <a:solidFill>
                <a:schemeClr val="tx1"/>
              </a:solidFill>
              <a:latin typeface="微軟正黑體" pitchFamily="34" charset="-120"/>
              <a:ea typeface="微軟正黑體" pitchFamily="34" charset="-120"/>
            </a:endParaRPr>
          </a:p>
        </p:txBody>
      </p:sp>
      <p:sp>
        <p:nvSpPr>
          <p:cNvPr id="10" name="向下箭號 9"/>
          <p:cNvSpPr/>
          <p:nvPr/>
        </p:nvSpPr>
        <p:spPr>
          <a:xfrm>
            <a:off x="1116013" y="1989138"/>
            <a:ext cx="503237" cy="1079500"/>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 name="群組 13"/>
          <p:cNvGrpSpPr>
            <a:grpSpLocks/>
          </p:cNvGrpSpPr>
          <p:nvPr/>
        </p:nvGrpSpPr>
        <p:grpSpPr bwMode="auto">
          <a:xfrm>
            <a:off x="2195513" y="2133600"/>
            <a:ext cx="5400675" cy="574675"/>
            <a:chOff x="2195736" y="2132855"/>
            <a:chExt cx="5400600" cy="576064"/>
          </a:xfrm>
        </p:grpSpPr>
        <p:sp>
          <p:nvSpPr>
            <p:cNvPr id="12" name="矩形圖說文字 11"/>
            <p:cNvSpPr/>
            <p:nvPr/>
          </p:nvSpPr>
          <p:spPr>
            <a:xfrm rot="5400000">
              <a:off x="4500055" y="-171464"/>
              <a:ext cx="576064" cy="5184703"/>
            </a:xfrm>
            <a:prstGeom prst="wedgeRectCallou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5611" name="文字方塊 12"/>
            <p:cNvSpPr txBox="1">
              <a:spLocks noChangeArrowheads="1"/>
            </p:cNvSpPr>
            <p:nvPr/>
          </p:nvSpPr>
          <p:spPr bwMode="auto">
            <a:xfrm>
              <a:off x="2195736" y="2175247"/>
              <a:ext cx="5400600" cy="461665"/>
            </a:xfrm>
            <a:prstGeom prst="rect">
              <a:avLst/>
            </a:prstGeom>
            <a:noFill/>
            <a:ln w="9525">
              <a:noFill/>
              <a:miter lim="800000"/>
              <a:headEnd/>
              <a:tailEnd/>
            </a:ln>
          </p:spPr>
          <p:txBody>
            <a:bodyPr>
              <a:spAutoFit/>
            </a:bodyPr>
            <a:lstStyle/>
            <a:p>
              <a:r>
                <a:rPr lang="zh-TW" altLang="en-US" sz="2400" b="1">
                  <a:latin typeface="微軟正黑體" pitchFamily="34" charset="-120"/>
                  <a:ea typeface="微軟正黑體" pitchFamily="34" charset="-120"/>
                </a:rPr>
                <a:t>易有因地位不平等而出現不公平交易</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06492" y="332656"/>
            <a:ext cx="1313180" cy="769441"/>
          </a:xfrm>
          <a:prstGeom prst="rect">
            <a:avLst/>
          </a:prstGeom>
          <a:noFill/>
        </p:spPr>
        <p:txBody>
          <a:bodyPr wrap="none" rtlCol="0">
            <a:spAutoFit/>
          </a:bodyPr>
          <a:lstStyle/>
          <a:p>
            <a:r>
              <a:rPr lang="zh-TW" altLang="en-US" sz="4400" b="1" dirty="0">
                <a:latin typeface="微軟正黑體" panose="020B0604030504040204" pitchFamily="34" charset="-120"/>
                <a:ea typeface="微軟正黑體" panose="020B0604030504040204" pitchFamily="34" charset="-120"/>
              </a:rPr>
              <a:t>二、</a:t>
            </a:r>
          </a:p>
        </p:txBody>
      </p:sp>
      <p:sp>
        <p:nvSpPr>
          <p:cNvPr id="2" name="標題 1"/>
          <p:cNvSpPr>
            <a:spLocks noGrp="1"/>
          </p:cNvSpPr>
          <p:nvPr>
            <p:ph type="title"/>
          </p:nvPr>
        </p:nvSpPr>
        <p:spPr>
          <a:xfrm>
            <a:off x="1554356" y="145876"/>
            <a:ext cx="7283152" cy="1143000"/>
          </a:xfrm>
        </p:spPr>
        <p:txBody>
          <a:bodyPr>
            <a:normAutofit/>
          </a:bodyPr>
          <a:lstStyle/>
          <a:p>
            <a:pPr algn="l"/>
            <a:r>
              <a:rPr lang="zh-TW" altLang="en-US" sz="4800" b="1" dirty="0"/>
              <a:t>如何保障平等的交易</a:t>
            </a:r>
          </a:p>
        </p:txBody>
      </p:sp>
      <p:graphicFrame>
        <p:nvGraphicFramePr>
          <p:cNvPr id="7" name="內容版面配置區 3"/>
          <p:cNvGraphicFramePr>
            <a:graphicFrameLocks/>
          </p:cNvGraphicFramePr>
          <p:nvPr>
            <p:extLst>
              <p:ext uri="{D42A27DB-BD31-4B8C-83A1-F6EECF244321}">
                <p14:modId xmlns:p14="http://schemas.microsoft.com/office/powerpoint/2010/main" val="1824584036"/>
              </p:ext>
            </p:extLst>
          </p:nvPr>
        </p:nvGraphicFramePr>
        <p:xfrm>
          <a:off x="963082" y="2060848"/>
          <a:ext cx="7128792" cy="640080"/>
        </p:xfrm>
        <a:graphic>
          <a:graphicData uri="http://schemas.openxmlformats.org/drawingml/2006/table">
            <a:tbl>
              <a:tblPr firstRow="1" bandRow="1">
                <a:tableStyleId>{BC89EF96-8CEA-46FF-86C4-4CE0E7609802}</a:tableStyleId>
              </a:tblPr>
              <a:tblGrid>
                <a:gridCol w="7128792">
                  <a:extLst>
                    <a:ext uri="{9D8B030D-6E8A-4147-A177-3AD203B41FA5}">
                      <a16:colId xmlns:a16="http://schemas.microsoft.com/office/drawing/2014/main" xmlns="" val="20000"/>
                    </a:ext>
                  </a:extLst>
                </a:gridCol>
              </a:tblGrid>
              <a:tr h="576064">
                <a:tc>
                  <a:txBody>
                    <a:bodyPr/>
                    <a:lstStyle/>
                    <a:p>
                      <a:r>
                        <a:rPr lang="zh-TW" altLang="en-US" sz="3600" dirty="0">
                          <a:latin typeface="微軟正黑體" panose="020B0604030504040204" pitchFamily="34" charset="-120"/>
                          <a:ea typeface="微軟正黑體" panose="020B0604030504040204" pitchFamily="34" charset="-120"/>
                        </a:rPr>
                        <a:t>交易雙方擁有的資源及資訊不相稱</a:t>
                      </a:r>
                    </a:p>
                  </a:txBody>
                  <a:tcPr/>
                </a:tc>
                <a:extLst>
                  <a:ext uri="{0D108BD9-81ED-4DB2-BD59-A6C34878D82A}">
                    <a16:rowId xmlns:a16="http://schemas.microsoft.com/office/drawing/2014/main" xmlns="" val="10000"/>
                  </a:ext>
                </a:extLst>
              </a:tr>
            </a:tbl>
          </a:graphicData>
        </a:graphic>
      </p:graphicFrame>
      <p:graphicFrame>
        <p:nvGraphicFramePr>
          <p:cNvPr id="8" name="內容版面配置區 3"/>
          <p:cNvGraphicFramePr>
            <a:graphicFrameLocks/>
          </p:cNvGraphicFramePr>
          <p:nvPr>
            <p:extLst>
              <p:ext uri="{D42A27DB-BD31-4B8C-83A1-F6EECF244321}">
                <p14:modId xmlns:p14="http://schemas.microsoft.com/office/powerpoint/2010/main" val="1891837980"/>
              </p:ext>
            </p:extLst>
          </p:nvPr>
        </p:nvGraphicFramePr>
        <p:xfrm>
          <a:off x="2627784" y="4005064"/>
          <a:ext cx="3940884" cy="640080"/>
        </p:xfrm>
        <a:graphic>
          <a:graphicData uri="http://schemas.openxmlformats.org/drawingml/2006/table">
            <a:tbl>
              <a:tblPr firstRow="1" bandRow="1">
                <a:tableStyleId>{E8B1032C-EA38-4F05-BA0D-38AFFFC7BED3}</a:tableStyleId>
              </a:tblPr>
              <a:tblGrid>
                <a:gridCol w="3940884">
                  <a:extLst>
                    <a:ext uri="{9D8B030D-6E8A-4147-A177-3AD203B41FA5}">
                      <a16:colId xmlns:a16="http://schemas.microsoft.com/office/drawing/2014/main" xmlns=""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3600" dirty="0">
                          <a:latin typeface="微軟正黑體" panose="020B0604030504040204" pitchFamily="34" charset="-120"/>
                          <a:ea typeface="微軟正黑體" panose="020B0604030504040204" pitchFamily="34" charset="-120"/>
                        </a:rPr>
                        <a:t>制定消費者保護法</a:t>
                      </a:r>
                    </a:p>
                  </a:txBody>
                  <a:tcPr/>
                </a:tc>
                <a:extLst>
                  <a:ext uri="{0D108BD9-81ED-4DB2-BD59-A6C34878D82A}">
                    <a16:rowId xmlns:a16="http://schemas.microsoft.com/office/drawing/2014/main" xmlns="" val="10000"/>
                  </a:ext>
                </a:extLst>
              </a:tr>
            </a:tbl>
          </a:graphicData>
        </a:graphic>
      </p:graphicFrame>
      <p:sp>
        <p:nvSpPr>
          <p:cNvPr id="9" name="向下箭號 8"/>
          <p:cNvSpPr/>
          <p:nvPr/>
        </p:nvSpPr>
        <p:spPr>
          <a:xfrm>
            <a:off x="4195512" y="2996952"/>
            <a:ext cx="504056"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65286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內容版面配置區 2"/>
          <p:cNvGraphicFramePr>
            <a:graphicFrameLocks noGrp="1"/>
          </p:cNvGraphicFramePr>
          <p:nvPr>
            <p:ph idx="1"/>
            <p:extLst>
              <p:ext uri="{D42A27DB-BD31-4B8C-83A1-F6EECF244321}">
                <p14:modId xmlns:p14="http://schemas.microsoft.com/office/powerpoint/2010/main" val="2725435922"/>
              </p:ext>
            </p:extLst>
          </p:nvPr>
        </p:nvGraphicFramePr>
        <p:xfrm>
          <a:off x="468313" y="1600200"/>
          <a:ext cx="8218488" cy="1554480"/>
        </p:xfrm>
        <a:graphic>
          <a:graphicData uri="http://schemas.openxmlformats.org/drawingml/2006/table">
            <a:tbl>
              <a:tblPr firstRow="1" bandRow="1">
                <a:tableStyleId>{BC89EF96-8CEA-46FF-86C4-4CE0E7609802}</a:tableStyleId>
              </a:tblPr>
              <a:tblGrid>
                <a:gridCol w="2303487">
                  <a:extLst>
                    <a:ext uri="{9D8B030D-6E8A-4147-A177-3AD203B41FA5}">
                      <a16:colId xmlns:a16="http://schemas.microsoft.com/office/drawing/2014/main" xmlns="" val="20000"/>
                    </a:ext>
                  </a:extLst>
                </a:gridCol>
                <a:gridCol w="5915001">
                  <a:extLst>
                    <a:ext uri="{9D8B030D-6E8A-4147-A177-3AD203B41FA5}">
                      <a16:colId xmlns:a16="http://schemas.microsoft.com/office/drawing/2014/main" xmlns="" val="20001"/>
                    </a:ext>
                  </a:extLst>
                </a:gridCol>
              </a:tblGrid>
              <a:tr h="370840">
                <a:tc>
                  <a:txBody>
                    <a:bodyPr/>
                    <a:lstStyle/>
                    <a:p>
                      <a:r>
                        <a:rPr lang="zh-TW" altLang="en-US" sz="3200" b="0" dirty="0">
                          <a:latin typeface="微軟正黑體" panose="020B0604030504040204" pitchFamily="34" charset="-120"/>
                          <a:ea typeface="微軟正黑體" panose="020B0604030504040204" pitchFamily="34" charset="-120"/>
                        </a:rPr>
                        <a:t>定型化契約</a:t>
                      </a:r>
                    </a:p>
                  </a:txBody>
                  <a:tcPr anchor="ctr"/>
                </a:tc>
                <a:tc>
                  <a:txBody>
                    <a:bodyPr/>
                    <a:lstStyle/>
                    <a:p>
                      <a:r>
                        <a:rPr lang="zh-TW" altLang="en-US" sz="3200" b="0" dirty="0">
                          <a:latin typeface="微軟正黑體" panose="020B0604030504040204" pitchFamily="34" charset="-120"/>
                          <a:ea typeface="微軟正黑體" panose="020B0604030504040204" pitchFamily="34" charset="-120"/>
                        </a:rPr>
                        <a:t>企業經營者單方面預先擬訂契約條款，以方便和不特定的多數人訂立契約。</a:t>
                      </a:r>
                    </a:p>
                  </a:txBody>
                  <a:tcPr/>
                </a:tc>
                <a:extLst>
                  <a:ext uri="{0D108BD9-81ED-4DB2-BD59-A6C34878D82A}">
                    <a16:rowId xmlns:a16="http://schemas.microsoft.com/office/drawing/2014/main" xmlns="" val="10000"/>
                  </a:ext>
                </a:extLst>
              </a:tr>
            </a:tbl>
          </a:graphicData>
        </a:graphic>
      </p:graphicFrame>
      <p:sp>
        <p:nvSpPr>
          <p:cNvPr id="5" name="標題 4"/>
          <p:cNvSpPr>
            <a:spLocks noGrp="1"/>
          </p:cNvSpPr>
          <p:nvPr>
            <p:ph type="title"/>
          </p:nvPr>
        </p:nvSpPr>
        <p:spPr/>
        <p:txBody>
          <a:bodyPr>
            <a:normAutofit/>
          </a:bodyPr>
          <a:lstStyle/>
          <a:p>
            <a:r>
              <a:rPr lang="en-US" altLang="zh-TW" sz="4000" dirty="0"/>
              <a:t>(</a:t>
            </a:r>
            <a:r>
              <a:rPr lang="zh-TW" altLang="en-US" sz="4000" dirty="0"/>
              <a:t>一</a:t>
            </a:r>
            <a:r>
              <a:rPr lang="en-US" altLang="zh-TW" sz="4000" dirty="0"/>
              <a:t>) </a:t>
            </a:r>
            <a:r>
              <a:rPr lang="zh-TW" altLang="en-US" sz="4000" dirty="0"/>
              <a:t>對定型化契約的規範</a:t>
            </a:r>
          </a:p>
        </p:txBody>
      </p:sp>
    </p:spTree>
    <p:extLst>
      <p:ext uri="{BB962C8B-B14F-4D97-AF65-F5344CB8AC3E}">
        <p14:creationId xmlns:p14="http://schemas.microsoft.com/office/powerpoint/2010/main" val="2534156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50609"/>
            <a:ext cx="8229600" cy="1143000"/>
          </a:xfrm>
        </p:spPr>
        <p:txBody>
          <a:bodyPr>
            <a:noAutofit/>
          </a:bodyPr>
          <a:lstStyle/>
          <a:p>
            <a:r>
              <a:rPr lang="en-US" altLang="zh-TW" sz="4000" b="1" dirty="0"/>
              <a:t>1. </a:t>
            </a:r>
            <a:r>
              <a:rPr lang="zh-TW" altLang="en-US" sz="4000" b="1" dirty="0"/>
              <a:t>房東主張契約自由，房客只能照單全收？</a:t>
            </a:r>
          </a:p>
        </p:txBody>
      </p:sp>
      <p:sp>
        <p:nvSpPr>
          <p:cNvPr id="3" name="內容版面配置區 2"/>
          <p:cNvSpPr>
            <a:spLocks noGrp="1"/>
          </p:cNvSpPr>
          <p:nvPr>
            <p:ph idx="1"/>
          </p:nvPr>
        </p:nvSpPr>
        <p:spPr>
          <a:xfrm>
            <a:off x="457200" y="1700808"/>
            <a:ext cx="8219256" cy="4525963"/>
          </a:xfrm>
        </p:spPr>
        <p:txBody>
          <a:bodyPr/>
          <a:lstStyle/>
          <a:p>
            <a:pPr marL="0" indent="0">
              <a:buNone/>
            </a:pPr>
            <a:r>
              <a:rPr lang="zh-TW" altLang="en-US" dirty="0"/>
              <a:t>消保法特別訂定「房屋租賃定型化契約應記載與不得記載之事項」，若有契約條款違反消保法的規定，將被認定無效。 </a:t>
            </a:r>
          </a:p>
        </p:txBody>
      </p:sp>
    </p:spTree>
    <p:extLst>
      <p:ext uri="{BB962C8B-B14F-4D97-AF65-F5344CB8AC3E}">
        <p14:creationId xmlns:p14="http://schemas.microsoft.com/office/powerpoint/2010/main" val="761349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570186"/>
          </a:xfrm>
        </p:spPr>
        <p:txBody>
          <a:bodyPr>
            <a:normAutofit/>
          </a:bodyPr>
          <a:lstStyle/>
          <a:p>
            <a:r>
              <a:rPr lang="en-US" altLang="zh-TW" sz="4000" b="1" dirty="0"/>
              <a:t>2. </a:t>
            </a:r>
            <a:r>
              <a:rPr lang="zh-TW" altLang="en-US" sz="4000" b="1" dirty="0"/>
              <a:t>試聽免費，現場報名立刻折扣，</a:t>
            </a:r>
            <a:r>
              <a:rPr lang="en-US" altLang="zh-TW" sz="4000" b="1" dirty="0"/>
              <a:t/>
            </a:r>
            <a:br>
              <a:rPr lang="en-US" altLang="zh-TW" sz="4000" b="1" dirty="0"/>
            </a:br>
            <a:r>
              <a:rPr lang="zh-TW" altLang="en-US" sz="4000" b="1" dirty="0"/>
              <a:t>說簽就簽嗎？ </a:t>
            </a:r>
          </a:p>
        </p:txBody>
      </p:sp>
      <p:sp>
        <p:nvSpPr>
          <p:cNvPr id="3" name="內容版面配置區 2"/>
          <p:cNvSpPr>
            <a:spLocks noGrp="1"/>
          </p:cNvSpPr>
          <p:nvPr>
            <p:ph idx="1"/>
          </p:nvPr>
        </p:nvSpPr>
        <p:spPr>
          <a:xfrm>
            <a:off x="611560" y="1772816"/>
            <a:ext cx="8219256" cy="3417243"/>
          </a:xfrm>
        </p:spPr>
        <p:txBody>
          <a:bodyPr/>
          <a:lstStyle/>
          <a:p>
            <a:pPr marL="0" indent="0">
              <a:buNone/>
            </a:pPr>
            <a:r>
              <a:rPr lang="zh-TW" altLang="en-US" dirty="0"/>
              <a:t>「短期補習班補習服務定型化契約書」規定，應有至少</a:t>
            </a:r>
            <a:r>
              <a:rPr lang="zh-TW" altLang="en-US" b="1" dirty="0">
                <a:solidFill>
                  <a:srgbClr val="FF0000"/>
                </a:solidFill>
              </a:rPr>
              <a:t>五日之審閱期</a:t>
            </a:r>
            <a:r>
              <a:rPr lang="zh-TW" altLang="en-US" dirty="0"/>
              <a:t>，讓消費者審閱條款內容。</a:t>
            </a:r>
          </a:p>
        </p:txBody>
      </p:sp>
    </p:spTree>
    <p:extLst>
      <p:ext uri="{BB962C8B-B14F-4D97-AF65-F5344CB8AC3E}">
        <p14:creationId xmlns:p14="http://schemas.microsoft.com/office/powerpoint/2010/main" val="395484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投影片編號版面配置區 5"/>
          <p:cNvSpPr>
            <a:spLocks noGrp="1" noChangeArrowheads="1"/>
          </p:cNvSpPr>
          <p:nvPr>
            <p:ph type="sldNum" sz="quarter" idx="16"/>
          </p:nvPr>
        </p:nvSpPr>
        <p:spPr bwMode="auto">
          <a:noFill/>
          <a:ln>
            <a:miter lim="800000"/>
            <a:headEnd/>
            <a:tailEnd/>
          </a:ln>
        </p:spPr>
        <p:txBody>
          <a:bodyPr/>
          <a:lstStyle/>
          <a:p>
            <a:fld id="{9C9794A0-E238-4321-A222-31B5821E8267}" type="slidenum">
              <a:rPr lang="zh-TW" altLang="en-US" smtClean="0"/>
              <a:pPr/>
              <a:t>26</a:t>
            </a:fld>
            <a:endParaRPr lang="zh-TW" altLang="en-US" smtClean="0"/>
          </a:p>
        </p:txBody>
      </p:sp>
      <p:sp>
        <p:nvSpPr>
          <p:cNvPr id="53251" name="標題 1"/>
          <p:cNvSpPr>
            <a:spLocks noGrp="1"/>
          </p:cNvSpPr>
          <p:nvPr>
            <p:ph type="title"/>
          </p:nvPr>
        </p:nvSpPr>
        <p:spPr>
          <a:xfrm>
            <a:off x="0" y="0"/>
            <a:ext cx="8229600" cy="765175"/>
          </a:xfrm>
        </p:spPr>
        <p:txBody>
          <a:bodyPr/>
          <a:lstStyle/>
          <a:p>
            <a:pPr eaLnBrk="1" hangingPunct="1"/>
            <a:r>
              <a:rPr lang="zh-TW" altLang="en-US" dirty="0" smtClean="0">
                <a:solidFill>
                  <a:srgbClr val="FF0000"/>
                </a:solidFill>
              </a:rPr>
              <a:t>二、契約自由與社會正義的衡平</a:t>
            </a:r>
          </a:p>
        </p:txBody>
      </p:sp>
      <p:sp>
        <p:nvSpPr>
          <p:cNvPr id="53252" name="內容版面配置區 2"/>
          <p:cNvSpPr>
            <a:spLocks noGrp="1"/>
          </p:cNvSpPr>
          <p:nvPr>
            <p:ph sz="quarter" idx="13"/>
          </p:nvPr>
        </p:nvSpPr>
        <p:spPr>
          <a:xfrm>
            <a:off x="250825" y="981075"/>
            <a:ext cx="8351838" cy="3671888"/>
          </a:xfrm>
        </p:spPr>
        <p:txBody>
          <a:bodyPr/>
          <a:lstStyle/>
          <a:p>
            <a:pPr>
              <a:lnSpc>
                <a:spcPts val="4000"/>
              </a:lnSpc>
              <a:buFont typeface="Arial" pitchFamily="34" charset="0"/>
              <a:buNone/>
            </a:pPr>
            <a:r>
              <a:rPr lang="zh-TW" altLang="en-US" smtClean="0"/>
              <a:t>（二）消費者保護法與消費者權益保障</a:t>
            </a:r>
            <a:endParaRPr lang="en-US" altLang="zh-TW" smtClean="0"/>
          </a:p>
          <a:p>
            <a:pPr lvl="1">
              <a:lnSpc>
                <a:spcPts val="4000"/>
              </a:lnSpc>
            </a:pPr>
            <a:r>
              <a:rPr lang="zh-TW" altLang="en-US" smtClean="0"/>
              <a:t>審閱期間</a:t>
            </a:r>
            <a:r>
              <a:rPr lang="en-US" altLang="zh-TW" smtClean="0"/>
              <a:t>(</a:t>
            </a:r>
            <a:r>
              <a:rPr lang="zh-TW" altLang="en-US" smtClean="0"/>
              <a:t>簽約前</a:t>
            </a:r>
            <a:r>
              <a:rPr lang="en-US" altLang="zh-TW" smtClean="0"/>
              <a:t>)</a:t>
            </a:r>
            <a:r>
              <a:rPr lang="zh-TW" altLang="en-US" smtClean="0"/>
              <a:t>：</a:t>
            </a:r>
            <a:r>
              <a:rPr lang="zh-TW" altLang="en-US" sz="3000" smtClean="0"/>
              <a:t>須有</a:t>
            </a:r>
            <a:r>
              <a:rPr lang="en-US" altLang="zh-TW" sz="3000" smtClean="0">
                <a:solidFill>
                  <a:srgbClr val="FF3C00"/>
                </a:solidFill>
              </a:rPr>
              <a:t>30</a:t>
            </a:r>
            <a:r>
              <a:rPr lang="zh-TW" altLang="en-US" sz="3000" smtClean="0">
                <a:solidFill>
                  <a:srgbClr val="FF3C00"/>
                </a:solidFill>
              </a:rPr>
              <a:t>天</a:t>
            </a:r>
            <a:r>
              <a:rPr lang="zh-TW" altLang="en-US" sz="3000" smtClean="0"/>
              <a:t>以內的合理審閱期，讓消費者能夠仔細閱讀契約內容，並可以與企業經營者商討，適度修改契約內容，以保障消費者的權益。</a:t>
            </a:r>
            <a:endParaRPr lang="en-US" altLang="zh-TW" sz="300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t>(</a:t>
            </a:r>
            <a:r>
              <a:rPr lang="zh-TW" altLang="en-US" sz="4000" dirty="0"/>
              <a:t>二</a:t>
            </a:r>
            <a:r>
              <a:rPr lang="en-US" altLang="zh-TW" sz="4000" dirty="0"/>
              <a:t>) </a:t>
            </a:r>
            <a:r>
              <a:rPr lang="zh-TW" altLang="en-US" sz="4000" dirty="0"/>
              <a:t>對特種交易的保護</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102974934"/>
              </p:ext>
            </p:extLst>
          </p:nvPr>
        </p:nvGraphicFramePr>
        <p:xfrm>
          <a:off x="539552" y="1340768"/>
          <a:ext cx="8218488" cy="4114800"/>
        </p:xfrm>
        <a:graphic>
          <a:graphicData uri="http://schemas.openxmlformats.org/drawingml/2006/table">
            <a:tbl>
              <a:tblPr firstRow="1" bandRow="1">
                <a:tableStyleId>{5C22544A-7EE6-4342-B048-85BDC9FD1C3A}</a:tableStyleId>
              </a:tblPr>
              <a:tblGrid>
                <a:gridCol w="1727423">
                  <a:extLst>
                    <a:ext uri="{9D8B030D-6E8A-4147-A177-3AD203B41FA5}">
                      <a16:colId xmlns:a16="http://schemas.microsoft.com/office/drawing/2014/main" xmlns="" val="20000"/>
                    </a:ext>
                  </a:extLst>
                </a:gridCol>
                <a:gridCol w="6491065">
                  <a:extLst>
                    <a:ext uri="{9D8B030D-6E8A-4147-A177-3AD203B41FA5}">
                      <a16:colId xmlns:a16="http://schemas.microsoft.com/office/drawing/2014/main" xmlns="" val="20001"/>
                    </a:ext>
                  </a:extLst>
                </a:gridCol>
              </a:tblGrid>
              <a:tr h="370840">
                <a:tc gridSpan="2">
                  <a:txBody>
                    <a:bodyPr/>
                    <a:lstStyle/>
                    <a:p>
                      <a:pPr algn="ctr"/>
                      <a:r>
                        <a:rPr lang="zh-TW" altLang="en-US" sz="2800" dirty="0">
                          <a:latin typeface="微軟正黑體" panose="020B0604030504040204" pitchFamily="34" charset="-120"/>
                          <a:ea typeface="微軟正黑體" panose="020B0604030504040204" pitchFamily="34" charset="-120"/>
                        </a:rPr>
                        <a:t>特種交易</a:t>
                      </a:r>
                    </a:p>
                  </a:txBody>
                  <a:tcPr/>
                </a:tc>
                <a:tc hMerge="1">
                  <a:txBody>
                    <a:bodyPr/>
                    <a:lstStyle/>
                    <a:p>
                      <a:endParaRPr lang="zh-TW" altLang="en-US" dirty="0"/>
                    </a:p>
                  </a:txBody>
                  <a:tcPr/>
                </a:tc>
                <a:extLst>
                  <a:ext uri="{0D108BD9-81ED-4DB2-BD59-A6C34878D82A}">
                    <a16:rowId xmlns:a16="http://schemas.microsoft.com/office/drawing/2014/main" xmlns="" val="10000"/>
                  </a:ext>
                </a:extLst>
              </a:tr>
              <a:tr h="370840">
                <a:tc>
                  <a:txBody>
                    <a:bodyPr/>
                    <a:lstStyle/>
                    <a:p>
                      <a:r>
                        <a:rPr lang="zh-TW" altLang="en-US" sz="2800" dirty="0">
                          <a:latin typeface="微軟正黑體" panose="020B0604030504040204" pitchFamily="34" charset="-120"/>
                          <a:ea typeface="微軟正黑體" panose="020B0604030504040204" pitchFamily="34" charset="-120"/>
                        </a:rPr>
                        <a:t>通訊交易</a:t>
                      </a:r>
                    </a:p>
                  </a:txBody>
                  <a:tcPr anchor="ctr"/>
                </a:tc>
                <a:tc>
                  <a:txBody>
                    <a:bodyPr/>
                    <a:lstStyle/>
                    <a:p>
                      <a:r>
                        <a:rPr lang="zh-TW" altLang="en-US" sz="2800" dirty="0">
                          <a:latin typeface="微軟正黑體" panose="020B0604030504040204" pitchFamily="34" charset="-120"/>
                          <a:ea typeface="微軟正黑體" panose="020B0604030504040204" pitchFamily="34" charset="-120"/>
                        </a:rPr>
                        <a:t>指企業經營者以廣播、電視、電話、傳真、型錄、報紙、雜誌、網際網路、傳單或其他類似之方法，消費者於未能檢視商品或服務下而與企業經營者所訂立之契約。</a:t>
                      </a:r>
                    </a:p>
                  </a:txBody>
                  <a:tcPr/>
                </a:tc>
                <a:extLst>
                  <a:ext uri="{0D108BD9-81ED-4DB2-BD59-A6C34878D82A}">
                    <a16:rowId xmlns:a16="http://schemas.microsoft.com/office/drawing/2014/main" xmlns="" val="10001"/>
                  </a:ext>
                </a:extLst>
              </a:tr>
              <a:tr h="370840">
                <a:tc>
                  <a:txBody>
                    <a:bodyPr/>
                    <a:lstStyle/>
                    <a:p>
                      <a:r>
                        <a:rPr lang="zh-TW" altLang="en-US" sz="2800" dirty="0">
                          <a:latin typeface="微軟正黑體" panose="020B0604030504040204" pitchFamily="34" charset="-120"/>
                          <a:ea typeface="微軟正黑體" panose="020B0604030504040204" pitchFamily="34" charset="-120"/>
                        </a:rPr>
                        <a:t>訪問交易</a:t>
                      </a:r>
                    </a:p>
                  </a:txBody>
                  <a:tcPr anchor="ctr"/>
                </a:tc>
                <a:tc>
                  <a:txBody>
                    <a:bodyPr/>
                    <a:lstStyle/>
                    <a:p>
                      <a:r>
                        <a:rPr lang="zh-TW" altLang="en-US" sz="2800" dirty="0">
                          <a:latin typeface="微軟正黑體" panose="020B0604030504040204" pitchFamily="34" charset="-120"/>
                          <a:ea typeface="微軟正黑體" panose="020B0604030504040204" pitchFamily="34" charset="-120"/>
                        </a:rPr>
                        <a:t>指企業經營者未經邀約而與消費者在其住居所、工作場所、公共場所或其他場所所訂立之契約。如：現場推銷。</a:t>
                      </a: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180393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t>1. </a:t>
            </a:r>
            <a:r>
              <a:rPr lang="zh-TW" altLang="en-US" sz="4000" dirty="0"/>
              <a:t>購物太衝動，廠商不給退？</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373254459"/>
              </p:ext>
            </p:extLst>
          </p:nvPr>
        </p:nvGraphicFramePr>
        <p:xfrm>
          <a:off x="468313" y="1600200"/>
          <a:ext cx="8218488" cy="2316480"/>
        </p:xfrm>
        <a:graphic>
          <a:graphicData uri="http://schemas.openxmlformats.org/drawingml/2006/table">
            <a:tbl>
              <a:tblPr firstRow="1" bandRow="1">
                <a:tableStyleId>{3B4B98B0-60AC-42C2-AFA5-B58CD77FA1E5}</a:tableStyleId>
              </a:tblPr>
              <a:tblGrid>
                <a:gridCol w="1223367">
                  <a:extLst>
                    <a:ext uri="{9D8B030D-6E8A-4147-A177-3AD203B41FA5}">
                      <a16:colId xmlns:a16="http://schemas.microsoft.com/office/drawing/2014/main" xmlns="" val="20000"/>
                    </a:ext>
                  </a:extLst>
                </a:gridCol>
                <a:gridCol w="6995121">
                  <a:extLst>
                    <a:ext uri="{9D8B030D-6E8A-4147-A177-3AD203B41FA5}">
                      <a16:colId xmlns:a16="http://schemas.microsoft.com/office/drawing/2014/main" xmlns="" val="20001"/>
                    </a:ext>
                  </a:extLst>
                </a:gridCol>
              </a:tblGrid>
              <a:tr h="370840">
                <a:tc>
                  <a:txBody>
                    <a:bodyPr/>
                    <a:lstStyle/>
                    <a:p>
                      <a:r>
                        <a:rPr lang="zh-TW" altLang="en-US" sz="2800" b="0" dirty="0">
                          <a:latin typeface="微軟正黑體" panose="020B0604030504040204" pitchFamily="34" charset="-120"/>
                          <a:ea typeface="微軟正黑體" panose="020B0604030504040204" pitchFamily="34" charset="-120"/>
                        </a:rPr>
                        <a:t>原則→</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0" dirty="0">
                          <a:latin typeface="微軟正黑體" panose="020B0604030504040204" pitchFamily="34" charset="-120"/>
                          <a:ea typeface="微軟正黑體" panose="020B0604030504040204" pitchFamily="34" charset="-120"/>
                        </a:rPr>
                        <a:t>收到商品的「七日」內，消費者無須說明理由及負擔任何費用，即可退回該商品。</a:t>
                      </a:r>
                    </a:p>
                  </a:txBody>
                  <a:tcPr/>
                </a:tc>
                <a:extLst>
                  <a:ext uri="{0D108BD9-81ED-4DB2-BD59-A6C34878D82A}">
                    <a16:rowId xmlns:a16="http://schemas.microsoft.com/office/drawing/2014/main" xmlns="" val="10000"/>
                  </a:ext>
                </a:extLst>
              </a:tr>
              <a:tr h="370840">
                <a:tc>
                  <a:txBody>
                    <a:bodyPr/>
                    <a:lstStyle/>
                    <a:p>
                      <a:r>
                        <a:rPr lang="zh-TW" altLang="en-US" sz="2800" dirty="0">
                          <a:latin typeface="微軟正黑體" panose="020B0604030504040204" pitchFamily="34" charset="-120"/>
                          <a:ea typeface="微軟正黑體" panose="020B0604030504040204" pitchFamily="34" charset="-120"/>
                        </a:rPr>
                        <a:t>例外</a:t>
                      </a:r>
                      <a:r>
                        <a:rPr lang="zh-TW" altLang="en-US" sz="2800" b="0" dirty="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a:txBody>
                  <a:tcPr/>
                </a:tc>
                <a:tc>
                  <a:txBody>
                    <a:bodyPr/>
                    <a:lstStyle/>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客製化商品</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具時效性的出版品</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衛生考量而密封之商品</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2961793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編號版面配置區 5"/>
          <p:cNvSpPr>
            <a:spLocks noGrp="1" noChangeArrowheads="1"/>
          </p:cNvSpPr>
          <p:nvPr>
            <p:ph type="sldNum" sz="quarter" idx="16"/>
          </p:nvPr>
        </p:nvSpPr>
        <p:spPr bwMode="auto">
          <a:noFill/>
          <a:ln>
            <a:miter lim="800000"/>
            <a:headEnd/>
            <a:tailEnd/>
          </a:ln>
        </p:spPr>
        <p:txBody>
          <a:bodyPr/>
          <a:lstStyle/>
          <a:p>
            <a:fld id="{4C3E2655-55F5-46FF-8676-003E018E5C7E}" type="slidenum">
              <a:rPr lang="zh-TW" altLang="en-US" smtClean="0"/>
              <a:pPr/>
              <a:t>29</a:t>
            </a:fld>
            <a:endParaRPr lang="zh-TW" altLang="en-US" smtClean="0"/>
          </a:p>
        </p:txBody>
      </p:sp>
      <p:sp>
        <p:nvSpPr>
          <p:cNvPr id="56323" name="標題 1"/>
          <p:cNvSpPr>
            <a:spLocks noGrp="1"/>
          </p:cNvSpPr>
          <p:nvPr>
            <p:ph type="title"/>
          </p:nvPr>
        </p:nvSpPr>
        <p:spPr>
          <a:xfrm>
            <a:off x="0" y="0"/>
            <a:ext cx="8229600" cy="765175"/>
          </a:xfrm>
        </p:spPr>
        <p:txBody>
          <a:bodyPr/>
          <a:lstStyle/>
          <a:p>
            <a:pPr eaLnBrk="1" hangingPunct="1"/>
            <a:r>
              <a:rPr lang="zh-TW" altLang="en-US" dirty="0" smtClean="0">
                <a:solidFill>
                  <a:srgbClr val="FF0000"/>
                </a:solidFill>
              </a:rPr>
              <a:t>二、契約自由與社會正義的衡平</a:t>
            </a:r>
          </a:p>
        </p:txBody>
      </p:sp>
      <p:sp>
        <p:nvSpPr>
          <p:cNvPr id="56324" name="內容版面配置區 2"/>
          <p:cNvSpPr>
            <a:spLocks noGrp="1"/>
          </p:cNvSpPr>
          <p:nvPr>
            <p:ph sz="quarter" idx="13"/>
          </p:nvPr>
        </p:nvSpPr>
        <p:spPr>
          <a:xfrm>
            <a:off x="250825" y="981075"/>
            <a:ext cx="8351838" cy="4897438"/>
          </a:xfrm>
        </p:spPr>
        <p:txBody>
          <a:bodyPr/>
          <a:lstStyle/>
          <a:p>
            <a:pPr>
              <a:lnSpc>
                <a:spcPts val="4000"/>
              </a:lnSpc>
              <a:buFont typeface="Arial" pitchFamily="34" charset="0"/>
              <a:buNone/>
            </a:pPr>
            <a:r>
              <a:rPr lang="zh-TW" altLang="en-US" smtClean="0"/>
              <a:t>（二）消費者保護法與消費者權益保障</a:t>
            </a:r>
            <a:endParaRPr lang="en-US" altLang="zh-TW" smtClean="0"/>
          </a:p>
          <a:p>
            <a:pPr lvl="1">
              <a:lnSpc>
                <a:spcPts val="4000"/>
              </a:lnSpc>
            </a:pPr>
            <a:r>
              <a:rPr lang="zh-TW" altLang="en-US" smtClean="0"/>
              <a:t>消費者依通訊交易或訪問交易所購得之商品，可依消費者保護法的規定，於收受商品後</a:t>
            </a:r>
            <a:r>
              <a:rPr lang="en-US" altLang="zh-TW" b="1" smtClean="0">
                <a:solidFill>
                  <a:srgbClr val="FF0000"/>
                </a:solidFill>
              </a:rPr>
              <a:t>7</a:t>
            </a:r>
            <a:r>
              <a:rPr lang="zh-TW" altLang="en-US" b="1" smtClean="0">
                <a:solidFill>
                  <a:srgbClr val="FF0000"/>
                </a:solidFill>
              </a:rPr>
              <a:t>天</a:t>
            </a:r>
            <a:r>
              <a:rPr lang="zh-TW" altLang="en-US" smtClean="0"/>
              <a:t>內退回或以書面通知企業經營者解除買賣契約，無須說明理由及負擔任何費用或價款。</a:t>
            </a:r>
            <a:endParaRPr lang="en-US" altLang="zh-TW" smtClean="0"/>
          </a:p>
          <a:p>
            <a:pPr lvl="1">
              <a:lnSpc>
                <a:spcPts val="4000"/>
              </a:lnSpc>
            </a:pPr>
            <a:r>
              <a:rPr lang="en-US" altLang="zh-TW" smtClean="0"/>
              <a:t>2015</a:t>
            </a:r>
            <a:r>
              <a:rPr lang="zh-TW" altLang="en-US" smtClean="0"/>
              <a:t>年，消保法修正，通訊交易有</a:t>
            </a:r>
            <a:r>
              <a:rPr lang="zh-TW" altLang="en-US" b="1" smtClean="0">
                <a:solidFill>
                  <a:srgbClr val="FF0000"/>
                </a:solidFill>
              </a:rPr>
              <a:t>合理例外情事</a:t>
            </a:r>
            <a:r>
              <a:rPr lang="zh-TW" altLang="en-US" smtClean="0"/>
              <a:t>得不適用</a:t>
            </a:r>
            <a:r>
              <a:rPr lang="en-US" altLang="zh-TW" smtClean="0"/>
              <a:t>7</a:t>
            </a:r>
            <a:r>
              <a:rPr lang="zh-TW" altLang="en-US" smtClean="0"/>
              <a:t>日猶豫期，並授權行政院訂定合理例外情事。</a:t>
            </a:r>
            <a:endParaRPr lang="en-US" altLang="zh-TW"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內容版面配置區 2"/>
          <p:cNvSpPr>
            <a:spLocks noGrp="1"/>
          </p:cNvSpPr>
          <p:nvPr>
            <p:ph idx="1"/>
          </p:nvPr>
        </p:nvSpPr>
        <p:spPr>
          <a:xfrm>
            <a:off x="-36513" y="0"/>
            <a:ext cx="8229601" cy="1125538"/>
          </a:xfrm>
        </p:spPr>
        <p:txBody>
          <a:bodyPr/>
          <a:lstStyle/>
          <a:p>
            <a:pPr>
              <a:buFont typeface="Arial" pitchFamily="34" charset="0"/>
              <a:buNone/>
            </a:pPr>
            <a:r>
              <a:rPr lang="en-US" altLang="zh-TW" b="1" smtClean="0">
                <a:solidFill>
                  <a:srgbClr val="7030A0"/>
                </a:solidFill>
                <a:latin typeface="微軟正黑體" pitchFamily="34" charset="-120"/>
              </a:rPr>
              <a:t>	</a:t>
            </a:r>
            <a:r>
              <a:rPr lang="en-US" altLang="zh-TW" smtClean="0">
                <a:solidFill>
                  <a:srgbClr val="7030A0"/>
                </a:solidFill>
                <a:latin typeface="華康儷金黑"/>
                <a:ea typeface="華康儷金黑"/>
                <a:cs typeface="華康儷金黑"/>
              </a:rPr>
              <a:t>	2.</a:t>
            </a:r>
            <a:r>
              <a:rPr lang="zh-TW" altLang="en-US" smtClean="0">
                <a:solidFill>
                  <a:srgbClr val="7030A0"/>
                </a:solidFill>
                <a:latin typeface="華康儷金黑"/>
                <a:ea typeface="華康儷金黑"/>
                <a:cs typeface="華康儷金黑"/>
              </a:rPr>
              <a:t>權利主體與權利客體</a:t>
            </a:r>
            <a:endParaRPr lang="en-US" altLang="zh-TW" smtClean="0">
              <a:solidFill>
                <a:srgbClr val="7030A0"/>
              </a:solidFill>
              <a:latin typeface="華康儷金黑"/>
              <a:ea typeface="華康儷金黑"/>
              <a:cs typeface="華康儷金黑"/>
            </a:endParaRPr>
          </a:p>
          <a:p>
            <a:pPr>
              <a:buFont typeface="Arial" pitchFamily="34" charset="0"/>
              <a:buNone/>
            </a:pPr>
            <a:endParaRPr lang="zh-TW" altLang="en-US" b="1" smtClean="0">
              <a:latin typeface="微軟正黑體" pitchFamily="34" charset="-120"/>
            </a:endParaRPr>
          </a:p>
          <a:p>
            <a:endParaRPr lang="zh-TW" altLang="en-US" smtClean="0"/>
          </a:p>
        </p:txBody>
      </p:sp>
      <p:sp>
        <p:nvSpPr>
          <p:cNvPr id="9" name="梯形 8"/>
          <p:cNvSpPr/>
          <p:nvPr/>
        </p:nvSpPr>
        <p:spPr>
          <a:xfrm>
            <a:off x="179388" y="1628775"/>
            <a:ext cx="1871662" cy="647700"/>
          </a:xfrm>
          <a:prstGeom prst="trapezoi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sz="2200" b="1" dirty="0">
                <a:solidFill>
                  <a:prstClr val="white"/>
                </a:solidFill>
                <a:latin typeface="微軟正黑體" pitchFamily="34" charset="-120"/>
                <a:ea typeface="微軟正黑體" pitchFamily="34" charset="-120"/>
              </a:rPr>
              <a:t>權利主體</a:t>
            </a:r>
          </a:p>
        </p:txBody>
      </p:sp>
      <p:sp>
        <p:nvSpPr>
          <p:cNvPr id="10" name="矩形 9"/>
          <p:cNvSpPr/>
          <p:nvPr/>
        </p:nvSpPr>
        <p:spPr>
          <a:xfrm>
            <a:off x="179388" y="2349500"/>
            <a:ext cx="863600" cy="23034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b="1" dirty="0">
                <a:solidFill>
                  <a:prstClr val="black"/>
                </a:solidFill>
                <a:latin typeface="微軟正黑體" pitchFamily="34" charset="-120"/>
                <a:ea typeface="微軟正黑體" pitchFamily="34" charset="-120"/>
              </a:rPr>
              <a:t>法人</a:t>
            </a: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zh-TW" altLang="en-US" dirty="0">
              <a:solidFill>
                <a:prstClr val="white"/>
              </a:solidFill>
            </a:endParaRPr>
          </a:p>
        </p:txBody>
      </p:sp>
      <p:sp>
        <p:nvSpPr>
          <p:cNvPr id="11" name="矩形 10"/>
          <p:cNvSpPr/>
          <p:nvPr/>
        </p:nvSpPr>
        <p:spPr>
          <a:xfrm>
            <a:off x="1116013" y="2349500"/>
            <a:ext cx="935037" cy="23034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b="1" dirty="0">
                <a:solidFill>
                  <a:prstClr val="black"/>
                </a:solidFill>
                <a:latin typeface="微軟正黑體" pitchFamily="34" charset="-120"/>
                <a:ea typeface="微軟正黑體" pitchFamily="34" charset="-120"/>
              </a:rPr>
              <a:t>自然人</a:t>
            </a: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zh-TW" altLang="en-US" dirty="0">
              <a:solidFill>
                <a:prstClr val="white"/>
              </a:solidFill>
            </a:endParaRPr>
          </a:p>
        </p:txBody>
      </p:sp>
      <p:sp>
        <p:nvSpPr>
          <p:cNvPr id="12" name="梯形 11"/>
          <p:cNvSpPr/>
          <p:nvPr/>
        </p:nvSpPr>
        <p:spPr>
          <a:xfrm>
            <a:off x="2124075" y="1628775"/>
            <a:ext cx="1871663" cy="647700"/>
          </a:xfrm>
          <a:prstGeom prst="trapezoi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sz="2200" b="1" dirty="0">
                <a:solidFill>
                  <a:prstClr val="white"/>
                </a:solidFill>
                <a:latin typeface="微軟正黑體" pitchFamily="34" charset="-120"/>
                <a:ea typeface="微軟正黑體" pitchFamily="34" charset="-120"/>
              </a:rPr>
              <a:t>權利客體</a:t>
            </a:r>
          </a:p>
        </p:txBody>
      </p:sp>
      <p:sp>
        <p:nvSpPr>
          <p:cNvPr id="13" name="矩形 12"/>
          <p:cNvSpPr/>
          <p:nvPr/>
        </p:nvSpPr>
        <p:spPr>
          <a:xfrm>
            <a:off x="2124075" y="2349500"/>
            <a:ext cx="863600" cy="2303463"/>
          </a:xfrm>
          <a:prstGeom prst="rect">
            <a:avLst/>
          </a:prstGeom>
          <a:solidFill>
            <a:srgbClr val="FEE4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b="1" dirty="0">
                <a:solidFill>
                  <a:prstClr val="black"/>
                </a:solidFill>
                <a:latin typeface="微軟正黑體" pitchFamily="34" charset="-120"/>
                <a:ea typeface="微軟正黑體" pitchFamily="34" charset="-120"/>
              </a:rPr>
              <a:t>物</a:t>
            </a: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zh-TW" altLang="en-US" dirty="0">
              <a:solidFill>
                <a:prstClr val="white"/>
              </a:solidFill>
            </a:endParaRPr>
          </a:p>
        </p:txBody>
      </p:sp>
      <p:sp>
        <p:nvSpPr>
          <p:cNvPr id="14" name="矩形 13"/>
          <p:cNvSpPr/>
          <p:nvPr/>
        </p:nvSpPr>
        <p:spPr>
          <a:xfrm>
            <a:off x="3059113" y="2349500"/>
            <a:ext cx="936625" cy="2303463"/>
          </a:xfrm>
          <a:prstGeom prst="rect">
            <a:avLst/>
          </a:prstGeom>
          <a:solidFill>
            <a:srgbClr val="FEE4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kumimoji="1" lang="zh-TW" altLang="en-US" b="1" dirty="0">
                <a:solidFill>
                  <a:prstClr val="black"/>
                </a:solidFill>
                <a:latin typeface="微軟正黑體" pitchFamily="34" charset="-120"/>
                <a:ea typeface="微軟正黑體" pitchFamily="34" charset="-120"/>
              </a:rPr>
              <a:t>無形的權利、利益</a:t>
            </a:r>
            <a:endParaRPr kumimoji="1" lang="en-US" altLang="zh-TW" b="1" dirty="0">
              <a:solidFill>
                <a:prstClr val="black"/>
              </a:solidFill>
              <a:latin typeface="微軟正黑體" pitchFamily="34" charset="-120"/>
              <a:ea typeface="微軟正黑體" pitchFamily="34" charset="-120"/>
            </a:endParaRPr>
          </a:p>
          <a:p>
            <a:pPr eaLnBrk="0" fontAlgn="base" hangingPunct="0">
              <a:spcBef>
                <a:spcPct val="0"/>
              </a:spcBef>
              <a:spcAft>
                <a:spcPct val="0"/>
              </a:spcAft>
              <a:defRPr/>
            </a:pPr>
            <a:endParaRPr kumimoji="1" lang="en-US" altLang="zh-TW" b="1" dirty="0">
              <a:solidFill>
                <a:prstClr val="black"/>
              </a:solidFill>
              <a:latin typeface="微軟正黑體" pitchFamily="34" charset="-120"/>
              <a:ea typeface="微軟正黑體" pitchFamily="34" charset="-120"/>
            </a:endParaRPr>
          </a:p>
          <a:p>
            <a:pPr eaLnBrk="0" fontAlgn="base" hangingPunct="0">
              <a:spcBef>
                <a:spcPct val="0"/>
              </a:spcBef>
              <a:spcAft>
                <a:spcPct val="0"/>
              </a:spcAft>
              <a:defRPr/>
            </a:pPr>
            <a:endParaRPr kumimoji="1" lang="en-US" altLang="zh-TW" b="1" dirty="0">
              <a:solidFill>
                <a:prstClr val="black"/>
              </a:solidFill>
              <a:latin typeface="微軟正黑體" pitchFamily="34" charset="-120"/>
              <a:ea typeface="微軟正黑體" pitchFamily="34" charset="-120"/>
            </a:endParaRPr>
          </a:p>
          <a:p>
            <a:pPr eaLnBrk="0" fontAlgn="base" hangingPunct="0">
              <a:spcBef>
                <a:spcPct val="0"/>
              </a:spcBef>
              <a:spcAft>
                <a:spcPct val="0"/>
              </a:spcAft>
              <a:defRPr/>
            </a:pPr>
            <a:endParaRPr kumimoji="1" lang="en-US" altLang="zh-TW" b="1" dirty="0">
              <a:solidFill>
                <a:prstClr val="black"/>
              </a:solidFill>
              <a:latin typeface="微軟正黑體" pitchFamily="34" charset="-120"/>
              <a:ea typeface="微軟正黑體" pitchFamily="34" charset="-120"/>
            </a:endParaRPr>
          </a:p>
          <a:p>
            <a:pPr eaLnBrk="0" fontAlgn="base" hangingPunct="0">
              <a:spcBef>
                <a:spcPct val="0"/>
              </a:spcBef>
              <a:spcAft>
                <a:spcPct val="0"/>
              </a:spcAft>
              <a:defRPr/>
            </a:pPr>
            <a:endParaRPr kumimoji="1" lang="en-US" altLang="zh-TW" b="1" dirty="0">
              <a:solidFill>
                <a:prstClr val="black"/>
              </a:solidFill>
              <a:latin typeface="微軟正黑體" pitchFamily="34" charset="-120"/>
              <a:ea typeface="微軟正黑體" pitchFamily="34" charset="-120"/>
            </a:endParaRPr>
          </a:p>
          <a:p>
            <a:pPr eaLnBrk="0" fontAlgn="base" hangingPunct="0">
              <a:spcBef>
                <a:spcPct val="0"/>
              </a:spcBef>
              <a:spcAft>
                <a:spcPct val="0"/>
              </a:spcAft>
              <a:defRPr/>
            </a:pPr>
            <a:endParaRPr kumimoji="1" lang="zh-TW" altLang="en-US" b="1" dirty="0">
              <a:solidFill>
                <a:prstClr val="black"/>
              </a:solidFill>
              <a:latin typeface="微軟正黑體" pitchFamily="34" charset="-120"/>
              <a:ea typeface="微軟正黑體" pitchFamily="34" charset="-120"/>
            </a:endParaRPr>
          </a:p>
        </p:txBody>
      </p:sp>
      <p:sp>
        <p:nvSpPr>
          <p:cNvPr id="15" name="梯形 14"/>
          <p:cNvSpPr/>
          <p:nvPr/>
        </p:nvSpPr>
        <p:spPr>
          <a:xfrm>
            <a:off x="4067175" y="1628775"/>
            <a:ext cx="4897438" cy="647700"/>
          </a:xfrm>
          <a:prstGeom prst="trapezoid">
            <a:avLst/>
          </a:prstGeom>
          <a:solidFill>
            <a:srgbClr val="E9A7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sz="2200" b="1" dirty="0">
                <a:solidFill>
                  <a:prstClr val="white"/>
                </a:solidFill>
                <a:latin typeface="微軟正黑體" pitchFamily="34" charset="-120"/>
                <a:ea typeface="微軟正黑體" pitchFamily="34" charset="-120"/>
              </a:rPr>
              <a:t>權利</a:t>
            </a:r>
          </a:p>
        </p:txBody>
      </p:sp>
      <p:sp>
        <p:nvSpPr>
          <p:cNvPr id="16" name="矩形 15"/>
          <p:cNvSpPr/>
          <p:nvPr/>
        </p:nvSpPr>
        <p:spPr>
          <a:xfrm>
            <a:off x="4067175" y="2349500"/>
            <a:ext cx="2881313" cy="57467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sz="2000" b="1" dirty="0">
                <a:solidFill>
                  <a:prstClr val="white"/>
                </a:solidFill>
                <a:latin typeface="微軟正黑體" pitchFamily="34" charset="-120"/>
                <a:ea typeface="微軟正黑體" pitchFamily="34" charset="-120"/>
              </a:rPr>
              <a:t>財產權</a:t>
            </a:r>
          </a:p>
        </p:txBody>
      </p:sp>
      <p:sp>
        <p:nvSpPr>
          <p:cNvPr id="17" name="矩形 16"/>
          <p:cNvSpPr/>
          <p:nvPr/>
        </p:nvSpPr>
        <p:spPr>
          <a:xfrm>
            <a:off x="7019925" y="2349500"/>
            <a:ext cx="1944688" cy="5746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sz="2000" b="1" dirty="0">
                <a:solidFill>
                  <a:prstClr val="white"/>
                </a:solidFill>
                <a:latin typeface="微軟正黑體" pitchFamily="34" charset="-120"/>
                <a:ea typeface="微軟正黑體" pitchFamily="34" charset="-120"/>
              </a:rPr>
              <a:t>非財產權</a:t>
            </a:r>
          </a:p>
        </p:txBody>
      </p:sp>
      <p:sp>
        <p:nvSpPr>
          <p:cNvPr id="18" name="矩形 17"/>
          <p:cNvSpPr/>
          <p:nvPr/>
        </p:nvSpPr>
        <p:spPr>
          <a:xfrm>
            <a:off x="4067175" y="2997200"/>
            <a:ext cx="649288" cy="16557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b="1" dirty="0">
                <a:solidFill>
                  <a:prstClr val="black"/>
                </a:solidFill>
                <a:latin typeface="微軟正黑體" pitchFamily="34" charset="-120"/>
                <a:ea typeface="微軟正黑體" pitchFamily="34" charset="-120"/>
              </a:rPr>
              <a:t>債權</a:t>
            </a: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zh-TW" altLang="en-US" dirty="0">
              <a:solidFill>
                <a:prstClr val="white"/>
              </a:solidFill>
            </a:endParaRPr>
          </a:p>
        </p:txBody>
      </p:sp>
      <p:sp>
        <p:nvSpPr>
          <p:cNvPr id="19" name="矩形 18"/>
          <p:cNvSpPr/>
          <p:nvPr/>
        </p:nvSpPr>
        <p:spPr>
          <a:xfrm>
            <a:off x="4787900" y="2997200"/>
            <a:ext cx="1439863" cy="16557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b="1" dirty="0">
                <a:solidFill>
                  <a:prstClr val="black"/>
                </a:solidFill>
                <a:latin typeface="微軟正黑體" pitchFamily="34" charset="-120"/>
                <a:ea typeface="微軟正黑體" pitchFamily="34" charset="-120"/>
              </a:rPr>
              <a:t>無體財產權</a:t>
            </a: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zh-TW" altLang="en-US" b="1" dirty="0">
              <a:solidFill>
                <a:prstClr val="black"/>
              </a:solidFill>
              <a:latin typeface="微軟正黑體" pitchFamily="34" charset="-120"/>
              <a:ea typeface="微軟正黑體" pitchFamily="34" charset="-120"/>
            </a:endParaRPr>
          </a:p>
        </p:txBody>
      </p:sp>
      <p:sp>
        <p:nvSpPr>
          <p:cNvPr id="20" name="矩形 19"/>
          <p:cNvSpPr/>
          <p:nvPr/>
        </p:nvSpPr>
        <p:spPr>
          <a:xfrm>
            <a:off x="6300788" y="2997200"/>
            <a:ext cx="647700" cy="165576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b="1" dirty="0">
                <a:solidFill>
                  <a:prstClr val="black"/>
                </a:solidFill>
                <a:latin typeface="微軟正黑體" pitchFamily="34" charset="-120"/>
                <a:ea typeface="微軟正黑體" pitchFamily="34" charset="-120"/>
              </a:rPr>
              <a:t>物權</a:t>
            </a: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zh-TW" altLang="en-US" b="1" dirty="0">
              <a:solidFill>
                <a:prstClr val="black"/>
              </a:solidFill>
              <a:latin typeface="微軟正黑體" pitchFamily="34" charset="-120"/>
              <a:ea typeface="微軟正黑體" pitchFamily="34" charset="-120"/>
            </a:endParaRPr>
          </a:p>
        </p:txBody>
      </p:sp>
      <p:sp>
        <p:nvSpPr>
          <p:cNvPr id="21" name="矩形 20"/>
          <p:cNvSpPr/>
          <p:nvPr/>
        </p:nvSpPr>
        <p:spPr>
          <a:xfrm>
            <a:off x="7019925" y="2997200"/>
            <a:ext cx="936625" cy="16557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b="1" dirty="0">
                <a:solidFill>
                  <a:prstClr val="black"/>
                </a:solidFill>
                <a:latin typeface="微軟正黑體" pitchFamily="34" charset="-120"/>
                <a:ea typeface="微軟正黑體" pitchFamily="34" charset="-120"/>
              </a:rPr>
              <a:t>人格權</a:t>
            </a: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zh-TW" altLang="en-US" b="1" dirty="0">
              <a:solidFill>
                <a:prstClr val="black"/>
              </a:solidFill>
              <a:latin typeface="微軟正黑體" pitchFamily="34" charset="-120"/>
              <a:ea typeface="微軟正黑體" pitchFamily="34" charset="-120"/>
            </a:endParaRPr>
          </a:p>
        </p:txBody>
      </p:sp>
      <p:sp>
        <p:nvSpPr>
          <p:cNvPr id="22" name="矩形 21"/>
          <p:cNvSpPr/>
          <p:nvPr/>
        </p:nvSpPr>
        <p:spPr>
          <a:xfrm>
            <a:off x="8027988" y="2997200"/>
            <a:ext cx="936625" cy="16557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b="1" dirty="0">
                <a:solidFill>
                  <a:prstClr val="black"/>
                </a:solidFill>
                <a:latin typeface="微軟正黑體" pitchFamily="34" charset="-120"/>
                <a:ea typeface="微軟正黑體" pitchFamily="34" charset="-120"/>
              </a:rPr>
              <a:t>身分權</a:t>
            </a:r>
            <a:endParaRPr kumimoji="1" lang="en-US" altLang="zh-TW" b="1" dirty="0">
              <a:solidFill>
                <a:prstClr val="black"/>
              </a:solidFill>
              <a:latin typeface="微軟正黑體" pitchFamily="34" charset="-120"/>
              <a:ea typeface="微軟正黑體" pitchFamily="34" charset="-120"/>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en-US" altLang="zh-TW" dirty="0">
              <a:solidFill>
                <a:prstClr val="white"/>
              </a:solidFill>
            </a:endParaRPr>
          </a:p>
          <a:p>
            <a:pPr algn="ctr" eaLnBrk="0" fontAlgn="base" hangingPunct="0">
              <a:spcBef>
                <a:spcPct val="0"/>
              </a:spcBef>
              <a:spcAft>
                <a:spcPct val="0"/>
              </a:spcAft>
              <a:defRPr/>
            </a:pPr>
            <a:endParaRPr kumimoji="1" lang="zh-TW" altLang="en-US" dirty="0">
              <a:solidFill>
                <a:prstClr val="white"/>
              </a:solidFill>
            </a:endParaRPr>
          </a:p>
        </p:txBody>
      </p:sp>
      <p:cxnSp>
        <p:nvCxnSpPr>
          <p:cNvPr id="28" name="圖案 27"/>
          <p:cNvCxnSpPr>
            <a:stCxn id="9" idx="0"/>
            <a:endCxn id="12" idx="0"/>
          </p:cNvCxnSpPr>
          <p:nvPr/>
        </p:nvCxnSpPr>
        <p:spPr>
          <a:xfrm rot="5400000" flipH="1" flipV="1">
            <a:off x="2087563" y="657225"/>
            <a:ext cx="12700" cy="1943100"/>
          </a:xfrm>
          <a:prstGeom prst="bentConnector3">
            <a:avLst>
              <a:gd name="adj1" fmla="val 1800000"/>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570" name="文字方塊 29"/>
          <p:cNvSpPr txBox="1">
            <a:spLocks noChangeArrowheads="1"/>
          </p:cNvSpPr>
          <p:nvPr/>
        </p:nvSpPr>
        <p:spPr bwMode="auto">
          <a:xfrm>
            <a:off x="1489075" y="1196975"/>
            <a:ext cx="12112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0" fontAlgn="base" hangingPunct="0">
              <a:spcBef>
                <a:spcPct val="0"/>
              </a:spcBef>
              <a:spcAft>
                <a:spcPct val="0"/>
              </a:spcAft>
            </a:pPr>
            <a:r>
              <a:rPr lang="zh-TW" altLang="en-US" sz="2000" b="1" smtClean="0">
                <a:solidFill>
                  <a:srgbClr val="003F75"/>
                </a:solidFill>
                <a:latin typeface="微軟正黑體" pitchFamily="34" charset="-120"/>
                <a:ea typeface="微軟正黑體" pitchFamily="34" charset="-120"/>
              </a:rPr>
              <a:t>支配關係</a:t>
            </a:r>
          </a:p>
        </p:txBody>
      </p:sp>
      <p:pic>
        <p:nvPicPr>
          <p:cNvPr id="23571" name="Picture 7" descr="C:\Users\user\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294063"/>
            <a:ext cx="8255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8" descr="C:\Users\user\Desktop\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111500"/>
            <a:ext cx="4318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3" name="Picture 9" descr="C:\Users\user\Desktop\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3284538"/>
            <a:ext cx="762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4" name="Picture 10" descr="C:\Users\user\Desktop\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100" y="3497263"/>
            <a:ext cx="11049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Picture 11" descr="C:\Users\user\Desktop\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7463" y="3408363"/>
            <a:ext cx="9144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12" descr="C:\Users\user\Desktop\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3650" y="3370263"/>
            <a:ext cx="6048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7" name="Picture 13" descr="C:\Users\user\Desktop\7.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2950" y="3500438"/>
            <a:ext cx="8128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8" name="Picture 14" descr="C:\Users\user\Desktop\8.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1013" y="3540125"/>
            <a:ext cx="762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圓角矩形 37"/>
          <p:cNvSpPr/>
          <p:nvPr/>
        </p:nvSpPr>
        <p:spPr>
          <a:xfrm>
            <a:off x="971550" y="4941888"/>
            <a:ext cx="7129463" cy="1295400"/>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kumimoji="1" lang="zh-TW" altLang="zh-TW" sz="2400" dirty="0">
                <a:solidFill>
                  <a:srgbClr val="C0504D">
                    <a:lumMod val="75000"/>
                  </a:srgbClr>
                </a:solidFill>
                <a:latin typeface="華康中圓體" pitchFamily="49" charset="-120"/>
                <a:ea typeface="華康中圓體" pitchFamily="49" charset="-120"/>
              </a:rPr>
              <a:t>例如：</a:t>
            </a:r>
            <a:r>
              <a:rPr kumimoji="1" lang="zh-TW" altLang="zh-TW" sz="2400" u="sng" dirty="0">
                <a:solidFill>
                  <a:prstClr val="black"/>
                </a:solidFill>
                <a:latin typeface="華康中圓體" pitchFamily="49" charset="-120"/>
                <a:ea typeface="華康中圓體" pitchFamily="49" charset="-120"/>
              </a:rPr>
              <a:t>曉明</a:t>
            </a:r>
            <a:r>
              <a:rPr kumimoji="1" lang="zh-TW" altLang="zh-TW" sz="2400" dirty="0">
                <a:solidFill>
                  <a:prstClr val="black"/>
                </a:solidFill>
                <a:latin typeface="華康中圓體" pitchFamily="49" charset="-120"/>
                <a:ea typeface="華康中圓體" pitchFamily="49" charset="-120"/>
              </a:rPr>
              <a:t>借錢給</a:t>
            </a:r>
            <a:r>
              <a:rPr kumimoji="1" lang="zh-TW" altLang="zh-TW" sz="2400" u="sng" dirty="0">
                <a:solidFill>
                  <a:prstClr val="black"/>
                </a:solidFill>
                <a:latin typeface="華康中圓體" pitchFamily="49" charset="-120"/>
                <a:ea typeface="華康中圓體" pitchFamily="49" charset="-120"/>
              </a:rPr>
              <a:t>冰冰</a:t>
            </a:r>
            <a:r>
              <a:rPr kumimoji="1" lang="zh-TW" altLang="zh-TW" sz="2400" dirty="0">
                <a:solidFill>
                  <a:prstClr val="black"/>
                </a:solidFill>
                <a:latin typeface="華康中圓體" pitchFamily="49" charset="-120"/>
                <a:ea typeface="華康中圓體" pitchFamily="49" charset="-120"/>
              </a:rPr>
              <a:t>，因此</a:t>
            </a:r>
            <a:r>
              <a:rPr kumimoji="1" lang="zh-TW" altLang="zh-TW" sz="2400" u="sng" dirty="0">
                <a:solidFill>
                  <a:prstClr val="black"/>
                </a:solidFill>
                <a:latin typeface="華康中圓體" pitchFamily="49" charset="-120"/>
                <a:ea typeface="華康中圓體" pitchFamily="49" charset="-120"/>
              </a:rPr>
              <a:t>曉明</a:t>
            </a:r>
            <a:r>
              <a:rPr kumimoji="1" lang="zh-TW" altLang="zh-TW" sz="2400" dirty="0">
                <a:solidFill>
                  <a:prstClr val="black"/>
                </a:solidFill>
                <a:latin typeface="華康中圓體" pitchFamily="49" charset="-120"/>
                <a:ea typeface="華康中圓體" pitchFamily="49" charset="-120"/>
              </a:rPr>
              <a:t>便擁有要求</a:t>
            </a:r>
            <a:r>
              <a:rPr kumimoji="1" lang="zh-TW" altLang="zh-TW" sz="2400" u="sng" dirty="0">
                <a:solidFill>
                  <a:prstClr val="black"/>
                </a:solidFill>
                <a:latin typeface="華康中圓體" pitchFamily="49" charset="-120"/>
                <a:ea typeface="華康中圓體" pitchFamily="49" charset="-120"/>
              </a:rPr>
              <a:t>冰冰</a:t>
            </a:r>
            <a:r>
              <a:rPr kumimoji="1" lang="zh-TW" altLang="zh-TW" sz="2400" dirty="0">
                <a:solidFill>
                  <a:prstClr val="black"/>
                </a:solidFill>
                <a:latin typeface="華康中圓體" pitchFamily="49" charset="-120"/>
                <a:ea typeface="華康中圓體" pitchFamily="49" charset="-120"/>
              </a:rPr>
              <a:t>還錢的權利，這個「要求冰冰還錢的權利」也是一種權利客體，可以被人支配。</a:t>
            </a:r>
            <a:endParaRPr kumimoji="1" lang="zh-TW" altLang="en-US" sz="2400" dirty="0">
              <a:solidFill>
                <a:prstClr val="black"/>
              </a:solidFill>
              <a:latin typeface="華康中圓體" pitchFamily="49" charset="-120"/>
              <a:ea typeface="華康中圓體" pitchFamily="49" charset="-120"/>
            </a:endParaRPr>
          </a:p>
        </p:txBody>
      </p:sp>
    </p:spTree>
    <p:extLst>
      <p:ext uri="{BB962C8B-B14F-4D97-AF65-F5344CB8AC3E}">
        <p14:creationId xmlns:p14="http://schemas.microsoft.com/office/powerpoint/2010/main" val="5501088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dirty="0"/>
              <a:t>不適用 </a:t>
            </a:r>
            <a:r>
              <a:rPr lang="en-US" altLang="zh-TW" sz="4000" dirty="0"/>
              <a:t>7 </a:t>
            </a:r>
            <a:r>
              <a:rPr lang="zh-TW" altLang="en-US" sz="4000" dirty="0"/>
              <a:t>天鑑賞期的例外情形</a:t>
            </a:r>
          </a:p>
        </p:txBody>
      </p:sp>
      <p:pic>
        <p:nvPicPr>
          <p:cNvPr id="6" name="圖片 5">
            <a:extLst>
              <a:ext uri="{FF2B5EF4-FFF2-40B4-BE49-F238E27FC236}">
                <a16:creationId xmlns:a16="http://schemas.microsoft.com/office/drawing/2014/main" xmlns="" id="{FB300F5B-808C-4545-9E33-9832D113432A}"/>
              </a:ext>
            </a:extLst>
          </p:cNvPr>
          <p:cNvPicPr>
            <a:picLocks noChangeAspect="1"/>
          </p:cNvPicPr>
          <p:nvPr/>
        </p:nvPicPr>
        <p:blipFill>
          <a:blip r:embed="rId2"/>
          <a:stretch>
            <a:fillRect/>
          </a:stretch>
        </p:blipFill>
        <p:spPr>
          <a:xfrm>
            <a:off x="249830" y="1152039"/>
            <a:ext cx="8617045" cy="5589240"/>
          </a:xfrm>
          <a:prstGeom prst="rect">
            <a:avLst/>
          </a:prstGeom>
        </p:spPr>
      </p:pic>
    </p:spTree>
    <p:extLst>
      <p:ext uri="{BB962C8B-B14F-4D97-AF65-F5344CB8AC3E}">
        <p14:creationId xmlns:p14="http://schemas.microsoft.com/office/powerpoint/2010/main" val="27705824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b="1" dirty="0"/>
              <a:t>時事議題</a:t>
            </a:r>
          </a:p>
        </p:txBody>
      </p:sp>
      <p:sp>
        <p:nvSpPr>
          <p:cNvPr id="3" name="內容版面配置區 2"/>
          <p:cNvSpPr>
            <a:spLocks noGrp="1"/>
          </p:cNvSpPr>
          <p:nvPr>
            <p:ph idx="1"/>
          </p:nvPr>
        </p:nvSpPr>
        <p:spPr/>
        <p:txBody>
          <a:bodyPr/>
          <a:lstStyle/>
          <a:p>
            <a:pPr marL="0" indent="0">
              <a:buNone/>
            </a:pPr>
            <a:r>
              <a:rPr lang="zh-TW" altLang="en-US" dirty="0">
                <a:latin typeface="微軟正黑體" panose="020B0604030504040204" pitchFamily="34" charset="-120"/>
                <a:ea typeface="微軟正黑體" panose="020B0604030504040204" pitchFamily="34" charset="-120"/>
              </a:rPr>
              <a:t>上網購物越來越方便，林小姐在網路買了好幾件衣服，但到貨後卻發現尺寸、樣式、質感均與賣場刊登的照片不同，於是向店家要求退貨。</a:t>
            </a:r>
            <a:endParaRPr lang="en-US" altLang="zh-TW" dirty="0">
              <a:latin typeface="微軟正黑體" panose="020B0604030504040204" pitchFamily="34" charset="-120"/>
              <a:ea typeface="微軟正黑體" panose="020B0604030504040204" pitchFamily="34" charset="-120"/>
            </a:endParaRPr>
          </a:p>
          <a:p>
            <a:pPr marL="0" indent="0">
              <a:buNone/>
            </a:pPr>
            <a:r>
              <a:rPr lang="zh-TW" altLang="en-US" dirty="0">
                <a:latin typeface="微軟正黑體" panose="020B0604030504040204" pitchFamily="34" charset="-120"/>
                <a:ea typeface="微軟正黑體" panose="020B0604030504040204" pitchFamily="34" charset="-120"/>
              </a:rPr>
              <a:t>店家則表示已經超過</a:t>
            </a:r>
            <a:r>
              <a:rPr lang="en-US" altLang="zh-TW" dirty="0">
                <a:latin typeface="微軟正黑體" panose="020B0604030504040204" pitchFamily="34" charset="-120"/>
                <a:ea typeface="微軟正黑體" panose="020B0604030504040204" pitchFamily="34" charset="-120"/>
              </a:rPr>
              <a:t>7</a:t>
            </a:r>
            <a:r>
              <a:rPr lang="zh-TW" altLang="en-US" dirty="0">
                <a:latin typeface="微軟正黑體" panose="020B0604030504040204" pitchFamily="34" charset="-120"/>
                <a:ea typeface="微軟正黑體" panose="020B0604030504040204" pitchFamily="34" charset="-120"/>
              </a:rPr>
              <a:t>日，拒絕退貨，林小姐於是向臺北市政府提起申訴。</a:t>
            </a:r>
          </a:p>
        </p:txBody>
      </p:sp>
    </p:spTree>
    <p:extLst>
      <p:ext uri="{BB962C8B-B14F-4D97-AF65-F5344CB8AC3E}">
        <p14:creationId xmlns:p14="http://schemas.microsoft.com/office/powerpoint/2010/main" val="25346087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b="1" dirty="0"/>
              <a:t>議題剖析</a:t>
            </a:r>
          </a:p>
        </p:txBody>
      </p:sp>
      <p:graphicFrame>
        <p:nvGraphicFramePr>
          <p:cNvPr id="3" name="表格 2"/>
          <p:cNvGraphicFramePr>
            <a:graphicFrameLocks noGrp="1"/>
          </p:cNvGraphicFramePr>
          <p:nvPr>
            <p:extLst>
              <p:ext uri="{D42A27DB-BD31-4B8C-83A1-F6EECF244321}">
                <p14:modId xmlns:p14="http://schemas.microsoft.com/office/powerpoint/2010/main" val="3576293011"/>
              </p:ext>
            </p:extLst>
          </p:nvPr>
        </p:nvGraphicFramePr>
        <p:xfrm>
          <a:off x="899592" y="1916832"/>
          <a:ext cx="7344816" cy="2042160"/>
        </p:xfrm>
        <a:graphic>
          <a:graphicData uri="http://schemas.openxmlformats.org/drawingml/2006/table">
            <a:tbl>
              <a:tblPr firstRow="1" bandRow="1">
                <a:tableStyleId>{3B4B98B0-60AC-42C2-AFA5-B58CD77FA1E5}</a:tableStyleId>
              </a:tblPr>
              <a:tblGrid>
                <a:gridCol w="7344816">
                  <a:extLst>
                    <a:ext uri="{9D8B030D-6E8A-4147-A177-3AD203B41FA5}">
                      <a16:colId xmlns:a16="http://schemas.microsoft.com/office/drawing/2014/main" xmlns="" val="20000"/>
                    </a:ext>
                  </a:extLst>
                </a:gridCol>
              </a:tblGrid>
              <a:tr h="370840">
                <a:tc>
                  <a:txBody>
                    <a:bodyPr/>
                    <a:lstStyle/>
                    <a:p>
                      <a:r>
                        <a:rPr lang="zh-TW" altLang="en-US" sz="3200" b="0" dirty="0">
                          <a:latin typeface="微軟正黑體" panose="020B0604030504040204" pitchFamily="34" charset="-120"/>
                          <a:ea typeface="微軟正黑體" panose="020B0604030504040204" pitchFamily="34" charset="-120"/>
                        </a:rPr>
                        <a:t>林小姐主張：</a:t>
                      </a:r>
                      <a:endParaRPr lang="en-US" altLang="zh-TW" sz="3200" b="0" dirty="0">
                        <a:latin typeface="微軟正黑體" panose="020B0604030504040204" pitchFamily="34" charset="-120"/>
                        <a:ea typeface="微軟正黑體" panose="020B0604030504040204" pitchFamily="34" charset="-120"/>
                      </a:endParaRPr>
                    </a:p>
                    <a:p>
                      <a:r>
                        <a:rPr lang="zh-TW" altLang="en-US" sz="3200" b="0" dirty="0">
                          <a:latin typeface="微軟正黑體" panose="020B0604030504040204" pitchFamily="34" charset="-120"/>
                          <a:ea typeface="微軟正黑體" panose="020B0604030504040204" pitchFamily="34" charset="-120"/>
                        </a:rPr>
                        <a:t>我</a:t>
                      </a:r>
                      <a:r>
                        <a:rPr lang="en-US" altLang="zh-TW" sz="3200" b="0" dirty="0">
                          <a:latin typeface="微軟正黑體" panose="020B0604030504040204" pitchFamily="34" charset="-120"/>
                          <a:ea typeface="微軟正黑體" panose="020B0604030504040204" pitchFamily="34" charset="-120"/>
                        </a:rPr>
                        <a:t>11</a:t>
                      </a:r>
                      <a:r>
                        <a:rPr lang="zh-TW" altLang="en-US" sz="3200" b="0" dirty="0">
                          <a:latin typeface="微軟正黑體" panose="020B0604030504040204" pitchFamily="34" charset="-120"/>
                          <a:ea typeface="微軟正黑體" panose="020B0604030504040204" pitchFamily="34" charset="-120"/>
                        </a:rPr>
                        <a:t>月</a:t>
                      </a:r>
                      <a:r>
                        <a:rPr lang="en-US" altLang="zh-TW" sz="3200" b="0" dirty="0">
                          <a:latin typeface="微軟正黑體" panose="020B0604030504040204" pitchFamily="34" charset="-120"/>
                          <a:ea typeface="微軟正黑體" panose="020B0604030504040204" pitchFamily="34" charset="-120"/>
                        </a:rPr>
                        <a:t>4</a:t>
                      </a:r>
                      <a:r>
                        <a:rPr lang="zh-TW" altLang="en-US" sz="3200" b="0" dirty="0">
                          <a:latin typeface="微軟正黑體" panose="020B0604030504040204" pitchFamily="34" charset="-120"/>
                          <a:ea typeface="微軟正黑體" panose="020B0604030504040204" pitchFamily="34" charset="-120"/>
                        </a:rPr>
                        <a:t>日下單，</a:t>
                      </a:r>
                      <a:r>
                        <a:rPr lang="en-US" altLang="zh-TW" sz="3200" b="0" dirty="0">
                          <a:latin typeface="微軟正黑體" panose="020B0604030504040204" pitchFamily="34" charset="-120"/>
                          <a:ea typeface="微軟正黑體" panose="020B0604030504040204" pitchFamily="34" charset="-120"/>
                        </a:rPr>
                        <a:t>8</a:t>
                      </a:r>
                      <a:r>
                        <a:rPr lang="zh-TW" altLang="en-US" sz="3200" b="0" dirty="0">
                          <a:latin typeface="微軟正黑體" panose="020B0604030504040204" pitchFamily="34" charset="-120"/>
                          <a:ea typeface="微軟正黑體" panose="020B0604030504040204" pitchFamily="34" charset="-120"/>
                        </a:rPr>
                        <a:t>日才收到商品，因一直忙碌所以並未立即拆開試穿，在</a:t>
                      </a:r>
                      <a:r>
                        <a:rPr lang="en-US" altLang="zh-TW" sz="3200" b="0" dirty="0">
                          <a:latin typeface="微軟正黑體" panose="020B0604030504040204" pitchFamily="34" charset="-120"/>
                          <a:ea typeface="微軟正黑體" panose="020B0604030504040204" pitchFamily="34" charset="-120"/>
                        </a:rPr>
                        <a:t>16</a:t>
                      </a:r>
                      <a:r>
                        <a:rPr lang="zh-TW" altLang="en-US" sz="3200" b="0" dirty="0">
                          <a:latin typeface="微軟正黑體" panose="020B0604030504040204" pitchFamily="34" charset="-120"/>
                          <a:ea typeface="微軟正黑體" panose="020B0604030504040204" pitchFamily="34" charset="-120"/>
                        </a:rPr>
                        <a:t>日開拆後隨即於當日向店家表示要退貨。</a:t>
                      </a:r>
                    </a:p>
                  </a:txBody>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6096158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b="1" dirty="0"/>
              <a:t>議題剖析</a:t>
            </a:r>
          </a:p>
        </p:txBody>
      </p:sp>
      <p:graphicFrame>
        <p:nvGraphicFramePr>
          <p:cNvPr id="3" name="表格 2"/>
          <p:cNvGraphicFramePr>
            <a:graphicFrameLocks noGrp="1"/>
          </p:cNvGraphicFramePr>
          <p:nvPr>
            <p:extLst>
              <p:ext uri="{D42A27DB-BD31-4B8C-83A1-F6EECF244321}">
                <p14:modId xmlns:p14="http://schemas.microsoft.com/office/powerpoint/2010/main" val="1289989271"/>
              </p:ext>
            </p:extLst>
          </p:nvPr>
        </p:nvGraphicFramePr>
        <p:xfrm>
          <a:off x="899592" y="1916832"/>
          <a:ext cx="7344816" cy="3505200"/>
        </p:xfrm>
        <a:graphic>
          <a:graphicData uri="http://schemas.openxmlformats.org/drawingml/2006/table">
            <a:tbl>
              <a:tblPr firstRow="1" bandRow="1">
                <a:tableStyleId>{3B4B98B0-60AC-42C2-AFA5-B58CD77FA1E5}</a:tableStyleId>
              </a:tblPr>
              <a:tblGrid>
                <a:gridCol w="7344816">
                  <a:extLst>
                    <a:ext uri="{9D8B030D-6E8A-4147-A177-3AD203B41FA5}">
                      <a16:colId xmlns:a16="http://schemas.microsoft.com/office/drawing/2014/main" xmlns="" val="20000"/>
                    </a:ext>
                  </a:extLst>
                </a:gridCol>
              </a:tblGrid>
              <a:tr h="370840">
                <a:tc>
                  <a:txBody>
                    <a:bodyPr/>
                    <a:lstStyle/>
                    <a:p>
                      <a:pPr algn="just"/>
                      <a:r>
                        <a:rPr lang="zh-TW" altLang="en-US" sz="3200" b="0" dirty="0">
                          <a:latin typeface="微軟正黑體" panose="020B0604030504040204" pitchFamily="34" charset="-120"/>
                          <a:ea typeface="微軟正黑體" panose="020B0604030504040204" pitchFamily="34" charset="-120"/>
                        </a:rPr>
                        <a:t>店家主張：</a:t>
                      </a:r>
                      <a:endParaRPr lang="en-US" altLang="zh-TW" sz="3200" b="0" dirty="0">
                        <a:latin typeface="微軟正黑體" panose="020B0604030504040204" pitchFamily="34" charset="-120"/>
                        <a:ea typeface="微軟正黑體" panose="020B0604030504040204" pitchFamily="34" charset="-120"/>
                      </a:endParaRPr>
                    </a:p>
                    <a:p>
                      <a:pPr algn="just"/>
                      <a:r>
                        <a:rPr lang="zh-TW" altLang="en-US" sz="3200" b="0" i="0" kern="1200" dirty="0">
                          <a:solidFill>
                            <a:schemeClr val="tx1"/>
                          </a:solidFill>
                          <a:effectLst/>
                          <a:latin typeface="微軟正黑體" panose="020B0604030504040204" pitchFamily="34" charset="-120"/>
                          <a:ea typeface="微軟正黑體" panose="020B0604030504040204" pitchFamily="34" charset="-120"/>
                          <a:cs typeface="+mn-cs"/>
                        </a:rPr>
                        <a:t>賣場已公告購買後</a:t>
                      </a:r>
                      <a:r>
                        <a:rPr lang="en-US" altLang="zh-TW" sz="3200" b="0" i="0" kern="1200" dirty="0">
                          <a:solidFill>
                            <a:schemeClr val="tx1"/>
                          </a:solidFill>
                          <a:effectLst/>
                          <a:latin typeface="微軟正黑體" panose="020B0604030504040204" pitchFamily="34" charset="-120"/>
                          <a:ea typeface="微軟正黑體" panose="020B0604030504040204" pitchFamily="34" charset="-120"/>
                          <a:cs typeface="+mn-cs"/>
                        </a:rPr>
                        <a:t>7</a:t>
                      </a:r>
                      <a:r>
                        <a:rPr lang="zh-TW" altLang="en-US" sz="3200" b="0" i="0" kern="1200" dirty="0">
                          <a:solidFill>
                            <a:schemeClr val="tx1"/>
                          </a:solidFill>
                          <a:effectLst/>
                          <a:latin typeface="微軟正黑體" panose="020B0604030504040204" pitchFamily="34" charset="-120"/>
                          <a:ea typeface="微軟正黑體" panose="020B0604030504040204" pitchFamily="34" charset="-120"/>
                          <a:cs typeface="+mn-cs"/>
                        </a:rPr>
                        <a:t>日內可以辦理退貨，消費者是在</a:t>
                      </a:r>
                      <a:r>
                        <a:rPr lang="en-US" altLang="zh-TW" sz="3200" b="0" i="0" kern="1200" dirty="0">
                          <a:solidFill>
                            <a:schemeClr val="tx1"/>
                          </a:solidFill>
                          <a:effectLst/>
                          <a:latin typeface="微軟正黑體" panose="020B0604030504040204" pitchFamily="34" charset="-120"/>
                          <a:ea typeface="微軟正黑體" panose="020B0604030504040204" pitchFamily="34" charset="-120"/>
                          <a:cs typeface="+mn-cs"/>
                        </a:rPr>
                        <a:t>11</a:t>
                      </a:r>
                      <a:r>
                        <a:rPr lang="zh-TW" altLang="en-US" sz="3200" b="0" i="0" kern="1200" dirty="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3200" b="0" i="0" kern="1200" dirty="0">
                          <a:solidFill>
                            <a:schemeClr val="tx1"/>
                          </a:solidFill>
                          <a:effectLst/>
                          <a:latin typeface="微軟正黑體" panose="020B0604030504040204" pitchFamily="34" charset="-120"/>
                          <a:ea typeface="微軟正黑體" panose="020B0604030504040204" pitchFamily="34" charset="-120"/>
                          <a:cs typeface="+mn-cs"/>
                        </a:rPr>
                        <a:t>4</a:t>
                      </a:r>
                      <a:r>
                        <a:rPr lang="zh-TW" altLang="en-US" sz="3200" b="0" i="0" kern="1200" dirty="0">
                          <a:solidFill>
                            <a:schemeClr val="tx1"/>
                          </a:solidFill>
                          <a:effectLst/>
                          <a:latin typeface="微軟正黑體" panose="020B0604030504040204" pitchFamily="34" charset="-120"/>
                          <a:ea typeface="微軟正黑體" panose="020B0604030504040204" pitchFamily="34" charset="-120"/>
                          <a:cs typeface="+mn-cs"/>
                        </a:rPr>
                        <a:t>日下單，但遲至</a:t>
                      </a:r>
                      <a:r>
                        <a:rPr lang="en-US" altLang="zh-TW" sz="3200" b="0" i="0" kern="1200" dirty="0">
                          <a:solidFill>
                            <a:schemeClr val="tx1"/>
                          </a:solidFill>
                          <a:effectLst/>
                          <a:latin typeface="微軟正黑體" panose="020B0604030504040204" pitchFamily="34" charset="-120"/>
                          <a:ea typeface="微軟正黑體" panose="020B0604030504040204" pitchFamily="34" charset="-120"/>
                          <a:cs typeface="+mn-cs"/>
                        </a:rPr>
                        <a:t>11</a:t>
                      </a:r>
                      <a:r>
                        <a:rPr lang="zh-TW" altLang="en-US" sz="3200" b="0" i="0" kern="1200" dirty="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3200" b="0" i="0" kern="1200" dirty="0">
                          <a:solidFill>
                            <a:schemeClr val="tx1"/>
                          </a:solidFill>
                          <a:effectLst/>
                          <a:latin typeface="微軟正黑體" panose="020B0604030504040204" pitchFamily="34" charset="-120"/>
                          <a:ea typeface="微軟正黑體" panose="020B0604030504040204" pitchFamily="34" charset="-120"/>
                          <a:cs typeface="+mn-cs"/>
                        </a:rPr>
                        <a:t>16</a:t>
                      </a:r>
                      <a:r>
                        <a:rPr lang="zh-TW" altLang="en-US" sz="3200" b="0" i="0" kern="1200" dirty="0">
                          <a:solidFill>
                            <a:schemeClr val="tx1"/>
                          </a:solidFill>
                          <a:effectLst/>
                          <a:latin typeface="微軟正黑體" panose="020B0604030504040204" pitchFamily="34" charset="-120"/>
                          <a:ea typeface="微軟正黑體" panose="020B0604030504040204" pitchFamily="34" charset="-120"/>
                          <a:cs typeface="+mn-cs"/>
                        </a:rPr>
                        <a:t>日才提出退貨，明顯已經超過</a:t>
                      </a:r>
                      <a:r>
                        <a:rPr lang="en-US" altLang="zh-TW" sz="3200" b="0" i="0" kern="1200" dirty="0">
                          <a:solidFill>
                            <a:schemeClr val="tx1"/>
                          </a:solidFill>
                          <a:effectLst/>
                          <a:latin typeface="微軟正黑體" panose="020B0604030504040204" pitchFamily="34" charset="-120"/>
                          <a:ea typeface="微軟正黑體" panose="020B0604030504040204" pitchFamily="34" charset="-120"/>
                          <a:cs typeface="+mn-cs"/>
                        </a:rPr>
                        <a:t>7</a:t>
                      </a:r>
                      <a:r>
                        <a:rPr lang="zh-TW" altLang="en-US" sz="3200" b="0" i="0" kern="1200" dirty="0">
                          <a:solidFill>
                            <a:schemeClr val="tx1"/>
                          </a:solidFill>
                          <a:effectLst/>
                          <a:latin typeface="微軟正黑體" panose="020B0604030504040204" pitchFamily="34" charset="-120"/>
                          <a:ea typeface="微軟正黑體" panose="020B0604030504040204" pitchFamily="34" charset="-120"/>
                          <a:cs typeface="+mn-cs"/>
                        </a:rPr>
                        <a:t>天，而且就算從收到商品（</a:t>
                      </a:r>
                      <a:r>
                        <a:rPr lang="en-US" altLang="zh-TW" sz="3200" b="0" i="0" kern="1200" dirty="0">
                          <a:solidFill>
                            <a:schemeClr val="tx1"/>
                          </a:solidFill>
                          <a:effectLst/>
                          <a:latin typeface="微軟正黑體" panose="020B0604030504040204" pitchFamily="34" charset="-120"/>
                          <a:ea typeface="微軟正黑體" panose="020B0604030504040204" pitchFamily="34" charset="-120"/>
                          <a:cs typeface="+mn-cs"/>
                        </a:rPr>
                        <a:t>11</a:t>
                      </a:r>
                      <a:r>
                        <a:rPr lang="zh-TW" altLang="en-US" sz="3200" b="0" i="0" kern="1200" dirty="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3200" b="0" i="0" kern="1200" dirty="0">
                          <a:solidFill>
                            <a:schemeClr val="tx1"/>
                          </a:solidFill>
                          <a:effectLst/>
                          <a:latin typeface="微軟正黑體" panose="020B0604030504040204" pitchFamily="34" charset="-120"/>
                          <a:ea typeface="微軟正黑體" panose="020B0604030504040204" pitchFamily="34" charset="-120"/>
                          <a:cs typeface="+mn-cs"/>
                        </a:rPr>
                        <a:t>8</a:t>
                      </a:r>
                      <a:r>
                        <a:rPr lang="zh-TW" altLang="en-US" sz="3200" b="0" i="0" kern="1200" dirty="0">
                          <a:solidFill>
                            <a:schemeClr val="tx1"/>
                          </a:solidFill>
                          <a:effectLst/>
                          <a:latin typeface="微軟正黑體" panose="020B0604030504040204" pitchFamily="34" charset="-120"/>
                          <a:ea typeface="微軟正黑體" panose="020B0604030504040204" pitchFamily="34" charset="-120"/>
                          <a:cs typeface="+mn-cs"/>
                        </a:rPr>
                        <a:t>日）起算第一天，到</a:t>
                      </a:r>
                      <a:r>
                        <a:rPr lang="en-US" altLang="zh-TW" sz="3200" b="0" i="0" kern="1200" dirty="0">
                          <a:solidFill>
                            <a:schemeClr val="tx1"/>
                          </a:solidFill>
                          <a:effectLst/>
                          <a:latin typeface="微軟正黑體" panose="020B0604030504040204" pitchFamily="34" charset="-120"/>
                          <a:ea typeface="微軟正黑體" panose="020B0604030504040204" pitchFamily="34" charset="-120"/>
                          <a:cs typeface="+mn-cs"/>
                        </a:rPr>
                        <a:t>11</a:t>
                      </a:r>
                      <a:r>
                        <a:rPr lang="zh-TW" altLang="en-US" sz="3200" b="0" i="0" kern="1200" dirty="0">
                          <a:solidFill>
                            <a:schemeClr val="tx1"/>
                          </a:solidFill>
                          <a:effectLst/>
                          <a:latin typeface="微軟正黑體" panose="020B0604030504040204" pitchFamily="34" charset="-120"/>
                          <a:ea typeface="微軟正黑體" panose="020B0604030504040204" pitchFamily="34" charset="-120"/>
                          <a:cs typeface="+mn-cs"/>
                        </a:rPr>
                        <a:t>月</a:t>
                      </a:r>
                      <a:r>
                        <a:rPr lang="en-US" altLang="zh-TW" sz="3200" b="0" i="0" kern="1200" dirty="0">
                          <a:solidFill>
                            <a:schemeClr val="tx1"/>
                          </a:solidFill>
                          <a:effectLst/>
                          <a:latin typeface="微軟正黑體" panose="020B0604030504040204" pitchFamily="34" charset="-120"/>
                          <a:ea typeface="微軟正黑體" panose="020B0604030504040204" pitchFamily="34" charset="-120"/>
                          <a:cs typeface="+mn-cs"/>
                        </a:rPr>
                        <a:t>16</a:t>
                      </a:r>
                      <a:r>
                        <a:rPr lang="zh-TW" altLang="en-US" sz="3200" b="0" i="0" kern="1200" dirty="0">
                          <a:solidFill>
                            <a:schemeClr val="tx1"/>
                          </a:solidFill>
                          <a:effectLst/>
                          <a:latin typeface="微軟正黑體" panose="020B0604030504040204" pitchFamily="34" charset="-120"/>
                          <a:ea typeface="微軟正黑體" panose="020B0604030504040204" pitchFamily="34" charset="-120"/>
                          <a:cs typeface="+mn-cs"/>
                        </a:rPr>
                        <a:t>日也一樣超過</a:t>
                      </a:r>
                      <a:r>
                        <a:rPr lang="en-US" altLang="zh-TW" sz="3200" b="0" i="0" kern="1200" dirty="0">
                          <a:solidFill>
                            <a:schemeClr val="tx1"/>
                          </a:solidFill>
                          <a:effectLst/>
                          <a:latin typeface="微軟正黑體" panose="020B0604030504040204" pitchFamily="34" charset="-120"/>
                          <a:ea typeface="微軟正黑體" panose="020B0604030504040204" pitchFamily="34" charset="-120"/>
                          <a:cs typeface="+mn-cs"/>
                        </a:rPr>
                        <a:t>7</a:t>
                      </a:r>
                      <a:r>
                        <a:rPr lang="zh-TW" altLang="en-US" sz="3200" b="0" i="0" kern="1200" dirty="0">
                          <a:solidFill>
                            <a:schemeClr val="tx1"/>
                          </a:solidFill>
                          <a:effectLst/>
                          <a:latin typeface="微軟正黑體" panose="020B0604030504040204" pitchFamily="34" charset="-120"/>
                          <a:ea typeface="微軟正黑體" panose="020B0604030504040204" pitchFamily="34" charset="-120"/>
                          <a:cs typeface="+mn-cs"/>
                        </a:rPr>
                        <a:t>天，所以不同意退貨。</a:t>
                      </a:r>
                      <a:endParaRPr lang="zh-TW" altLang="en-US" sz="3200" b="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4757874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b="1" dirty="0"/>
              <a:t>議題剖析</a:t>
            </a:r>
          </a:p>
        </p:txBody>
      </p:sp>
      <p:sp>
        <p:nvSpPr>
          <p:cNvPr id="3" name="內容版面配置區 2"/>
          <p:cNvSpPr>
            <a:spLocks noGrp="1"/>
          </p:cNvSpPr>
          <p:nvPr>
            <p:ph idx="1"/>
          </p:nvPr>
        </p:nvSpPr>
        <p:spPr>
          <a:xfrm>
            <a:off x="1475656" y="1772816"/>
            <a:ext cx="6840760" cy="4425355"/>
          </a:xfrm>
        </p:spPr>
        <p:txBody>
          <a:bodyPr/>
          <a:lstStyle/>
          <a:p>
            <a:pPr marL="0" indent="0">
              <a:buNone/>
            </a:pPr>
            <a:r>
              <a:rPr lang="zh-TW" altLang="en-US" dirty="0">
                <a:latin typeface="微軟正黑體" panose="020B0604030504040204" pitchFamily="34" charset="-120"/>
                <a:ea typeface="微軟正黑體" panose="020B0604030504040204" pitchFamily="34" charset="-120"/>
              </a:rPr>
              <a:t>「七天鑑賞期」從哪一天開始起算？</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下單當天？</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店家出貨當天？</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收到貨物當天？</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試穿當天？</a:t>
            </a:r>
            <a:endParaRPr lang="en-US" altLang="zh-TW" dirty="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950866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zh-TW" altLang="en-US" dirty="0">
                <a:latin typeface="微軟正黑體" panose="020B0604030504040204" pitchFamily="34" charset="-120"/>
                <a:ea typeface="微軟正黑體" panose="020B0604030504040204" pitchFamily="34" charset="-120"/>
              </a:rPr>
              <a:t>依消保法第</a:t>
            </a:r>
            <a:r>
              <a:rPr lang="en-US" altLang="zh-TW" dirty="0">
                <a:latin typeface="微軟正黑體" panose="020B0604030504040204" pitchFamily="34" charset="-120"/>
                <a:ea typeface="微軟正黑體" panose="020B0604030504040204" pitchFamily="34" charset="-120"/>
              </a:rPr>
              <a:t>19</a:t>
            </a:r>
            <a:r>
              <a:rPr lang="zh-TW" altLang="en-US" dirty="0">
                <a:latin typeface="微軟正黑體" panose="020B0604030504040204" pitchFamily="34" charset="-120"/>
                <a:ea typeface="微軟正黑體" panose="020B0604030504040204" pitchFamily="34" charset="-120"/>
              </a:rPr>
              <a:t>條第</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項，</a:t>
            </a:r>
            <a:r>
              <a:rPr lang="en-US" altLang="zh-TW" dirty="0">
                <a:latin typeface="微軟正黑體" panose="020B0604030504040204" pitchFamily="34" charset="-120"/>
                <a:ea typeface="微軟正黑體" panose="020B0604030504040204" pitchFamily="34" charset="-120"/>
              </a:rPr>
              <a:t>7</a:t>
            </a:r>
            <a:r>
              <a:rPr lang="zh-TW" altLang="en-US" dirty="0">
                <a:latin typeface="微軟正黑體" panose="020B0604030504040204" pitchFamily="34" charset="-120"/>
                <a:ea typeface="微軟正黑體" panose="020B0604030504040204" pitchFamily="34" charset="-120"/>
              </a:rPr>
              <a:t>天猶豫期是</a:t>
            </a:r>
            <a:r>
              <a:rPr lang="zh-TW" altLang="en-US" b="1" dirty="0">
                <a:solidFill>
                  <a:srgbClr val="FF0000"/>
                </a:solidFill>
                <a:latin typeface="微軟正黑體" panose="020B0604030504040204" pitchFamily="34" charset="-120"/>
                <a:ea typeface="微軟正黑體" panose="020B0604030504040204" pitchFamily="34" charset="-120"/>
              </a:rPr>
              <a:t>以消費者收受商品後</a:t>
            </a:r>
            <a:r>
              <a:rPr lang="zh-TW" altLang="en-US" dirty="0">
                <a:latin typeface="微軟正黑體" panose="020B0604030504040204" pitchFamily="34" charset="-120"/>
                <a:ea typeface="微軟正黑體" panose="020B0604030504040204" pitchFamily="34" charset="-120"/>
              </a:rPr>
              <a:t>起算，而不是購買日起算，而且依民法第</a:t>
            </a:r>
            <a:r>
              <a:rPr lang="en-US" altLang="zh-TW" dirty="0">
                <a:latin typeface="微軟正黑體" panose="020B0604030504040204" pitchFamily="34" charset="-120"/>
                <a:ea typeface="微軟正黑體" panose="020B0604030504040204" pitchFamily="34" charset="-120"/>
              </a:rPr>
              <a:t>120</a:t>
            </a:r>
            <a:r>
              <a:rPr lang="zh-TW" altLang="en-US" dirty="0">
                <a:latin typeface="微軟正黑體" panose="020B0604030504040204" pitchFamily="34" charset="-120"/>
                <a:ea typeface="微軟正黑體" panose="020B0604030504040204" pitchFamily="34" charset="-120"/>
              </a:rPr>
              <a:t>條第</a:t>
            </a:r>
            <a:r>
              <a:rPr lang="en-US" altLang="zh-TW"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項規定，「以日⋯定期間者，其始日不算入。」</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所以不是以收到商品當日起算第</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天，而是</a:t>
            </a:r>
            <a:r>
              <a:rPr lang="zh-TW" altLang="en-US" b="1" dirty="0">
                <a:solidFill>
                  <a:srgbClr val="FF0000"/>
                </a:solidFill>
                <a:latin typeface="微軟正黑體" panose="020B0604030504040204" pitchFamily="34" charset="-120"/>
                <a:ea typeface="微軟正黑體" panose="020B0604030504040204" pitchFamily="34" charset="-120"/>
              </a:rPr>
              <a:t>消費者收到商品的隔日為第</a:t>
            </a:r>
            <a:r>
              <a:rPr lang="en-US" altLang="zh-TW" b="1" dirty="0">
                <a:solidFill>
                  <a:srgbClr val="FF0000"/>
                </a:solidFill>
                <a:latin typeface="微軟正黑體" panose="020B0604030504040204" pitchFamily="34" charset="-120"/>
                <a:ea typeface="微軟正黑體" panose="020B0604030504040204" pitchFamily="34" charset="-120"/>
              </a:rPr>
              <a:t>1</a:t>
            </a:r>
            <a:r>
              <a:rPr lang="zh-TW" altLang="en-US" b="1" dirty="0">
                <a:solidFill>
                  <a:srgbClr val="FF0000"/>
                </a:solidFill>
                <a:latin typeface="微軟正黑體" panose="020B0604030504040204" pitchFamily="34" charset="-120"/>
                <a:ea typeface="微軟正黑體" panose="020B0604030504040204" pitchFamily="34" charset="-120"/>
              </a:rPr>
              <a:t>天</a:t>
            </a:r>
            <a:r>
              <a:rPr lang="zh-TW" altLang="en-US" dirty="0">
                <a:latin typeface="微軟正黑體" panose="020B0604030504040204" pitchFamily="34" charset="-120"/>
                <a:ea typeface="微軟正黑體" panose="020B0604030504040204" pitchFamily="34" charset="-120"/>
              </a:rPr>
              <a:t>。</a:t>
            </a:r>
          </a:p>
        </p:txBody>
      </p:sp>
      <p:sp>
        <p:nvSpPr>
          <p:cNvPr id="3" name="標題 2"/>
          <p:cNvSpPr>
            <a:spLocks noGrp="1"/>
          </p:cNvSpPr>
          <p:nvPr>
            <p:ph type="title"/>
          </p:nvPr>
        </p:nvSpPr>
        <p:spPr/>
        <p:txBody>
          <a:bodyPr/>
          <a:lstStyle/>
          <a:p>
            <a:r>
              <a:rPr lang="zh-TW" altLang="en-US" b="1" dirty="0"/>
              <a:t>議題剖析</a:t>
            </a:r>
            <a:endParaRPr lang="zh-TW" altLang="en-US" dirty="0"/>
          </a:p>
        </p:txBody>
      </p:sp>
    </p:spTree>
    <p:extLst>
      <p:ext uri="{BB962C8B-B14F-4D97-AF65-F5344CB8AC3E}">
        <p14:creationId xmlns:p14="http://schemas.microsoft.com/office/powerpoint/2010/main" val="28348310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20000"/>
          </a:bodyPr>
          <a:lstStyle/>
          <a:p>
            <a:pPr algn="just">
              <a:lnSpc>
                <a:spcPct val="110000"/>
              </a:lnSpc>
            </a:pPr>
            <a:r>
              <a:rPr lang="zh-TW" altLang="en-US" dirty="0">
                <a:latin typeface="微軟正黑體" panose="020B0604030504040204" pitchFamily="34" charset="-120"/>
                <a:ea typeface="微軟正黑體" panose="020B0604030504040204" pitchFamily="34" charset="-120"/>
              </a:rPr>
              <a:t>依民法第</a:t>
            </a:r>
            <a:r>
              <a:rPr lang="en-US" altLang="zh-TW" dirty="0">
                <a:latin typeface="微軟正黑體" panose="020B0604030504040204" pitchFamily="34" charset="-120"/>
                <a:ea typeface="微軟正黑體" panose="020B0604030504040204" pitchFamily="34" charset="-120"/>
              </a:rPr>
              <a:t>122</a:t>
            </a:r>
            <a:r>
              <a:rPr lang="zh-TW" altLang="en-US" dirty="0">
                <a:latin typeface="微軟正黑體" panose="020B0604030504040204" pitchFamily="34" charset="-120"/>
                <a:ea typeface="微軟正黑體" panose="020B0604030504040204" pitchFamily="34" charset="-120"/>
              </a:rPr>
              <a:t>條，</a:t>
            </a:r>
            <a:r>
              <a:rPr lang="zh-TW" altLang="en-US" b="1" dirty="0">
                <a:solidFill>
                  <a:srgbClr val="FF0000"/>
                </a:solidFill>
                <a:latin typeface="微軟正黑體" panose="020B0604030504040204" pitchFamily="34" charset="-120"/>
                <a:ea typeface="微軟正黑體" panose="020B0604030504040204" pitchFamily="34" charset="-120"/>
              </a:rPr>
              <a:t>第</a:t>
            </a:r>
            <a:r>
              <a:rPr lang="en-US" altLang="zh-TW" b="1" dirty="0">
                <a:solidFill>
                  <a:srgbClr val="FF0000"/>
                </a:solidFill>
                <a:latin typeface="微軟正黑體" panose="020B0604030504040204" pitchFamily="34" charset="-120"/>
                <a:ea typeface="微軟正黑體" panose="020B0604030504040204" pitchFamily="34" charset="-120"/>
              </a:rPr>
              <a:t>7</a:t>
            </a:r>
            <a:r>
              <a:rPr lang="zh-TW" altLang="en-US" b="1" dirty="0">
                <a:solidFill>
                  <a:srgbClr val="FF0000"/>
                </a:solidFill>
                <a:latin typeface="微軟正黑體" panose="020B0604030504040204" pitchFamily="34" charset="-120"/>
                <a:ea typeface="微軟正黑體" panose="020B0604030504040204" pitchFamily="34" charset="-120"/>
              </a:rPr>
              <a:t>天為假日時，末日順延至次日。</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just">
              <a:lnSpc>
                <a:spcPct val="110000"/>
              </a:lnSpc>
            </a:pPr>
            <a:r>
              <a:rPr lang="zh-TW" altLang="en-US" dirty="0">
                <a:latin typeface="微軟正黑體" panose="020B0604030504040204" pitchFamily="34" charset="-120"/>
                <a:ea typeface="微軟正黑體" panose="020B0604030504040204" pitchFamily="34" charset="-120"/>
              </a:rPr>
              <a:t>本案中，林小姐是</a:t>
            </a:r>
            <a:r>
              <a:rPr lang="en-US" altLang="zh-TW" dirty="0">
                <a:latin typeface="微軟正黑體" panose="020B0604030504040204" pitchFamily="34" charset="-120"/>
                <a:ea typeface="微軟正黑體" panose="020B0604030504040204" pitchFamily="34" charset="-120"/>
              </a:rPr>
              <a:t>11</a:t>
            </a:r>
            <a:r>
              <a:rPr lang="zh-TW" altLang="en-US" dirty="0">
                <a:latin typeface="微軟正黑體" panose="020B0604030504040204" pitchFamily="34" charset="-120"/>
                <a:ea typeface="微軟正黑體" panose="020B0604030504040204" pitchFamily="34" charset="-120"/>
              </a:rPr>
              <a:t>月</a:t>
            </a:r>
            <a:r>
              <a:rPr lang="en-US" altLang="zh-TW" dirty="0">
                <a:latin typeface="微軟正黑體" panose="020B0604030504040204" pitchFamily="34" charset="-120"/>
                <a:ea typeface="微軟正黑體" panose="020B0604030504040204" pitchFamily="34" charset="-120"/>
              </a:rPr>
              <a:t>8</a:t>
            </a:r>
            <a:r>
              <a:rPr lang="zh-TW" altLang="en-US" dirty="0">
                <a:latin typeface="微軟正黑體" panose="020B0604030504040204" pitchFamily="34" charset="-120"/>
                <a:ea typeface="微軟正黑體" panose="020B0604030504040204" pitchFamily="34" charset="-120"/>
              </a:rPr>
              <a:t>日收到商品，所以從收到商品的次日（</a:t>
            </a:r>
            <a:r>
              <a:rPr lang="en-US" altLang="zh-TW" dirty="0">
                <a:latin typeface="微軟正黑體" panose="020B0604030504040204" pitchFamily="34" charset="-120"/>
                <a:ea typeface="微軟正黑體" panose="020B0604030504040204" pitchFamily="34" charset="-120"/>
              </a:rPr>
              <a:t>11</a:t>
            </a:r>
            <a:r>
              <a:rPr lang="zh-TW" altLang="en-US" dirty="0">
                <a:latin typeface="微軟正黑體" panose="020B0604030504040204" pitchFamily="34" charset="-120"/>
                <a:ea typeface="微軟正黑體" panose="020B0604030504040204" pitchFamily="34" charset="-120"/>
              </a:rPr>
              <a:t>月</a:t>
            </a:r>
            <a:r>
              <a:rPr lang="en-US" altLang="zh-TW" dirty="0">
                <a:latin typeface="微軟正黑體" panose="020B0604030504040204" pitchFamily="34" charset="-120"/>
                <a:ea typeface="微軟正黑體" panose="020B0604030504040204" pitchFamily="34" charset="-120"/>
              </a:rPr>
              <a:t>9</a:t>
            </a:r>
            <a:r>
              <a:rPr lang="zh-TW" altLang="en-US" dirty="0">
                <a:latin typeface="微軟正黑體" panose="020B0604030504040204" pitchFamily="34" charset="-120"/>
                <a:ea typeface="微軟正黑體" panose="020B0604030504040204" pitchFamily="34" charset="-120"/>
              </a:rPr>
              <a:t>日）起算第</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天，算到</a:t>
            </a:r>
            <a:r>
              <a:rPr lang="en-US" altLang="zh-TW" dirty="0">
                <a:latin typeface="微軟正黑體" panose="020B0604030504040204" pitchFamily="34" charset="-120"/>
                <a:ea typeface="微軟正黑體" panose="020B0604030504040204" pitchFamily="34" charset="-120"/>
              </a:rPr>
              <a:t>11</a:t>
            </a:r>
            <a:r>
              <a:rPr lang="zh-TW" altLang="en-US" dirty="0">
                <a:latin typeface="微軟正黑體" panose="020B0604030504040204" pitchFamily="34" charset="-120"/>
                <a:ea typeface="微軟正黑體" panose="020B0604030504040204" pitchFamily="34" charset="-120"/>
              </a:rPr>
              <a:t>月</a:t>
            </a:r>
            <a:r>
              <a:rPr lang="en-US" altLang="zh-TW" dirty="0">
                <a:latin typeface="微軟正黑體" panose="020B0604030504040204" pitchFamily="34" charset="-120"/>
                <a:ea typeface="微軟正黑體" panose="020B0604030504040204" pitchFamily="34" charset="-120"/>
              </a:rPr>
              <a:t>15</a:t>
            </a:r>
            <a:r>
              <a:rPr lang="zh-TW" altLang="en-US" dirty="0">
                <a:latin typeface="微軟正黑體" panose="020B0604030504040204" pitchFamily="34" charset="-120"/>
                <a:ea typeface="微軟正黑體" panose="020B0604030504040204" pitchFamily="34" charset="-120"/>
              </a:rPr>
              <a:t>日為第</a:t>
            </a:r>
            <a:r>
              <a:rPr lang="en-US" altLang="zh-TW" dirty="0">
                <a:latin typeface="微軟正黑體" panose="020B0604030504040204" pitchFamily="34" charset="-120"/>
                <a:ea typeface="微軟正黑體" panose="020B0604030504040204" pitchFamily="34" charset="-120"/>
              </a:rPr>
              <a:t>7</a:t>
            </a:r>
            <a:r>
              <a:rPr lang="zh-TW" altLang="en-US" dirty="0">
                <a:latin typeface="微軟正黑體" panose="020B0604030504040204" pitchFamily="34" charset="-120"/>
                <a:ea typeface="微軟正黑體" panose="020B0604030504040204" pitchFamily="34" charset="-120"/>
              </a:rPr>
              <a:t>天，但因為</a:t>
            </a:r>
            <a:r>
              <a:rPr lang="en-US" altLang="zh-TW" dirty="0">
                <a:latin typeface="微軟正黑體" panose="020B0604030504040204" pitchFamily="34" charset="-120"/>
                <a:ea typeface="微軟正黑體" panose="020B0604030504040204" pitchFamily="34" charset="-120"/>
              </a:rPr>
              <a:t>11</a:t>
            </a:r>
            <a:r>
              <a:rPr lang="zh-TW" altLang="en-US" dirty="0">
                <a:latin typeface="微軟正黑體" panose="020B0604030504040204" pitchFamily="34" charset="-120"/>
                <a:ea typeface="微軟正黑體" panose="020B0604030504040204" pitchFamily="34" charset="-120"/>
              </a:rPr>
              <a:t>月</a:t>
            </a:r>
            <a:r>
              <a:rPr lang="en-US" altLang="zh-TW" dirty="0">
                <a:latin typeface="微軟正黑體" panose="020B0604030504040204" pitchFamily="34" charset="-120"/>
                <a:ea typeface="微軟正黑體" panose="020B0604030504040204" pitchFamily="34" charset="-120"/>
              </a:rPr>
              <a:t>15</a:t>
            </a:r>
            <a:r>
              <a:rPr lang="zh-TW" altLang="en-US" dirty="0">
                <a:latin typeface="微軟正黑體" panose="020B0604030504040204" pitchFamily="34" charset="-120"/>
                <a:ea typeface="微軟正黑體" panose="020B0604030504040204" pitchFamily="34" charset="-120"/>
              </a:rPr>
              <a:t>日正好是星期日，所以末日順延至</a:t>
            </a:r>
            <a:r>
              <a:rPr lang="en-US" altLang="zh-TW" dirty="0">
                <a:latin typeface="微軟正黑體" panose="020B0604030504040204" pitchFamily="34" charset="-120"/>
                <a:ea typeface="微軟正黑體" panose="020B0604030504040204" pitchFamily="34" charset="-120"/>
              </a:rPr>
              <a:t>11</a:t>
            </a:r>
            <a:r>
              <a:rPr lang="zh-TW" altLang="en-US" dirty="0">
                <a:latin typeface="微軟正黑體" panose="020B0604030504040204" pitchFamily="34" charset="-120"/>
                <a:ea typeface="微軟正黑體" panose="020B0604030504040204" pitchFamily="34" charset="-120"/>
              </a:rPr>
              <a:t>月</a:t>
            </a:r>
            <a:r>
              <a:rPr lang="en-US" altLang="zh-TW" dirty="0">
                <a:latin typeface="微軟正黑體" panose="020B0604030504040204" pitchFamily="34" charset="-120"/>
                <a:ea typeface="微軟正黑體" panose="020B0604030504040204" pitchFamily="34" charset="-120"/>
              </a:rPr>
              <a:t>16</a:t>
            </a:r>
            <a:r>
              <a:rPr lang="zh-TW" altLang="en-US" dirty="0">
                <a:latin typeface="微軟正黑體" panose="020B0604030504040204" pitchFamily="34" charset="-120"/>
                <a:ea typeface="微軟正黑體" panose="020B0604030504040204" pitchFamily="34" charset="-120"/>
              </a:rPr>
              <a:t>日（星期一），林小姐在</a:t>
            </a:r>
            <a:r>
              <a:rPr lang="en-US" altLang="zh-TW" dirty="0">
                <a:latin typeface="微軟正黑體" panose="020B0604030504040204" pitchFamily="34" charset="-120"/>
                <a:ea typeface="微軟正黑體" panose="020B0604030504040204" pitchFamily="34" charset="-120"/>
              </a:rPr>
              <a:t>11</a:t>
            </a:r>
            <a:r>
              <a:rPr lang="zh-TW" altLang="en-US" dirty="0">
                <a:latin typeface="微軟正黑體" panose="020B0604030504040204" pitchFamily="34" charset="-120"/>
                <a:ea typeface="微軟正黑體" panose="020B0604030504040204" pitchFamily="34" charset="-120"/>
              </a:rPr>
              <a:t>月</a:t>
            </a:r>
            <a:r>
              <a:rPr lang="en-US" altLang="zh-TW" dirty="0">
                <a:latin typeface="微軟正黑體" panose="020B0604030504040204" pitchFamily="34" charset="-120"/>
                <a:ea typeface="微軟正黑體" panose="020B0604030504040204" pitchFamily="34" charset="-120"/>
              </a:rPr>
              <a:t>16</a:t>
            </a:r>
            <a:r>
              <a:rPr lang="zh-TW" altLang="en-US" dirty="0">
                <a:latin typeface="微軟正黑體" panose="020B0604030504040204" pitchFamily="34" charset="-120"/>
                <a:ea typeface="微軟正黑體" panose="020B0604030504040204" pitchFamily="34" charset="-120"/>
              </a:rPr>
              <a:t>日提出退費，剛好還在第</a:t>
            </a:r>
            <a:r>
              <a:rPr lang="en-US" altLang="zh-TW" dirty="0">
                <a:latin typeface="微軟正黑體" panose="020B0604030504040204" pitchFamily="34" charset="-120"/>
                <a:ea typeface="微軟正黑體" panose="020B0604030504040204" pitchFamily="34" charset="-120"/>
              </a:rPr>
              <a:t>7</a:t>
            </a:r>
            <a:r>
              <a:rPr lang="zh-TW" altLang="en-US" dirty="0">
                <a:latin typeface="微軟正黑體" panose="020B0604030504040204" pitchFamily="34" charset="-120"/>
                <a:ea typeface="微軟正黑體" panose="020B0604030504040204" pitchFamily="34" charset="-120"/>
              </a:rPr>
              <a:t>天期限內。</a:t>
            </a:r>
            <a:endParaRPr lang="en-US" altLang="zh-TW" dirty="0">
              <a:latin typeface="微軟正黑體" panose="020B0604030504040204" pitchFamily="34" charset="-120"/>
              <a:ea typeface="微軟正黑體" panose="020B0604030504040204" pitchFamily="34" charset="-120"/>
            </a:endParaRPr>
          </a:p>
          <a:p>
            <a:pPr algn="just">
              <a:lnSpc>
                <a:spcPct val="110000"/>
              </a:lnSpc>
            </a:pPr>
            <a:r>
              <a:rPr lang="zh-TW" altLang="en-US" dirty="0">
                <a:latin typeface="微軟正黑體" panose="020B0604030504040204" pitchFamily="34" charset="-120"/>
                <a:ea typeface="微軟正黑體" panose="020B0604030504040204" pitchFamily="34" charset="-120"/>
              </a:rPr>
              <a:t>業者瞭解上開法規後，同意依規定退費，雙方達成和解。</a:t>
            </a:r>
          </a:p>
        </p:txBody>
      </p:sp>
      <p:sp>
        <p:nvSpPr>
          <p:cNvPr id="3" name="標題 2"/>
          <p:cNvSpPr>
            <a:spLocks noGrp="1"/>
          </p:cNvSpPr>
          <p:nvPr>
            <p:ph type="title"/>
          </p:nvPr>
        </p:nvSpPr>
        <p:spPr/>
        <p:txBody>
          <a:bodyPr/>
          <a:lstStyle/>
          <a:p>
            <a:r>
              <a:rPr lang="zh-TW" altLang="en-US" b="1" dirty="0"/>
              <a:t>議題剖析</a:t>
            </a:r>
            <a:endParaRPr lang="zh-TW" altLang="en-US" dirty="0"/>
          </a:p>
        </p:txBody>
      </p:sp>
    </p:spTree>
    <p:extLst>
      <p:ext uri="{BB962C8B-B14F-4D97-AF65-F5344CB8AC3E}">
        <p14:creationId xmlns:p14="http://schemas.microsoft.com/office/powerpoint/2010/main" val="16282629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51520" y="341784"/>
            <a:ext cx="3168352" cy="1143000"/>
          </a:xfrm>
        </p:spPr>
        <p:txBody>
          <a:bodyPr/>
          <a:lstStyle/>
          <a:p>
            <a:r>
              <a:rPr lang="zh-TW" altLang="en-US" b="1" dirty="0"/>
              <a:t>議題小烤箱</a:t>
            </a:r>
          </a:p>
        </p:txBody>
      </p:sp>
      <p:sp>
        <p:nvSpPr>
          <p:cNvPr id="2" name="內容版面配置區 1"/>
          <p:cNvSpPr>
            <a:spLocks noGrp="1"/>
          </p:cNvSpPr>
          <p:nvPr>
            <p:ph idx="1"/>
          </p:nvPr>
        </p:nvSpPr>
        <p:spPr>
          <a:xfrm>
            <a:off x="611560" y="1988840"/>
            <a:ext cx="8147248" cy="864096"/>
          </a:xfrm>
        </p:spPr>
        <p:txBody>
          <a:bodyPr/>
          <a:lstStyle/>
          <a:p>
            <a:pPr marL="0" indent="0">
              <a:buNone/>
            </a:pPr>
            <a:r>
              <a:rPr lang="zh-TW" altLang="en-US" dirty="0">
                <a:latin typeface="微軟正黑體" panose="020B0604030504040204" pitchFamily="34" charset="-120"/>
                <a:ea typeface="微軟正黑體" panose="020B0604030504040204" pitchFamily="34" charset="-120"/>
              </a:rPr>
              <a:t>請問哪些類型的買賣適用七天鑑賞期的規定？</a:t>
            </a:r>
          </a:p>
        </p:txBody>
      </p:sp>
      <p:grpSp>
        <p:nvGrpSpPr>
          <p:cNvPr id="4" name="群組 3">
            <a:extLst>
              <a:ext uri="{FF2B5EF4-FFF2-40B4-BE49-F238E27FC236}">
                <a16:creationId xmlns:a16="http://schemas.microsoft.com/office/drawing/2014/main" xmlns="" id="{4C0BA058-9E02-48D5-8C7C-BB05FCFD2EF2}"/>
              </a:ext>
            </a:extLst>
          </p:cNvPr>
          <p:cNvGrpSpPr>
            <a:grpSpLocks/>
          </p:cNvGrpSpPr>
          <p:nvPr/>
        </p:nvGrpSpPr>
        <p:grpSpPr bwMode="auto">
          <a:xfrm>
            <a:off x="3059832" y="2930223"/>
            <a:ext cx="4176537" cy="1690970"/>
            <a:chOff x="3563889" y="3068962"/>
            <a:chExt cx="4175435" cy="1689702"/>
          </a:xfrm>
        </p:grpSpPr>
        <p:sp>
          <p:nvSpPr>
            <p:cNvPr id="5" name="矩形 1">
              <a:extLst>
                <a:ext uri="{FF2B5EF4-FFF2-40B4-BE49-F238E27FC236}">
                  <a16:creationId xmlns:a16="http://schemas.microsoft.com/office/drawing/2014/main" xmlns="" id="{B8E12DCD-2DC5-4447-BE57-213C115E43B1}"/>
                </a:ext>
              </a:extLst>
            </p:cNvPr>
            <p:cNvSpPr>
              <a:spLocks noChangeArrowheads="1"/>
            </p:cNvSpPr>
            <p:nvPr/>
          </p:nvSpPr>
          <p:spPr bwMode="auto">
            <a:xfrm>
              <a:off x="4283967" y="3805272"/>
              <a:ext cx="3455357" cy="953392"/>
            </a:xfrm>
            <a:prstGeom prst="rect">
              <a:avLst/>
            </a:prstGeom>
            <a:solidFill>
              <a:srgbClr val="57CBF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buNone/>
              </a:pPr>
              <a:r>
                <a:rPr lang="zh-TW" altLang="en-US" sz="2800" dirty="0">
                  <a:latin typeface="微軟正黑體" panose="020B0604030504040204" pitchFamily="34" charset="-120"/>
                  <a:ea typeface="微軟正黑體" panose="020B0604030504040204" pitchFamily="34" charset="-120"/>
                </a:rPr>
                <a:t>特種買賣。</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包含通訊交易與訪問交易</a:t>
              </a:r>
              <a:r>
                <a:rPr lang="en-US" altLang="zh-TW" sz="2800" dirty="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p:txBody>
        </p:sp>
        <p:sp>
          <p:nvSpPr>
            <p:cNvPr id="6" name="橢圓 5">
              <a:extLst>
                <a:ext uri="{FF2B5EF4-FFF2-40B4-BE49-F238E27FC236}">
                  <a16:creationId xmlns:a16="http://schemas.microsoft.com/office/drawing/2014/main" xmlns="" id="{6278BD7B-FC34-4606-A3D6-E60ACB69A6FB}"/>
                </a:ext>
              </a:extLst>
            </p:cNvPr>
            <p:cNvSpPr/>
            <p:nvPr/>
          </p:nvSpPr>
          <p:spPr bwMode="auto">
            <a:xfrm>
              <a:off x="3563889" y="3068962"/>
              <a:ext cx="1007796" cy="97875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grpSp>
    </p:spTree>
    <p:extLst>
      <p:ext uri="{BB962C8B-B14F-4D97-AF65-F5344CB8AC3E}">
        <p14:creationId xmlns:p14="http://schemas.microsoft.com/office/powerpoint/2010/main" val="216699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06492" y="332656"/>
            <a:ext cx="1313180" cy="769441"/>
          </a:xfrm>
          <a:prstGeom prst="rect">
            <a:avLst/>
          </a:prstGeom>
          <a:noFill/>
        </p:spPr>
        <p:txBody>
          <a:bodyPr wrap="none" rtlCol="0">
            <a:spAutoFit/>
          </a:bodyPr>
          <a:lstStyle/>
          <a:p>
            <a:r>
              <a:rPr lang="zh-TW" altLang="en-US" sz="4400" b="1" dirty="0">
                <a:latin typeface="微軟正黑體" pitchFamily="34" charset="-120"/>
                <a:ea typeface="微軟正黑體" pitchFamily="34" charset="-120"/>
              </a:rPr>
              <a:t>三、</a:t>
            </a:r>
          </a:p>
        </p:txBody>
      </p:sp>
      <p:sp>
        <p:nvSpPr>
          <p:cNvPr id="2" name="標題 1"/>
          <p:cNvSpPr>
            <a:spLocks noGrp="1"/>
          </p:cNvSpPr>
          <p:nvPr>
            <p:ph type="title"/>
          </p:nvPr>
        </p:nvSpPr>
        <p:spPr>
          <a:xfrm>
            <a:off x="1403648" y="145876"/>
            <a:ext cx="7632848" cy="1143000"/>
          </a:xfrm>
        </p:spPr>
        <p:txBody>
          <a:bodyPr>
            <a:noAutofit/>
          </a:bodyPr>
          <a:lstStyle/>
          <a:p>
            <a:pPr algn="l"/>
            <a:r>
              <a:rPr lang="zh-TW" altLang="en-US" sz="4000" b="1" dirty="0"/>
              <a:t>如何判斷契約自由限制的合理性</a:t>
            </a:r>
          </a:p>
        </p:txBody>
      </p:sp>
      <p:graphicFrame>
        <p:nvGraphicFramePr>
          <p:cNvPr id="3" name="內容版面配置區 2"/>
          <p:cNvGraphicFramePr>
            <a:graphicFrameLocks noGrp="1"/>
          </p:cNvGraphicFramePr>
          <p:nvPr>
            <p:ph idx="1"/>
            <p:extLst>
              <p:ext uri="{D42A27DB-BD31-4B8C-83A1-F6EECF244321}">
                <p14:modId xmlns:p14="http://schemas.microsoft.com/office/powerpoint/2010/main" val="3157034499"/>
              </p:ext>
            </p:extLst>
          </p:nvPr>
        </p:nvGraphicFramePr>
        <p:xfrm>
          <a:off x="1907704" y="1844824"/>
          <a:ext cx="5904656" cy="1280160"/>
        </p:xfrm>
        <a:graphic>
          <a:graphicData uri="http://schemas.openxmlformats.org/drawingml/2006/table">
            <a:tbl>
              <a:tblPr firstRow="1" bandRow="1">
                <a:tableStyleId>{BC89EF96-8CEA-46FF-86C4-4CE0E7609802}</a:tableStyleId>
              </a:tblPr>
              <a:tblGrid>
                <a:gridCol w="5904656">
                  <a:extLst>
                    <a:ext uri="{9D8B030D-6E8A-4147-A177-3AD203B41FA5}">
                      <a16:colId xmlns:a16="http://schemas.microsoft.com/office/drawing/2014/main" xmlns="" val="20000"/>
                    </a:ext>
                  </a:extLst>
                </a:gridCol>
              </a:tblGrid>
              <a:tr h="370840">
                <a:tc>
                  <a:txBody>
                    <a:bodyPr/>
                    <a:lstStyle/>
                    <a:p>
                      <a:pPr algn="ctr"/>
                      <a:r>
                        <a:rPr lang="en-US" altLang="zh-TW" sz="3600" b="0" dirty="0">
                          <a:latin typeface="微軟正黑體" panose="020B0604030504040204" pitchFamily="34" charset="-120"/>
                          <a:ea typeface="微軟正黑體" panose="020B0604030504040204" pitchFamily="34" charset="-120"/>
                        </a:rPr>
                        <a:t>(</a:t>
                      </a:r>
                      <a:r>
                        <a:rPr lang="zh-TW" altLang="en-US" sz="3600" b="0" dirty="0">
                          <a:latin typeface="微軟正黑體" panose="020B0604030504040204" pitchFamily="34" charset="-120"/>
                          <a:ea typeface="微軟正黑體" panose="020B0604030504040204" pitchFamily="34" charset="-120"/>
                        </a:rPr>
                        <a:t>一</a:t>
                      </a:r>
                      <a:r>
                        <a:rPr lang="en-US" altLang="zh-TW" sz="3600" b="0" dirty="0">
                          <a:latin typeface="微軟正黑體" panose="020B0604030504040204" pitchFamily="34" charset="-120"/>
                          <a:ea typeface="微軟正黑體" panose="020B0604030504040204" pitchFamily="34" charset="-120"/>
                        </a:rPr>
                        <a:t>)</a:t>
                      </a:r>
                      <a:r>
                        <a:rPr lang="zh-TW" altLang="en-US" sz="3600" b="0" dirty="0">
                          <a:latin typeface="微軟正黑體" panose="020B0604030504040204" pitchFamily="34" charset="-120"/>
                          <a:ea typeface="微軟正黑體" panose="020B0604030504040204" pitchFamily="34" charset="-120"/>
                        </a:rPr>
                        <a:t>從</a:t>
                      </a:r>
                      <a:r>
                        <a:rPr lang="zh-TW" altLang="en-US" sz="3600" b="0" dirty="0">
                          <a:solidFill>
                            <a:srgbClr val="FF0000"/>
                          </a:solidFill>
                          <a:latin typeface="微軟正黑體" panose="020B0604030504040204" pitchFamily="34" charset="-120"/>
                          <a:ea typeface="微軟正黑體" panose="020B0604030504040204" pitchFamily="34" charset="-120"/>
                        </a:rPr>
                        <a:t>資訊</a:t>
                      </a:r>
                      <a:r>
                        <a:rPr lang="zh-TW" altLang="en-US" sz="3600" b="0" dirty="0">
                          <a:latin typeface="微軟正黑體" panose="020B0604030504040204" pitchFamily="34" charset="-120"/>
                          <a:ea typeface="微軟正黑體" panose="020B0604030504040204" pitchFamily="34" charset="-120"/>
                        </a:rPr>
                        <a:t>的對等性來思考</a:t>
                      </a:r>
                    </a:p>
                  </a:txBody>
                  <a:tcPr/>
                </a:tc>
                <a:extLst>
                  <a:ext uri="{0D108BD9-81ED-4DB2-BD59-A6C34878D82A}">
                    <a16:rowId xmlns:a16="http://schemas.microsoft.com/office/drawing/2014/main" xmlns="" val="10000"/>
                  </a:ext>
                </a:extLst>
              </a:tr>
              <a:tr h="370840">
                <a:tc>
                  <a:txBody>
                    <a:bodyPr/>
                    <a:lstStyle/>
                    <a:p>
                      <a:pPr algn="ctr"/>
                      <a:r>
                        <a:rPr lang="en-US" altLang="zh-TW" sz="3600" b="0" dirty="0">
                          <a:latin typeface="微軟正黑體" panose="020B0604030504040204" pitchFamily="34" charset="-120"/>
                          <a:ea typeface="微軟正黑體" panose="020B0604030504040204" pitchFamily="34" charset="-120"/>
                        </a:rPr>
                        <a:t>(</a:t>
                      </a:r>
                      <a:r>
                        <a:rPr lang="zh-TW" altLang="en-US" sz="3600" b="0" dirty="0">
                          <a:latin typeface="微軟正黑體" panose="020B0604030504040204" pitchFamily="34" charset="-120"/>
                          <a:ea typeface="微軟正黑體" panose="020B0604030504040204" pitchFamily="34" charset="-120"/>
                        </a:rPr>
                        <a:t>二</a:t>
                      </a:r>
                      <a:r>
                        <a:rPr lang="en-US" altLang="zh-TW" sz="3600" b="0" dirty="0">
                          <a:latin typeface="微軟正黑體" panose="020B0604030504040204" pitchFamily="34" charset="-120"/>
                          <a:ea typeface="微軟正黑體" panose="020B0604030504040204" pitchFamily="34" charset="-120"/>
                        </a:rPr>
                        <a:t>)</a:t>
                      </a:r>
                      <a:r>
                        <a:rPr lang="zh-TW" altLang="en-US" sz="3600" b="0" dirty="0">
                          <a:latin typeface="微軟正黑體" panose="020B0604030504040204" pitchFamily="34" charset="-120"/>
                          <a:ea typeface="微軟正黑體" panose="020B0604030504040204" pitchFamily="34" charset="-120"/>
                        </a:rPr>
                        <a:t>從</a:t>
                      </a:r>
                      <a:r>
                        <a:rPr lang="zh-TW" altLang="en-US" sz="3600" b="0" dirty="0">
                          <a:solidFill>
                            <a:srgbClr val="FF0000"/>
                          </a:solidFill>
                          <a:latin typeface="微軟正黑體" panose="020B0604030504040204" pitchFamily="34" charset="-120"/>
                          <a:ea typeface="微軟正黑體" panose="020B0604030504040204" pitchFamily="34" charset="-120"/>
                        </a:rPr>
                        <a:t>權力</a:t>
                      </a:r>
                      <a:r>
                        <a:rPr lang="zh-TW" altLang="en-US" sz="3600" b="0" dirty="0">
                          <a:latin typeface="微軟正黑體" panose="020B0604030504040204" pitchFamily="34" charset="-120"/>
                          <a:ea typeface="微軟正黑體" panose="020B0604030504040204" pitchFamily="34" charset="-120"/>
                        </a:rPr>
                        <a:t>的對等性來思考</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2543520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內容版面配置區 2"/>
          <p:cNvGraphicFramePr>
            <a:graphicFrameLocks noGrp="1"/>
          </p:cNvGraphicFramePr>
          <p:nvPr>
            <p:ph idx="1"/>
            <p:extLst>
              <p:ext uri="{D42A27DB-BD31-4B8C-83A1-F6EECF244321}">
                <p14:modId xmlns:p14="http://schemas.microsoft.com/office/powerpoint/2010/main" val="4257864536"/>
              </p:ext>
            </p:extLst>
          </p:nvPr>
        </p:nvGraphicFramePr>
        <p:xfrm>
          <a:off x="468313" y="1600200"/>
          <a:ext cx="8218487" cy="1463040"/>
        </p:xfrm>
        <a:graphic>
          <a:graphicData uri="http://schemas.openxmlformats.org/drawingml/2006/table">
            <a:tbl>
              <a:tblPr firstRow="1" bandRow="1">
                <a:tableStyleId>{BC89EF96-8CEA-46FF-86C4-4CE0E7609802}</a:tableStyleId>
              </a:tblPr>
              <a:tblGrid>
                <a:gridCol w="8218487">
                  <a:extLst>
                    <a:ext uri="{9D8B030D-6E8A-4147-A177-3AD203B41FA5}">
                      <a16:colId xmlns:a16="http://schemas.microsoft.com/office/drawing/2014/main" xmlns="" val="20000"/>
                    </a:ext>
                  </a:extLst>
                </a:gridCol>
              </a:tblGrid>
              <a:tr h="370840">
                <a:tc>
                  <a:txBody>
                    <a:bodyPr/>
                    <a:lstStyle/>
                    <a:p>
                      <a:pPr algn="ctr"/>
                      <a:r>
                        <a:rPr lang="zh-TW" altLang="en-US" sz="2800" b="0" dirty="0">
                          <a:latin typeface="微軟正黑體" panose="020B0604030504040204" pitchFamily="34" charset="-120"/>
                          <a:ea typeface="微軟正黑體" panose="020B0604030504040204" pitchFamily="34" charset="-120"/>
                        </a:rPr>
                        <a:t>訂定「七天鑑賞期」之原因</a:t>
                      </a:r>
                    </a:p>
                  </a:txBody>
                  <a:tcPr/>
                </a:tc>
                <a:extLst>
                  <a:ext uri="{0D108BD9-81ED-4DB2-BD59-A6C34878D82A}">
                    <a16:rowId xmlns:a16="http://schemas.microsoft.com/office/drawing/2014/main" xmlns="" val="10000"/>
                  </a:ext>
                </a:extLst>
              </a:tr>
              <a:tr h="370840">
                <a:tc>
                  <a:txBody>
                    <a:bodyPr/>
                    <a:lstStyle/>
                    <a:p>
                      <a:r>
                        <a:rPr lang="zh-TW" altLang="en-US" sz="2800" dirty="0">
                          <a:latin typeface="微軟正黑體" panose="020B0604030504040204" pitchFamily="34" charset="-120"/>
                          <a:ea typeface="微軟正黑體" panose="020B0604030504040204" pitchFamily="34" charset="-120"/>
                        </a:rPr>
                        <a:t>消費者透過通訊方式購買商品時，不能親自接觸到 商品，掌握的商品資訊較少</a:t>
                      </a:r>
                      <a:endParaRPr lang="zh-TW" altLang="en-US" sz="2800" b="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1"/>
                  </a:ext>
                </a:extLst>
              </a:tr>
            </a:tbl>
          </a:graphicData>
        </a:graphic>
      </p:graphicFrame>
      <p:sp>
        <p:nvSpPr>
          <p:cNvPr id="5" name="標題 4"/>
          <p:cNvSpPr>
            <a:spLocks noGrp="1"/>
          </p:cNvSpPr>
          <p:nvPr>
            <p:ph type="title"/>
          </p:nvPr>
        </p:nvSpPr>
        <p:spPr/>
        <p:txBody>
          <a:bodyPr>
            <a:normAutofit/>
          </a:bodyPr>
          <a:lstStyle/>
          <a:p>
            <a:r>
              <a:rPr lang="en-US" altLang="zh-TW" sz="4000" dirty="0"/>
              <a:t>(</a:t>
            </a:r>
            <a:r>
              <a:rPr lang="zh-TW" altLang="en-US" sz="4000" dirty="0"/>
              <a:t>一</a:t>
            </a:r>
            <a:r>
              <a:rPr lang="en-US" altLang="zh-TW" sz="4000" dirty="0"/>
              <a:t>)</a:t>
            </a:r>
            <a:r>
              <a:rPr lang="zh-TW" altLang="en-US" sz="4000" dirty="0"/>
              <a:t>從</a:t>
            </a:r>
            <a:r>
              <a:rPr lang="zh-TW" altLang="en-US" sz="4000" dirty="0">
                <a:solidFill>
                  <a:srgbClr val="FF0000"/>
                </a:solidFill>
              </a:rPr>
              <a:t>資訊</a:t>
            </a:r>
            <a:r>
              <a:rPr lang="zh-TW" altLang="en-US" sz="4000" dirty="0"/>
              <a:t>的對等性來思考</a:t>
            </a:r>
          </a:p>
        </p:txBody>
      </p:sp>
      <p:graphicFrame>
        <p:nvGraphicFramePr>
          <p:cNvPr id="6" name="內容版面配置區 2"/>
          <p:cNvGraphicFramePr>
            <a:graphicFrameLocks/>
          </p:cNvGraphicFramePr>
          <p:nvPr>
            <p:extLst>
              <p:ext uri="{D42A27DB-BD31-4B8C-83A1-F6EECF244321}">
                <p14:modId xmlns:p14="http://schemas.microsoft.com/office/powerpoint/2010/main" val="2182229038"/>
              </p:ext>
            </p:extLst>
          </p:nvPr>
        </p:nvGraphicFramePr>
        <p:xfrm>
          <a:off x="467544" y="3501008"/>
          <a:ext cx="8218487" cy="1889760"/>
        </p:xfrm>
        <a:graphic>
          <a:graphicData uri="http://schemas.openxmlformats.org/drawingml/2006/table">
            <a:tbl>
              <a:tblPr firstRow="1" bandRow="1">
                <a:tableStyleId>{BC89EF96-8CEA-46FF-86C4-4CE0E7609802}</a:tableStyleId>
              </a:tblPr>
              <a:tblGrid>
                <a:gridCol w="8218487">
                  <a:extLst>
                    <a:ext uri="{9D8B030D-6E8A-4147-A177-3AD203B41FA5}">
                      <a16:colId xmlns:a16="http://schemas.microsoft.com/office/drawing/2014/main" xmlns="" val="20000"/>
                    </a:ext>
                  </a:extLst>
                </a:gridCol>
              </a:tblGrid>
              <a:tr h="370840">
                <a:tc>
                  <a:txBody>
                    <a:bodyPr/>
                    <a:lstStyle/>
                    <a:p>
                      <a:pPr algn="ctr"/>
                      <a:r>
                        <a:rPr lang="zh-TW" altLang="en-US" sz="2800" b="0" dirty="0">
                          <a:latin typeface="微軟正黑體" panose="020B0604030504040204" pitchFamily="34" charset="-120"/>
                          <a:ea typeface="微軟正黑體" panose="020B0604030504040204" pitchFamily="34" charset="-120"/>
                        </a:rPr>
                        <a:t>消費者在</a:t>
                      </a:r>
                      <a:r>
                        <a:rPr lang="zh-TW" altLang="en-US" sz="2800" b="1" dirty="0">
                          <a:latin typeface="微軟正黑體" panose="020B0604030504040204" pitchFamily="34" charset="-120"/>
                          <a:ea typeface="微軟正黑體" panose="020B0604030504040204" pitchFamily="34" charset="-120"/>
                        </a:rPr>
                        <a:t>實體店面</a:t>
                      </a:r>
                      <a:r>
                        <a:rPr lang="zh-TW" altLang="en-US" sz="2800" b="0" dirty="0">
                          <a:latin typeface="微軟正黑體" panose="020B0604030504040204" pitchFamily="34" charset="-120"/>
                          <a:ea typeface="微軟正黑體" panose="020B0604030504040204" pitchFamily="34" charset="-120"/>
                        </a:rPr>
                        <a:t>購物時</a:t>
                      </a:r>
                    </a:p>
                  </a:txBody>
                  <a:tcPr/>
                </a:tc>
                <a:extLst>
                  <a:ext uri="{0D108BD9-81ED-4DB2-BD59-A6C34878D82A}">
                    <a16:rowId xmlns:a16="http://schemas.microsoft.com/office/drawing/2014/main" xmlns="" val="10000"/>
                  </a:ext>
                </a:extLst>
              </a:tr>
              <a:tr h="370840">
                <a:tc>
                  <a:txBody>
                    <a:bodyPr/>
                    <a:lstStyle/>
                    <a:p>
                      <a:r>
                        <a:rPr lang="zh-TW" altLang="en-US" sz="2800" dirty="0">
                          <a:latin typeface="微軟正黑體" panose="020B0604030504040204" pitchFamily="34" charset="-120"/>
                          <a:ea typeface="微軟正黑體" panose="020B0604030504040204" pitchFamily="34" charset="-120"/>
                        </a:rPr>
                        <a:t>若店家已經事先告知商品有瑕疵，並無欺瞞的情況，這時消費者在資訊上並未處於不利的地位，因此不能主張退貨。</a:t>
                      </a:r>
                      <a:endParaRPr lang="zh-TW" altLang="en-US" sz="2800" b="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509137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編號版面配置區 5"/>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471DB8F4-DFDC-4B58-A74E-3E6D14D93208}" type="slidenum">
              <a:rPr kumimoji="0" lang="zh-TW" altLang="en-US" smtClean="0">
                <a:solidFill>
                  <a:srgbClr val="898989"/>
                </a:solidFill>
                <a:latin typeface="Calibri" pitchFamily="34" charset="0"/>
              </a:rPr>
              <a:pPr/>
              <a:t>4</a:t>
            </a:fld>
            <a:endParaRPr kumimoji="0" lang="zh-TW" altLang="en-US" smtClean="0">
              <a:solidFill>
                <a:srgbClr val="898989"/>
              </a:solidFill>
              <a:latin typeface="Calibri" pitchFamily="34" charset="0"/>
            </a:endParaRPr>
          </a:p>
        </p:txBody>
      </p:sp>
      <p:sp>
        <p:nvSpPr>
          <p:cNvPr id="24579" name="標題 1"/>
          <p:cNvSpPr>
            <a:spLocks noGrp="1"/>
          </p:cNvSpPr>
          <p:nvPr>
            <p:ph type="title"/>
          </p:nvPr>
        </p:nvSpPr>
        <p:spPr>
          <a:xfrm>
            <a:off x="0" y="0"/>
            <a:ext cx="8229600" cy="765175"/>
          </a:xfrm>
        </p:spPr>
        <p:txBody>
          <a:bodyPr/>
          <a:lstStyle/>
          <a:p>
            <a:pPr eaLnBrk="1" hangingPunct="1"/>
            <a:r>
              <a:rPr lang="zh-TW" altLang="en-US" smtClean="0"/>
              <a:t>一、民法的基本原則</a:t>
            </a:r>
          </a:p>
        </p:txBody>
      </p:sp>
      <p:sp>
        <p:nvSpPr>
          <p:cNvPr id="15363" name="內容版面配置區 2">
            <a:extLst>
              <a:ext uri="{FF2B5EF4-FFF2-40B4-BE49-F238E27FC236}"/>
            </a:extLst>
          </p:cNvPr>
          <p:cNvSpPr>
            <a:spLocks noGrp="1"/>
          </p:cNvSpPr>
          <p:nvPr>
            <p:ph sz="quarter" idx="13"/>
          </p:nvPr>
        </p:nvSpPr>
        <p:spPr>
          <a:xfrm>
            <a:off x="250825" y="981075"/>
            <a:ext cx="8351838" cy="1152525"/>
          </a:xfrm>
        </p:spPr>
        <p:txBody>
          <a:bodyPr/>
          <a:lstStyle/>
          <a:p>
            <a:pPr>
              <a:buFont typeface="Arial" pitchFamily="34" charset="0"/>
              <a:buNone/>
              <a:defRPr/>
            </a:pPr>
            <a:r>
              <a:rPr lang="zh-TW" altLang="en-US" dirty="0"/>
              <a:t>（二）民法的核心概念</a:t>
            </a:r>
            <a:endParaRPr lang="en-US" altLang="zh-TW" dirty="0"/>
          </a:p>
          <a:p>
            <a:pPr marL="514350" indent="-514350">
              <a:buFont typeface="+mj-lt"/>
              <a:buAutoNum type="arabicPeriod"/>
              <a:defRPr/>
            </a:pPr>
            <a:r>
              <a:rPr lang="zh-TW" altLang="en-US" dirty="0"/>
              <a:t>權利主體</a:t>
            </a:r>
            <a:endParaRPr lang="en-US" altLang="zh-TW" dirty="0"/>
          </a:p>
          <a:p>
            <a:pPr>
              <a:buFont typeface="Arial" pitchFamily="34" charset="0"/>
              <a:buNone/>
              <a:defRPr/>
            </a:pPr>
            <a:endParaRPr lang="en-US" altLang="zh-TW" dirty="0"/>
          </a:p>
        </p:txBody>
      </p:sp>
      <p:grpSp>
        <p:nvGrpSpPr>
          <p:cNvPr id="24581" name="群組 30"/>
          <p:cNvGrpSpPr>
            <a:grpSpLocks/>
          </p:cNvGrpSpPr>
          <p:nvPr/>
        </p:nvGrpSpPr>
        <p:grpSpPr bwMode="auto">
          <a:xfrm>
            <a:off x="827088" y="2997200"/>
            <a:ext cx="1873250" cy="936625"/>
            <a:chOff x="395536" y="2420888"/>
            <a:chExt cx="1872208" cy="936104"/>
          </a:xfrm>
        </p:grpSpPr>
        <p:pic>
          <p:nvPicPr>
            <p:cNvPr id="24598" name="Picture 5" descr="E:\Work\PPT新icon\png\01-輔色流程圖\images\01-輔色流程圖_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420888"/>
              <a:ext cx="1872208"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9" name="文字方塊 18"/>
            <p:cNvSpPr txBox="1">
              <a:spLocks noChangeArrowheads="1"/>
            </p:cNvSpPr>
            <p:nvPr/>
          </p:nvSpPr>
          <p:spPr bwMode="auto">
            <a:xfrm>
              <a:off x="1043608" y="2564904"/>
              <a:ext cx="5693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base">
                <a:spcBef>
                  <a:spcPct val="0"/>
                </a:spcBef>
                <a:spcAft>
                  <a:spcPct val="0"/>
                </a:spcAft>
              </a:pPr>
              <a:r>
                <a:rPr lang="zh-TW" altLang="en-US" sz="3000" smtClean="0">
                  <a:solidFill>
                    <a:prstClr val="black"/>
                  </a:solidFill>
                  <a:latin typeface="標楷體" pitchFamily="65" charset="-120"/>
                  <a:ea typeface="標楷體" pitchFamily="65" charset="-120"/>
                </a:rPr>
                <a:t>人</a:t>
              </a:r>
            </a:p>
          </p:txBody>
        </p:sp>
      </p:grpSp>
      <p:grpSp>
        <p:nvGrpSpPr>
          <p:cNvPr id="24582" name="群組 29"/>
          <p:cNvGrpSpPr>
            <a:grpSpLocks/>
          </p:cNvGrpSpPr>
          <p:nvPr/>
        </p:nvGrpSpPr>
        <p:grpSpPr bwMode="auto">
          <a:xfrm>
            <a:off x="3348038" y="2133600"/>
            <a:ext cx="1965325" cy="935038"/>
            <a:chOff x="2267744" y="2060848"/>
            <a:chExt cx="1965430" cy="936104"/>
          </a:xfrm>
        </p:grpSpPr>
        <p:pic>
          <p:nvPicPr>
            <p:cNvPr id="24596" name="Picture 4" descr="E:\Work\PPT新icon\png\01-輔色流程圖\images\01-輔色流程圖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060848"/>
              <a:ext cx="196543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文字方塊 19"/>
            <p:cNvSpPr txBox="1">
              <a:spLocks noChangeArrowheads="1"/>
            </p:cNvSpPr>
            <p:nvPr/>
          </p:nvSpPr>
          <p:spPr bwMode="auto">
            <a:xfrm>
              <a:off x="2627784" y="2204864"/>
              <a:ext cx="13388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base">
                <a:spcBef>
                  <a:spcPct val="0"/>
                </a:spcBef>
                <a:spcAft>
                  <a:spcPct val="0"/>
                </a:spcAft>
              </a:pPr>
              <a:r>
                <a:rPr lang="zh-TW" altLang="en-US" sz="3000" smtClean="0">
                  <a:solidFill>
                    <a:prstClr val="black"/>
                  </a:solidFill>
                  <a:latin typeface="標楷體" pitchFamily="65" charset="-120"/>
                  <a:ea typeface="標楷體" pitchFamily="65" charset="-120"/>
                </a:rPr>
                <a:t>自然人</a:t>
              </a:r>
            </a:p>
          </p:txBody>
        </p:sp>
      </p:grpSp>
      <p:grpSp>
        <p:nvGrpSpPr>
          <p:cNvPr id="24583" name="群組 25"/>
          <p:cNvGrpSpPr>
            <a:grpSpLocks/>
          </p:cNvGrpSpPr>
          <p:nvPr/>
        </p:nvGrpSpPr>
        <p:grpSpPr bwMode="auto">
          <a:xfrm>
            <a:off x="3348038" y="4005263"/>
            <a:ext cx="1965325" cy="936625"/>
            <a:chOff x="2339752" y="3356992"/>
            <a:chExt cx="1965430" cy="936104"/>
          </a:xfrm>
        </p:grpSpPr>
        <p:pic>
          <p:nvPicPr>
            <p:cNvPr id="24594" name="Picture 4" descr="E:\Work\PPT新icon\png\01-輔色流程圖\images\01-輔色流程圖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356992"/>
              <a:ext cx="196543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5" name="文字方塊 20"/>
            <p:cNvSpPr txBox="1">
              <a:spLocks noChangeArrowheads="1"/>
            </p:cNvSpPr>
            <p:nvPr/>
          </p:nvSpPr>
          <p:spPr bwMode="auto">
            <a:xfrm>
              <a:off x="2915816" y="3501008"/>
              <a:ext cx="9541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base">
                <a:spcBef>
                  <a:spcPct val="0"/>
                </a:spcBef>
                <a:spcAft>
                  <a:spcPct val="0"/>
                </a:spcAft>
              </a:pPr>
              <a:r>
                <a:rPr lang="zh-TW" altLang="en-US" sz="3000" smtClean="0">
                  <a:solidFill>
                    <a:prstClr val="black"/>
                  </a:solidFill>
                  <a:latin typeface="標楷體" pitchFamily="65" charset="-120"/>
                  <a:ea typeface="標楷體" pitchFamily="65" charset="-120"/>
                </a:rPr>
                <a:t>法人</a:t>
              </a:r>
            </a:p>
          </p:txBody>
        </p:sp>
      </p:grpSp>
      <p:grpSp>
        <p:nvGrpSpPr>
          <p:cNvPr id="24584" name="群組 28"/>
          <p:cNvGrpSpPr>
            <a:grpSpLocks/>
          </p:cNvGrpSpPr>
          <p:nvPr/>
        </p:nvGrpSpPr>
        <p:grpSpPr bwMode="auto">
          <a:xfrm>
            <a:off x="5940425" y="3357563"/>
            <a:ext cx="1973263" cy="935037"/>
            <a:chOff x="5076056" y="2132856"/>
            <a:chExt cx="1973199" cy="936104"/>
          </a:xfrm>
        </p:grpSpPr>
        <p:pic>
          <p:nvPicPr>
            <p:cNvPr id="24592" name="Picture 3" descr="E:\Work\PPT新icon\png\01-輔色流程圖\images\01-輔色流程圖_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2132856"/>
              <a:ext cx="1973199"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文字方塊 21"/>
            <p:cNvSpPr txBox="1">
              <a:spLocks noChangeArrowheads="1"/>
            </p:cNvSpPr>
            <p:nvPr/>
          </p:nvSpPr>
          <p:spPr bwMode="auto">
            <a:xfrm>
              <a:off x="5220072" y="2276872"/>
              <a:ext cx="172354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base">
                <a:spcBef>
                  <a:spcPct val="0"/>
                </a:spcBef>
                <a:spcAft>
                  <a:spcPct val="0"/>
                </a:spcAft>
              </a:pPr>
              <a:r>
                <a:rPr lang="zh-TW" altLang="en-US" sz="3000" smtClean="0">
                  <a:solidFill>
                    <a:prstClr val="black"/>
                  </a:solidFill>
                  <a:latin typeface="標楷體" pitchFamily="65" charset="-120"/>
                  <a:ea typeface="標楷體" pitchFamily="65" charset="-120"/>
                </a:rPr>
                <a:t>財團法人</a:t>
              </a:r>
            </a:p>
          </p:txBody>
        </p:sp>
      </p:grpSp>
      <p:grpSp>
        <p:nvGrpSpPr>
          <p:cNvPr id="24585" name="群組 27"/>
          <p:cNvGrpSpPr>
            <a:grpSpLocks/>
          </p:cNvGrpSpPr>
          <p:nvPr/>
        </p:nvGrpSpPr>
        <p:grpSpPr bwMode="auto">
          <a:xfrm>
            <a:off x="5940425" y="4652963"/>
            <a:ext cx="1973263" cy="936625"/>
            <a:chOff x="5220072" y="3212976"/>
            <a:chExt cx="1973199" cy="936104"/>
          </a:xfrm>
        </p:grpSpPr>
        <p:pic>
          <p:nvPicPr>
            <p:cNvPr id="24590" name="Picture 3" descr="E:\Work\PPT新icon\png\01-輔色流程圖\images\01-輔色流程圖_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3212976"/>
              <a:ext cx="1973199"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1" name="文字方塊 22"/>
            <p:cNvSpPr txBox="1">
              <a:spLocks noChangeArrowheads="1"/>
            </p:cNvSpPr>
            <p:nvPr/>
          </p:nvSpPr>
          <p:spPr bwMode="auto">
            <a:xfrm>
              <a:off x="5364088" y="3356992"/>
              <a:ext cx="172354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base">
                <a:spcBef>
                  <a:spcPct val="0"/>
                </a:spcBef>
                <a:spcAft>
                  <a:spcPct val="0"/>
                </a:spcAft>
              </a:pPr>
              <a:r>
                <a:rPr lang="zh-TW" altLang="en-US" sz="3000" smtClean="0">
                  <a:solidFill>
                    <a:prstClr val="black"/>
                  </a:solidFill>
                  <a:latin typeface="標楷體" pitchFamily="65" charset="-120"/>
                  <a:ea typeface="標楷體" pitchFamily="65" charset="-120"/>
                </a:rPr>
                <a:t>社團法人</a:t>
              </a:r>
            </a:p>
          </p:txBody>
        </p:sp>
      </p:grpSp>
      <p:cxnSp>
        <p:nvCxnSpPr>
          <p:cNvPr id="33" name="直線接點 32">
            <a:extLst>
              <a:ext uri="{FF2B5EF4-FFF2-40B4-BE49-F238E27FC236}"/>
            </a:extLst>
          </p:cNvPr>
          <p:cNvCxnSpPr/>
          <p:nvPr/>
        </p:nvCxnSpPr>
        <p:spPr>
          <a:xfrm flipV="1">
            <a:off x="2700338" y="2600325"/>
            <a:ext cx="647700" cy="8651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extLst>
          </p:cNvPr>
          <p:cNvCxnSpPr/>
          <p:nvPr/>
        </p:nvCxnSpPr>
        <p:spPr>
          <a:xfrm>
            <a:off x="2700338" y="3465513"/>
            <a:ext cx="647700" cy="10080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extLst>
          </p:cNvPr>
          <p:cNvCxnSpPr/>
          <p:nvPr/>
        </p:nvCxnSpPr>
        <p:spPr>
          <a:xfrm flipV="1">
            <a:off x="5313363" y="3824288"/>
            <a:ext cx="627062" cy="6492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extLst>
          </p:cNvPr>
          <p:cNvCxnSpPr/>
          <p:nvPr/>
        </p:nvCxnSpPr>
        <p:spPr>
          <a:xfrm>
            <a:off x="5313363" y="4473575"/>
            <a:ext cx="627062" cy="6477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7007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t>(</a:t>
            </a:r>
            <a:r>
              <a:rPr lang="zh-TW" altLang="en-US" sz="4000" dirty="0"/>
              <a:t>二</a:t>
            </a:r>
            <a:r>
              <a:rPr lang="en-US" altLang="zh-TW" sz="4000" dirty="0"/>
              <a:t>) </a:t>
            </a:r>
            <a:r>
              <a:rPr lang="zh-TW" altLang="en-US" sz="4000" dirty="0"/>
              <a:t>從</a:t>
            </a:r>
            <a:r>
              <a:rPr lang="zh-TW" altLang="en-US" sz="4000" dirty="0">
                <a:solidFill>
                  <a:srgbClr val="FF0000"/>
                </a:solidFill>
              </a:rPr>
              <a:t>權力</a:t>
            </a:r>
            <a:r>
              <a:rPr lang="zh-TW" altLang="en-US" sz="4000" dirty="0"/>
              <a:t>的對等性來思考</a:t>
            </a:r>
          </a:p>
        </p:txBody>
      </p:sp>
      <p:graphicFrame>
        <p:nvGraphicFramePr>
          <p:cNvPr id="4" name="內容版面配置區 2"/>
          <p:cNvGraphicFramePr>
            <a:graphicFrameLocks noGrp="1"/>
          </p:cNvGraphicFramePr>
          <p:nvPr>
            <p:ph idx="1"/>
            <p:extLst>
              <p:ext uri="{D42A27DB-BD31-4B8C-83A1-F6EECF244321}">
                <p14:modId xmlns:p14="http://schemas.microsoft.com/office/powerpoint/2010/main" val="3211884565"/>
              </p:ext>
            </p:extLst>
          </p:nvPr>
        </p:nvGraphicFramePr>
        <p:xfrm>
          <a:off x="468313" y="1600200"/>
          <a:ext cx="8218487" cy="1889760"/>
        </p:xfrm>
        <a:graphic>
          <a:graphicData uri="http://schemas.openxmlformats.org/drawingml/2006/table">
            <a:tbl>
              <a:tblPr firstRow="1" bandRow="1">
                <a:tableStyleId>{BC89EF96-8CEA-46FF-86C4-4CE0E7609802}</a:tableStyleId>
              </a:tblPr>
              <a:tblGrid>
                <a:gridCol w="8218487">
                  <a:extLst>
                    <a:ext uri="{9D8B030D-6E8A-4147-A177-3AD203B41FA5}">
                      <a16:colId xmlns:a16="http://schemas.microsoft.com/office/drawing/2014/main" xmlns="" val="20000"/>
                    </a:ext>
                  </a:extLst>
                </a:gridCol>
              </a:tblGrid>
              <a:tr h="370840">
                <a:tc>
                  <a:txBody>
                    <a:bodyPr/>
                    <a:lstStyle/>
                    <a:p>
                      <a:pPr algn="ctr"/>
                      <a:r>
                        <a:rPr lang="zh-TW" altLang="en-US" sz="2800" b="1" dirty="0">
                          <a:latin typeface="微軟正黑體" panose="020B0604030504040204" pitchFamily="34" charset="-120"/>
                          <a:ea typeface="微軟正黑體" panose="020B0604030504040204" pitchFamily="34" charset="-120"/>
                        </a:rPr>
                        <a:t>雇主與勞工自由簽訂勞動契約，會發生什麼事？</a:t>
                      </a:r>
                    </a:p>
                  </a:txBody>
                  <a:tcPr/>
                </a:tc>
                <a:extLst>
                  <a:ext uri="{0D108BD9-81ED-4DB2-BD59-A6C34878D82A}">
                    <a16:rowId xmlns:a16="http://schemas.microsoft.com/office/drawing/2014/main" xmlns="" val="10000"/>
                  </a:ext>
                </a:extLst>
              </a:tr>
              <a:tr h="370840">
                <a:tc>
                  <a:txBody>
                    <a:bodyPr/>
                    <a:lstStyle/>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勞工為了保有工作的機會，可能簽訂對自己不利的勞動契約。</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契約自由變成經濟強勢一方的剝削工具。</a:t>
                      </a:r>
                      <a:endParaRPr lang="zh-TW" altLang="en-US" sz="2800" b="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1"/>
                  </a:ext>
                </a:extLst>
              </a:tr>
            </a:tbl>
          </a:graphicData>
        </a:graphic>
      </p:graphicFrame>
      <p:graphicFrame>
        <p:nvGraphicFramePr>
          <p:cNvPr id="5" name="內容版面配置區 2"/>
          <p:cNvGraphicFramePr>
            <a:graphicFrameLocks/>
          </p:cNvGraphicFramePr>
          <p:nvPr>
            <p:extLst>
              <p:ext uri="{D42A27DB-BD31-4B8C-83A1-F6EECF244321}">
                <p14:modId xmlns:p14="http://schemas.microsoft.com/office/powerpoint/2010/main" val="4219161056"/>
              </p:ext>
            </p:extLst>
          </p:nvPr>
        </p:nvGraphicFramePr>
        <p:xfrm>
          <a:off x="485088" y="3704658"/>
          <a:ext cx="8218487" cy="1889760"/>
        </p:xfrm>
        <a:graphic>
          <a:graphicData uri="http://schemas.openxmlformats.org/drawingml/2006/table">
            <a:tbl>
              <a:tblPr firstRow="1" bandRow="1">
                <a:tableStyleId>{BC89EF96-8CEA-46FF-86C4-4CE0E7609802}</a:tableStyleId>
              </a:tblPr>
              <a:tblGrid>
                <a:gridCol w="8218487">
                  <a:extLst>
                    <a:ext uri="{9D8B030D-6E8A-4147-A177-3AD203B41FA5}">
                      <a16:colId xmlns:a16="http://schemas.microsoft.com/office/drawing/2014/main" xmlns="" val="20000"/>
                    </a:ext>
                  </a:extLst>
                </a:gridCol>
              </a:tblGrid>
              <a:tr h="370840">
                <a:tc>
                  <a:txBody>
                    <a:bodyPr/>
                    <a:lstStyle/>
                    <a:p>
                      <a:pPr algn="ctr"/>
                      <a:r>
                        <a:rPr lang="zh-TW" altLang="en-US" sz="2800" dirty="0">
                          <a:latin typeface="微軟正黑體" panose="020B0604030504040204" pitchFamily="34" charset="-120"/>
                          <a:ea typeface="微軟正黑體" panose="020B0604030504040204" pitchFamily="34" charset="-120"/>
                        </a:rPr>
                        <a:t>政府特別制定勞動基準法</a:t>
                      </a:r>
                      <a:endParaRPr lang="zh-TW" altLang="en-US" sz="2800" b="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0"/>
                  </a:ext>
                </a:extLst>
              </a:tr>
              <a:tr h="370840">
                <a:tc>
                  <a:txBody>
                    <a:bodyPr/>
                    <a:lstStyle/>
                    <a:p>
                      <a:pPr marL="0" indent="0">
                        <a:buFont typeface="Arial" pitchFamily="34" charset="0"/>
                        <a:buNone/>
                      </a:pPr>
                      <a:r>
                        <a:rPr lang="zh-TW" altLang="en-US" sz="2800" dirty="0">
                          <a:latin typeface="微軟正黑體" panose="020B0604030504040204" pitchFamily="34" charset="-120"/>
                          <a:ea typeface="微軟正黑體" panose="020B0604030504040204" pitchFamily="34" charset="-120"/>
                        </a:rPr>
                        <a:t>對於基本工資、工時、工作環境等契約內容加以限制，以使社會資源能夠得到合理的分配，維護契約正義。</a:t>
                      </a:r>
                      <a:endParaRPr lang="zh-TW" altLang="en-US" sz="2800" b="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7085509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契約自由原則的變遷</a:t>
            </a:r>
          </a:p>
        </p:txBody>
      </p:sp>
      <p:pic>
        <p:nvPicPr>
          <p:cNvPr id="4" name="圖片 3">
            <a:extLst>
              <a:ext uri="{FF2B5EF4-FFF2-40B4-BE49-F238E27FC236}">
                <a16:creationId xmlns:a16="http://schemas.microsoft.com/office/drawing/2014/main" xmlns="" id="{B6C80831-0C40-4C41-B765-AE4E36971226}"/>
              </a:ext>
            </a:extLst>
          </p:cNvPr>
          <p:cNvPicPr>
            <a:picLocks noChangeAspect="1"/>
          </p:cNvPicPr>
          <p:nvPr/>
        </p:nvPicPr>
        <p:blipFill>
          <a:blip r:embed="rId2"/>
          <a:stretch>
            <a:fillRect/>
          </a:stretch>
        </p:blipFill>
        <p:spPr>
          <a:xfrm>
            <a:off x="421330" y="1417638"/>
            <a:ext cx="8543925" cy="3752850"/>
          </a:xfrm>
          <a:prstGeom prst="rect">
            <a:avLst/>
          </a:prstGeom>
        </p:spPr>
      </p:pic>
    </p:spTree>
    <p:extLst>
      <p:ext uri="{BB962C8B-B14F-4D97-AF65-F5344CB8AC3E}">
        <p14:creationId xmlns:p14="http://schemas.microsoft.com/office/powerpoint/2010/main" val="3247118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b="1" dirty="0"/>
              <a:t>生活實例</a:t>
            </a:r>
          </a:p>
        </p:txBody>
      </p:sp>
      <p:sp>
        <p:nvSpPr>
          <p:cNvPr id="3" name="內容版面配置區 2"/>
          <p:cNvSpPr>
            <a:spLocks noGrp="1"/>
          </p:cNvSpPr>
          <p:nvPr>
            <p:ph idx="1"/>
          </p:nvPr>
        </p:nvSpPr>
        <p:spPr>
          <a:xfrm>
            <a:off x="683568" y="1988840"/>
            <a:ext cx="8147248" cy="4425355"/>
          </a:xfrm>
        </p:spPr>
        <p:txBody>
          <a:bodyPr>
            <a:normAutofit/>
          </a:bodyPr>
          <a:lstStyle/>
          <a:p>
            <a:pPr marL="0" indent="0">
              <a:buNone/>
            </a:pPr>
            <a:r>
              <a:rPr lang="zh-TW" altLang="en-US" sz="2800" dirty="0">
                <a:latin typeface="微軟正黑體" panose="020B0604030504040204" pitchFamily="34" charset="-120"/>
                <a:ea typeface="微軟正黑體" panose="020B0604030504040204" pitchFamily="34" charset="-120"/>
              </a:rPr>
              <a:t>某男子被黑衣人砍傷，向附近醫院診治，醫院怕惹上麻煩故拒絕，男子因未能及時救治導致殘廢。醫院能以契約自由原則拒絕診治嗎？</a:t>
            </a:r>
            <a:endParaRPr lang="en-US" altLang="zh-TW" sz="2800" dirty="0">
              <a:latin typeface="微軟正黑體" panose="020B0604030504040204" pitchFamily="34" charset="-120"/>
              <a:ea typeface="微軟正黑體" panose="020B0604030504040204" pitchFamily="34" charset="-120"/>
            </a:endParaRPr>
          </a:p>
          <a:p>
            <a:pPr marL="0" indent="0">
              <a:buNone/>
            </a:pPr>
            <a:endParaRPr lang="en-US" altLang="zh-TW" sz="2800" dirty="0">
              <a:latin typeface="微軟正黑體" panose="020B0604030504040204" pitchFamily="34" charset="-120"/>
              <a:ea typeface="微軟正黑體" panose="020B0604030504040204" pitchFamily="34" charset="-120"/>
            </a:endParaRPr>
          </a:p>
          <a:p>
            <a:pPr marL="0" indent="0">
              <a:buNone/>
            </a:pPr>
            <a:r>
              <a:rPr lang="zh-TW" altLang="en-US" sz="2800" dirty="0">
                <a:latin typeface="微軟正黑體" panose="020B0604030504040204" pitchFamily="34" charset="-120"/>
                <a:ea typeface="微軟正黑體" panose="020B0604030504040204" pitchFamily="34" charset="-120"/>
              </a:rPr>
              <a:t>醫院不能因為怕惹上麻煩，就拒絕診治該男子，且男子因未能及時救治導致殘廢，亦可依民法第</a:t>
            </a:r>
            <a:r>
              <a:rPr lang="en-US" altLang="zh-TW" sz="2800" dirty="0">
                <a:latin typeface="微軟正黑體" panose="020B0604030504040204" pitchFamily="34" charset="-120"/>
                <a:ea typeface="微軟正黑體" panose="020B0604030504040204" pitchFamily="34" charset="-120"/>
              </a:rPr>
              <a:t>184</a:t>
            </a:r>
            <a:r>
              <a:rPr lang="zh-TW" altLang="en-US" sz="2800" dirty="0">
                <a:latin typeface="微軟正黑體" panose="020B0604030504040204" pitchFamily="34" charset="-120"/>
                <a:ea typeface="微軟正黑體" panose="020B0604030504040204" pitchFamily="34" charset="-120"/>
              </a:rPr>
              <a:t>條第</a:t>
            </a: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項規定，向醫院請求損害賠償。</a:t>
            </a:r>
            <a:endParaRPr lang="en-US" altLang="zh-TW"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153481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51520" y="341784"/>
            <a:ext cx="3168352" cy="1143000"/>
          </a:xfrm>
        </p:spPr>
        <p:txBody>
          <a:bodyPr/>
          <a:lstStyle/>
          <a:p>
            <a:r>
              <a:rPr lang="zh-TW" altLang="en-US" b="1" dirty="0"/>
              <a:t>生活小烤箱</a:t>
            </a:r>
            <a:endParaRPr lang="zh-TW" altLang="en-US" dirty="0"/>
          </a:p>
        </p:txBody>
      </p:sp>
      <p:sp>
        <p:nvSpPr>
          <p:cNvPr id="2" name="內容版面配置區 1"/>
          <p:cNvSpPr>
            <a:spLocks noGrp="1"/>
          </p:cNvSpPr>
          <p:nvPr>
            <p:ph idx="1"/>
          </p:nvPr>
        </p:nvSpPr>
        <p:spPr>
          <a:xfrm>
            <a:off x="539552" y="1772817"/>
            <a:ext cx="8147248" cy="3380904"/>
          </a:xfrm>
        </p:spPr>
        <p:txBody>
          <a:bodyPr>
            <a:normAutofit/>
          </a:bodyPr>
          <a:lstStyle/>
          <a:p>
            <a:pPr marL="0" indent="0">
              <a:buNone/>
            </a:pPr>
            <a:r>
              <a:rPr lang="zh-TW" altLang="en-US" sz="2800" dirty="0">
                <a:latin typeface="微軟正黑體" panose="020B0604030504040204" pitchFamily="34" charset="-120"/>
                <a:ea typeface="微軟正黑體" panose="020B0604030504040204" pitchFamily="34" charset="-120"/>
              </a:rPr>
              <a:t>醫療契約屬於強制締約之ㄧ種，醫師、獸醫師、藥師、助產士非有正當理由，不得拒絕診療、檢驗或處方之調劑。法律所以設此規定，乃出於對生命健康的重視。</a:t>
            </a:r>
            <a:endParaRPr lang="en-US" altLang="zh-TW" sz="2800" dirty="0">
              <a:latin typeface="微軟正黑體" panose="020B0604030504040204" pitchFamily="34" charset="-120"/>
              <a:ea typeface="微軟正黑體" panose="020B0604030504040204" pitchFamily="34" charset="-120"/>
            </a:endParaRPr>
          </a:p>
          <a:p>
            <a:pPr marL="0" indent="0">
              <a:buNone/>
            </a:pPr>
            <a:endParaRPr lang="zh-TW" altLang="en-US" sz="2800" dirty="0">
              <a:latin typeface="微軟正黑體" panose="020B0604030504040204" pitchFamily="34" charset="-120"/>
              <a:ea typeface="微軟正黑體" panose="020B0604030504040204" pitchFamily="34" charset="-120"/>
            </a:endParaRPr>
          </a:p>
          <a:p>
            <a:pPr marL="0" indent="0">
              <a:buNone/>
            </a:pPr>
            <a:r>
              <a:rPr lang="zh-TW" altLang="en-US" sz="2800" dirty="0">
                <a:latin typeface="微軟正黑體" panose="020B0604030504040204" pitchFamily="34" charset="-120"/>
                <a:ea typeface="微軟正黑體" panose="020B0604030504040204" pitchFamily="34" charset="-120"/>
              </a:rPr>
              <a:t>此案例展現了「契約自由」原則變遷為「契約</a:t>
            </a:r>
            <a:r>
              <a:rPr lang="en-US" altLang="zh-TW" sz="2800" dirty="0" err="1">
                <a:latin typeface="微軟正黑體" panose="020B0604030504040204" pitchFamily="34" charset="-120"/>
                <a:ea typeface="微軟正黑體" panose="020B0604030504040204" pitchFamily="34" charset="-120"/>
              </a:rPr>
              <a:t>oo</a:t>
            </a:r>
            <a:r>
              <a:rPr lang="zh-TW" altLang="en-US" sz="2800" dirty="0">
                <a:latin typeface="微軟正黑體" panose="020B0604030504040204" pitchFamily="34" charset="-120"/>
                <a:ea typeface="微軟正黑體" panose="020B0604030504040204" pitchFamily="34" charset="-120"/>
              </a:rPr>
              <a:t>」，請問</a:t>
            </a:r>
            <a:r>
              <a:rPr lang="en-US" altLang="zh-TW" sz="2800" dirty="0" err="1">
                <a:latin typeface="微軟正黑體" panose="020B0604030504040204" pitchFamily="34" charset="-120"/>
                <a:ea typeface="微軟正黑體" panose="020B0604030504040204" pitchFamily="34" charset="-120"/>
              </a:rPr>
              <a:t>oo</a:t>
            </a:r>
            <a:r>
              <a:rPr lang="zh-TW" altLang="en-US" sz="2800" dirty="0">
                <a:latin typeface="微軟正黑體" panose="020B0604030504040204" pitchFamily="34" charset="-120"/>
                <a:ea typeface="微軟正黑體" panose="020B0604030504040204" pitchFamily="34" charset="-120"/>
              </a:rPr>
              <a:t>應填入何者？</a:t>
            </a:r>
          </a:p>
        </p:txBody>
      </p:sp>
      <p:grpSp>
        <p:nvGrpSpPr>
          <p:cNvPr id="4" name="群組 3">
            <a:extLst>
              <a:ext uri="{FF2B5EF4-FFF2-40B4-BE49-F238E27FC236}">
                <a16:creationId xmlns:a16="http://schemas.microsoft.com/office/drawing/2014/main" xmlns="" id="{8CD23FF1-D345-4D78-8DAE-23397F91FCEF}"/>
              </a:ext>
            </a:extLst>
          </p:cNvPr>
          <p:cNvGrpSpPr>
            <a:grpSpLocks/>
          </p:cNvGrpSpPr>
          <p:nvPr/>
        </p:nvGrpSpPr>
        <p:grpSpPr bwMode="auto">
          <a:xfrm>
            <a:off x="4283968" y="4811517"/>
            <a:ext cx="3960439" cy="1260080"/>
            <a:chOff x="3563889" y="3068962"/>
            <a:chExt cx="3959394" cy="1259135"/>
          </a:xfrm>
        </p:grpSpPr>
        <p:sp>
          <p:nvSpPr>
            <p:cNvPr id="5" name="矩形 1">
              <a:extLst>
                <a:ext uri="{FF2B5EF4-FFF2-40B4-BE49-F238E27FC236}">
                  <a16:creationId xmlns:a16="http://schemas.microsoft.com/office/drawing/2014/main" xmlns="" id="{BEC5488F-00F7-4B89-BFC0-39E7814DED82}"/>
                </a:ext>
              </a:extLst>
            </p:cNvPr>
            <p:cNvSpPr>
              <a:spLocks noChangeArrowheads="1"/>
            </p:cNvSpPr>
            <p:nvPr/>
          </p:nvSpPr>
          <p:spPr bwMode="auto">
            <a:xfrm>
              <a:off x="4283967" y="3805269"/>
              <a:ext cx="3239316" cy="522828"/>
            </a:xfrm>
            <a:prstGeom prst="rect">
              <a:avLst/>
            </a:prstGeom>
            <a:solidFill>
              <a:srgbClr val="57CBF5"/>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buNone/>
              </a:pPr>
              <a:r>
                <a:rPr lang="zh-TW" altLang="en-US" sz="2800" dirty="0">
                  <a:latin typeface="微軟正黑體" panose="020B0604030504040204" pitchFamily="34" charset="-120"/>
                  <a:ea typeface="微軟正黑體" panose="020B0604030504040204" pitchFamily="34" charset="-120"/>
                </a:rPr>
                <a:t>「契約正義」原則。</a:t>
              </a:r>
            </a:p>
          </p:txBody>
        </p:sp>
        <p:sp>
          <p:nvSpPr>
            <p:cNvPr id="6" name="橢圓 5">
              <a:extLst>
                <a:ext uri="{FF2B5EF4-FFF2-40B4-BE49-F238E27FC236}">
                  <a16:creationId xmlns:a16="http://schemas.microsoft.com/office/drawing/2014/main" xmlns="" id="{28A731A1-BCCC-4B7F-825F-860936E35F62}"/>
                </a:ext>
              </a:extLst>
            </p:cNvPr>
            <p:cNvSpPr/>
            <p:nvPr/>
          </p:nvSpPr>
          <p:spPr bwMode="auto">
            <a:xfrm>
              <a:off x="3563889" y="3068962"/>
              <a:ext cx="1007796" cy="97875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grpSp>
    </p:spTree>
    <p:extLst>
      <p:ext uri="{BB962C8B-B14F-4D97-AF65-F5344CB8AC3E}">
        <p14:creationId xmlns:p14="http://schemas.microsoft.com/office/powerpoint/2010/main" val="188788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橢圓 2"/>
          <p:cNvSpPr/>
          <p:nvPr/>
        </p:nvSpPr>
        <p:spPr bwMode="auto">
          <a:xfrm>
            <a:off x="3995936" y="1340768"/>
            <a:ext cx="1152128" cy="1154837"/>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kumimoji="0" lang="zh-TW" altLang="en-US" sz="5400" b="1" dirty="0">
                <a:solidFill>
                  <a:srgbClr val="002060"/>
                </a:solidFill>
                <a:latin typeface="微軟正黑體" panose="020B0604030504040204" pitchFamily="34" charset="-120"/>
                <a:ea typeface="微軟正黑體" panose="020B0604030504040204" pitchFamily="34" charset="-120"/>
              </a:rPr>
              <a:t>貳</a:t>
            </a:r>
          </a:p>
        </p:txBody>
      </p:sp>
      <p:sp>
        <p:nvSpPr>
          <p:cNvPr id="4" name="矩形 3"/>
          <p:cNvSpPr/>
          <p:nvPr/>
        </p:nvSpPr>
        <p:spPr>
          <a:xfrm>
            <a:off x="1547664" y="2780928"/>
            <a:ext cx="5724644" cy="923330"/>
          </a:xfrm>
          <a:prstGeom prst="rect">
            <a:avLst/>
          </a:prstGeom>
        </p:spPr>
        <p:txBody>
          <a:bodyPr wrap="none">
            <a:spAutoFit/>
          </a:bodyPr>
          <a:lstStyle/>
          <a:p>
            <a:r>
              <a:rPr lang="zh-TW" altLang="en-US" sz="5400" b="1" dirty="0">
                <a:latin typeface="微軟正黑體" panose="020B0604030504040204" pitchFamily="34" charset="-120"/>
                <a:ea typeface="微軟正黑體" panose="020B0604030504040204" pitchFamily="34" charset="-120"/>
              </a:rPr>
              <a:t>私有財產權的保障</a:t>
            </a:r>
          </a:p>
        </p:txBody>
      </p:sp>
    </p:spTree>
    <p:extLst>
      <p:ext uri="{BB962C8B-B14F-4D97-AF65-F5344CB8AC3E}">
        <p14:creationId xmlns:p14="http://schemas.microsoft.com/office/powerpoint/2010/main" val="32066127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06492" y="332656"/>
            <a:ext cx="1313180" cy="769441"/>
          </a:xfrm>
          <a:prstGeom prst="rect">
            <a:avLst/>
          </a:prstGeom>
          <a:noFill/>
        </p:spPr>
        <p:txBody>
          <a:bodyPr wrap="none" rtlCol="0">
            <a:spAutoFit/>
          </a:bodyPr>
          <a:lstStyle/>
          <a:p>
            <a:r>
              <a:rPr lang="zh-TW" altLang="en-US" sz="4400" b="1" dirty="0">
                <a:latin typeface="微軟正黑體" pitchFamily="34" charset="-120"/>
                <a:ea typeface="微軟正黑體" pitchFamily="34" charset="-120"/>
              </a:rPr>
              <a:t>一、</a:t>
            </a:r>
          </a:p>
        </p:txBody>
      </p:sp>
      <p:sp>
        <p:nvSpPr>
          <p:cNvPr id="4" name="標題 3"/>
          <p:cNvSpPr>
            <a:spLocks noGrp="1"/>
          </p:cNvSpPr>
          <p:nvPr>
            <p:ph type="title"/>
          </p:nvPr>
        </p:nvSpPr>
        <p:spPr>
          <a:xfrm>
            <a:off x="1403648" y="145876"/>
            <a:ext cx="7632848" cy="1143000"/>
          </a:xfrm>
        </p:spPr>
        <p:txBody>
          <a:bodyPr>
            <a:noAutofit/>
          </a:bodyPr>
          <a:lstStyle/>
          <a:p>
            <a:pPr algn="l"/>
            <a:r>
              <a:rPr lang="zh-TW" altLang="en-US" sz="4000" b="1" dirty="0"/>
              <a:t>私有財產能使資源運用更有效率</a:t>
            </a:r>
          </a:p>
        </p:txBody>
      </p:sp>
      <p:graphicFrame>
        <p:nvGraphicFramePr>
          <p:cNvPr id="10" name="內容版面配置區 9"/>
          <p:cNvGraphicFramePr>
            <a:graphicFrameLocks noGrp="1"/>
          </p:cNvGraphicFramePr>
          <p:nvPr>
            <p:ph idx="1"/>
            <p:extLst>
              <p:ext uri="{D42A27DB-BD31-4B8C-83A1-F6EECF244321}">
                <p14:modId xmlns:p14="http://schemas.microsoft.com/office/powerpoint/2010/main" val="3068088007"/>
              </p:ext>
            </p:extLst>
          </p:nvPr>
        </p:nvGraphicFramePr>
        <p:xfrm>
          <a:off x="468313" y="1600200"/>
          <a:ext cx="8218488" cy="1889760"/>
        </p:xfrm>
        <a:graphic>
          <a:graphicData uri="http://schemas.openxmlformats.org/drawingml/2006/table">
            <a:tbl>
              <a:tblPr firstRow="1" bandRow="1">
                <a:tableStyleId>{8799B23B-EC83-4686-B30A-512413B5E67A}</a:tableStyleId>
              </a:tblPr>
              <a:tblGrid>
                <a:gridCol w="4109244">
                  <a:extLst>
                    <a:ext uri="{9D8B030D-6E8A-4147-A177-3AD203B41FA5}">
                      <a16:colId xmlns:a16="http://schemas.microsoft.com/office/drawing/2014/main" xmlns="" val="20000"/>
                    </a:ext>
                  </a:extLst>
                </a:gridCol>
                <a:gridCol w="4109244">
                  <a:extLst>
                    <a:ext uri="{9D8B030D-6E8A-4147-A177-3AD203B41FA5}">
                      <a16:colId xmlns:a16="http://schemas.microsoft.com/office/drawing/2014/main" xmlns="" val="20001"/>
                    </a:ext>
                  </a:extLst>
                </a:gridCol>
              </a:tblGrid>
              <a:tr h="370840">
                <a:tc>
                  <a:txBody>
                    <a:bodyPr/>
                    <a:lstStyle/>
                    <a:p>
                      <a:pPr algn="ctr"/>
                      <a:r>
                        <a:rPr lang="zh-TW" altLang="en-US" sz="2800" dirty="0">
                          <a:latin typeface="微軟正黑體" panose="020B0604030504040204" pitchFamily="34" charset="-120"/>
                          <a:ea typeface="微軟正黑體" panose="020B0604030504040204" pitchFamily="34" charset="-120"/>
                        </a:rPr>
                        <a:t>財產權沒有規範清 楚</a:t>
                      </a:r>
                    </a:p>
                  </a:txBody>
                  <a:tcPr/>
                </a:tc>
                <a:tc>
                  <a:txBody>
                    <a:bodyPr/>
                    <a:lstStyle/>
                    <a:p>
                      <a:pPr algn="ctr"/>
                      <a:r>
                        <a:rPr lang="zh-TW" altLang="en-US" sz="2800" dirty="0">
                          <a:latin typeface="微軟正黑體" panose="020B0604030504040204" pitchFamily="34" charset="-120"/>
                          <a:ea typeface="微軟正黑體" panose="020B0604030504040204" pitchFamily="34" charset="-120"/>
                        </a:rPr>
                        <a:t>財產的所有權界定清楚</a:t>
                      </a:r>
                    </a:p>
                  </a:txBody>
                  <a:tcPr/>
                </a:tc>
                <a:extLst>
                  <a:ext uri="{0D108BD9-81ED-4DB2-BD59-A6C34878D82A}">
                    <a16:rowId xmlns:a16="http://schemas.microsoft.com/office/drawing/2014/main" xmlns="" val="10000"/>
                  </a:ext>
                </a:extLst>
              </a:tr>
              <a:tr h="370840">
                <a:tc>
                  <a:txBody>
                    <a:bodyPr/>
                    <a:lstStyle/>
                    <a:p>
                      <a:pPr marL="0" indent="0">
                        <a:buFont typeface="Arial" pitchFamily="34" charset="0"/>
                        <a:buNone/>
                      </a:pPr>
                      <a:r>
                        <a:rPr lang="zh-TW" altLang="en-US" sz="2800" dirty="0">
                          <a:latin typeface="微軟正黑體" panose="020B0604030504040204" pitchFamily="34" charset="-120"/>
                          <a:ea typeface="微軟正黑體" panose="020B0604030504040204" pitchFamily="34" charset="-120"/>
                        </a:rPr>
                        <a:t>人們可能會隨意管理、閒置資源或過度使用導致資源浪費。</a:t>
                      </a:r>
                    </a:p>
                  </a:txBody>
                  <a:tcPr/>
                </a:tc>
                <a:tc>
                  <a:txBody>
                    <a:bodyPr/>
                    <a:lstStyle/>
                    <a:p>
                      <a:pPr marL="0" indent="0">
                        <a:buFont typeface="Arial" pitchFamily="34" charset="0"/>
                        <a:buNone/>
                      </a:pPr>
                      <a:r>
                        <a:rPr lang="zh-TW" altLang="en-US" sz="2800" dirty="0">
                          <a:latin typeface="微軟正黑體" panose="020B0604030504040204" pitchFamily="34" charset="-120"/>
                          <a:ea typeface="微軟正黑體" panose="020B0604030504040204" pitchFamily="34" charset="-120"/>
                        </a:rPr>
                        <a:t>人們就會積極地管理手上的資源，並且透過交易機制來完成資源的分配。</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2681949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標題 1"/>
          <p:cNvSpPr>
            <a:spLocks noGrp="1"/>
          </p:cNvSpPr>
          <p:nvPr>
            <p:ph type="title"/>
          </p:nvPr>
        </p:nvSpPr>
        <p:spPr>
          <a:xfrm>
            <a:off x="0" y="274638"/>
            <a:ext cx="9144000" cy="1143000"/>
          </a:xfrm>
        </p:spPr>
        <p:txBody>
          <a:bodyPr/>
          <a:lstStyle/>
          <a:p>
            <a:r>
              <a:rPr lang="zh-TW" altLang="en-US" sz="4000" smtClean="0">
                <a:latin typeface="標楷體" pitchFamily="65" charset="-120"/>
              </a:rPr>
              <a:t>小百科：</a:t>
            </a:r>
            <a:r>
              <a:rPr lang="en-US" altLang="zh-TW" sz="4000" smtClean="0">
                <a:latin typeface="標楷體" pitchFamily="65" charset="-120"/>
              </a:rPr>
              <a:t/>
            </a:r>
            <a:br>
              <a:rPr lang="en-US" altLang="zh-TW" sz="4000" smtClean="0">
                <a:latin typeface="標楷體" pitchFamily="65" charset="-120"/>
              </a:rPr>
            </a:br>
            <a:r>
              <a:rPr lang="zh-TW" altLang="en-US" sz="4000" smtClean="0">
                <a:solidFill>
                  <a:srgbClr val="FF0000"/>
                </a:solidFill>
                <a:latin typeface="標楷體" pitchFamily="65" charset="-120"/>
              </a:rPr>
              <a:t>財產權不完整不利於社會經濟的發展</a:t>
            </a:r>
          </a:p>
        </p:txBody>
      </p:sp>
      <p:sp>
        <p:nvSpPr>
          <p:cNvPr id="10243" name="內容版面配置區 2"/>
          <p:cNvSpPr>
            <a:spLocks noGrp="1"/>
          </p:cNvSpPr>
          <p:nvPr>
            <p:ph idx="1"/>
          </p:nvPr>
        </p:nvSpPr>
        <p:spPr/>
        <p:txBody>
          <a:bodyPr>
            <a:normAutofit lnSpcReduction="10000"/>
          </a:bodyPr>
          <a:lstStyle/>
          <a:p>
            <a:pPr marL="0" indent="0" algn="just" eaLnBrk="1">
              <a:buFontTx/>
              <a:buNone/>
            </a:pPr>
            <a:r>
              <a:rPr lang="zh-TW" altLang="en-US" b="1" smtClean="0">
                <a:latin typeface="標楷體" pitchFamily="65" charset="-120"/>
              </a:rPr>
              <a:t>不完整的財產權，不管是共有財或是無主物，會造成資源過度使用，是無效率的，不利於社會經濟的發展。說明如下：</a:t>
            </a:r>
          </a:p>
          <a:p>
            <a:pPr marL="0" indent="0" algn="just" eaLnBrk="1">
              <a:buFontTx/>
              <a:buNone/>
            </a:pPr>
            <a:r>
              <a:rPr lang="en-US" altLang="zh-TW" b="1" smtClean="0">
                <a:solidFill>
                  <a:srgbClr val="FF0000"/>
                </a:solidFill>
                <a:latin typeface="標楷體" pitchFamily="65" charset="-120"/>
              </a:rPr>
              <a:t>1. </a:t>
            </a:r>
            <a:r>
              <a:rPr lang="zh-TW" altLang="en-US" b="1" smtClean="0">
                <a:solidFill>
                  <a:srgbClr val="FF0000"/>
                </a:solidFill>
                <a:latin typeface="標楷體" pitchFamily="65" charset="-120"/>
              </a:rPr>
              <a:t>無主物（</a:t>
            </a:r>
            <a:r>
              <a:rPr lang="en-US" altLang="zh-TW" b="1" smtClean="0">
                <a:solidFill>
                  <a:srgbClr val="FF0000"/>
                </a:solidFill>
                <a:latin typeface="標楷體" pitchFamily="65" charset="-120"/>
              </a:rPr>
              <a:t>no property</a:t>
            </a:r>
            <a:r>
              <a:rPr lang="zh-TW" altLang="en-US" b="1" smtClean="0">
                <a:solidFill>
                  <a:srgbClr val="FF0000"/>
                </a:solidFill>
                <a:latin typeface="標楷體" pitchFamily="65" charset="-120"/>
              </a:rPr>
              <a:t>）</a:t>
            </a:r>
          </a:p>
          <a:p>
            <a:pPr marL="0" indent="0" algn="just" eaLnBrk="1">
              <a:buFontTx/>
              <a:buNone/>
            </a:pPr>
            <a:r>
              <a:rPr lang="zh-TW" altLang="en-US" b="1" smtClean="0">
                <a:latin typeface="標楷體" pitchFamily="65" charset="-120"/>
              </a:rPr>
              <a:t>無主物是指沒有任何人擁有並控管的財產權。無主物因為財產權無所屬，任何人都可以自由進出或使用，所以最後會耗竭掉，常見的無主物有野生動植物（公海的魚）、被拋棄的財產等。</a:t>
            </a:r>
          </a:p>
          <a:p>
            <a:pPr marL="0" indent="0">
              <a:buFontTx/>
              <a:buNone/>
            </a:pPr>
            <a:endParaRPr lang="zh-TW" altLang="en-US" b="1" smtClean="0">
              <a:latin typeface="標楷體" pitchFamily="65" charset="-120"/>
            </a:endParaRPr>
          </a:p>
        </p:txBody>
      </p:sp>
      <p:sp>
        <p:nvSpPr>
          <p:cNvPr id="10244"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fld id="{C7C836C9-5934-40E9-B5F2-80489C77328D}" type="slidenum">
              <a:rPr lang="en-US" altLang="zh-TW" smtClean="0">
                <a:ea typeface="標楷體" pitchFamily="65" charset="-120"/>
              </a:rPr>
              <a:pPr/>
              <a:t>46</a:t>
            </a:fld>
            <a:endParaRPr lang="en-US" altLang="zh-TW" smtClean="0">
              <a:ea typeface="標楷體" pitchFamily="65" charset="-120"/>
            </a:endParaRPr>
          </a:p>
        </p:txBody>
      </p:sp>
    </p:spTree>
    <p:extLst>
      <p:ext uri="{BB962C8B-B14F-4D97-AF65-F5344CB8AC3E}">
        <p14:creationId xmlns:p14="http://schemas.microsoft.com/office/powerpoint/2010/main" val="103327631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內容版面配置區 2"/>
          <p:cNvSpPr>
            <a:spLocks noGrp="1"/>
          </p:cNvSpPr>
          <p:nvPr>
            <p:ph idx="1"/>
          </p:nvPr>
        </p:nvSpPr>
        <p:spPr/>
        <p:txBody>
          <a:bodyPr/>
          <a:lstStyle/>
          <a:p>
            <a:pPr marL="0" indent="0">
              <a:buFontTx/>
              <a:buNone/>
            </a:pPr>
            <a:r>
              <a:rPr lang="en-US" altLang="zh-TW" b="1" smtClean="0">
                <a:solidFill>
                  <a:srgbClr val="FF0000"/>
                </a:solidFill>
                <a:latin typeface="標楷體" pitchFamily="65" charset="-120"/>
              </a:rPr>
              <a:t>2. </a:t>
            </a:r>
            <a:r>
              <a:rPr lang="zh-TW" altLang="en-US" b="1" smtClean="0">
                <a:solidFill>
                  <a:srgbClr val="FF0000"/>
                </a:solidFill>
                <a:latin typeface="標楷體" pitchFamily="65" charset="-120"/>
              </a:rPr>
              <a:t>共有財（</a:t>
            </a:r>
            <a:r>
              <a:rPr lang="en-US" altLang="zh-TW" b="1" smtClean="0">
                <a:solidFill>
                  <a:srgbClr val="FF0000"/>
                </a:solidFill>
                <a:latin typeface="標楷體" pitchFamily="65" charset="-120"/>
              </a:rPr>
              <a:t>common property</a:t>
            </a:r>
            <a:r>
              <a:rPr lang="zh-TW" altLang="en-US" b="1" smtClean="0">
                <a:solidFill>
                  <a:srgbClr val="FF0000"/>
                </a:solidFill>
                <a:latin typeface="標楷體" pitchFamily="65" charset="-120"/>
              </a:rPr>
              <a:t>）</a:t>
            </a:r>
          </a:p>
          <a:p>
            <a:pPr marL="0" indent="0">
              <a:buFontTx/>
              <a:buNone/>
            </a:pPr>
            <a:r>
              <a:rPr lang="zh-TW" altLang="en-US" b="1" smtClean="0">
                <a:latin typeface="標楷體" pitchFamily="65" charset="-120"/>
              </a:rPr>
              <a:t>共有財是多人共同擁有的財產。對於共有財的使用，可能有共同的法則可以遵循，也可能沒有任何的規定。例如某個共有草地可以放牧牛群，如果沒有任何的牛隻數量限制，每個擁有者可以自由決定使用共有財，為了個人利潤，每個人都會增加放牧，使共有地放牧過多的牛隻，導致每個人的收入減少。</a:t>
            </a:r>
          </a:p>
        </p:txBody>
      </p:sp>
      <p:sp>
        <p:nvSpPr>
          <p:cNvPr id="11267"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fld id="{A876AEEE-8250-4669-96D8-144AB51CD89A}" type="slidenum">
              <a:rPr lang="en-US" altLang="zh-TW" smtClean="0">
                <a:ea typeface="標楷體" pitchFamily="65" charset="-120"/>
              </a:rPr>
              <a:pPr/>
              <a:t>47</a:t>
            </a:fld>
            <a:endParaRPr lang="en-US" altLang="zh-TW" smtClean="0">
              <a:ea typeface="標楷體" pitchFamily="65" charset="-120"/>
            </a:endParaRPr>
          </a:p>
        </p:txBody>
      </p:sp>
      <p:sp>
        <p:nvSpPr>
          <p:cNvPr id="11268" name="標題 1"/>
          <p:cNvSpPr>
            <a:spLocks noGrp="1"/>
          </p:cNvSpPr>
          <p:nvPr>
            <p:ph type="title"/>
          </p:nvPr>
        </p:nvSpPr>
        <p:spPr>
          <a:xfrm>
            <a:off x="0" y="260350"/>
            <a:ext cx="9144000" cy="1143000"/>
          </a:xfrm>
        </p:spPr>
        <p:txBody>
          <a:bodyPr/>
          <a:lstStyle/>
          <a:p>
            <a:r>
              <a:rPr lang="zh-TW" altLang="en-US" sz="4000" smtClean="0">
                <a:latin typeface="標楷體" pitchFamily="65" charset="-120"/>
              </a:rPr>
              <a:t>小百科：</a:t>
            </a:r>
            <a:r>
              <a:rPr lang="en-US" altLang="zh-TW" sz="4000" smtClean="0">
                <a:latin typeface="標楷體" pitchFamily="65" charset="-120"/>
              </a:rPr>
              <a:t/>
            </a:r>
            <a:br>
              <a:rPr lang="en-US" altLang="zh-TW" sz="4000" smtClean="0">
                <a:latin typeface="標楷體" pitchFamily="65" charset="-120"/>
              </a:rPr>
            </a:br>
            <a:r>
              <a:rPr lang="zh-TW" altLang="en-US" sz="4000" smtClean="0">
                <a:solidFill>
                  <a:srgbClr val="FF0000"/>
                </a:solidFill>
                <a:latin typeface="標楷體" pitchFamily="65" charset="-120"/>
              </a:rPr>
              <a:t>財產權不完整不利於社會經濟的發展</a:t>
            </a:r>
            <a:endParaRPr lang="zh-TW" altLang="en-US" sz="4000" smtClean="0">
              <a:solidFill>
                <a:srgbClr val="FF0000"/>
              </a:solidFill>
            </a:endParaRPr>
          </a:p>
        </p:txBody>
      </p:sp>
      <p:pic>
        <p:nvPicPr>
          <p:cNvPr id="11269" name="Picture 10" descr="BACK">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925" y="6130925"/>
            <a:ext cx="10795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105629"/>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5" name="標題 4"/>
          <p:cNvSpPr>
            <a:spLocks noGrp="1"/>
          </p:cNvSpPr>
          <p:nvPr>
            <p:ph type="title"/>
          </p:nvPr>
        </p:nvSpPr>
        <p:spPr/>
        <p:txBody>
          <a:bodyPr>
            <a:normAutofit/>
          </a:bodyPr>
          <a:lstStyle/>
          <a:p>
            <a:r>
              <a:rPr lang="zh-TW" altLang="en-US" b="1" dirty="0"/>
              <a:t>美國學者哈定（</a:t>
            </a:r>
            <a:r>
              <a:rPr lang="en-US" altLang="zh-TW" b="1" dirty="0"/>
              <a:t>G. Hardin, 1915-2003</a:t>
            </a:r>
            <a:r>
              <a:rPr lang="zh-TW" altLang="en-US" b="1" dirty="0"/>
              <a:t>）：</a:t>
            </a:r>
          </a:p>
        </p:txBody>
      </p:sp>
      <p:graphicFrame>
        <p:nvGraphicFramePr>
          <p:cNvPr id="4" name="內容版面配置區 7"/>
          <p:cNvGraphicFramePr>
            <a:graphicFrameLocks/>
          </p:cNvGraphicFramePr>
          <p:nvPr>
            <p:extLst>
              <p:ext uri="{D42A27DB-BD31-4B8C-83A1-F6EECF244321}">
                <p14:modId xmlns:p14="http://schemas.microsoft.com/office/powerpoint/2010/main" val="1393273573"/>
              </p:ext>
            </p:extLst>
          </p:nvPr>
        </p:nvGraphicFramePr>
        <p:xfrm>
          <a:off x="468313" y="1600200"/>
          <a:ext cx="8218487" cy="2743200"/>
        </p:xfrm>
        <a:graphic>
          <a:graphicData uri="http://schemas.openxmlformats.org/drawingml/2006/table">
            <a:tbl>
              <a:tblPr firstRow="1" bandRow="1">
                <a:tableStyleId>{F5AB1C69-6EDB-4FF4-983F-18BD219EF322}</a:tableStyleId>
              </a:tblPr>
              <a:tblGrid>
                <a:gridCol w="8218487">
                  <a:extLst>
                    <a:ext uri="{9D8B030D-6E8A-4147-A177-3AD203B41FA5}">
                      <a16:colId xmlns:a16="http://schemas.microsoft.com/office/drawing/2014/main" xmlns="" val="20000"/>
                    </a:ext>
                  </a:extLst>
                </a:gridCol>
              </a:tblGrid>
              <a:tr h="370840">
                <a:tc>
                  <a:txBody>
                    <a:bodyPr/>
                    <a:lstStyle/>
                    <a:p>
                      <a:pPr algn="ctr"/>
                      <a:r>
                        <a:rPr lang="zh-TW" altLang="en-US" sz="2800" dirty="0">
                          <a:latin typeface="微軟正黑體" panose="020B0604030504040204" pitchFamily="34" charset="-120"/>
                          <a:ea typeface="微軟正黑體" panose="020B0604030504040204" pitchFamily="34" charset="-120"/>
                        </a:rPr>
                        <a:t>草原的悲歌</a:t>
                      </a:r>
                    </a:p>
                  </a:txBody>
                  <a:tcPr/>
                </a:tc>
                <a:extLst>
                  <a:ext uri="{0D108BD9-81ED-4DB2-BD59-A6C34878D82A}">
                    <a16:rowId xmlns:a16="http://schemas.microsoft.com/office/drawing/2014/main" xmlns="" val="10000"/>
                  </a:ext>
                </a:extLst>
              </a:tr>
              <a:tr h="370840">
                <a:tc>
                  <a:txBody>
                    <a:bodyPr/>
                    <a:lstStyle/>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一群牧羊人住在一片綠油油的草原附近，大家都可以到草原上去牧羊。</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放牧的人只想到把自己的牲畜餵飽養肥，而不會考慮到別人。 </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當羊群愈來愈多時，草原日益耗竭，終至消失。</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1285916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投影片編號版面配置區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fld id="{6EE931C9-395F-4BE0-A2DB-CBC6DFD2ED17}" type="slidenum">
              <a:rPr lang="zh-TW" altLang="en-US" smtClean="0">
                <a:ea typeface="標楷體" pitchFamily="65" charset="-120"/>
              </a:rPr>
              <a:pPr/>
              <a:t>49</a:t>
            </a:fld>
            <a:endParaRPr lang="en-US" altLang="zh-TW" smtClean="0">
              <a:ea typeface="標楷體" pitchFamily="65" charset="-120"/>
            </a:endParaRPr>
          </a:p>
        </p:txBody>
      </p:sp>
      <p:sp>
        <p:nvSpPr>
          <p:cNvPr id="16387" name="Rectangle 9"/>
          <p:cNvSpPr>
            <a:spLocks noGrp="1" noChangeArrowheads="1"/>
          </p:cNvSpPr>
          <p:nvPr>
            <p:ph type="title"/>
          </p:nvPr>
        </p:nvSpPr>
        <p:spPr/>
        <p:txBody>
          <a:bodyPr/>
          <a:lstStyle/>
          <a:p>
            <a:pPr eaLnBrk="1" hangingPunct="1"/>
            <a:r>
              <a:rPr lang="zh-TW" altLang="en-US" smtClean="0"/>
              <a:t>補充資料 </a:t>
            </a:r>
            <a:r>
              <a:rPr lang="zh-TW" altLang="en-US" smtClean="0">
                <a:solidFill>
                  <a:schemeClr val="tx1"/>
                </a:solidFill>
              </a:rPr>
              <a:t>草原的悲歌</a:t>
            </a:r>
          </a:p>
        </p:txBody>
      </p:sp>
      <p:sp>
        <p:nvSpPr>
          <p:cNvPr id="16388" name="Rectangle 3"/>
          <p:cNvSpPr>
            <a:spLocks noGrp="1" noChangeArrowheads="1"/>
          </p:cNvSpPr>
          <p:nvPr>
            <p:ph type="body" idx="4294967295"/>
          </p:nvPr>
        </p:nvSpPr>
        <p:spPr>
          <a:xfrm>
            <a:off x="538163" y="1988840"/>
            <a:ext cx="8280400" cy="3529013"/>
          </a:xfrm>
        </p:spPr>
        <p:txBody>
          <a:bodyPr>
            <a:normAutofit fontScale="92500"/>
          </a:bodyPr>
          <a:lstStyle/>
          <a:p>
            <a:pPr eaLnBrk="1" hangingPunct="1"/>
            <a:r>
              <a:rPr lang="zh-TW" altLang="en-US" dirty="0" smtClean="0"/>
              <a:t>當開放的草原為所有牧羊人共同擁有時，每個人都有放牧的權利，容易無限制的使用該草原。</a:t>
            </a:r>
          </a:p>
          <a:p>
            <a:pPr eaLnBrk="1" hangingPunct="1"/>
            <a:r>
              <a:rPr lang="zh-TW" altLang="en-US" dirty="0" smtClean="0"/>
              <a:t>當放牧的羊群愈多，草原再生的速度趕不上羊群吃草的速度時，這片草原最後就變成光禿的土地，羊群無草可吃，牧羊人也無法牧羊了。</a:t>
            </a:r>
          </a:p>
          <a:p>
            <a:pPr eaLnBrk="1" hangingPunct="1"/>
            <a:r>
              <a:rPr lang="zh-TW" altLang="en-US" dirty="0" smtClean="0">
                <a:hlinkClick r:id="rId2"/>
              </a:rPr>
              <a:t>草原的悲歌</a:t>
            </a:r>
            <a:endParaRPr lang="zh-TW" altLang="en-US" dirty="0" smtClean="0"/>
          </a:p>
        </p:txBody>
      </p:sp>
      <p:pic>
        <p:nvPicPr>
          <p:cNvPr id="16389" name="Picture 4" descr="影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5" y="4437112"/>
            <a:ext cx="7175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076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投影片編號版面配置區 5"/>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66BF3092-2092-4CD1-9A1A-9206B855A712}" type="slidenum">
              <a:rPr kumimoji="0" lang="zh-TW" altLang="en-US" smtClean="0">
                <a:solidFill>
                  <a:srgbClr val="898989"/>
                </a:solidFill>
                <a:latin typeface="Calibri" pitchFamily="34" charset="0"/>
              </a:rPr>
              <a:pPr/>
              <a:t>5</a:t>
            </a:fld>
            <a:endParaRPr kumimoji="0" lang="zh-TW" altLang="en-US" smtClean="0">
              <a:solidFill>
                <a:srgbClr val="898989"/>
              </a:solidFill>
              <a:latin typeface="Calibri" pitchFamily="34" charset="0"/>
            </a:endParaRPr>
          </a:p>
        </p:txBody>
      </p:sp>
      <p:sp>
        <p:nvSpPr>
          <p:cNvPr id="25603" name="標題 1"/>
          <p:cNvSpPr>
            <a:spLocks noGrp="1"/>
          </p:cNvSpPr>
          <p:nvPr>
            <p:ph type="title"/>
          </p:nvPr>
        </p:nvSpPr>
        <p:spPr>
          <a:xfrm>
            <a:off x="0" y="0"/>
            <a:ext cx="8229600" cy="765175"/>
          </a:xfrm>
        </p:spPr>
        <p:txBody>
          <a:bodyPr/>
          <a:lstStyle/>
          <a:p>
            <a:pPr eaLnBrk="1" hangingPunct="1"/>
            <a:r>
              <a:rPr lang="zh-TW" altLang="en-US" smtClean="0"/>
              <a:t>補充概念：權利主體</a:t>
            </a:r>
            <a:r>
              <a:rPr lang="en-US" altLang="zh-TW" smtClean="0"/>
              <a:t>—</a:t>
            </a:r>
            <a:r>
              <a:rPr lang="zh-TW" altLang="en-US" smtClean="0"/>
              <a:t>人</a:t>
            </a:r>
          </a:p>
        </p:txBody>
      </p:sp>
      <p:grpSp>
        <p:nvGrpSpPr>
          <p:cNvPr id="25604" name="群組 6"/>
          <p:cNvGrpSpPr>
            <a:grpSpLocks/>
          </p:cNvGrpSpPr>
          <p:nvPr/>
        </p:nvGrpSpPr>
        <p:grpSpPr bwMode="auto">
          <a:xfrm>
            <a:off x="107950" y="2276475"/>
            <a:ext cx="1295400" cy="1098203"/>
            <a:chOff x="395536" y="2420888"/>
            <a:chExt cx="1872208" cy="1097592"/>
          </a:xfrm>
        </p:grpSpPr>
        <p:pic>
          <p:nvPicPr>
            <p:cNvPr id="25631" name="Picture 5" descr="E:\Work\PPT新icon\png\01-輔色流程圖\images\01-輔色流程圖_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420888"/>
              <a:ext cx="1872208"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2" name="文字方塊 8"/>
            <p:cNvSpPr txBox="1">
              <a:spLocks noChangeArrowheads="1"/>
            </p:cNvSpPr>
            <p:nvPr/>
          </p:nvSpPr>
          <p:spPr bwMode="auto">
            <a:xfrm>
              <a:off x="915593" y="2564904"/>
              <a:ext cx="808090" cy="95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base">
                <a:spcBef>
                  <a:spcPct val="0"/>
                </a:spcBef>
                <a:spcAft>
                  <a:spcPct val="0"/>
                </a:spcAft>
              </a:pPr>
              <a:r>
                <a:rPr lang="zh-TW" altLang="en-US" sz="2800" dirty="0" smtClean="0">
                  <a:solidFill>
                    <a:prstClr val="black"/>
                  </a:solidFill>
                  <a:latin typeface="標楷體" pitchFamily="65" charset="-120"/>
                  <a:ea typeface="標楷體" pitchFamily="65" charset="-120"/>
                </a:rPr>
                <a:t>法人</a:t>
              </a:r>
              <a:endParaRPr lang="zh-TW" altLang="en-US" sz="2800" dirty="0" smtClean="0">
                <a:solidFill>
                  <a:prstClr val="black"/>
                </a:solidFill>
                <a:latin typeface="標楷體" pitchFamily="65" charset="-120"/>
                <a:ea typeface="標楷體" pitchFamily="65" charset="-120"/>
              </a:endParaRPr>
            </a:p>
          </p:txBody>
        </p:sp>
      </p:grpSp>
      <p:sp>
        <p:nvSpPr>
          <p:cNvPr id="10" name="左大括弧 9">
            <a:extLst>
              <a:ext uri="{FF2B5EF4-FFF2-40B4-BE49-F238E27FC236}"/>
            </a:extLst>
          </p:cNvPr>
          <p:cNvSpPr/>
          <p:nvPr/>
        </p:nvSpPr>
        <p:spPr>
          <a:xfrm>
            <a:off x="1403350" y="1844675"/>
            <a:ext cx="504825" cy="1871663"/>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kumimoji="1" lang="zh-TW" altLang="en-US">
              <a:solidFill>
                <a:prstClr val="black"/>
              </a:solidFill>
              <a:latin typeface="標楷體" pitchFamily="65" charset="-120"/>
              <a:ea typeface="標楷體" pitchFamily="65" charset="-120"/>
            </a:endParaRPr>
          </a:p>
        </p:txBody>
      </p:sp>
      <p:grpSp>
        <p:nvGrpSpPr>
          <p:cNvPr id="25606" name="群組 10"/>
          <p:cNvGrpSpPr>
            <a:grpSpLocks/>
          </p:cNvGrpSpPr>
          <p:nvPr/>
        </p:nvGrpSpPr>
        <p:grpSpPr bwMode="auto">
          <a:xfrm>
            <a:off x="1763713" y="1628775"/>
            <a:ext cx="1965325" cy="936625"/>
            <a:chOff x="2267744" y="2060848"/>
            <a:chExt cx="1965430" cy="936104"/>
          </a:xfrm>
        </p:grpSpPr>
        <p:pic>
          <p:nvPicPr>
            <p:cNvPr id="25629" name="Picture 4" descr="E:\Work\PPT新icon\png\01-輔色流程圖\images\01-輔色流程圖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060848"/>
              <a:ext cx="196543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0" name="文字方塊 12"/>
            <p:cNvSpPr txBox="1">
              <a:spLocks noChangeArrowheads="1"/>
            </p:cNvSpPr>
            <p:nvPr/>
          </p:nvSpPr>
          <p:spPr bwMode="auto">
            <a:xfrm>
              <a:off x="2627784" y="2204864"/>
              <a:ext cx="1261951" cy="52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base">
                <a:spcBef>
                  <a:spcPct val="0"/>
                </a:spcBef>
                <a:spcAft>
                  <a:spcPct val="0"/>
                </a:spcAft>
              </a:pPr>
              <a:r>
                <a:rPr lang="zh-TW" altLang="en-US" sz="2800" smtClean="0">
                  <a:solidFill>
                    <a:prstClr val="black"/>
                  </a:solidFill>
                  <a:latin typeface="標楷體" pitchFamily="65" charset="-120"/>
                  <a:ea typeface="標楷體" pitchFamily="65" charset="-120"/>
                </a:rPr>
                <a:t>公法人</a:t>
              </a:r>
            </a:p>
          </p:txBody>
        </p:sp>
      </p:grpSp>
      <p:grpSp>
        <p:nvGrpSpPr>
          <p:cNvPr id="25607" name="群組 13"/>
          <p:cNvGrpSpPr>
            <a:grpSpLocks/>
          </p:cNvGrpSpPr>
          <p:nvPr/>
        </p:nvGrpSpPr>
        <p:grpSpPr bwMode="auto">
          <a:xfrm>
            <a:off x="1763713" y="3284538"/>
            <a:ext cx="1965325" cy="936625"/>
            <a:chOff x="2267744" y="2060848"/>
            <a:chExt cx="1965430" cy="936104"/>
          </a:xfrm>
        </p:grpSpPr>
        <p:pic>
          <p:nvPicPr>
            <p:cNvPr id="25627" name="Picture 4" descr="E:\Work\PPT新icon\png\01-輔色流程圖\images\01-輔色流程圖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060848"/>
              <a:ext cx="1965430"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8" name="文字方塊 15"/>
            <p:cNvSpPr txBox="1">
              <a:spLocks noChangeArrowheads="1"/>
            </p:cNvSpPr>
            <p:nvPr/>
          </p:nvSpPr>
          <p:spPr bwMode="auto">
            <a:xfrm>
              <a:off x="2627784" y="2204864"/>
              <a:ext cx="1261951" cy="52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base">
                <a:spcBef>
                  <a:spcPct val="0"/>
                </a:spcBef>
                <a:spcAft>
                  <a:spcPct val="0"/>
                </a:spcAft>
              </a:pPr>
              <a:r>
                <a:rPr lang="zh-TW" altLang="en-US" sz="2800" smtClean="0">
                  <a:solidFill>
                    <a:prstClr val="black"/>
                  </a:solidFill>
                  <a:latin typeface="標楷體" pitchFamily="65" charset="-120"/>
                  <a:ea typeface="標楷體" pitchFamily="65" charset="-120"/>
                </a:rPr>
                <a:t>私法人</a:t>
              </a:r>
            </a:p>
          </p:txBody>
        </p:sp>
      </p:grpSp>
      <p:grpSp>
        <p:nvGrpSpPr>
          <p:cNvPr id="25608" name="群組 25"/>
          <p:cNvGrpSpPr>
            <a:grpSpLocks/>
          </p:cNvGrpSpPr>
          <p:nvPr/>
        </p:nvGrpSpPr>
        <p:grpSpPr bwMode="auto">
          <a:xfrm>
            <a:off x="3492500" y="1557338"/>
            <a:ext cx="4498975" cy="1008062"/>
            <a:chOff x="3923929" y="1556792"/>
            <a:chExt cx="4499992" cy="1008112"/>
          </a:xfrm>
        </p:grpSpPr>
        <p:pic>
          <p:nvPicPr>
            <p:cNvPr id="25625" name="Picture 2" descr="E:\Work\PPT新icon\png\03-V行箭號清單\images\03-V行箭號清單_0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9" y="1556792"/>
              <a:ext cx="4499992"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6" name="文字方塊 16"/>
            <p:cNvSpPr txBox="1">
              <a:spLocks noChangeArrowheads="1"/>
            </p:cNvSpPr>
            <p:nvPr/>
          </p:nvSpPr>
          <p:spPr bwMode="auto">
            <a:xfrm>
              <a:off x="4211960" y="1772816"/>
              <a:ext cx="3647976" cy="5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base">
                <a:spcBef>
                  <a:spcPct val="0"/>
                </a:spcBef>
                <a:spcAft>
                  <a:spcPct val="0"/>
                </a:spcAft>
              </a:pPr>
              <a:r>
                <a:rPr lang="zh-TW" altLang="en-US" sz="3000" smtClean="0">
                  <a:solidFill>
                    <a:prstClr val="black"/>
                  </a:solidFill>
                  <a:latin typeface="標楷體" pitchFamily="65" charset="-120"/>
                  <a:ea typeface="標楷體" pitchFamily="65" charset="-120"/>
                </a:rPr>
                <a:t>國家、地方自治團體</a:t>
              </a:r>
            </a:p>
          </p:txBody>
        </p:sp>
      </p:grpSp>
      <p:sp>
        <p:nvSpPr>
          <p:cNvPr id="18" name="左大括弧 17">
            <a:extLst>
              <a:ext uri="{FF2B5EF4-FFF2-40B4-BE49-F238E27FC236}"/>
            </a:extLst>
          </p:cNvPr>
          <p:cNvSpPr/>
          <p:nvPr/>
        </p:nvSpPr>
        <p:spPr>
          <a:xfrm>
            <a:off x="3635375" y="3068638"/>
            <a:ext cx="288925" cy="1439862"/>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kumimoji="1" lang="zh-TW" altLang="en-US">
              <a:solidFill>
                <a:prstClr val="black"/>
              </a:solidFill>
              <a:latin typeface="標楷體" pitchFamily="65" charset="-120"/>
              <a:ea typeface="標楷體" pitchFamily="65" charset="-120"/>
            </a:endParaRPr>
          </a:p>
        </p:txBody>
      </p:sp>
      <p:grpSp>
        <p:nvGrpSpPr>
          <p:cNvPr id="25610" name="群組 18"/>
          <p:cNvGrpSpPr>
            <a:grpSpLocks/>
          </p:cNvGrpSpPr>
          <p:nvPr/>
        </p:nvGrpSpPr>
        <p:grpSpPr bwMode="auto">
          <a:xfrm>
            <a:off x="3851275" y="2636838"/>
            <a:ext cx="1973263" cy="936625"/>
            <a:chOff x="5076056" y="2132856"/>
            <a:chExt cx="1973199" cy="936104"/>
          </a:xfrm>
        </p:grpSpPr>
        <p:pic>
          <p:nvPicPr>
            <p:cNvPr id="25623" name="Picture 3" descr="E:\Work\PPT新icon\png\01-輔色流程圖\images\01-輔色流程圖_0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2132856"/>
              <a:ext cx="1973199"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4" name="文字方塊 20"/>
            <p:cNvSpPr txBox="1">
              <a:spLocks noChangeArrowheads="1"/>
            </p:cNvSpPr>
            <p:nvPr/>
          </p:nvSpPr>
          <p:spPr bwMode="auto">
            <a:xfrm>
              <a:off x="5220072" y="2276872"/>
              <a:ext cx="1620904" cy="52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base">
                <a:spcBef>
                  <a:spcPct val="0"/>
                </a:spcBef>
                <a:spcAft>
                  <a:spcPct val="0"/>
                </a:spcAft>
              </a:pPr>
              <a:r>
                <a:rPr lang="zh-TW" altLang="en-US" sz="2800" smtClean="0">
                  <a:solidFill>
                    <a:prstClr val="black"/>
                  </a:solidFill>
                  <a:latin typeface="標楷體" pitchFamily="65" charset="-120"/>
                  <a:ea typeface="標楷體" pitchFamily="65" charset="-120"/>
                </a:rPr>
                <a:t>財團法人</a:t>
              </a:r>
            </a:p>
          </p:txBody>
        </p:sp>
      </p:grpSp>
      <p:grpSp>
        <p:nvGrpSpPr>
          <p:cNvPr id="25611" name="群組 21"/>
          <p:cNvGrpSpPr>
            <a:grpSpLocks/>
          </p:cNvGrpSpPr>
          <p:nvPr/>
        </p:nvGrpSpPr>
        <p:grpSpPr bwMode="auto">
          <a:xfrm>
            <a:off x="3851275" y="4005263"/>
            <a:ext cx="1973263" cy="936625"/>
            <a:chOff x="5220072" y="3212976"/>
            <a:chExt cx="1973199" cy="936104"/>
          </a:xfrm>
        </p:grpSpPr>
        <p:pic>
          <p:nvPicPr>
            <p:cNvPr id="25621" name="Picture 3" descr="E:\Work\PPT新icon\png\01-輔色流程圖\images\01-輔色流程圖_0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3212976"/>
              <a:ext cx="1973199"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2" name="文字方塊 23"/>
            <p:cNvSpPr txBox="1">
              <a:spLocks noChangeArrowheads="1"/>
            </p:cNvSpPr>
            <p:nvPr/>
          </p:nvSpPr>
          <p:spPr bwMode="auto">
            <a:xfrm>
              <a:off x="5364088" y="3356992"/>
              <a:ext cx="1620904" cy="52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base">
                <a:spcBef>
                  <a:spcPct val="0"/>
                </a:spcBef>
                <a:spcAft>
                  <a:spcPct val="0"/>
                </a:spcAft>
              </a:pPr>
              <a:r>
                <a:rPr lang="zh-TW" altLang="en-US" sz="2800" smtClean="0">
                  <a:solidFill>
                    <a:prstClr val="black"/>
                  </a:solidFill>
                  <a:latin typeface="標楷體" pitchFamily="65" charset="-120"/>
                  <a:ea typeface="標楷體" pitchFamily="65" charset="-120"/>
                </a:rPr>
                <a:t>社團法人</a:t>
              </a:r>
            </a:p>
          </p:txBody>
        </p:sp>
      </p:grpSp>
      <p:pic>
        <p:nvPicPr>
          <p:cNvPr id="25612" name="Picture 2" descr="E:\Work\PPT新icon\png\03-V行箭號清單\images\03-V行箭號清單_0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2565400"/>
            <a:ext cx="356393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文字方塊 28"/>
          <p:cNvSpPr txBox="1">
            <a:spLocks noChangeArrowheads="1"/>
          </p:cNvSpPr>
          <p:nvPr/>
        </p:nvSpPr>
        <p:spPr bwMode="auto">
          <a:xfrm>
            <a:off x="5580063" y="2781300"/>
            <a:ext cx="3489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base">
              <a:spcBef>
                <a:spcPct val="0"/>
              </a:spcBef>
              <a:spcAft>
                <a:spcPct val="0"/>
              </a:spcAft>
            </a:pPr>
            <a:r>
              <a:rPr lang="zh-TW" altLang="en-US" sz="2800" smtClean="0">
                <a:solidFill>
                  <a:prstClr val="black"/>
                </a:solidFill>
                <a:latin typeface="標楷體" pitchFamily="65" charset="-120"/>
                <a:ea typeface="標楷體" pitchFamily="65" charset="-120"/>
              </a:rPr>
              <a:t>公益法人（私立學校）</a:t>
            </a:r>
          </a:p>
        </p:txBody>
      </p:sp>
      <p:sp>
        <p:nvSpPr>
          <p:cNvPr id="30" name="左大括弧 29">
            <a:extLst>
              <a:ext uri="{FF2B5EF4-FFF2-40B4-BE49-F238E27FC236}"/>
            </a:extLst>
          </p:cNvPr>
          <p:cNvSpPr/>
          <p:nvPr/>
        </p:nvSpPr>
        <p:spPr>
          <a:xfrm>
            <a:off x="5724525" y="3860800"/>
            <a:ext cx="215900" cy="1296988"/>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kumimoji="1" lang="zh-TW" altLang="en-US" sz="2800">
              <a:solidFill>
                <a:prstClr val="black"/>
              </a:solidFill>
              <a:latin typeface="標楷體" pitchFamily="65" charset="-120"/>
              <a:ea typeface="標楷體" pitchFamily="65" charset="-120"/>
            </a:endParaRPr>
          </a:p>
        </p:txBody>
      </p:sp>
      <p:grpSp>
        <p:nvGrpSpPr>
          <p:cNvPr id="25615" name="群組 30"/>
          <p:cNvGrpSpPr>
            <a:grpSpLocks/>
          </p:cNvGrpSpPr>
          <p:nvPr/>
        </p:nvGrpSpPr>
        <p:grpSpPr bwMode="auto">
          <a:xfrm>
            <a:off x="6011863" y="3500438"/>
            <a:ext cx="3132137" cy="1196975"/>
            <a:chOff x="3923929" y="1556792"/>
            <a:chExt cx="4499992" cy="1196587"/>
          </a:xfrm>
        </p:grpSpPr>
        <p:pic>
          <p:nvPicPr>
            <p:cNvPr id="25619" name="Picture 2" descr="E:\Work\PPT新icon\png\03-V行箭號清單\images\03-V行箭號清單_0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9" y="1556792"/>
              <a:ext cx="4499992"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0" name="文字方塊 32"/>
            <p:cNvSpPr txBox="1">
              <a:spLocks noChangeArrowheads="1"/>
            </p:cNvSpPr>
            <p:nvPr/>
          </p:nvSpPr>
          <p:spPr bwMode="auto">
            <a:xfrm>
              <a:off x="3924356" y="1799225"/>
              <a:ext cx="3901618" cy="95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base">
                <a:spcBef>
                  <a:spcPct val="0"/>
                </a:spcBef>
                <a:spcAft>
                  <a:spcPct val="0"/>
                </a:spcAft>
              </a:pPr>
              <a:r>
                <a:rPr lang="zh-TW" altLang="en-US" sz="2800" smtClean="0">
                  <a:solidFill>
                    <a:prstClr val="black"/>
                  </a:solidFill>
                  <a:latin typeface="標楷體" pitchFamily="65" charset="-120"/>
                  <a:ea typeface="標楷體" pitchFamily="65" charset="-120"/>
                </a:rPr>
                <a:t>公益法人（獅子會）</a:t>
              </a:r>
            </a:p>
          </p:txBody>
        </p:sp>
      </p:grpSp>
      <p:grpSp>
        <p:nvGrpSpPr>
          <p:cNvPr id="25616" name="群組 34"/>
          <p:cNvGrpSpPr>
            <a:grpSpLocks/>
          </p:cNvGrpSpPr>
          <p:nvPr/>
        </p:nvGrpSpPr>
        <p:grpSpPr bwMode="auto">
          <a:xfrm>
            <a:off x="6011863" y="4581525"/>
            <a:ext cx="3132137" cy="1008063"/>
            <a:chOff x="3923929" y="1556792"/>
            <a:chExt cx="4499992" cy="1008112"/>
          </a:xfrm>
        </p:grpSpPr>
        <p:pic>
          <p:nvPicPr>
            <p:cNvPr id="25617" name="Picture 2" descr="E:\Work\PPT新icon\png\03-V行箭號清單\images\03-V行箭號清單_0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9" y="1556792"/>
              <a:ext cx="4499992"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8" name="文字方塊 36"/>
            <p:cNvSpPr txBox="1">
              <a:spLocks noChangeArrowheads="1"/>
            </p:cNvSpPr>
            <p:nvPr/>
          </p:nvSpPr>
          <p:spPr bwMode="auto">
            <a:xfrm>
              <a:off x="4007158" y="1799225"/>
              <a:ext cx="3901618" cy="52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base">
                <a:spcBef>
                  <a:spcPct val="0"/>
                </a:spcBef>
                <a:spcAft>
                  <a:spcPct val="0"/>
                </a:spcAft>
              </a:pPr>
              <a:r>
                <a:rPr lang="zh-TW" altLang="en-US" sz="2800" smtClean="0">
                  <a:solidFill>
                    <a:prstClr val="black"/>
                  </a:solidFill>
                  <a:latin typeface="標楷體" pitchFamily="65" charset="-120"/>
                  <a:ea typeface="標楷體" pitchFamily="65" charset="-120"/>
                </a:rPr>
                <a:t>營利法人（公司）</a:t>
              </a:r>
            </a:p>
          </p:txBody>
        </p:sp>
      </p:grpSp>
    </p:spTree>
    <p:extLst>
      <p:ext uri="{BB962C8B-B14F-4D97-AF65-F5344CB8AC3E}">
        <p14:creationId xmlns:p14="http://schemas.microsoft.com/office/powerpoint/2010/main" val="28451581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fld id="{E2F0CA9B-2972-4DF0-9799-1AA200BF4AA8}" type="slidenum">
              <a:rPr lang="zh-TW" altLang="en-US" smtClean="0">
                <a:ea typeface="標楷體" pitchFamily="65" charset="-120"/>
              </a:rPr>
              <a:pPr/>
              <a:t>50</a:t>
            </a:fld>
            <a:endParaRPr lang="en-US" altLang="zh-TW" smtClean="0">
              <a:ea typeface="標楷體" pitchFamily="65" charset="-120"/>
            </a:endParaRPr>
          </a:p>
        </p:txBody>
      </p:sp>
      <p:sp>
        <p:nvSpPr>
          <p:cNvPr id="17411" name="Rectangle 3"/>
          <p:cNvSpPr>
            <a:spLocks noGrp="1" noChangeArrowheads="1"/>
          </p:cNvSpPr>
          <p:nvPr>
            <p:ph type="body" idx="4294967295"/>
          </p:nvPr>
        </p:nvSpPr>
        <p:spPr>
          <a:xfrm>
            <a:off x="287338" y="908050"/>
            <a:ext cx="8569325" cy="4237038"/>
          </a:xfrm>
        </p:spPr>
        <p:txBody>
          <a:bodyPr/>
          <a:lstStyle/>
          <a:p>
            <a:pPr eaLnBrk="1" hangingPunct="1">
              <a:lnSpc>
                <a:spcPct val="90000"/>
              </a:lnSpc>
            </a:pPr>
            <a:r>
              <a:rPr lang="zh-TW" altLang="en-US" smtClean="0"/>
              <a:t>諸如草原、野生動物、空氣、水等</a:t>
            </a:r>
            <a:r>
              <a:rPr lang="zh-TW" altLang="en-US" b="1" smtClean="0">
                <a:solidFill>
                  <a:srgbClr val="FF0000"/>
                </a:solidFill>
              </a:rPr>
              <a:t>自然資源</a:t>
            </a:r>
            <a:r>
              <a:rPr lang="zh-TW" altLang="en-US" smtClean="0"/>
              <a:t>，由於缺乏私有財產權的歸屬，很容易發生濫用的情形。</a:t>
            </a:r>
            <a:endParaRPr lang="en-US" altLang="zh-TW" smtClean="0"/>
          </a:p>
          <a:p>
            <a:pPr eaLnBrk="1" hangingPunct="1">
              <a:lnSpc>
                <a:spcPct val="90000"/>
              </a:lnSpc>
            </a:pPr>
            <a:r>
              <a:rPr lang="zh-TW" altLang="en-US" smtClean="0"/>
              <a:t>一旦資源因過度使用而耗竭，或是汙染超過環境循環自淨的能力時，其</a:t>
            </a:r>
            <a:r>
              <a:rPr lang="zh-TW" altLang="en-US" b="1" smtClean="0">
                <a:solidFill>
                  <a:srgbClr val="FF0000"/>
                </a:solidFill>
              </a:rPr>
              <a:t>外部成本將由每一個人共同負擔</a:t>
            </a:r>
            <a:r>
              <a:rPr lang="zh-TW" altLang="en-US" smtClean="0"/>
              <a:t>。</a:t>
            </a:r>
          </a:p>
        </p:txBody>
      </p:sp>
      <p:sp>
        <p:nvSpPr>
          <p:cNvPr id="17412" name="Rectangle 8"/>
          <p:cNvSpPr>
            <a:spLocks noChangeArrowheads="1"/>
          </p:cNvSpPr>
          <p:nvPr/>
        </p:nvSpPr>
        <p:spPr bwMode="auto">
          <a:xfrm>
            <a:off x="0" y="-2381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zh-TW" altLang="en-US" sz="4400" b="1" dirty="0">
                <a:solidFill>
                  <a:srgbClr val="FF0000"/>
                </a:solidFill>
                <a:ea typeface="標楷體" pitchFamily="65" charset="-120"/>
              </a:rPr>
              <a:t>補充資料 </a:t>
            </a:r>
            <a:r>
              <a:rPr lang="zh-TW" altLang="en-US" sz="4400" b="1" dirty="0">
                <a:ea typeface="標楷體" pitchFamily="65" charset="-120"/>
              </a:rPr>
              <a:t>草原的悲歌</a:t>
            </a:r>
          </a:p>
        </p:txBody>
      </p:sp>
    </p:spTree>
    <p:extLst>
      <p:ext uri="{BB962C8B-B14F-4D97-AF65-F5344CB8AC3E}">
        <p14:creationId xmlns:p14="http://schemas.microsoft.com/office/powerpoint/2010/main" val="40359840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fld id="{91476EEF-CC0C-4F99-A3C7-138024D5A633}" type="slidenum">
              <a:rPr lang="zh-TW" altLang="en-US" smtClean="0">
                <a:ea typeface="標楷體" pitchFamily="65" charset="-120"/>
              </a:rPr>
              <a:pPr/>
              <a:t>51</a:t>
            </a:fld>
            <a:endParaRPr lang="en-US" altLang="zh-TW" smtClean="0">
              <a:ea typeface="標楷體" pitchFamily="65" charset="-120"/>
            </a:endParaRPr>
          </a:p>
        </p:txBody>
      </p:sp>
      <p:sp>
        <p:nvSpPr>
          <p:cNvPr id="14339" name="矩形 13"/>
          <p:cNvSpPr>
            <a:spLocks noChangeArrowheads="1"/>
          </p:cNvSpPr>
          <p:nvPr/>
        </p:nvSpPr>
        <p:spPr bwMode="auto">
          <a:xfrm>
            <a:off x="360363" y="908050"/>
            <a:ext cx="8423275"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nchor="ctr"/>
          <a:lstStyle/>
          <a:p>
            <a:pPr marL="449263" indent="-449263">
              <a:buFontTx/>
              <a:buChar char="•"/>
            </a:pPr>
            <a:r>
              <a:rPr lang="zh-TW" altLang="en-US" sz="3000">
                <a:solidFill>
                  <a:srgbClr val="3F3B3A"/>
                </a:solidFill>
                <a:latin typeface="標楷體" pitchFamily="65" charset="-120"/>
                <a:ea typeface="標楷體" pitchFamily="65" charset="-120"/>
              </a:rPr>
              <a:t>「</a:t>
            </a:r>
            <a:r>
              <a:rPr lang="zh-TW" altLang="en-US" sz="3000" b="1">
                <a:latin typeface="標楷體" pitchFamily="65" charset="-120"/>
                <a:ea typeface="標楷體" pitchFamily="65" charset="-120"/>
              </a:rPr>
              <a:t>草原的悲歌</a:t>
            </a:r>
            <a:r>
              <a:rPr lang="zh-TW" altLang="en-US" sz="3000">
                <a:latin typeface="標楷體" pitchFamily="65" charset="-120"/>
                <a:ea typeface="標楷體" pitchFamily="65" charset="-120"/>
              </a:rPr>
              <a:t>」或被稱為「</a:t>
            </a:r>
            <a:r>
              <a:rPr lang="zh-TW" altLang="en-US" sz="3000" b="1">
                <a:latin typeface="標楷體" pitchFamily="65" charset="-120"/>
                <a:ea typeface="標楷體" pitchFamily="65" charset="-120"/>
              </a:rPr>
              <a:t>共有財的悲歌</a:t>
            </a:r>
            <a:r>
              <a:rPr lang="zh-TW" altLang="en-US" sz="3000">
                <a:latin typeface="標楷體" pitchFamily="65" charset="-120"/>
                <a:ea typeface="標楷體" pitchFamily="65" charset="-120"/>
              </a:rPr>
              <a:t>」，解釋了資源耗竭與環境惡化的普遍現象。</a:t>
            </a:r>
          </a:p>
          <a:p>
            <a:pPr marL="449263" indent="-449263">
              <a:buFontTx/>
              <a:buChar char="•"/>
            </a:pPr>
            <a:r>
              <a:rPr lang="zh-TW" altLang="en-US" sz="3000">
                <a:latin typeface="標楷體" pitchFamily="65" charset="-120"/>
                <a:ea typeface="標楷體" pitchFamily="65" charset="-120"/>
              </a:rPr>
              <a:t>共有財是由一群特定團體成員共同持有的財貨，如學校、社區、縣市或國家等持有的資源。</a:t>
            </a:r>
          </a:p>
          <a:p>
            <a:pPr marL="449263" indent="-449263">
              <a:buFontTx/>
              <a:buChar char="•"/>
            </a:pPr>
            <a:r>
              <a:rPr lang="zh-TW" altLang="en-US" sz="3000">
                <a:latin typeface="標楷體" pitchFamily="65" charset="-120"/>
                <a:ea typeface="標楷體" pitchFamily="65" charset="-120"/>
              </a:rPr>
              <a:t>共有財所有者共同決定資源之管理、使用與監督方式，亦共同分配所得收益。</a:t>
            </a:r>
            <a:endParaRPr lang="en-US" altLang="zh-TW" sz="3000">
              <a:latin typeface="標楷體" pitchFamily="65" charset="-120"/>
              <a:ea typeface="標楷體" pitchFamily="65" charset="-120"/>
            </a:endParaRPr>
          </a:p>
        </p:txBody>
      </p:sp>
      <p:pic>
        <p:nvPicPr>
          <p:cNvPr id="14340" name="Picture 13" descr="學習視窗"/>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242888"/>
            <a:ext cx="2638425" cy="111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5016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fld id="{6AAF4DEE-6345-40E3-8BA8-761D1E7BBF0A}" type="slidenum">
              <a:rPr lang="zh-TW" altLang="en-US" smtClean="0">
                <a:ea typeface="標楷體" pitchFamily="65" charset="-120"/>
              </a:rPr>
              <a:pPr/>
              <a:t>52</a:t>
            </a:fld>
            <a:endParaRPr lang="en-US" altLang="zh-TW" smtClean="0">
              <a:ea typeface="標楷體" pitchFamily="65" charset="-120"/>
            </a:endParaRPr>
          </a:p>
        </p:txBody>
      </p:sp>
      <p:sp>
        <p:nvSpPr>
          <p:cNvPr id="15363" name="Rectangle 3"/>
          <p:cNvSpPr>
            <a:spLocks noGrp="1" noChangeArrowheads="1"/>
          </p:cNvSpPr>
          <p:nvPr>
            <p:ph type="body" idx="1"/>
          </p:nvPr>
        </p:nvSpPr>
        <p:spPr>
          <a:xfrm>
            <a:off x="468313" y="1268413"/>
            <a:ext cx="8229600" cy="3168650"/>
          </a:xfrm>
        </p:spPr>
        <p:txBody>
          <a:bodyPr/>
          <a:lstStyle/>
          <a:p>
            <a:pPr eaLnBrk="1" hangingPunct="1">
              <a:spcBef>
                <a:spcPct val="0"/>
              </a:spcBef>
            </a:pPr>
            <a:r>
              <a:rPr lang="zh-TW" altLang="en-US" smtClean="0"/>
              <a:t>不過，共有財有一先天困境，即任何人監督</a:t>
            </a:r>
            <a:r>
              <a:rPr lang="zh-TW" altLang="en-US" b="1" smtClean="0">
                <a:solidFill>
                  <a:srgbClr val="FF0000"/>
                </a:solidFill>
              </a:rPr>
              <a:t>管理資源的效益，將由所有共有者共享</a:t>
            </a:r>
            <a:r>
              <a:rPr lang="zh-TW" altLang="en-US" smtClean="0"/>
              <a:t>。</a:t>
            </a:r>
            <a:endParaRPr lang="zh-TW" altLang="en-US" b="1" smtClean="0"/>
          </a:p>
          <a:p>
            <a:pPr eaLnBrk="1" hangingPunct="1">
              <a:spcBef>
                <a:spcPct val="0"/>
              </a:spcBef>
            </a:pPr>
            <a:r>
              <a:rPr lang="zh-TW" altLang="en-US" smtClean="0"/>
              <a:t>但是</a:t>
            </a:r>
            <a:r>
              <a:rPr lang="zh-TW" altLang="en-US" b="1" smtClean="0">
                <a:solidFill>
                  <a:srgbClr val="FF0000"/>
                </a:solidFill>
              </a:rPr>
              <a:t>監督管理成本卻由其個人負擔</a:t>
            </a:r>
            <a:r>
              <a:rPr lang="zh-TW" altLang="en-US" smtClean="0"/>
              <a:t>。</a:t>
            </a:r>
          </a:p>
          <a:p>
            <a:pPr eaLnBrk="1" hangingPunct="1">
              <a:spcBef>
                <a:spcPct val="0"/>
              </a:spcBef>
            </a:pPr>
            <a:r>
              <a:rPr lang="zh-TW" altLang="en-US" smtClean="0"/>
              <a:t>此時的共有財由於缺乏監督的誘因，每個人都會竭盡所能的使用共有財，因此容易被濫用、破壞與耗竭。</a:t>
            </a:r>
          </a:p>
        </p:txBody>
      </p:sp>
      <p:pic>
        <p:nvPicPr>
          <p:cNvPr id="15364" name="Picture 13" descr="學習視窗"/>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242888"/>
            <a:ext cx="2638425" cy="111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3503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b="1" dirty="0"/>
              <a:t>生活實例</a:t>
            </a:r>
          </a:p>
        </p:txBody>
      </p:sp>
      <p:sp>
        <p:nvSpPr>
          <p:cNvPr id="3" name="內容版面配置區 2"/>
          <p:cNvSpPr>
            <a:spLocks noGrp="1"/>
          </p:cNvSpPr>
          <p:nvPr>
            <p:ph idx="1"/>
          </p:nvPr>
        </p:nvSpPr>
        <p:spPr/>
        <p:txBody>
          <a:bodyPr>
            <a:normAutofit/>
          </a:bodyPr>
          <a:lstStyle/>
          <a:p>
            <a:pPr marL="0" indent="0">
              <a:buNone/>
            </a:pPr>
            <a:r>
              <a:rPr lang="zh-TW" altLang="en-US" sz="2800" dirty="0">
                <a:latin typeface="微軟正黑體" panose="020B0604030504040204" pitchFamily="34" charset="-120"/>
                <a:ea typeface="微軟正黑體" panose="020B0604030504040204" pitchFamily="34" charset="-120"/>
              </a:rPr>
              <a:t>近日，市民吳先生向記者反映，位於春園社區的紅樹林公園公共設施經常被破壞。儘管園方進行維護，但破壞草坪、石凳等行為仍不時發生。天涯區綠地管理所工作人員接受記者採訪時表示，公園設施屢次被破壞，但由於沒有執法權也只能以教育勸導為主，效果有限。</a:t>
            </a:r>
            <a:br>
              <a:rPr lang="zh-TW" altLang="en-US" sz="2800" dirty="0">
                <a:latin typeface="微軟正黑體" panose="020B0604030504040204" pitchFamily="34" charset="-120"/>
                <a:ea typeface="微軟正黑體" panose="020B0604030504040204" pitchFamily="34" charset="-120"/>
              </a:rPr>
            </a:br>
            <a:endParaRPr lang="zh-TW" altLang="en-US"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909941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51520" y="341784"/>
            <a:ext cx="3168352" cy="1143000"/>
          </a:xfrm>
        </p:spPr>
        <p:txBody>
          <a:bodyPr/>
          <a:lstStyle/>
          <a:p>
            <a:r>
              <a:rPr lang="zh-TW" altLang="en-US" b="1" dirty="0"/>
              <a:t>生活小烤箱</a:t>
            </a:r>
            <a:endParaRPr lang="zh-TW" altLang="en-US" dirty="0"/>
          </a:p>
        </p:txBody>
      </p:sp>
      <p:sp>
        <p:nvSpPr>
          <p:cNvPr id="2" name="內容版面配置區 1"/>
          <p:cNvSpPr>
            <a:spLocks noGrp="1"/>
          </p:cNvSpPr>
          <p:nvPr>
            <p:ph idx="1"/>
          </p:nvPr>
        </p:nvSpPr>
        <p:spPr/>
        <p:txBody>
          <a:bodyPr/>
          <a:lstStyle/>
          <a:p>
            <a:pPr marL="0" indent="0">
              <a:buNone/>
            </a:pPr>
            <a:r>
              <a:rPr lang="zh-TW" altLang="en-US" dirty="0">
                <a:latin typeface="微軟正黑體" panose="020B0604030504040204" pitchFamily="34" charset="-120"/>
                <a:ea typeface="微軟正黑體" panose="020B0604030504040204" pitchFamily="34" charset="-120"/>
              </a:rPr>
              <a:t>請問公園設施屢次被破壞，為美國學者哈定所提出的什麼現象？</a:t>
            </a:r>
          </a:p>
        </p:txBody>
      </p:sp>
      <p:grpSp>
        <p:nvGrpSpPr>
          <p:cNvPr id="4" name="群組 3">
            <a:extLst>
              <a:ext uri="{FF2B5EF4-FFF2-40B4-BE49-F238E27FC236}">
                <a16:creationId xmlns:a16="http://schemas.microsoft.com/office/drawing/2014/main" xmlns="" id="{7874A78E-2FC6-4994-8443-18836ECD0B6F}"/>
              </a:ext>
            </a:extLst>
          </p:cNvPr>
          <p:cNvGrpSpPr>
            <a:grpSpLocks/>
          </p:cNvGrpSpPr>
          <p:nvPr/>
        </p:nvGrpSpPr>
        <p:grpSpPr bwMode="auto">
          <a:xfrm>
            <a:off x="3389213" y="3212976"/>
            <a:ext cx="2838971" cy="1260083"/>
            <a:chOff x="3563889" y="3068962"/>
            <a:chExt cx="2838222" cy="1259138"/>
          </a:xfrm>
        </p:grpSpPr>
        <p:sp>
          <p:nvSpPr>
            <p:cNvPr id="5" name="矩形 1">
              <a:extLst>
                <a:ext uri="{FF2B5EF4-FFF2-40B4-BE49-F238E27FC236}">
                  <a16:creationId xmlns:a16="http://schemas.microsoft.com/office/drawing/2014/main" xmlns="" id="{07E66D6B-4B77-4BC4-B68F-DD348A1E83F3}"/>
                </a:ext>
              </a:extLst>
            </p:cNvPr>
            <p:cNvSpPr>
              <a:spLocks noChangeArrowheads="1"/>
            </p:cNvSpPr>
            <p:nvPr/>
          </p:nvSpPr>
          <p:spPr bwMode="auto">
            <a:xfrm>
              <a:off x="4283968" y="3805272"/>
              <a:ext cx="2118143" cy="522828"/>
            </a:xfrm>
            <a:prstGeom prst="rect">
              <a:avLst/>
            </a:prstGeom>
            <a:solidFill>
              <a:srgbClr val="57CBF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buNone/>
              </a:pPr>
              <a:r>
                <a:rPr lang="zh-TW" altLang="en-US" sz="2800" dirty="0">
                  <a:latin typeface="微軟正黑體" panose="020B0604030504040204" pitchFamily="34" charset="-120"/>
                  <a:ea typeface="微軟正黑體" panose="020B0604030504040204" pitchFamily="34" charset="-120"/>
                </a:rPr>
                <a:t>草原的悲歌</a:t>
              </a:r>
            </a:p>
          </p:txBody>
        </p:sp>
        <p:sp>
          <p:nvSpPr>
            <p:cNvPr id="6" name="橢圓 5">
              <a:extLst>
                <a:ext uri="{FF2B5EF4-FFF2-40B4-BE49-F238E27FC236}">
                  <a16:creationId xmlns:a16="http://schemas.microsoft.com/office/drawing/2014/main" xmlns="" id="{6D51B58F-6CA3-40D4-808D-69ED9A1D2F6E}"/>
                </a:ext>
              </a:extLst>
            </p:cNvPr>
            <p:cNvSpPr/>
            <p:nvPr/>
          </p:nvSpPr>
          <p:spPr bwMode="auto">
            <a:xfrm>
              <a:off x="3563889" y="3068962"/>
              <a:ext cx="1007796" cy="97875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grpSp>
    </p:spTree>
    <p:extLst>
      <p:ext uri="{BB962C8B-B14F-4D97-AF65-F5344CB8AC3E}">
        <p14:creationId xmlns:p14="http://schemas.microsoft.com/office/powerpoint/2010/main" val="337979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1"/>
          <p:cNvSpPr>
            <a:spLocks noGrp="1"/>
          </p:cNvSpPr>
          <p:nvPr>
            <p:ph type="title"/>
          </p:nvPr>
        </p:nvSpPr>
        <p:spPr>
          <a:xfrm>
            <a:off x="251520" y="341784"/>
            <a:ext cx="5328592" cy="1143000"/>
          </a:xfrm>
        </p:spPr>
        <p:txBody>
          <a:bodyPr/>
          <a:lstStyle/>
          <a:p>
            <a:r>
              <a:rPr lang="zh-TW" altLang="en-US" dirty="0" smtClean="0"/>
              <a:t>財產權不清</a:t>
            </a:r>
            <a:r>
              <a:rPr lang="en-US" altLang="zh-TW" dirty="0" smtClean="0"/>
              <a:t>:</a:t>
            </a:r>
            <a:endParaRPr lang="zh-TW" altLang="en-US" dirty="0" smtClean="0"/>
          </a:p>
        </p:txBody>
      </p:sp>
      <p:sp>
        <p:nvSpPr>
          <p:cNvPr id="12291" name="內容版面配置區 2"/>
          <p:cNvSpPr>
            <a:spLocks noGrp="1"/>
          </p:cNvSpPr>
          <p:nvPr>
            <p:ph idx="1"/>
          </p:nvPr>
        </p:nvSpPr>
        <p:spPr/>
        <p:txBody>
          <a:bodyPr/>
          <a:lstStyle/>
          <a:p>
            <a:r>
              <a:rPr lang="en-US" altLang="zh-TW" smtClean="0"/>
              <a:t>1.</a:t>
            </a:r>
            <a:r>
              <a:rPr lang="zh-TW" altLang="en-US" smtClean="0"/>
              <a:t>財產權無法獲得保障</a:t>
            </a:r>
            <a:endParaRPr lang="en-US" altLang="zh-TW" smtClean="0"/>
          </a:p>
          <a:p>
            <a:r>
              <a:rPr lang="en-US" altLang="zh-TW" smtClean="0"/>
              <a:t>2.</a:t>
            </a:r>
            <a:r>
              <a:rPr lang="zh-TW" altLang="en-US" smtClean="0"/>
              <a:t>人為大量破壞，資源出現浩劫</a:t>
            </a:r>
            <a:endParaRPr lang="en-US" altLang="zh-TW" smtClean="0"/>
          </a:p>
          <a:p>
            <a:r>
              <a:rPr lang="en-US" altLang="zh-TW" smtClean="0"/>
              <a:t>3.</a:t>
            </a:r>
            <a:r>
              <a:rPr lang="zh-TW" altLang="en-US" smtClean="0"/>
              <a:t>缺乏私有財產權</a:t>
            </a:r>
            <a:r>
              <a:rPr lang="en-US" altLang="zh-TW" smtClean="0"/>
              <a:t>:</a:t>
            </a:r>
          </a:p>
          <a:p>
            <a:r>
              <a:rPr lang="en-US" altLang="zh-TW" smtClean="0"/>
              <a:t>A.</a:t>
            </a:r>
            <a:r>
              <a:rPr lang="zh-TW" altLang="en-US" smtClean="0"/>
              <a:t>法規制度不健全</a:t>
            </a:r>
            <a:endParaRPr lang="en-US" altLang="zh-TW" smtClean="0"/>
          </a:p>
          <a:p>
            <a:r>
              <a:rPr lang="en-US" altLang="zh-TW" smtClean="0"/>
              <a:t>B.</a:t>
            </a:r>
            <a:r>
              <a:rPr lang="zh-TW" altLang="en-US" smtClean="0"/>
              <a:t>認為不宜私有</a:t>
            </a:r>
            <a:endParaRPr lang="en-US" altLang="zh-TW" smtClean="0"/>
          </a:p>
          <a:p>
            <a:r>
              <a:rPr lang="en-US" altLang="zh-TW" smtClean="0"/>
              <a:t>C.</a:t>
            </a:r>
            <a:r>
              <a:rPr lang="zh-TW" altLang="en-US" smtClean="0"/>
              <a:t>無法界定而難以執行</a:t>
            </a:r>
            <a:endParaRPr lang="en-US" altLang="zh-TW" smtClean="0"/>
          </a:p>
          <a:p>
            <a:r>
              <a:rPr lang="zh-TW" altLang="en-US" smtClean="0"/>
              <a:t>例如</a:t>
            </a:r>
            <a:r>
              <a:rPr lang="en-US" altLang="zh-TW" smtClean="0"/>
              <a:t>:</a:t>
            </a:r>
            <a:r>
              <a:rPr lang="zh-TW" altLang="en-US" smtClean="0"/>
              <a:t>乾淨的空氣、公海的資源</a:t>
            </a:r>
            <a:endParaRPr lang="en-US" altLang="zh-TW" smtClean="0"/>
          </a:p>
          <a:p>
            <a:endParaRPr lang="zh-TW" altLang="en-US" smtClean="0"/>
          </a:p>
        </p:txBody>
      </p:sp>
      <p:sp>
        <p:nvSpPr>
          <p:cNvPr id="12292"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fld id="{B931010A-570B-40C6-A891-01B231A89528}" type="slidenum">
              <a:rPr lang="en-US" altLang="zh-TW" smtClean="0">
                <a:ea typeface="標楷體" pitchFamily="65" charset="-120"/>
              </a:rPr>
              <a:pPr/>
              <a:t>55</a:t>
            </a:fld>
            <a:endParaRPr lang="en-US" altLang="zh-TW" smtClean="0">
              <a:ea typeface="標楷體" pitchFamily="65" charset="-120"/>
            </a:endParaRPr>
          </a:p>
        </p:txBody>
      </p:sp>
    </p:spTree>
    <p:extLst>
      <p:ext uri="{BB962C8B-B14F-4D97-AF65-F5344CB8AC3E}">
        <p14:creationId xmlns:p14="http://schemas.microsoft.com/office/powerpoint/2010/main" val="1450092522"/>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06492" y="332656"/>
            <a:ext cx="1313180" cy="769441"/>
          </a:xfrm>
          <a:prstGeom prst="rect">
            <a:avLst/>
          </a:prstGeom>
          <a:noFill/>
        </p:spPr>
        <p:txBody>
          <a:bodyPr wrap="none" rtlCol="0">
            <a:spAutoFit/>
          </a:bodyPr>
          <a:lstStyle/>
          <a:p>
            <a:r>
              <a:rPr lang="zh-TW" altLang="en-US" sz="4400" b="1" dirty="0">
                <a:latin typeface="微軟正黑體" pitchFamily="34" charset="-120"/>
                <a:ea typeface="微軟正黑體" pitchFamily="34" charset="-120"/>
              </a:rPr>
              <a:t>二、</a:t>
            </a:r>
          </a:p>
        </p:txBody>
      </p:sp>
      <p:sp>
        <p:nvSpPr>
          <p:cNvPr id="4" name="標題 3"/>
          <p:cNvSpPr>
            <a:spLocks noGrp="1"/>
          </p:cNvSpPr>
          <p:nvPr>
            <p:ph type="title"/>
          </p:nvPr>
        </p:nvSpPr>
        <p:spPr/>
        <p:txBody>
          <a:bodyPr>
            <a:normAutofit/>
          </a:bodyPr>
          <a:lstStyle/>
          <a:p>
            <a:r>
              <a:rPr lang="zh-TW" altLang="en-US" sz="4800" dirty="0"/>
              <a:t>民法對所有權的規範</a:t>
            </a:r>
          </a:p>
        </p:txBody>
      </p:sp>
      <p:pic>
        <p:nvPicPr>
          <p:cNvPr id="2" name="圖片 1">
            <a:extLst>
              <a:ext uri="{FF2B5EF4-FFF2-40B4-BE49-F238E27FC236}">
                <a16:creationId xmlns:a16="http://schemas.microsoft.com/office/drawing/2014/main" xmlns="" id="{ED0F23E4-CB40-4924-A1A9-5A604170171E}"/>
              </a:ext>
            </a:extLst>
          </p:cNvPr>
          <p:cNvPicPr>
            <a:picLocks noChangeAspect="1"/>
          </p:cNvPicPr>
          <p:nvPr/>
        </p:nvPicPr>
        <p:blipFill>
          <a:blip r:embed="rId2"/>
          <a:stretch>
            <a:fillRect/>
          </a:stretch>
        </p:blipFill>
        <p:spPr>
          <a:xfrm>
            <a:off x="-31976" y="1475656"/>
            <a:ext cx="9144000" cy="4504403"/>
          </a:xfrm>
          <a:prstGeom prst="rect">
            <a:avLst/>
          </a:prstGeom>
        </p:spPr>
      </p:pic>
    </p:spTree>
    <p:extLst>
      <p:ext uri="{BB962C8B-B14F-4D97-AF65-F5344CB8AC3E}">
        <p14:creationId xmlns:p14="http://schemas.microsoft.com/office/powerpoint/2010/main" val="42652865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標題 1"/>
          <p:cNvSpPr>
            <a:spLocks noGrp="1"/>
          </p:cNvSpPr>
          <p:nvPr>
            <p:ph type="title"/>
          </p:nvPr>
        </p:nvSpPr>
        <p:spPr/>
        <p:txBody>
          <a:bodyPr/>
          <a:lstStyle/>
          <a:p>
            <a:r>
              <a:rPr lang="zh-TW" altLang="en-US" smtClean="0"/>
              <a:t>債權</a:t>
            </a:r>
          </a:p>
        </p:txBody>
      </p:sp>
      <p:sp>
        <p:nvSpPr>
          <p:cNvPr id="80899" name="內容版面配置區 2"/>
          <p:cNvSpPr>
            <a:spLocks noGrp="1"/>
          </p:cNvSpPr>
          <p:nvPr>
            <p:ph idx="1"/>
          </p:nvPr>
        </p:nvSpPr>
        <p:spPr/>
        <p:txBody>
          <a:bodyPr/>
          <a:lstStyle/>
          <a:p>
            <a:r>
              <a:rPr lang="zh-TW" altLang="en-US" smtClean="0"/>
              <a:t>特定人對特定人請求給付的權利</a:t>
            </a:r>
            <a:endParaRPr lang="en-US" altLang="zh-TW" smtClean="0"/>
          </a:p>
          <a:p>
            <a:r>
              <a:rPr lang="zh-TW" altLang="en-US" smtClean="0"/>
              <a:t>基於債權債務關係所擁有的權利</a:t>
            </a:r>
            <a:endParaRPr lang="en-US" altLang="zh-TW" smtClean="0"/>
          </a:p>
          <a:p>
            <a:r>
              <a:rPr lang="zh-TW" altLang="en-US" smtClean="0"/>
              <a:t>債權</a:t>
            </a:r>
            <a:r>
              <a:rPr lang="en-US" altLang="zh-TW" smtClean="0">
                <a:sym typeface="Wingdings" pitchFamily="2" charset="2"/>
              </a:rPr>
              <a:t>&lt;-&gt;</a:t>
            </a:r>
            <a:r>
              <a:rPr lang="zh-TW" altLang="en-US" smtClean="0"/>
              <a:t>債務 </a:t>
            </a:r>
            <a:r>
              <a:rPr lang="en-US" altLang="zh-TW" smtClean="0"/>
              <a:t>:</a:t>
            </a:r>
            <a:r>
              <a:rPr lang="zh-TW" altLang="en-US" smtClean="0"/>
              <a:t>請求權</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編號版面配置區 5"/>
          <p:cNvSpPr>
            <a:spLocks noGrp="1" noChangeArrowheads="1"/>
          </p:cNvSpPr>
          <p:nvPr>
            <p:ph type="sldNum" sz="quarter" idx="16"/>
          </p:nvPr>
        </p:nvSpPr>
        <p:spPr bwMode="auto">
          <a:noFill/>
          <a:ln>
            <a:miter lim="800000"/>
            <a:headEnd/>
            <a:tailEnd/>
          </a:ln>
        </p:spPr>
        <p:txBody>
          <a:bodyPr/>
          <a:lstStyle/>
          <a:p>
            <a:fld id="{B5EEA589-EECC-44AD-A241-8C9D0B000287}" type="slidenum">
              <a:rPr lang="zh-TW" altLang="en-US" smtClean="0"/>
              <a:pPr/>
              <a:t>58</a:t>
            </a:fld>
            <a:endParaRPr lang="zh-TW" altLang="en-US" smtClean="0"/>
          </a:p>
        </p:txBody>
      </p:sp>
      <p:sp>
        <p:nvSpPr>
          <p:cNvPr id="81923" name="標題 1"/>
          <p:cNvSpPr>
            <a:spLocks noGrp="1"/>
          </p:cNvSpPr>
          <p:nvPr>
            <p:ph type="title"/>
          </p:nvPr>
        </p:nvSpPr>
        <p:spPr>
          <a:xfrm>
            <a:off x="0" y="0"/>
            <a:ext cx="8229600" cy="765175"/>
          </a:xfrm>
        </p:spPr>
        <p:txBody>
          <a:bodyPr/>
          <a:lstStyle/>
          <a:p>
            <a:pPr eaLnBrk="1" hangingPunct="1"/>
            <a:r>
              <a:rPr lang="zh-TW" altLang="en-US" dirty="0" smtClean="0">
                <a:solidFill>
                  <a:srgbClr val="FF0000"/>
                </a:solidFill>
              </a:rPr>
              <a:t>一、民法的基本原則</a:t>
            </a:r>
          </a:p>
        </p:txBody>
      </p:sp>
      <p:sp>
        <p:nvSpPr>
          <p:cNvPr id="81924" name="內容版面配置區 2"/>
          <p:cNvSpPr>
            <a:spLocks noGrp="1"/>
          </p:cNvSpPr>
          <p:nvPr>
            <p:ph sz="quarter" idx="13"/>
          </p:nvPr>
        </p:nvSpPr>
        <p:spPr>
          <a:xfrm>
            <a:off x="250825" y="981075"/>
            <a:ext cx="8351838" cy="5184775"/>
          </a:xfrm>
        </p:spPr>
        <p:txBody>
          <a:bodyPr/>
          <a:lstStyle/>
          <a:p>
            <a:pPr>
              <a:lnSpc>
                <a:spcPts val="4000"/>
              </a:lnSpc>
              <a:buFont typeface="Arial" pitchFamily="34" charset="0"/>
              <a:buNone/>
            </a:pPr>
            <a:r>
              <a:rPr lang="zh-TW" altLang="en-US" smtClean="0"/>
              <a:t>（二）財產權的類型</a:t>
            </a:r>
            <a:endParaRPr lang="en-US" altLang="zh-TW" smtClean="0"/>
          </a:p>
          <a:p>
            <a:pPr>
              <a:lnSpc>
                <a:spcPts val="4000"/>
              </a:lnSpc>
              <a:buFont typeface="Calibri" pitchFamily="34" charset="0"/>
              <a:buAutoNum type="arabicPeriod"/>
            </a:pPr>
            <a:r>
              <a:rPr lang="zh-TW" altLang="en-US" smtClean="0"/>
              <a:t>債權：</a:t>
            </a:r>
            <a:endParaRPr lang="en-US" altLang="zh-TW" smtClean="0"/>
          </a:p>
          <a:p>
            <a:pPr marL="914400" lvl="1" indent="-514350" eaLnBrk="1" hangingPunct="1">
              <a:lnSpc>
                <a:spcPts val="4000"/>
              </a:lnSpc>
            </a:pPr>
            <a:r>
              <a:rPr lang="zh-TW" altLang="en-US" sz="3000" smtClean="0"/>
              <a:t>基於</a:t>
            </a:r>
            <a:r>
              <a:rPr lang="zh-TW" altLang="en-US" sz="3000" b="1" smtClean="0">
                <a:solidFill>
                  <a:srgbClr val="FF3C00"/>
                </a:solidFill>
              </a:rPr>
              <a:t>債權債務關係</a:t>
            </a:r>
            <a:r>
              <a:rPr lang="zh-TW" altLang="en-US" sz="3000" smtClean="0"/>
              <a:t>所擁有的權利，相對的就是債務，債權人有權要求債務人為一定給付。</a:t>
            </a:r>
            <a:endParaRPr lang="en-US" altLang="zh-TW" sz="3000" smtClean="0"/>
          </a:p>
          <a:p>
            <a:pPr marL="914400" lvl="1" indent="-514350" eaLnBrk="1" hangingPunct="1">
              <a:lnSpc>
                <a:spcPts val="4000"/>
              </a:lnSpc>
            </a:pPr>
            <a:r>
              <a:rPr lang="zh-TW" altLang="en-US" sz="3000" smtClean="0"/>
              <a:t>小智去書店，拿了一本</a:t>
            </a:r>
            <a:r>
              <a:rPr lang="en-US" altLang="zh-TW" sz="3000" smtClean="0"/>
              <a:t>500</a:t>
            </a:r>
            <a:r>
              <a:rPr lang="zh-TW" altLang="en-US" sz="3000" smtClean="0"/>
              <a:t>元的小說到櫃檯結帳，此時代表小智有買這本小說的意思表示，而店員也表示願意賣給小智，雙方的意思表示達成共識，</a:t>
            </a:r>
            <a:r>
              <a:rPr lang="zh-TW" altLang="en-US" sz="3000" b="1" smtClean="0">
                <a:solidFill>
                  <a:srgbClr val="FF3C00"/>
                </a:solidFill>
              </a:rPr>
              <a:t>買賣契約</a:t>
            </a:r>
            <a:r>
              <a:rPr lang="zh-TW" altLang="en-US" sz="3000" smtClean="0"/>
              <a:t>即成立。</a:t>
            </a:r>
          </a:p>
          <a:p>
            <a:pPr marL="914400" lvl="1" indent="-514350" eaLnBrk="1" hangingPunct="1">
              <a:lnSpc>
                <a:spcPts val="4000"/>
              </a:lnSpc>
            </a:pPr>
            <a:endParaRPr lang="en-US" altLang="zh-TW" sz="300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編號版面配置區 5"/>
          <p:cNvSpPr>
            <a:spLocks noGrp="1" noChangeArrowheads="1"/>
          </p:cNvSpPr>
          <p:nvPr>
            <p:ph type="sldNum" sz="quarter" idx="16"/>
          </p:nvPr>
        </p:nvSpPr>
        <p:spPr bwMode="auto">
          <a:noFill/>
          <a:ln>
            <a:miter lim="800000"/>
            <a:headEnd/>
            <a:tailEnd/>
          </a:ln>
        </p:spPr>
        <p:txBody>
          <a:bodyPr/>
          <a:lstStyle/>
          <a:p>
            <a:fld id="{A6ACE9F9-850A-49E7-81F1-E6B4244EE1B9}" type="slidenum">
              <a:rPr lang="zh-TW" altLang="en-US" smtClean="0"/>
              <a:pPr/>
              <a:t>59</a:t>
            </a:fld>
            <a:endParaRPr lang="zh-TW" altLang="en-US" smtClean="0"/>
          </a:p>
        </p:txBody>
      </p:sp>
      <p:sp>
        <p:nvSpPr>
          <p:cNvPr id="82947" name="標題 1"/>
          <p:cNvSpPr>
            <a:spLocks noGrp="1"/>
          </p:cNvSpPr>
          <p:nvPr>
            <p:ph type="title"/>
          </p:nvPr>
        </p:nvSpPr>
        <p:spPr>
          <a:xfrm>
            <a:off x="0" y="0"/>
            <a:ext cx="8229600" cy="765175"/>
          </a:xfrm>
        </p:spPr>
        <p:txBody>
          <a:bodyPr/>
          <a:lstStyle/>
          <a:p>
            <a:pPr eaLnBrk="1" hangingPunct="1"/>
            <a:r>
              <a:rPr lang="zh-TW" altLang="en-US" dirty="0" smtClean="0">
                <a:solidFill>
                  <a:srgbClr val="FF0000"/>
                </a:solidFill>
              </a:rPr>
              <a:t>一、民法的基本原則</a:t>
            </a:r>
          </a:p>
        </p:txBody>
      </p:sp>
      <p:sp>
        <p:nvSpPr>
          <p:cNvPr id="82948" name="內容版面配置區 2"/>
          <p:cNvSpPr>
            <a:spLocks noGrp="1"/>
          </p:cNvSpPr>
          <p:nvPr>
            <p:ph sz="quarter" idx="13"/>
          </p:nvPr>
        </p:nvSpPr>
        <p:spPr>
          <a:xfrm>
            <a:off x="250825" y="981075"/>
            <a:ext cx="8351838" cy="1295400"/>
          </a:xfrm>
        </p:spPr>
        <p:txBody>
          <a:bodyPr/>
          <a:lstStyle/>
          <a:p>
            <a:pPr>
              <a:lnSpc>
                <a:spcPts val="4000"/>
              </a:lnSpc>
              <a:buFont typeface="Arial" pitchFamily="34" charset="0"/>
              <a:buNone/>
            </a:pPr>
            <a:r>
              <a:rPr lang="zh-TW" altLang="en-US" smtClean="0"/>
              <a:t>（二）財產權的類型</a:t>
            </a:r>
            <a:endParaRPr lang="en-US" altLang="zh-TW" smtClean="0"/>
          </a:p>
          <a:p>
            <a:pPr>
              <a:lnSpc>
                <a:spcPts val="4000"/>
              </a:lnSpc>
              <a:buFont typeface="Calibri" pitchFamily="34" charset="0"/>
              <a:buAutoNum type="arabicPeriod"/>
            </a:pPr>
            <a:r>
              <a:rPr lang="zh-TW" altLang="en-US" smtClean="0"/>
              <a:t>債權：</a:t>
            </a:r>
            <a:endParaRPr lang="en-US" altLang="zh-TW" smtClean="0"/>
          </a:p>
        </p:txBody>
      </p:sp>
      <p:pic>
        <p:nvPicPr>
          <p:cNvPr id="82949" name="Picture 2"/>
          <p:cNvPicPr>
            <a:picLocks noChangeAspect="1" noChangeArrowheads="1"/>
          </p:cNvPicPr>
          <p:nvPr/>
        </p:nvPicPr>
        <p:blipFill>
          <a:blip r:embed="rId3"/>
          <a:srcRect/>
          <a:stretch>
            <a:fillRect/>
          </a:stretch>
        </p:blipFill>
        <p:spPr bwMode="auto">
          <a:xfrm>
            <a:off x="700088" y="2205038"/>
            <a:ext cx="7559675" cy="4375150"/>
          </a:xfrm>
          <a:prstGeom prst="rect">
            <a:avLst/>
          </a:prstGeom>
          <a:noFill/>
          <a:ln w="9525">
            <a:noFill/>
            <a:miter lim="800000"/>
            <a:headEnd/>
            <a:tailEnd/>
          </a:ln>
          <a:effectLst>
            <a:prstShdw prst="shdw17" dist="17961" dir="2700000">
              <a:srgbClr val="2F4D71"/>
            </a:prst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標題 1"/>
          <p:cNvSpPr>
            <a:spLocks noGrp="1"/>
          </p:cNvSpPr>
          <p:nvPr>
            <p:ph type="title"/>
          </p:nvPr>
        </p:nvSpPr>
        <p:spPr/>
        <p:txBody>
          <a:bodyPr/>
          <a:lstStyle/>
          <a:p>
            <a:r>
              <a:rPr lang="zh-TW" altLang="en-US" smtClean="0"/>
              <a:t>權利客體</a:t>
            </a:r>
          </a:p>
        </p:txBody>
      </p:sp>
      <p:sp>
        <p:nvSpPr>
          <p:cNvPr id="28675" name="內容版面配置區 2"/>
          <p:cNvSpPr>
            <a:spLocks noGrp="1"/>
          </p:cNvSpPr>
          <p:nvPr>
            <p:ph idx="1"/>
          </p:nvPr>
        </p:nvSpPr>
        <p:spPr/>
        <p:txBody>
          <a:bodyPr/>
          <a:lstStyle/>
          <a:p>
            <a:r>
              <a:rPr lang="zh-TW" altLang="en-US" smtClean="0"/>
              <a:t>物</a:t>
            </a:r>
            <a:r>
              <a:rPr lang="en-US" altLang="zh-TW" smtClean="0"/>
              <a:t>:</a:t>
            </a:r>
            <a:r>
              <a:rPr lang="zh-TW" altLang="en-US" smtClean="0"/>
              <a:t>不動產</a:t>
            </a:r>
            <a:r>
              <a:rPr lang="en-US" altLang="zh-TW" smtClean="0"/>
              <a:t>(</a:t>
            </a:r>
            <a:r>
              <a:rPr lang="zh-TW" altLang="en-US" smtClean="0"/>
              <a:t>土地及其定著物</a:t>
            </a:r>
            <a:r>
              <a:rPr lang="en-US" altLang="zh-TW" smtClean="0"/>
              <a:t>)</a:t>
            </a:r>
          </a:p>
          <a:p>
            <a:r>
              <a:rPr lang="zh-TW" altLang="en-US" smtClean="0"/>
              <a:t>      動產</a:t>
            </a:r>
          </a:p>
        </p:txBody>
      </p:sp>
    </p:spTree>
    <p:extLst>
      <p:ext uri="{BB962C8B-B14F-4D97-AF65-F5344CB8AC3E}">
        <p14:creationId xmlns:p14="http://schemas.microsoft.com/office/powerpoint/2010/main" val="6068552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編號版面配置區 5"/>
          <p:cNvSpPr>
            <a:spLocks noGrp="1" noChangeArrowheads="1"/>
          </p:cNvSpPr>
          <p:nvPr>
            <p:ph type="sldNum" sz="quarter" idx="16"/>
          </p:nvPr>
        </p:nvSpPr>
        <p:spPr bwMode="auto">
          <a:noFill/>
          <a:ln>
            <a:miter lim="800000"/>
            <a:headEnd/>
            <a:tailEnd/>
          </a:ln>
        </p:spPr>
        <p:txBody>
          <a:bodyPr/>
          <a:lstStyle/>
          <a:p>
            <a:fld id="{FD502806-C8DA-42AD-AE05-F1B61B85252F}" type="slidenum">
              <a:rPr lang="zh-TW" altLang="en-US" smtClean="0"/>
              <a:pPr/>
              <a:t>60</a:t>
            </a:fld>
            <a:endParaRPr lang="zh-TW" altLang="en-US" smtClean="0"/>
          </a:p>
        </p:txBody>
      </p:sp>
      <p:sp>
        <p:nvSpPr>
          <p:cNvPr id="83971" name="標題 1"/>
          <p:cNvSpPr>
            <a:spLocks noGrp="1"/>
          </p:cNvSpPr>
          <p:nvPr>
            <p:ph type="title"/>
          </p:nvPr>
        </p:nvSpPr>
        <p:spPr>
          <a:xfrm>
            <a:off x="0" y="0"/>
            <a:ext cx="8229600" cy="765175"/>
          </a:xfrm>
        </p:spPr>
        <p:txBody>
          <a:bodyPr/>
          <a:lstStyle/>
          <a:p>
            <a:pPr eaLnBrk="1" hangingPunct="1"/>
            <a:r>
              <a:rPr lang="zh-TW" altLang="en-US" dirty="0" smtClean="0">
                <a:solidFill>
                  <a:srgbClr val="FF0000"/>
                </a:solidFill>
              </a:rPr>
              <a:t>一、民法的基本原則</a:t>
            </a:r>
          </a:p>
        </p:txBody>
      </p:sp>
      <p:sp>
        <p:nvSpPr>
          <p:cNvPr id="83972" name="內容版面配置區 2"/>
          <p:cNvSpPr>
            <a:spLocks noGrp="1"/>
          </p:cNvSpPr>
          <p:nvPr>
            <p:ph sz="quarter" idx="13"/>
          </p:nvPr>
        </p:nvSpPr>
        <p:spPr>
          <a:xfrm>
            <a:off x="250825" y="981075"/>
            <a:ext cx="8351838" cy="5184775"/>
          </a:xfrm>
        </p:spPr>
        <p:txBody>
          <a:bodyPr/>
          <a:lstStyle/>
          <a:p>
            <a:pPr>
              <a:lnSpc>
                <a:spcPts val="4000"/>
              </a:lnSpc>
              <a:buFont typeface="Arial" pitchFamily="34" charset="0"/>
              <a:buNone/>
            </a:pPr>
            <a:r>
              <a:rPr lang="zh-TW" altLang="en-US" smtClean="0"/>
              <a:t>（二）財產權的類型</a:t>
            </a:r>
            <a:endParaRPr lang="en-US" altLang="zh-TW" smtClean="0"/>
          </a:p>
          <a:p>
            <a:pPr>
              <a:lnSpc>
                <a:spcPts val="4000"/>
              </a:lnSpc>
              <a:buFont typeface="Calibri" pitchFamily="34" charset="0"/>
              <a:buAutoNum type="arabicPeriod" startAt="2"/>
            </a:pPr>
            <a:r>
              <a:rPr lang="zh-TW" altLang="en-US" smtClean="0"/>
              <a:t>物權：</a:t>
            </a:r>
            <a:endParaRPr lang="en-US" altLang="zh-TW" smtClean="0"/>
          </a:p>
          <a:p>
            <a:pPr marL="914400" lvl="1" indent="-514350" eaLnBrk="1" hangingPunct="1">
              <a:lnSpc>
                <a:spcPts val="4000"/>
              </a:lnSpc>
            </a:pPr>
            <a:r>
              <a:rPr lang="zh-TW" altLang="en-US" sz="3000" smtClean="0"/>
              <a:t>「物」可分為動產（如汽車、機車）和不動產（如土地、定著物）。</a:t>
            </a:r>
            <a:endParaRPr lang="en-US" altLang="zh-TW" sz="3000" smtClean="0"/>
          </a:p>
          <a:p>
            <a:pPr marL="914400" lvl="1" indent="-514350" eaLnBrk="1" hangingPunct="1">
              <a:lnSpc>
                <a:spcPts val="4000"/>
              </a:lnSpc>
            </a:pPr>
            <a:r>
              <a:rPr lang="zh-TW" altLang="en-US" sz="3000" smtClean="0"/>
              <a:t>物權是指對「物」具有</a:t>
            </a:r>
            <a:r>
              <a:rPr lang="zh-TW" altLang="en-US" sz="3000" b="1" smtClean="0">
                <a:solidFill>
                  <a:srgbClr val="FF3C00"/>
                </a:solidFill>
              </a:rPr>
              <a:t>直接支配和管理的權利</a:t>
            </a:r>
            <a:r>
              <a:rPr lang="zh-TW" altLang="en-US" sz="3000" smtClean="0"/>
              <a:t>，並採</a:t>
            </a:r>
            <a:r>
              <a:rPr lang="zh-TW" altLang="en-US" sz="3000" b="1" smtClean="0">
                <a:solidFill>
                  <a:srgbClr val="FF3C00"/>
                </a:solidFill>
              </a:rPr>
              <a:t>物權法定主義</a:t>
            </a:r>
            <a:r>
              <a:rPr lang="zh-TW" altLang="en-US" sz="3000" smtClean="0"/>
              <a:t>，其中以所有權和抵押權最為常見。</a:t>
            </a:r>
            <a:endParaRPr lang="en-US" altLang="zh-TW" sz="3000" smtClean="0"/>
          </a:p>
          <a:p>
            <a:pPr marL="914400" lvl="1" indent="-514350" eaLnBrk="1" hangingPunct="1">
              <a:lnSpc>
                <a:spcPts val="4000"/>
              </a:lnSpc>
              <a:buFont typeface="Arial" pitchFamily="34" charset="0"/>
              <a:buNone/>
            </a:pPr>
            <a:endParaRPr lang="zh-TW" altLang="en-US" sz="3000" smtClean="0"/>
          </a:p>
          <a:p>
            <a:pPr marL="914400" lvl="1" indent="-514350" eaLnBrk="1" hangingPunct="1">
              <a:lnSpc>
                <a:spcPts val="4000"/>
              </a:lnSpc>
            </a:pPr>
            <a:endParaRPr lang="en-US" altLang="zh-TW"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編號版面配置區 4"/>
          <p:cNvSpPr>
            <a:spLocks noGrp="1" noChangeArrowheads="1"/>
          </p:cNvSpPr>
          <p:nvPr>
            <p:ph type="sldNum" sz="quarter" idx="16"/>
          </p:nvPr>
        </p:nvSpPr>
        <p:spPr bwMode="auto">
          <a:noFill/>
          <a:ln>
            <a:miter lim="800000"/>
            <a:headEnd/>
            <a:tailEnd/>
          </a:ln>
        </p:spPr>
        <p:txBody>
          <a:bodyPr/>
          <a:lstStyle/>
          <a:p>
            <a:fld id="{4AE1089F-C7DA-4104-9234-7D6685296AFA}" type="slidenum">
              <a:rPr lang="zh-TW" altLang="en-US" smtClean="0"/>
              <a:pPr/>
              <a:t>61</a:t>
            </a:fld>
            <a:endParaRPr lang="zh-TW" altLang="en-US" smtClean="0"/>
          </a:p>
        </p:txBody>
      </p:sp>
      <p:sp>
        <p:nvSpPr>
          <p:cNvPr id="87043" name="標題 1"/>
          <p:cNvSpPr>
            <a:spLocks noGrp="1"/>
          </p:cNvSpPr>
          <p:nvPr>
            <p:ph type="title"/>
          </p:nvPr>
        </p:nvSpPr>
        <p:spPr>
          <a:xfrm>
            <a:off x="2555875" y="0"/>
            <a:ext cx="1871663" cy="765175"/>
          </a:xfrm>
        </p:spPr>
        <p:txBody>
          <a:bodyPr/>
          <a:lstStyle/>
          <a:p>
            <a:pPr eaLnBrk="1" hangingPunct="1"/>
            <a:r>
              <a:rPr lang="zh-TW" altLang="en-US" dirty="0" smtClean="0">
                <a:solidFill>
                  <a:srgbClr val="FF0000"/>
                </a:solidFill>
              </a:rPr>
              <a:t>定著物</a:t>
            </a:r>
          </a:p>
        </p:txBody>
      </p:sp>
      <p:sp>
        <p:nvSpPr>
          <p:cNvPr id="87044" name="內容版面配置區 2"/>
          <p:cNvSpPr>
            <a:spLocks noGrp="1"/>
          </p:cNvSpPr>
          <p:nvPr>
            <p:ph sz="quarter" idx="13"/>
          </p:nvPr>
        </p:nvSpPr>
        <p:spPr>
          <a:xfrm>
            <a:off x="323850" y="1052513"/>
            <a:ext cx="8496300" cy="1728787"/>
          </a:xfrm>
        </p:spPr>
        <p:txBody>
          <a:bodyPr/>
          <a:lstStyle/>
          <a:p>
            <a:pPr marL="536575" indent="-536575">
              <a:lnSpc>
                <a:spcPts val="4000"/>
              </a:lnSpc>
            </a:pPr>
            <a:r>
              <a:t>持續固定附著在土地上，但並未構成土地的一部分之物。例如：固定附著在土地上的房屋、橋梁、紀念碑等建築物。</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內容版面配置區 2"/>
          <p:cNvSpPr>
            <a:spLocks noGrp="1"/>
          </p:cNvSpPr>
          <p:nvPr>
            <p:ph idx="1"/>
          </p:nvPr>
        </p:nvSpPr>
        <p:spPr>
          <a:xfrm>
            <a:off x="-541338" y="260350"/>
            <a:ext cx="5689601" cy="6119813"/>
          </a:xfrm>
        </p:spPr>
        <p:txBody>
          <a:bodyPr/>
          <a:lstStyle/>
          <a:p>
            <a:pPr lvl="2">
              <a:spcBef>
                <a:spcPct val="0"/>
              </a:spcBef>
              <a:buFont typeface="Arial" pitchFamily="34" charset="0"/>
              <a:buNone/>
            </a:pPr>
            <a:r>
              <a:rPr lang="en-US" altLang="zh-TW" sz="3200" smtClean="0">
                <a:solidFill>
                  <a:srgbClr val="7030A0"/>
                </a:solidFill>
                <a:latin typeface="華康儷金黑"/>
                <a:ea typeface="華康儷金黑"/>
                <a:cs typeface="華康儷金黑"/>
              </a:rPr>
              <a:t>2.</a:t>
            </a:r>
            <a:r>
              <a:rPr lang="zh-TW" altLang="en-US" sz="3200" smtClean="0">
                <a:solidFill>
                  <a:srgbClr val="7030A0"/>
                </a:solidFill>
                <a:latin typeface="華康儷金黑"/>
                <a:ea typeface="華康儷金黑"/>
                <a:cs typeface="華康儷金黑"/>
              </a:rPr>
              <a:t>物　權</a:t>
            </a:r>
            <a:endParaRPr lang="en-US" altLang="zh-TW" sz="2800" smtClean="0">
              <a:solidFill>
                <a:srgbClr val="0D5A50"/>
              </a:solidFill>
              <a:latin typeface="華康儷金黑"/>
              <a:ea typeface="華康儷金黑"/>
              <a:cs typeface="華康儷金黑"/>
            </a:endParaRPr>
          </a:p>
          <a:p>
            <a:pPr lvl="2">
              <a:spcBef>
                <a:spcPct val="0"/>
              </a:spcBef>
            </a:pPr>
            <a:r>
              <a:rPr lang="zh-TW" altLang="en-US" sz="2800" smtClean="0">
                <a:latin typeface="微軟正黑體" pitchFamily="34" charset="-120"/>
              </a:rPr>
              <a:t>「物權」是指可以直接支配、管理物的權利。</a:t>
            </a:r>
            <a:endParaRPr lang="en-US" altLang="zh-TW" sz="2800" smtClean="0">
              <a:latin typeface="微軟正黑體" pitchFamily="34" charset="-120"/>
            </a:endParaRPr>
          </a:p>
          <a:p>
            <a:pPr lvl="2">
              <a:spcBef>
                <a:spcPct val="0"/>
              </a:spcBef>
            </a:pPr>
            <a:r>
              <a:rPr lang="zh-TW" altLang="zh-TW" sz="2800" smtClean="0"/>
              <a:t>為確保社會經濟往來安全，物權的種類及內容都必須由法律明文規定，稱為「</a:t>
            </a:r>
            <a:r>
              <a:rPr lang="zh-TW" altLang="zh-TW" sz="2800" b="1" smtClean="0">
                <a:solidFill>
                  <a:srgbClr val="FF0000"/>
                </a:solidFill>
              </a:rPr>
              <a:t>物權法定主義</a:t>
            </a:r>
            <a:r>
              <a:rPr lang="zh-TW" altLang="zh-TW" sz="2800" smtClean="0"/>
              <a:t>」</a:t>
            </a:r>
            <a:r>
              <a:rPr lang="zh-TW" altLang="en-US" sz="2800" smtClean="0"/>
              <a:t>。</a:t>
            </a:r>
            <a:endParaRPr lang="en-US" altLang="zh-TW" sz="2800" smtClean="0"/>
          </a:p>
          <a:p>
            <a:pPr lvl="2">
              <a:spcBef>
                <a:spcPct val="0"/>
              </a:spcBef>
            </a:pPr>
            <a:r>
              <a:rPr lang="zh-TW" altLang="en-US" sz="2800" smtClean="0"/>
              <a:t>如</a:t>
            </a:r>
            <a:r>
              <a:rPr lang="en-US" altLang="zh-TW" sz="2800" smtClean="0"/>
              <a:t>:</a:t>
            </a:r>
            <a:r>
              <a:rPr lang="zh-TW" altLang="en-US" sz="2800" smtClean="0"/>
              <a:t>所有權、地上權、永佃權、地役權、抵押權、質權、典權、留置權</a:t>
            </a:r>
            <a:endParaRPr lang="en-US" altLang="zh-TW" sz="2800" smtClean="0"/>
          </a:p>
          <a:p>
            <a:pPr lvl="2">
              <a:spcBef>
                <a:spcPct val="0"/>
              </a:spcBef>
            </a:pPr>
            <a:r>
              <a:rPr lang="zh-TW" altLang="zh-TW" sz="2800" smtClean="0"/>
              <a:t>法律規定的物權最常見的是所有權，所有權人可以對物進行使用、收益、處分。</a:t>
            </a:r>
            <a:endParaRPr lang="en-US" altLang="zh-TW" sz="2800" smtClean="0"/>
          </a:p>
          <a:p>
            <a:pPr lvl="2">
              <a:spcBef>
                <a:spcPct val="0"/>
              </a:spcBef>
            </a:pPr>
            <a:endParaRPr lang="en-US" altLang="zh-TW" sz="2800" smtClean="0"/>
          </a:p>
          <a:p>
            <a:pPr lvl="3">
              <a:spcBef>
                <a:spcPct val="0"/>
              </a:spcBef>
              <a:buFont typeface="Arial" pitchFamily="34" charset="0"/>
              <a:buNone/>
            </a:pPr>
            <a:endParaRPr lang="zh-TW" altLang="en-US" sz="3200" smtClean="0">
              <a:latin typeface="微軟正黑體" pitchFamily="34" charset="-120"/>
            </a:endParaRPr>
          </a:p>
        </p:txBody>
      </p:sp>
      <p:grpSp>
        <p:nvGrpSpPr>
          <p:cNvPr id="2" name="群組 19"/>
          <p:cNvGrpSpPr>
            <a:grpSpLocks/>
          </p:cNvGrpSpPr>
          <p:nvPr/>
        </p:nvGrpSpPr>
        <p:grpSpPr bwMode="auto">
          <a:xfrm>
            <a:off x="5219700" y="1260475"/>
            <a:ext cx="3673475" cy="3897313"/>
            <a:chOff x="5220072" y="1259912"/>
            <a:chExt cx="3672408" cy="3897280"/>
          </a:xfrm>
        </p:grpSpPr>
        <p:grpSp>
          <p:nvGrpSpPr>
            <p:cNvPr id="3" name="群組 11"/>
            <p:cNvGrpSpPr>
              <a:grpSpLocks/>
            </p:cNvGrpSpPr>
            <p:nvPr/>
          </p:nvGrpSpPr>
          <p:grpSpPr bwMode="auto">
            <a:xfrm>
              <a:off x="5220072" y="3429000"/>
              <a:ext cx="3672408" cy="1728192"/>
              <a:chOff x="5220072" y="3429000"/>
              <a:chExt cx="3672408" cy="1728192"/>
            </a:xfrm>
          </p:grpSpPr>
          <p:sp>
            <p:nvSpPr>
              <p:cNvPr id="4" name="矩形 3"/>
              <p:cNvSpPr/>
              <p:nvPr/>
            </p:nvSpPr>
            <p:spPr>
              <a:xfrm>
                <a:off x="5220072" y="3428419"/>
                <a:ext cx="1296611" cy="7207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華康中圓體" pitchFamily="49" charset="-120"/>
                    <a:ea typeface="華康中圓體" pitchFamily="49" charset="-120"/>
                  </a:rPr>
                  <a:t>不動產以外的物</a:t>
                </a:r>
              </a:p>
            </p:txBody>
          </p:sp>
          <p:sp>
            <p:nvSpPr>
              <p:cNvPr id="5" name="矩形 4"/>
              <p:cNvSpPr/>
              <p:nvPr/>
            </p:nvSpPr>
            <p:spPr>
              <a:xfrm>
                <a:off x="6516683" y="3428419"/>
                <a:ext cx="936353" cy="720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華康中圓體" pitchFamily="49" charset="-120"/>
                    <a:ea typeface="華康中圓體" pitchFamily="49" charset="-120"/>
                  </a:rPr>
                  <a:t>土地</a:t>
                </a:r>
              </a:p>
            </p:txBody>
          </p:sp>
          <p:sp>
            <p:nvSpPr>
              <p:cNvPr id="6" name="矩形 5"/>
              <p:cNvSpPr/>
              <p:nvPr/>
            </p:nvSpPr>
            <p:spPr>
              <a:xfrm>
                <a:off x="7453036" y="3428419"/>
                <a:ext cx="1439444" cy="720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華康中圓體" pitchFamily="49" charset="-120"/>
                    <a:ea typeface="華康中圓體" pitchFamily="49" charset="-120"/>
                  </a:rPr>
                  <a:t>附著於土</a:t>
                </a:r>
                <a:endParaRPr lang="en-US" altLang="zh-TW" dirty="0">
                  <a:solidFill>
                    <a:schemeClr val="tx1"/>
                  </a:solidFill>
                  <a:latin typeface="華康中圓體" pitchFamily="49" charset="-120"/>
                  <a:ea typeface="華康中圓體" pitchFamily="49" charset="-120"/>
                </a:endParaRPr>
              </a:p>
              <a:p>
                <a:pPr algn="ctr">
                  <a:defRPr/>
                </a:pPr>
                <a:r>
                  <a:rPr lang="zh-TW" altLang="en-US" dirty="0">
                    <a:solidFill>
                      <a:schemeClr val="tx1"/>
                    </a:solidFill>
                    <a:latin typeface="華康中圓體" pitchFamily="49" charset="-120"/>
                    <a:ea typeface="華康中圓體" pitchFamily="49" charset="-120"/>
                  </a:rPr>
                  <a:t>地上的物</a:t>
                </a:r>
              </a:p>
            </p:txBody>
          </p:sp>
          <p:sp>
            <p:nvSpPr>
              <p:cNvPr id="8" name="矩形 7"/>
              <p:cNvSpPr/>
              <p:nvPr/>
            </p:nvSpPr>
            <p:spPr>
              <a:xfrm>
                <a:off x="5220072" y="4149138"/>
                <a:ext cx="1296611" cy="50323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華康中圓體" pitchFamily="49" charset="-120"/>
                    <a:ea typeface="華康中圓體" pitchFamily="49" charset="-120"/>
                  </a:rPr>
                  <a:t>動產</a:t>
                </a:r>
              </a:p>
            </p:txBody>
          </p:sp>
          <p:sp>
            <p:nvSpPr>
              <p:cNvPr id="9" name="矩形 8"/>
              <p:cNvSpPr/>
              <p:nvPr/>
            </p:nvSpPr>
            <p:spPr>
              <a:xfrm>
                <a:off x="6516683" y="4149138"/>
                <a:ext cx="2375797" cy="5032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華康中圓體" pitchFamily="49" charset="-120"/>
                    <a:ea typeface="華康中圓體" pitchFamily="49" charset="-120"/>
                  </a:rPr>
                  <a:t>不動產</a:t>
                </a:r>
              </a:p>
            </p:txBody>
          </p:sp>
          <p:sp>
            <p:nvSpPr>
              <p:cNvPr id="10" name="矩形 9"/>
              <p:cNvSpPr/>
              <p:nvPr/>
            </p:nvSpPr>
            <p:spPr>
              <a:xfrm>
                <a:off x="5220072" y="4652371"/>
                <a:ext cx="3672408" cy="50482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華康中圓體" pitchFamily="49" charset="-120"/>
                    <a:ea typeface="華康中圓體" pitchFamily="49" charset="-120"/>
                  </a:rPr>
                  <a:t>物</a:t>
                </a:r>
              </a:p>
            </p:txBody>
          </p:sp>
        </p:grpSp>
        <p:pic>
          <p:nvPicPr>
            <p:cNvPr id="84997" name="Picture 8" descr="C:\Users\user\Desktop\10.png"/>
            <p:cNvPicPr>
              <a:picLocks noChangeAspect="1" noChangeArrowheads="1"/>
            </p:cNvPicPr>
            <p:nvPr/>
          </p:nvPicPr>
          <p:blipFill>
            <a:blip r:embed="rId2"/>
            <a:srcRect l="22946" t="35948" r="23767" b="30327"/>
            <a:stretch>
              <a:fillRect/>
            </a:stretch>
          </p:blipFill>
          <p:spPr bwMode="auto">
            <a:xfrm>
              <a:off x="5220072" y="1259912"/>
              <a:ext cx="3672000" cy="1881056"/>
            </a:xfrm>
            <a:prstGeom prst="rect">
              <a:avLst/>
            </a:prstGeom>
            <a:noFill/>
            <a:ln w="9525">
              <a:noFill/>
              <a:miter lim="800000"/>
              <a:headEnd/>
              <a:tailEnd/>
            </a:ln>
          </p:spPr>
        </p:pic>
        <p:cxnSp>
          <p:nvCxnSpPr>
            <p:cNvPr id="15" name="直線單箭頭接點 14"/>
            <p:cNvCxnSpPr/>
            <p:nvPr/>
          </p:nvCxnSpPr>
          <p:spPr>
            <a:xfrm flipH="1">
              <a:off x="6156425" y="2709288"/>
              <a:ext cx="215837" cy="863593"/>
            </a:xfrm>
            <a:prstGeom prst="straightConnector1">
              <a:avLst/>
            </a:prstGeom>
            <a:ln w="38100">
              <a:solidFill>
                <a:schemeClr val="accent2">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a:off x="8387802" y="2348928"/>
              <a:ext cx="73004" cy="1223953"/>
            </a:xfrm>
            <a:prstGeom prst="straightConnector1">
              <a:avLst/>
            </a:prstGeom>
            <a:ln w="38100">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flipH="1">
              <a:off x="7164195" y="2996622"/>
              <a:ext cx="144420" cy="576258"/>
            </a:xfrm>
            <a:prstGeom prst="straightConnector1">
              <a:avLst/>
            </a:prstGeom>
            <a:ln w="38100">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內容版面配置區 2"/>
          <p:cNvGraphicFramePr>
            <a:graphicFrameLocks noGrp="1"/>
          </p:cNvGraphicFramePr>
          <p:nvPr>
            <p:ph idx="1"/>
            <p:extLst>
              <p:ext uri="{D42A27DB-BD31-4B8C-83A1-F6EECF244321}">
                <p14:modId xmlns:p14="http://schemas.microsoft.com/office/powerpoint/2010/main" val="1375301930"/>
              </p:ext>
            </p:extLst>
          </p:nvPr>
        </p:nvGraphicFramePr>
        <p:xfrm>
          <a:off x="468312" y="1600200"/>
          <a:ext cx="8424167" cy="1554480"/>
        </p:xfrm>
        <a:graphic>
          <a:graphicData uri="http://schemas.openxmlformats.org/drawingml/2006/table">
            <a:tbl>
              <a:tblPr firstRow="1" bandRow="1">
                <a:tableStyleId>{8799B23B-EC83-4686-B30A-512413B5E67A}</a:tableStyleId>
              </a:tblPr>
              <a:tblGrid>
                <a:gridCol w="1549224">
                  <a:extLst>
                    <a:ext uri="{9D8B030D-6E8A-4147-A177-3AD203B41FA5}">
                      <a16:colId xmlns:a16="http://schemas.microsoft.com/office/drawing/2014/main" xmlns="" val="20000"/>
                    </a:ext>
                  </a:extLst>
                </a:gridCol>
                <a:gridCol w="6874943">
                  <a:extLst>
                    <a:ext uri="{9D8B030D-6E8A-4147-A177-3AD203B41FA5}">
                      <a16:colId xmlns:a16="http://schemas.microsoft.com/office/drawing/2014/main" xmlns="" val="20001"/>
                    </a:ext>
                  </a:extLst>
                </a:gridCol>
              </a:tblGrid>
              <a:tr h="370840">
                <a:tc>
                  <a:txBody>
                    <a:bodyPr/>
                    <a:lstStyle/>
                    <a:p>
                      <a:r>
                        <a:rPr lang="zh-TW" altLang="en-US" sz="3200" b="0" dirty="0">
                          <a:latin typeface="微軟正黑體" panose="020B0604030504040204" pitchFamily="34" charset="-120"/>
                          <a:ea typeface="微軟正黑體" panose="020B0604030504040204" pitchFamily="34" charset="-120"/>
                        </a:rPr>
                        <a:t>所有權</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zh-TW" altLang="en-US" sz="3200" b="0" dirty="0">
                          <a:latin typeface="微軟正黑體" panose="020B0604030504040204" pitchFamily="34" charset="-120"/>
                          <a:ea typeface="微軟正黑體" panose="020B0604030504040204" pitchFamily="34" charset="-120"/>
                        </a:rPr>
                        <a:t>最常見的物權，指一個人對於他所擁有的物品，可以自由使用、收益、處分的權利。</a:t>
                      </a:r>
                    </a:p>
                  </a:txBody>
                  <a:tcPr/>
                </a:tc>
                <a:extLst>
                  <a:ext uri="{0D108BD9-81ED-4DB2-BD59-A6C34878D82A}">
                    <a16:rowId xmlns:a16="http://schemas.microsoft.com/office/drawing/2014/main" xmlns="" val="10000"/>
                  </a:ext>
                </a:extLst>
              </a:tr>
            </a:tbl>
          </a:graphicData>
        </a:graphic>
      </p:graphicFrame>
      <p:sp>
        <p:nvSpPr>
          <p:cNvPr id="5" name="標題 4"/>
          <p:cNvSpPr>
            <a:spLocks noGrp="1"/>
          </p:cNvSpPr>
          <p:nvPr>
            <p:ph type="title"/>
          </p:nvPr>
        </p:nvSpPr>
        <p:spPr/>
        <p:txBody>
          <a:bodyPr>
            <a:normAutofit/>
          </a:bodyPr>
          <a:lstStyle/>
          <a:p>
            <a:r>
              <a:rPr lang="en-US" altLang="zh-TW" sz="4000" dirty="0"/>
              <a:t>(</a:t>
            </a:r>
            <a:r>
              <a:rPr lang="zh-TW" altLang="en-US" sz="4000" dirty="0"/>
              <a:t>一</a:t>
            </a:r>
            <a:r>
              <a:rPr lang="en-US" altLang="zh-TW" sz="4000" dirty="0"/>
              <a:t>) </a:t>
            </a:r>
            <a:r>
              <a:rPr lang="zh-TW" altLang="en-US" sz="4000" dirty="0"/>
              <a:t>所有權的意義與特性 </a:t>
            </a:r>
          </a:p>
        </p:txBody>
      </p:sp>
    </p:spTree>
    <p:extLst>
      <p:ext uri="{BB962C8B-B14F-4D97-AF65-F5344CB8AC3E}">
        <p14:creationId xmlns:p14="http://schemas.microsoft.com/office/powerpoint/2010/main" val="31285916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編號版面配置區 5"/>
          <p:cNvSpPr>
            <a:spLocks noGrp="1" noChangeArrowheads="1"/>
          </p:cNvSpPr>
          <p:nvPr>
            <p:ph type="sldNum" sz="quarter" idx="16"/>
          </p:nvPr>
        </p:nvSpPr>
        <p:spPr bwMode="auto">
          <a:noFill/>
          <a:ln>
            <a:miter lim="800000"/>
            <a:headEnd/>
            <a:tailEnd/>
          </a:ln>
        </p:spPr>
        <p:txBody>
          <a:bodyPr/>
          <a:lstStyle/>
          <a:p>
            <a:fld id="{C229A88A-F097-4028-AB23-505FE78BA1B6}" type="slidenum">
              <a:rPr lang="zh-TW" altLang="en-US" smtClean="0"/>
              <a:pPr/>
              <a:t>64</a:t>
            </a:fld>
            <a:endParaRPr lang="zh-TW" altLang="en-US" smtClean="0"/>
          </a:p>
        </p:txBody>
      </p:sp>
      <p:sp>
        <p:nvSpPr>
          <p:cNvPr id="78851" name="標題 1"/>
          <p:cNvSpPr>
            <a:spLocks noGrp="1"/>
          </p:cNvSpPr>
          <p:nvPr>
            <p:ph type="title"/>
          </p:nvPr>
        </p:nvSpPr>
        <p:spPr>
          <a:xfrm>
            <a:off x="0" y="0"/>
            <a:ext cx="8229600" cy="765175"/>
          </a:xfrm>
        </p:spPr>
        <p:txBody>
          <a:bodyPr/>
          <a:lstStyle/>
          <a:p>
            <a:pPr eaLnBrk="1" hangingPunct="1"/>
            <a:r>
              <a:rPr lang="zh-TW" altLang="en-US" dirty="0" smtClean="0">
                <a:solidFill>
                  <a:srgbClr val="FF0000"/>
                </a:solidFill>
              </a:rPr>
              <a:t>一、民法的基本原則</a:t>
            </a:r>
          </a:p>
        </p:txBody>
      </p:sp>
      <p:sp>
        <p:nvSpPr>
          <p:cNvPr id="78852" name="內容版面配置區 2"/>
          <p:cNvSpPr>
            <a:spLocks noGrp="1"/>
          </p:cNvSpPr>
          <p:nvPr>
            <p:ph sz="quarter" idx="13"/>
          </p:nvPr>
        </p:nvSpPr>
        <p:spPr>
          <a:xfrm>
            <a:off x="250825" y="981075"/>
            <a:ext cx="8351838" cy="719138"/>
          </a:xfrm>
        </p:spPr>
        <p:txBody>
          <a:bodyPr/>
          <a:lstStyle/>
          <a:p>
            <a:pPr>
              <a:lnSpc>
                <a:spcPts val="4000"/>
              </a:lnSpc>
              <a:buFont typeface="Arial" pitchFamily="34" charset="0"/>
              <a:buNone/>
            </a:pPr>
            <a:r>
              <a:rPr lang="zh-TW" altLang="en-US" smtClean="0"/>
              <a:t>（一）財產權的意義</a:t>
            </a:r>
            <a:endParaRPr lang="en-US" altLang="zh-TW" smtClean="0"/>
          </a:p>
        </p:txBody>
      </p:sp>
      <p:grpSp>
        <p:nvGrpSpPr>
          <p:cNvPr id="2" name="群組 16"/>
          <p:cNvGrpSpPr>
            <a:grpSpLocks/>
          </p:cNvGrpSpPr>
          <p:nvPr/>
        </p:nvGrpSpPr>
        <p:grpSpPr bwMode="auto">
          <a:xfrm>
            <a:off x="468313" y="1804988"/>
            <a:ext cx="1655762" cy="1079500"/>
            <a:chOff x="467545" y="2204864"/>
            <a:chExt cx="1656184" cy="1080120"/>
          </a:xfrm>
        </p:grpSpPr>
        <p:pic>
          <p:nvPicPr>
            <p:cNvPr id="78856" name="Picture 4" descr="E:\Work\PPT新icon\png\01-輔色流程圖\images\01-輔色流程圖_02.png"/>
            <p:cNvPicPr>
              <a:picLocks noChangeAspect="1" noChangeArrowheads="1"/>
            </p:cNvPicPr>
            <p:nvPr/>
          </p:nvPicPr>
          <p:blipFill>
            <a:blip r:embed="rId3"/>
            <a:srcRect/>
            <a:stretch>
              <a:fillRect/>
            </a:stretch>
          </p:blipFill>
          <p:spPr bwMode="auto">
            <a:xfrm>
              <a:off x="467545" y="2204864"/>
              <a:ext cx="1656184" cy="1080120"/>
            </a:xfrm>
            <a:prstGeom prst="rect">
              <a:avLst/>
            </a:prstGeom>
            <a:noFill/>
            <a:ln w="9525">
              <a:noFill/>
              <a:miter lim="800000"/>
              <a:headEnd/>
              <a:tailEnd/>
            </a:ln>
          </p:spPr>
        </p:pic>
        <p:sp>
          <p:nvSpPr>
            <p:cNvPr id="78857" name="文字方塊 5"/>
            <p:cNvSpPr txBox="1">
              <a:spLocks noChangeArrowheads="1"/>
            </p:cNvSpPr>
            <p:nvPr/>
          </p:nvSpPr>
          <p:spPr bwMode="auto">
            <a:xfrm>
              <a:off x="683568" y="2405340"/>
              <a:ext cx="1152128" cy="554316"/>
            </a:xfrm>
            <a:prstGeom prst="rect">
              <a:avLst/>
            </a:prstGeom>
            <a:noFill/>
            <a:ln w="9525">
              <a:noFill/>
              <a:miter lim="800000"/>
              <a:headEnd/>
              <a:tailEnd/>
            </a:ln>
          </p:spPr>
          <p:txBody>
            <a:bodyPr anchor="ctr">
              <a:spAutoFit/>
            </a:bodyPr>
            <a:lstStyle/>
            <a:p>
              <a:pPr algn="ctr" eaLnBrk="1" hangingPunct="1"/>
              <a:r>
                <a:rPr lang="zh-TW" altLang="en-US" sz="3000">
                  <a:latin typeface="標楷體" pitchFamily="65" charset="-120"/>
                  <a:ea typeface="標楷體" pitchFamily="65" charset="-120"/>
                </a:rPr>
                <a:t>意義</a:t>
              </a:r>
            </a:p>
          </p:txBody>
        </p:sp>
      </p:grpSp>
      <p:pic>
        <p:nvPicPr>
          <p:cNvPr id="78854" name="Picture 6" descr="E:\Work\PPT新icon\png\03-V行箭號清單\images\03-V行箭號清單_04.png"/>
          <p:cNvPicPr>
            <a:picLocks noChangeAspect="1" noChangeArrowheads="1"/>
          </p:cNvPicPr>
          <p:nvPr/>
        </p:nvPicPr>
        <p:blipFill>
          <a:blip r:embed="rId4"/>
          <a:srcRect/>
          <a:stretch>
            <a:fillRect/>
          </a:stretch>
        </p:blipFill>
        <p:spPr bwMode="auto">
          <a:xfrm>
            <a:off x="2051050" y="1484313"/>
            <a:ext cx="7092950" cy="3313112"/>
          </a:xfrm>
          <a:prstGeom prst="rect">
            <a:avLst/>
          </a:prstGeom>
          <a:noFill/>
          <a:ln w="9525">
            <a:noFill/>
            <a:miter lim="800000"/>
            <a:headEnd/>
            <a:tailEnd/>
          </a:ln>
        </p:spPr>
      </p:pic>
      <p:sp>
        <p:nvSpPr>
          <p:cNvPr id="78855" name="文字方塊 10"/>
          <p:cNvSpPr txBox="1">
            <a:spLocks noChangeArrowheads="1"/>
          </p:cNvSpPr>
          <p:nvPr/>
        </p:nvSpPr>
        <p:spPr bwMode="auto">
          <a:xfrm>
            <a:off x="2339975" y="1989138"/>
            <a:ext cx="6408738" cy="2400300"/>
          </a:xfrm>
          <a:prstGeom prst="rect">
            <a:avLst/>
          </a:prstGeom>
          <a:noFill/>
          <a:ln w="9525">
            <a:noFill/>
            <a:miter lim="800000"/>
            <a:headEnd/>
            <a:tailEnd/>
          </a:ln>
        </p:spPr>
        <p:txBody>
          <a:bodyPr>
            <a:spAutoFit/>
          </a:bodyPr>
          <a:lstStyle/>
          <a:p>
            <a:pPr marL="514350" indent="-514350" eaLnBrk="1" hangingPunct="1">
              <a:buFont typeface="Calibri" pitchFamily="34" charset="0"/>
              <a:buAutoNum type="arabicPeriod"/>
            </a:pPr>
            <a:r>
              <a:rPr lang="zh-TW" altLang="en-US" sz="3000">
                <a:latin typeface="標楷體" pitchFamily="65" charset="-120"/>
                <a:ea typeface="標楷體" pitchFamily="65" charset="-120"/>
              </a:rPr>
              <a:t>指以</a:t>
            </a:r>
            <a:r>
              <a:rPr lang="zh-TW" altLang="en-US" sz="3000" b="1">
                <a:solidFill>
                  <a:srgbClr val="FF3C00"/>
                </a:solidFill>
                <a:latin typeface="標楷體" pitchFamily="65" charset="-120"/>
                <a:ea typeface="標楷體" pitchFamily="65" charset="-120"/>
              </a:rPr>
              <a:t>財產上利益</a:t>
            </a:r>
            <a:r>
              <a:rPr lang="zh-TW" altLang="en-US" sz="3000">
                <a:latin typeface="標楷體" pitchFamily="65" charset="-120"/>
                <a:ea typeface="標楷體" pitchFamily="65" charset="-120"/>
              </a:rPr>
              <a:t>為標的之權利，財產上利益包括具有經濟價值，或具有精神、文化或紀念價值者。</a:t>
            </a:r>
            <a:endParaRPr lang="en-US" altLang="zh-TW" sz="3000">
              <a:latin typeface="標楷體" pitchFamily="65" charset="-120"/>
              <a:ea typeface="標楷體" pitchFamily="65" charset="-120"/>
            </a:endParaRPr>
          </a:p>
          <a:p>
            <a:pPr marL="514350" indent="-514350" eaLnBrk="1" hangingPunct="1">
              <a:buFont typeface="Calibri" pitchFamily="34" charset="0"/>
              <a:buAutoNum type="arabicPeriod"/>
            </a:pPr>
            <a:r>
              <a:rPr lang="zh-TW" altLang="en-US" sz="3000">
                <a:latin typeface="標楷體" pitchFamily="65" charset="-120"/>
                <a:ea typeface="標楷體" pitchFamily="65" charset="-120"/>
              </a:rPr>
              <a:t>只要是</a:t>
            </a:r>
            <a:r>
              <a:rPr lang="zh-TW" altLang="en-US" sz="3000" b="1">
                <a:solidFill>
                  <a:srgbClr val="FF3C00"/>
                </a:solidFill>
                <a:latin typeface="標楷體" pitchFamily="65" charset="-120"/>
                <a:ea typeface="標楷體" pitchFamily="65" charset="-120"/>
              </a:rPr>
              <a:t>人格權</a:t>
            </a:r>
            <a:r>
              <a:rPr lang="zh-TW" altLang="en-US" sz="3000">
                <a:latin typeface="標楷體" pitchFamily="65" charset="-120"/>
                <a:ea typeface="標楷體" pitchFamily="65" charset="-120"/>
              </a:rPr>
              <a:t>及</a:t>
            </a:r>
            <a:r>
              <a:rPr lang="zh-TW" altLang="en-US" sz="3000" b="1">
                <a:solidFill>
                  <a:srgbClr val="FF3C00"/>
                </a:solidFill>
                <a:latin typeface="標楷體" pitchFamily="65" charset="-120"/>
                <a:ea typeface="標楷體" pitchFamily="65" charset="-120"/>
              </a:rPr>
              <a:t>身分權以外</a:t>
            </a:r>
            <a:r>
              <a:rPr lang="zh-TW" altLang="en-US" sz="3000">
                <a:latin typeface="標楷體" pitchFamily="65" charset="-120"/>
                <a:ea typeface="標楷體" pitchFamily="65" charset="-120"/>
              </a:rPr>
              <a:t>的權利，都可歸類為財產權。</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編號版面配置區 5"/>
          <p:cNvSpPr>
            <a:spLocks noGrp="1" noChangeArrowheads="1"/>
          </p:cNvSpPr>
          <p:nvPr>
            <p:ph type="sldNum" sz="quarter" idx="16"/>
          </p:nvPr>
        </p:nvSpPr>
        <p:spPr bwMode="auto">
          <a:noFill/>
          <a:ln>
            <a:miter lim="800000"/>
            <a:headEnd/>
            <a:tailEnd/>
          </a:ln>
        </p:spPr>
        <p:txBody>
          <a:bodyPr/>
          <a:lstStyle/>
          <a:p>
            <a:fld id="{634B48E1-2E41-4A63-B845-4D7124335580}" type="slidenum">
              <a:rPr lang="zh-TW" altLang="en-US" smtClean="0"/>
              <a:pPr/>
              <a:t>65</a:t>
            </a:fld>
            <a:endParaRPr lang="zh-TW" altLang="en-US" smtClean="0"/>
          </a:p>
        </p:txBody>
      </p:sp>
      <p:sp>
        <p:nvSpPr>
          <p:cNvPr id="79875" name="標題 1"/>
          <p:cNvSpPr>
            <a:spLocks noGrp="1"/>
          </p:cNvSpPr>
          <p:nvPr>
            <p:ph type="title"/>
          </p:nvPr>
        </p:nvSpPr>
        <p:spPr>
          <a:xfrm>
            <a:off x="0" y="0"/>
            <a:ext cx="8229600" cy="765175"/>
          </a:xfrm>
        </p:spPr>
        <p:txBody>
          <a:bodyPr/>
          <a:lstStyle/>
          <a:p>
            <a:pPr eaLnBrk="1" hangingPunct="1"/>
            <a:r>
              <a:rPr lang="zh-TW" altLang="en-US" dirty="0" smtClean="0">
                <a:solidFill>
                  <a:srgbClr val="FF0000"/>
                </a:solidFill>
              </a:rPr>
              <a:t>一、民法的基本原則</a:t>
            </a:r>
          </a:p>
        </p:txBody>
      </p:sp>
      <p:sp>
        <p:nvSpPr>
          <p:cNvPr id="79876" name="內容版面配置區 2"/>
          <p:cNvSpPr>
            <a:spLocks noGrp="1"/>
          </p:cNvSpPr>
          <p:nvPr>
            <p:ph sz="quarter" idx="13"/>
          </p:nvPr>
        </p:nvSpPr>
        <p:spPr>
          <a:xfrm>
            <a:off x="250825" y="981075"/>
            <a:ext cx="8351838" cy="719138"/>
          </a:xfrm>
        </p:spPr>
        <p:txBody>
          <a:bodyPr/>
          <a:lstStyle/>
          <a:p>
            <a:pPr>
              <a:lnSpc>
                <a:spcPts val="4000"/>
              </a:lnSpc>
              <a:buFont typeface="Arial" pitchFamily="34" charset="0"/>
              <a:buNone/>
            </a:pPr>
            <a:r>
              <a:rPr lang="zh-TW" altLang="en-US" smtClean="0"/>
              <a:t>（一）財產權的意義</a:t>
            </a:r>
            <a:endParaRPr lang="en-US" altLang="zh-TW" smtClean="0"/>
          </a:p>
        </p:txBody>
      </p:sp>
      <p:grpSp>
        <p:nvGrpSpPr>
          <p:cNvPr id="2" name="群組 7"/>
          <p:cNvGrpSpPr>
            <a:grpSpLocks/>
          </p:cNvGrpSpPr>
          <p:nvPr/>
        </p:nvGrpSpPr>
        <p:grpSpPr bwMode="auto">
          <a:xfrm>
            <a:off x="358775" y="1773238"/>
            <a:ext cx="1800225" cy="1092200"/>
            <a:chOff x="395537" y="3284984"/>
            <a:chExt cx="1800200" cy="1152128"/>
          </a:xfrm>
        </p:grpSpPr>
        <p:pic>
          <p:nvPicPr>
            <p:cNvPr id="79880" name="Picture 5" descr="E:\Work\PPT新icon\png\01-輔色流程圖\images\01-輔色流程圖_01.png"/>
            <p:cNvPicPr>
              <a:picLocks noChangeAspect="1" noChangeArrowheads="1"/>
            </p:cNvPicPr>
            <p:nvPr/>
          </p:nvPicPr>
          <p:blipFill>
            <a:blip r:embed="rId3"/>
            <a:srcRect/>
            <a:stretch>
              <a:fillRect/>
            </a:stretch>
          </p:blipFill>
          <p:spPr bwMode="auto">
            <a:xfrm>
              <a:off x="395537" y="3284984"/>
              <a:ext cx="1800200" cy="1152128"/>
            </a:xfrm>
            <a:prstGeom prst="rect">
              <a:avLst/>
            </a:prstGeom>
            <a:noFill/>
            <a:ln w="9525">
              <a:noFill/>
              <a:miter lim="800000"/>
              <a:headEnd/>
              <a:tailEnd/>
            </a:ln>
          </p:spPr>
        </p:pic>
        <p:sp>
          <p:nvSpPr>
            <p:cNvPr id="79881" name="文字方塊 8"/>
            <p:cNvSpPr txBox="1">
              <a:spLocks noChangeArrowheads="1"/>
            </p:cNvSpPr>
            <p:nvPr/>
          </p:nvSpPr>
          <p:spPr bwMode="auto">
            <a:xfrm>
              <a:off x="683568" y="3582533"/>
              <a:ext cx="1152128" cy="584395"/>
            </a:xfrm>
            <a:prstGeom prst="rect">
              <a:avLst/>
            </a:prstGeom>
            <a:noFill/>
            <a:ln w="9525">
              <a:noFill/>
              <a:miter lim="800000"/>
              <a:headEnd/>
              <a:tailEnd/>
            </a:ln>
          </p:spPr>
          <p:txBody>
            <a:bodyPr anchor="ctr">
              <a:spAutoFit/>
            </a:bodyPr>
            <a:lstStyle/>
            <a:p>
              <a:pPr algn="ctr" eaLnBrk="1" hangingPunct="1"/>
              <a:r>
                <a:rPr lang="zh-TW" altLang="en-US" sz="3000">
                  <a:latin typeface="標楷體" pitchFamily="65" charset="-120"/>
                  <a:ea typeface="標楷體" pitchFamily="65" charset="-120"/>
                </a:rPr>
                <a:t>舉例</a:t>
              </a:r>
            </a:p>
          </p:txBody>
        </p:sp>
      </p:grpSp>
      <p:pic>
        <p:nvPicPr>
          <p:cNvPr id="79878" name="Picture 6" descr="E:\Work\PPT新icon\png\03-V行箭號清單\images\03-V行箭號清單_04.png"/>
          <p:cNvPicPr>
            <a:picLocks noChangeAspect="1" noChangeArrowheads="1"/>
          </p:cNvPicPr>
          <p:nvPr/>
        </p:nvPicPr>
        <p:blipFill>
          <a:blip r:embed="rId4"/>
          <a:srcRect/>
          <a:stretch>
            <a:fillRect/>
          </a:stretch>
        </p:blipFill>
        <p:spPr bwMode="auto">
          <a:xfrm>
            <a:off x="2014538" y="1570038"/>
            <a:ext cx="7092950" cy="2016125"/>
          </a:xfrm>
          <a:prstGeom prst="rect">
            <a:avLst/>
          </a:prstGeom>
          <a:noFill/>
          <a:ln w="9525">
            <a:noFill/>
            <a:miter lim="800000"/>
            <a:headEnd/>
            <a:tailEnd/>
          </a:ln>
        </p:spPr>
      </p:pic>
      <p:sp>
        <p:nvSpPr>
          <p:cNvPr id="79879" name="文字方塊 12"/>
          <p:cNvSpPr txBox="1">
            <a:spLocks noChangeArrowheads="1"/>
          </p:cNvSpPr>
          <p:nvPr/>
        </p:nvSpPr>
        <p:spPr bwMode="auto">
          <a:xfrm>
            <a:off x="2374900" y="1870075"/>
            <a:ext cx="6264275" cy="1476375"/>
          </a:xfrm>
          <a:prstGeom prst="rect">
            <a:avLst/>
          </a:prstGeom>
          <a:noFill/>
          <a:ln w="9525">
            <a:noFill/>
            <a:miter lim="800000"/>
            <a:headEnd/>
            <a:tailEnd/>
          </a:ln>
        </p:spPr>
        <p:txBody>
          <a:bodyPr>
            <a:spAutoFit/>
          </a:bodyPr>
          <a:lstStyle/>
          <a:p>
            <a:pPr eaLnBrk="1" hangingPunct="1"/>
            <a:r>
              <a:rPr lang="zh-TW" altLang="en-US" sz="3000">
                <a:latin typeface="標楷體" pitchFamily="65" charset="-120"/>
                <a:ea typeface="標楷體" pitchFamily="65" charset="-120"/>
              </a:rPr>
              <a:t>私人照片、論文稿件等。只要是人格權及身分權以外的其他權利，都可歸類為財產權。</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9EE8A0D8-E703-4590-95CC-7D9972B13902}"/>
              </a:ext>
            </a:extLst>
          </p:cNvPr>
          <p:cNvSpPr>
            <a:spLocks noChangeArrowheads="1"/>
          </p:cNvSpPr>
          <p:nvPr/>
        </p:nvSpPr>
        <p:spPr bwMode="auto">
          <a:xfrm>
            <a:off x="539552" y="1772816"/>
            <a:ext cx="792088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a:spcBef>
                <a:spcPct val="0"/>
              </a:spcBef>
              <a:buNone/>
            </a:pPr>
            <a:r>
              <a:rPr lang="zh-TW" altLang="en-US" sz="2800" b="1" dirty="0">
                <a:solidFill>
                  <a:srgbClr val="29A3DC"/>
                </a:solidFill>
                <a:latin typeface="微軟正黑體" panose="020B0604030504040204" pitchFamily="34" charset="-120"/>
                <a:ea typeface="微軟正黑體" panose="020B0604030504040204" pitchFamily="34" charset="-120"/>
              </a:rPr>
              <a:t>物權</a:t>
            </a:r>
            <a:r>
              <a:rPr lang="zh-TW" altLang="en-US" sz="2800" dirty="0">
                <a:solidFill>
                  <a:srgbClr val="000000"/>
                </a:solidFill>
                <a:latin typeface="微軟正黑體" panose="020B0604030504040204" pitchFamily="34" charset="-120"/>
                <a:ea typeface="微軟正黑體" panose="020B0604030504040204" pitchFamily="34" charset="-120"/>
              </a:rPr>
              <a:t>：是指人對特定「物」可以直接支配，並排除他人干涉的權利，最常見的「物」像是個人的手機、書包等動產，以及房屋、土地等不動產。</a:t>
            </a:r>
          </a:p>
        </p:txBody>
      </p:sp>
    </p:spTree>
    <p:extLst>
      <p:ext uri="{BB962C8B-B14F-4D97-AF65-F5344CB8AC3E}">
        <p14:creationId xmlns:p14="http://schemas.microsoft.com/office/powerpoint/2010/main" val="6963425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dirty="0"/>
              <a:t>所有權具備的特性：</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970699458"/>
              </p:ext>
            </p:extLst>
          </p:nvPr>
        </p:nvGraphicFramePr>
        <p:xfrm>
          <a:off x="2843808" y="1844824"/>
          <a:ext cx="3383607" cy="2316480"/>
        </p:xfrm>
        <a:graphic>
          <a:graphicData uri="http://schemas.openxmlformats.org/drawingml/2006/table">
            <a:tbl>
              <a:tblPr firstRow="1" bandRow="1">
                <a:tableStyleId>{C083E6E3-FA7D-4D7B-A595-EF9225AFEA82}</a:tableStyleId>
              </a:tblPr>
              <a:tblGrid>
                <a:gridCol w="3383607">
                  <a:extLst>
                    <a:ext uri="{9D8B030D-6E8A-4147-A177-3AD203B41FA5}">
                      <a16:colId xmlns:a16="http://schemas.microsoft.com/office/drawing/2014/main" xmlns="" val="20000"/>
                    </a:ext>
                  </a:extLst>
                </a:gridCol>
              </a:tblGrid>
              <a:tr h="370840">
                <a:tc>
                  <a:txBody>
                    <a:bodyPr/>
                    <a:lstStyle/>
                    <a:p>
                      <a:pPr algn="l"/>
                      <a:r>
                        <a:rPr lang="en-US" altLang="zh-TW" sz="3200" b="0" dirty="0">
                          <a:latin typeface="微軟正黑體" panose="020B0604030504040204" pitchFamily="34" charset="-120"/>
                          <a:ea typeface="微軟正黑體" panose="020B0604030504040204" pitchFamily="34" charset="-120"/>
                        </a:rPr>
                        <a:t>1. </a:t>
                      </a:r>
                      <a:r>
                        <a:rPr lang="zh-TW" altLang="en-US" sz="3200" b="0" dirty="0">
                          <a:latin typeface="微軟正黑體" panose="020B0604030504040204" pitchFamily="34" charset="-120"/>
                          <a:ea typeface="微軟正黑體" panose="020B0604030504040204" pitchFamily="34" charset="-120"/>
                        </a:rPr>
                        <a:t>直接支配性</a:t>
                      </a:r>
                    </a:p>
                  </a:txBody>
                  <a:tcPr/>
                </a:tc>
                <a:extLst>
                  <a:ext uri="{0D108BD9-81ED-4DB2-BD59-A6C34878D82A}">
                    <a16:rowId xmlns:a16="http://schemas.microsoft.com/office/drawing/2014/main" xmlns="" val="10000"/>
                  </a:ext>
                </a:extLst>
              </a:tr>
              <a:tr h="370840">
                <a:tc>
                  <a:txBody>
                    <a:bodyPr/>
                    <a:lstStyle/>
                    <a:p>
                      <a:pPr algn="l"/>
                      <a:r>
                        <a:rPr lang="en-US" altLang="zh-TW" sz="3200" b="0" dirty="0">
                          <a:latin typeface="微軟正黑體" panose="020B0604030504040204" pitchFamily="34" charset="-120"/>
                          <a:ea typeface="微軟正黑體" panose="020B0604030504040204" pitchFamily="34" charset="-120"/>
                        </a:rPr>
                        <a:t>2. </a:t>
                      </a:r>
                      <a:r>
                        <a:rPr lang="zh-TW" altLang="en-US" sz="3200" b="0" dirty="0">
                          <a:latin typeface="微軟正黑體" panose="020B0604030504040204" pitchFamily="34" charset="-120"/>
                          <a:ea typeface="微軟正黑體" panose="020B0604030504040204" pitchFamily="34" charset="-120"/>
                        </a:rPr>
                        <a:t>排他性</a:t>
                      </a:r>
                    </a:p>
                  </a:txBody>
                  <a:tcPr/>
                </a:tc>
                <a:extLst>
                  <a:ext uri="{0D108BD9-81ED-4DB2-BD59-A6C34878D82A}">
                    <a16:rowId xmlns:a16="http://schemas.microsoft.com/office/drawing/2014/main" xmlns="" val="10001"/>
                  </a:ext>
                </a:extLst>
              </a:tr>
              <a:tr h="370840">
                <a:tc>
                  <a:txBody>
                    <a:bodyPr/>
                    <a:lstStyle/>
                    <a:p>
                      <a:pPr algn="l"/>
                      <a:r>
                        <a:rPr lang="en-US" altLang="zh-TW" sz="3200" b="0" dirty="0">
                          <a:latin typeface="微軟正黑體" panose="020B0604030504040204" pitchFamily="34" charset="-120"/>
                          <a:ea typeface="微軟正黑體" panose="020B0604030504040204" pitchFamily="34" charset="-120"/>
                        </a:rPr>
                        <a:t>3. </a:t>
                      </a:r>
                      <a:r>
                        <a:rPr lang="zh-TW" altLang="en-US" sz="3200" b="0" dirty="0">
                          <a:latin typeface="微軟正黑體" panose="020B0604030504040204" pitchFamily="34" charset="-120"/>
                          <a:ea typeface="微軟正黑體" panose="020B0604030504040204" pitchFamily="34" charset="-120"/>
                        </a:rPr>
                        <a:t>優先性</a:t>
                      </a:r>
                    </a:p>
                  </a:txBody>
                  <a:tcPr/>
                </a:tc>
                <a:extLst>
                  <a:ext uri="{0D108BD9-81ED-4DB2-BD59-A6C34878D82A}">
                    <a16:rowId xmlns:a16="http://schemas.microsoft.com/office/drawing/2014/main" xmlns="" val="10002"/>
                  </a:ext>
                </a:extLst>
              </a:tr>
              <a:tr h="370840">
                <a:tc>
                  <a:txBody>
                    <a:bodyPr/>
                    <a:lstStyle/>
                    <a:p>
                      <a:pPr algn="l"/>
                      <a:r>
                        <a:rPr lang="en-US" altLang="zh-TW" sz="3200" b="0" dirty="0">
                          <a:latin typeface="微軟正黑體" panose="020B0604030504040204" pitchFamily="34" charset="-120"/>
                          <a:ea typeface="微軟正黑體" panose="020B0604030504040204" pitchFamily="34" charset="-120"/>
                        </a:rPr>
                        <a:t>4. </a:t>
                      </a:r>
                      <a:r>
                        <a:rPr lang="zh-TW" altLang="en-US" sz="3200" b="0" dirty="0">
                          <a:latin typeface="微軟正黑體" panose="020B0604030504040204" pitchFamily="34" charset="-120"/>
                          <a:ea typeface="微軟正黑體" panose="020B0604030504040204" pitchFamily="34" charset="-120"/>
                        </a:rPr>
                        <a:t>保護之絕對性</a:t>
                      </a:r>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40606278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400" dirty="0"/>
              <a:t>所有權具備的特性：</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867240212"/>
              </p:ext>
            </p:extLst>
          </p:nvPr>
        </p:nvGraphicFramePr>
        <p:xfrm>
          <a:off x="468313" y="1600200"/>
          <a:ext cx="8218487" cy="1889760"/>
        </p:xfrm>
        <a:graphic>
          <a:graphicData uri="http://schemas.openxmlformats.org/drawingml/2006/table">
            <a:tbl>
              <a:tblPr firstRow="1" bandRow="1">
                <a:tableStyleId>{F2DE63D5-997A-4646-A377-4702673A728D}</a:tableStyleId>
              </a:tblPr>
              <a:tblGrid>
                <a:gridCol w="8218487">
                  <a:extLst>
                    <a:ext uri="{9D8B030D-6E8A-4147-A177-3AD203B41FA5}">
                      <a16:colId xmlns:a16="http://schemas.microsoft.com/office/drawing/2014/main" xmlns="" val="20000"/>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latin typeface="微軟正黑體" panose="020B0604030504040204" pitchFamily="34" charset="-120"/>
                          <a:ea typeface="微軟正黑體" panose="020B0604030504040204" pitchFamily="34" charset="-120"/>
                        </a:rPr>
                        <a:t>1. </a:t>
                      </a:r>
                      <a:r>
                        <a:rPr lang="zh-TW" altLang="en-US" sz="2800" b="1" dirty="0">
                          <a:latin typeface="微軟正黑體" panose="020B0604030504040204" pitchFamily="34" charset="-120"/>
                          <a:ea typeface="微軟正黑體" panose="020B0604030504040204" pitchFamily="34" charset="-120"/>
                        </a:rPr>
                        <a:t>直接支配性</a:t>
                      </a:r>
                    </a:p>
                  </a:txBody>
                  <a:tcPr/>
                </a:tc>
                <a:extLst>
                  <a:ext uri="{0D108BD9-81ED-4DB2-BD59-A6C34878D82A}">
                    <a16:rowId xmlns:a16="http://schemas.microsoft.com/office/drawing/2014/main" xmlns="" val="10000"/>
                  </a:ext>
                </a:extLst>
              </a:tr>
              <a:tr h="370840">
                <a:tc>
                  <a:txBody>
                    <a:bodyPr/>
                    <a:lstStyle/>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權利人得依自己之意思，決定如何處理其所有物。</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例：甲擁有</a:t>
                      </a:r>
                      <a:r>
                        <a:rPr lang="en-US" altLang="zh-TW" sz="2800" dirty="0">
                          <a:latin typeface="微軟正黑體" panose="020B0604030504040204" pitchFamily="34" charset="-120"/>
                          <a:ea typeface="微軟正黑體" panose="020B0604030504040204" pitchFamily="34" charset="-120"/>
                        </a:rPr>
                        <a:t>A</a:t>
                      </a:r>
                      <a:r>
                        <a:rPr lang="zh-TW" altLang="en-US" sz="2800" dirty="0">
                          <a:latin typeface="微軟正黑體" panose="020B0604030504040204" pitchFamily="34" charset="-120"/>
                          <a:ea typeface="微軟正黑體" panose="020B0604030504040204" pitchFamily="34" charset="-120"/>
                        </a:rPr>
                        <a:t>房屋之所有權，可以自己決定要自住、出租還是商用。</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2056929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400" dirty="0"/>
              <a:t>所有權具備的特性：</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349640121"/>
              </p:ext>
            </p:extLst>
          </p:nvPr>
        </p:nvGraphicFramePr>
        <p:xfrm>
          <a:off x="468313" y="1600200"/>
          <a:ext cx="8218487" cy="3169920"/>
        </p:xfrm>
        <a:graphic>
          <a:graphicData uri="http://schemas.openxmlformats.org/drawingml/2006/table">
            <a:tbl>
              <a:tblPr firstRow="1" bandRow="1">
                <a:tableStyleId>{F2DE63D5-997A-4646-A377-4702673A728D}</a:tableStyleId>
              </a:tblPr>
              <a:tblGrid>
                <a:gridCol w="8218487">
                  <a:extLst>
                    <a:ext uri="{9D8B030D-6E8A-4147-A177-3AD203B41FA5}">
                      <a16:colId xmlns:a16="http://schemas.microsoft.com/office/drawing/2014/main" xmlns="" val="20000"/>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latin typeface="微軟正黑體" panose="020B0604030504040204" pitchFamily="34" charset="-120"/>
                          <a:ea typeface="微軟正黑體" panose="020B0604030504040204" pitchFamily="34" charset="-120"/>
                        </a:rPr>
                        <a:t>2. </a:t>
                      </a:r>
                      <a:r>
                        <a:rPr lang="zh-TW" altLang="en-US" sz="2800" b="1" dirty="0">
                          <a:latin typeface="微軟正黑體" panose="020B0604030504040204" pitchFamily="34" charset="-120"/>
                          <a:ea typeface="微軟正黑體" panose="020B0604030504040204" pitchFamily="34" charset="-120"/>
                        </a:rPr>
                        <a:t>排他性</a:t>
                      </a:r>
                    </a:p>
                  </a:txBody>
                  <a:tcPr/>
                </a:tc>
                <a:extLst>
                  <a:ext uri="{0D108BD9-81ED-4DB2-BD59-A6C34878D82A}">
                    <a16:rowId xmlns:a16="http://schemas.microsoft.com/office/drawing/2014/main" xmlns="" val="10000"/>
                  </a:ext>
                </a:extLst>
              </a:tr>
              <a:tr h="370840">
                <a:tc>
                  <a:txBody>
                    <a:bodyPr/>
                    <a:lstStyle/>
                    <a:p>
                      <a:pPr marL="457200" indent="-457200" algn="l">
                        <a:buFont typeface="Arial" pitchFamily="34" charset="0"/>
                        <a:buChar char="•"/>
                      </a:pPr>
                      <a:r>
                        <a:rPr lang="zh-TW" altLang="en-US" sz="2800" dirty="0">
                          <a:latin typeface="微軟正黑體" panose="020B0604030504040204" pitchFamily="34" charset="-120"/>
                          <a:ea typeface="微軟正黑體" panose="020B0604030504040204" pitchFamily="34" charset="-120"/>
                        </a:rPr>
                        <a:t>原則上同一個動產或不動產，都只能有一個所有權，同一個標的物上，不能同時存在兩個所有權，稱之為「排他性」。</a:t>
                      </a:r>
                      <a:endParaRPr lang="en-US" altLang="zh-TW" sz="2800" dirty="0">
                        <a:latin typeface="微軟正黑體" panose="020B0604030504040204" pitchFamily="34" charset="-120"/>
                        <a:ea typeface="微軟正黑體" panose="020B0604030504040204" pitchFamily="34" charset="-120"/>
                      </a:endParaRPr>
                    </a:p>
                    <a:p>
                      <a:pPr marL="457200" indent="-457200" algn="l">
                        <a:buFont typeface="Arial" pitchFamily="34" charset="0"/>
                        <a:buChar char="•"/>
                      </a:pPr>
                      <a:r>
                        <a:rPr lang="zh-TW" altLang="en-US" sz="2800" dirty="0">
                          <a:latin typeface="微軟正黑體" panose="020B0604030504040204" pitchFamily="34" charset="-120"/>
                          <a:ea typeface="微軟正黑體" panose="020B0604030504040204" pitchFamily="34" charset="-120"/>
                        </a:rPr>
                        <a:t>例：當甲對於 </a:t>
                      </a:r>
                      <a:r>
                        <a:rPr lang="en-US" altLang="zh-TW" sz="2800" dirty="0">
                          <a:latin typeface="微軟正黑體" panose="020B0604030504040204" pitchFamily="34" charset="-120"/>
                          <a:ea typeface="微軟正黑體" panose="020B0604030504040204" pitchFamily="34" charset="-120"/>
                        </a:rPr>
                        <a:t>A </a:t>
                      </a:r>
                      <a:r>
                        <a:rPr lang="zh-TW" altLang="en-US" sz="2800" dirty="0">
                          <a:latin typeface="微軟正黑體" panose="020B0604030504040204" pitchFamily="34" charset="-120"/>
                          <a:ea typeface="微軟正黑體" panose="020B0604030504040204" pitchFamily="34" charset="-120"/>
                        </a:rPr>
                        <a:t>房屋擁有完整的所有權時，乙就不可能同時再對 </a:t>
                      </a:r>
                      <a:r>
                        <a:rPr lang="en-US" altLang="zh-TW" sz="2800" dirty="0">
                          <a:latin typeface="微軟正黑體" panose="020B0604030504040204" pitchFamily="34" charset="-120"/>
                          <a:ea typeface="微軟正黑體" panose="020B0604030504040204" pitchFamily="34" charset="-120"/>
                        </a:rPr>
                        <a:t>A </a:t>
                      </a:r>
                      <a:r>
                        <a:rPr lang="zh-TW" altLang="en-US" sz="2800" dirty="0">
                          <a:latin typeface="微軟正黑體" panose="020B0604030504040204" pitchFamily="34" charset="-120"/>
                          <a:ea typeface="微軟正黑體" panose="020B0604030504040204" pitchFamily="34" charset="-120"/>
                        </a:rPr>
                        <a:t>房屋擁有所有權；當 </a:t>
                      </a:r>
                      <a:r>
                        <a:rPr lang="en-US" altLang="zh-TW" sz="2800" dirty="0">
                          <a:latin typeface="微軟正黑體" panose="020B0604030504040204" pitchFamily="34" charset="-120"/>
                          <a:ea typeface="微軟正黑體" panose="020B0604030504040204" pitchFamily="34" charset="-120"/>
                        </a:rPr>
                        <a:t>A </a:t>
                      </a:r>
                      <a:r>
                        <a:rPr lang="zh-TW" altLang="en-US" sz="2800" dirty="0">
                          <a:latin typeface="微軟正黑體" panose="020B0604030504040204" pitchFamily="34" charset="-120"/>
                          <a:ea typeface="微軟正黑體" panose="020B0604030504040204" pitchFamily="34" charset="-120"/>
                        </a:rPr>
                        <a:t>房屋轉為乙所有時，甲的所有權消滅。</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154599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編號版面配置區 5"/>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BDA37877-9F4D-4216-983D-0096DA50C355}" type="slidenum">
              <a:rPr kumimoji="0" lang="zh-TW" altLang="en-US" smtClean="0">
                <a:solidFill>
                  <a:srgbClr val="898989"/>
                </a:solidFill>
                <a:latin typeface="Calibri" pitchFamily="34" charset="0"/>
              </a:rPr>
              <a:pPr/>
              <a:t>7</a:t>
            </a:fld>
            <a:endParaRPr kumimoji="0" lang="zh-TW" altLang="en-US" smtClean="0">
              <a:solidFill>
                <a:srgbClr val="898989"/>
              </a:solidFill>
              <a:latin typeface="Calibri" pitchFamily="34" charset="0"/>
            </a:endParaRPr>
          </a:p>
        </p:txBody>
      </p:sp>
      <p:sp>
        <p:nvSpPr>
          <p:cNvPr id="35843" name="標題 1"/>
          <p:cNvSpPr>
            <a:spLocks noGrp="1"/>
          </p:cNvSpPr>
          <p:nvPr>
            <p:ph type="title"/>
          </p:nvPr>
        </p:nvSpPr>
        <p:spPr>
          <a:xfrm>
            <a:off x="0" y="0"/>
            <a:ext cx="8229600" cy="765175"/>
          </a:xfrm>
        </p:spPr>
        <p:txBody>
          <a:bodyPr/>
          <a:lstStyle/>
          <a:p>
            <a:pPr eaLnBrk="1" hangingPunct="1"/>
            <a:r>
              <a:rPr lang="zh-TW" altLang="en-US" smtClean="0"/>
              <a:t>一、民法的基本原則</a:t>
            </a:r>
          </a:p>
        </p:txBody>
      </p:sp>
      <p:sp>
        <p:nvSpPr>
          <p:cNvPr id="35844" name="內容版面配置區 2"/>
          <p:cNvSpPr>
            <a:spLocks noGrp="1"/>
          </p:cNvSpPr>
          <p:nvPr>
            <p:ph sz="quarter" idx="13"/>
          </p:nvPr>
        </p:nvSpPr>
        <p:spPr>
          <a:xfrm>
            <a:off x="250825" y="981075"/>
            <a:ext cx="8351838" cy="1439863"/>
          </a:xfrm>
        </p:spPr>
        <p:txBody>
          <a:bodyPr/>
          <a:lstStyle/>
          <a:p>
            <a:pPr>
              <a:buFont typeface="Arial" pitchFamily="34" charset="0"/>
              <a:buNone/>
            </a:pPr>
            <a:r>
              <a:rPr lang="zh-TW" altLang="en-US" smtClean="0"/>
              <a:t>（二）民法的核心概念</a:t>
            </a:r>
            <a:endParaRPr lang="en-US" altLang="zh-TW" smtClean="0"/>
          </a:p>
          <a:p>
            <a:pPr>
              <a:buFont typeface="Calibri" pitchFamily="34" charset="0"/>
              <a:buAutoNum type="arabicPeriod" startAt="4"/>
            </a:pPr>
            <a:r>
              <a:rPr lang="zh-TW" altLang="en-US" smtClean="0"/>
              <a:t>行為能力：</a:t>
            </a:r>
            <a:endParaRPr lang="en-US" altLang="zh-TW" sz="3000" smtClean="0"/>
          </a:p>
          <a:p>
            <a:pPr>
              <a:buFont typeface="Arial" pitchFamily="34" charset="0"/>
              <a:buNone/>
            </a:pPr>
            <a:endParaRPr lang="en-US" altLang="zh-TW" smtClean="0"/>
          </a:p>
        </p:txBody>
      </p:sp>
      <p:pic>
        <p:nvPicPr>
          <p:cNvPr id="35845" name="Picture 2" descr="E:\Work\PPT新icon\icon-影片.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276475"/>
            <a:ext cx="116681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文字方塊 24"/>
          <p:cNvSpPr txBox="1">
            <a:spLocks noChangeArrowheads="1"/>
          </p:cNvSpPr>
          <p:nvPr/>
        </p:nvSpPr>
        <p:spPr bwMode="auto">
          <a:xfrm>
            <a:off x="1619250" y="2781300"/>
            <a:ext cx="65309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base">
              <a:spcBef>
                <a:spcPct val="0"/>
              </a:spcBef>
              <a:spcAft>
                <a:spcPct val="0"/>
              </a:spcAft>
            </a:pPr>
            <a:r>
              <a:rPr lang="zh-TW" altLang="en-US" sz="3000" smtClean="0">
                <a:solidFill>
                  <a:prstClr val="black"/>
                </a:solidFill>
                <a:latin typeface="標楷體" pitchFamily="65" charset="-120"/>
                <a:ea typeface="標楷體" pitchFamily="65" charset="-120"/>
                <a:hlinkClick r:id="rId3"/>
              </a:rPr>
              <a:t>瘋紙牌電玩 　小六生花</a:t>
            </a:r>
            <a:r>
              <a:rPr lang="en-US" altLang="zh-TW" sz="3000" smtClean="0">
                <a:solidFill>
                  <a:prstClr val="black"/>
                </a:solidFill>
                <a:latin typeface="標楷體" pitchFamily="65" charset="-120"/>
                <a:ea typeface="標楷體" pitchFamily="65" charset="-120"/>
                <a:hlinkClick r:id="rId3"/>
              </a:rPr>
              <a:t>1200</a:t>
            </a:r>
            <a:r>
              <a:rPr lang="zh-TW" altLang="en-US" sz="3000" smtClean="0">
                <a:solidFill>
                  <a:prstClr val="black"/>
                </a:solidFill>
                <a:latin typeface="標楷體" pitchFamily="65" charset="-120"/>
                <a:ea typeface="標楷體" pitchFamily="65" charset="-120"/>
                <a:hlinkClick r:id="rId3"/>
              </a:rPr>
              <a:t>元買卡片</a:t>
            </a:r>
            <a:endParaRPr lang="zh-TW" altLang="en-US" sz="3000" smtClean="0">
              <a:solidFill>
                <a:prstClr val="black"/>
              </a:solidFill>
              <a:latin typeface="標楷體" pitchFamily="65" charset="-120"/>
              <a:ea typeface="標楷體" pitchFamily="65" charset="-120"/>
            </a:endParaRPr>
          </a:p>
        </p:txBody>
      </p:sp>
      <p:sp>
        <p:nvSpPr>
          <p:cNvPr id="35847" name="文字方塊 5"/>
          <p:cNvSpPr txBox="1">
            <a:spLocks noChangeArrowheads="1"/>
          </p:cNvSpPr>
          <p:nvPr/>
        </p:nvSpPr>
        <p:spPr bwMode="auto">
          <a:xfrm>
            <a:off x="1619250" y="3829050"/>
            <a:ext cx="28781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base">
              <a:spcBef>
                <a:spcPct val="0"/>
              </a:spcBef>
              <a:spcAft>
                <a:spcPct val="0"/>
              </a:spcAft>
            </a:pPr>
            <a:r>
              <a:rPr lang="zh-TW" altLang="en-US" sz="3000" smtClean="0">
                <a:solidFill>
                  <a:prstClr val="black"/>
                </a:solidFill>
                <a:latin typeface="標楷體" pitchFamily="65" charset="-120"/>
                <a:ea typeface="標楷體" pitchFamily="65" charset="-120"/>
                <a:hlinkClick r:id="rId4" action="ppaction://hlinkfile"/>
              </a:rPr>
              <a:t>民法之行為能力</a:t>
            </a:r>
            <a:endParaRPr lang="zh-TW" altLang="en-US" sz="3000" smtClean="0">
              <a:solidFill>
                <a:prstClr val="black"/>
              </a:solidFill>
              <a:latin typeface="標楷體" pitchFamily="65" charset="-120"/>
              <a:ea typeface="標楷體" pitchFamily="65" charset="-120"/>
            </a:endParaRPr>
          </a:p>
        </p:txBody>
      </p:sp>
      <p:pic>
        <p:nvPicPr>
          <p:cNvPr id="35848" name="Picture 3" descr="E:\Work\PPT新icon\icon-動畫.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5" y="3378200"/>
            <a:ext cx="1190625"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9854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400" dirty="0"/>
              <a:t>所有權具備的特性：</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989058361"/>
              </p:ext>
            </p:extLst>
          </p:nvPr>
        </p:nvGraphicFramePr>
        <p:xfrm>
          <a:off x="468313" y="1600200"/>
          <a:ext cx="8218487" cy="2316480"/>
        </p:xfrm>
        <a:graphic>
          <a:graphicData uri="http://schemas.openxmlformats.org/drawingml/2006/table">
            <a:tbl>
              <a:tblPr firstRow="1" bandRow="1">
                <a:tableStyleId>{F2DE63D5-997A-4646-A377-4702673A728D}</a:tableStyleId>
              </a:tblPr>
              <a:tblGrid>
                <a:gridCol w="8218487">
                  <a:extLst>
                    <a:ext uri="{9D8B030D-6E8A-4147-A177-3AD203B41FA5}">
                      <a16:colId xmlns:a16="http://schemas.microsoft.com/office/drawing/2014/main" xmlns="" val="20000"/>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latin typeface="微軟正黑體" panose="020B0604030504040204" pitchFamily="34" charset="-120"/>
                          <a:ea typeface="微軟正黑體" panose="020B0604030504040204" pitchFamily="34" charset="-120"/>
                        </a:rPr>
                        <a:t>3. </a:t>
                      </a:r>
                      <a:r>
                        <a:rPr lang="zh-TW" altLang="en-US" sz="2800" b="1" dirty="0">
                          <a:latin typeface="微軟正黑體" panose="020B0604030504040204" pitchFamily="34" charset="-120"/>
                          <a:ea typeface="微軟正黑體" panose="020B0604030504040204" pitchFamily="34" charset="-120"/>
                        </a:rPr>
                        <a:t>優先性</a:t>
                      </a:r>
                    </a:p>
                  </a:txBody>
                  <a:tcPr/>
                </a:tc>
                <a:extLst>
                  <a:ext uri="{0D108BD9-81ED-4DB2-BD59-A6C34878D82A}">
                    <a16:rowId xmlns:a16="http://schemas.microsoft.com/office/drawing/2014/main" xmlns="" val="10000"/>
                  </a:ext>
                </a:extLst>
              </a:tr>
              <a:tr h="370840">
                <a:tc>
                  <a:txBody>
                    <a:bodyPr/>
                    <a:lstStyle/>
                    <a:p>
                      <a:r>
                        <a:rPr lang="zh-TW" altLang="en-US" sz="2800" dirty="0">
                          <a:latin typeface="微軟正黑體" panose="020B0604030504040204" pitchFamily="34" charset="-120"/>
                          <a:ea typeface="微軟正黑體" panose="020B0604030504040204" pitchFamily="34" charset="-120"/>
                        </a:rPr>
                        <a:t>依時間先後順序，先取得所有權者，優先擁有該物的所有權</a:t>
                      </a:r>
                      <a:r>
                        <a:rPr lang="zh-TW" altLang="en-US" sz="2800" dirty="0" smtClean="0">
                          <a:latin typeface="微軟正黑體" panose="020B0604030504040204" pitchFamily="34" charset="-120"/>
                          <a:ea typeface="微軟正黑體" panose="020B0604030504040204" pitchFamily="34" charset="-120"/>
                        </a:rPr>
                        <a:t>。</a:t>
                      </a:r>
                      <a:endParaRPr lang="en-US" altLang="zh-TW" sz="2800" dirty="0" smtClean="0">
                        <a:latin typeface="微軟正黑體" panose="020B0604030504040204" pitchFamily="34" charset="-120"/>
                        <a:ea typeface="微軟正黑體" panose="020B0604030504040204" pitchFamily="34" charset="-120"/>
                      </a:endParaRPr>
                    </a:p>
                    <a:p>
                      <a:endParaRPr lang="en-US" altLang="zh-TW" sz="2800" dirty="0" smtClean="0">
                        <a:latin typeface="微軟正黑體" panose="020B0604030504040204" pitchFamily="34" charset="-120"/>
                        <a:ea typeface="微軟正黑體" panose="020B0604030504040204" pitchFamily="34" charset="-120"/>
                      </a:endParaRPr>
                    </a:p>
                    <a:p>
                      <a:r>
                        <a:rPr lang="zh-TW" altLang="en-US" sz="2800" dirty="0" smtClean="0">
                          <a:solidFill>
                            <a:srgbClr val="FF0000"/>
                          </a:solidFill>
                          <a:latin typeface="微軟正黑體" panose="020B0604030504040204" pitchFamily="34" charset="-120"/>
                          <a:ea typeface="微軟正黑體" panose="020B0604030504040204" pitchFamily="34" charset="-120"/>
                        </a:rPr>
                        <a:t>物權大於債權</a:t>
                      </a:r>
                      <a:endParaRPr lang="zh-TW" altLang="en-US" sz="2800"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1545994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xmlns="" id="{2A014392-AB96-43F2-8E85-E99CD73A42F1}"/>
              </a:ext>
            </a:extLst>
          </p:cNvPr>
          <p:cNvSpPr>
            <a:spLocks noGrp="1"/>
          </p:cNvSpPr>
          <p:nvPr>
            <p:ph type="title"/>
          </p:nvPr>
        </p:nvSpPr>
        <p:spPr/>
        <p:txBody>
          <a:bodyPr/>
          <a:lstStyle/>
          <a:p>
            <a:endParaRPr lang="zh-TW" altLang="en-US"/>
          </a:p>
        </p:txBody>
      </p:sp>
      <p:pic>
        <p:nvPicPr>
          <p:cNvPr id="7" name="圖片 6">
            <a:extLst>
              <a:ext uri="{FF2B5EF4-FFF2-40B4-BE49-F238E27FC236}">
                <a16:creationId xmlns:a16="http://schemas.microsoft.com/office/drawing/2014/main" xmlns="" id="{A49DB14D-214C-443E-8885-0B70445F31BC}"/>
              </a:ext>
            </a:extLst>
          </p:cNvPr>
          <p:cNvPicPr>
            <a:picLocks noChangeAspect="1"/>
          </p:cNvPicPr>
          <p:nvPr/>
        </p:nvPicPr>
        <p:blipFill>
          <a:blip r:embed="rId2"/>
          <a:stretch>
            <a:fillRect/>
          </a:stretch>
        </p:blipFill>
        <p:spPr>
          <a:xfrm>
            <a:off x="236797" y="0"/>
            <a:ext cx="8670406" cy="6858000"/>
          </a:xfrm>
          <a:prstGeom prst="rect">
            <a:avLst/>
          </a:prstGeom>
        </p:spPr>
      </p:pic>
    </p:spTree>
    <p:extLst>
      <p:ext uri="{BB962C8B-B14F-4D97-AF65-F5344CB8AC3E}">
        <p14:creationId xmlns:p14="http://schemas.microsoft.com/office/powerpoint/2010/main" val="5747099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400" dirty="0"/>
              <a:t>所有權具備的特性：</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409186416"/>
              </p:ext>
            </p:extLst>
          </p:nvPr>
        </p:nvGraphicFramePr>
        <p:xfrm>
          <a:off x="468313" y="1600200"/>
          <a:ext cx="8218487" cy="2743200"/>
        </p:xfrm>
        <a:graphic>
          <a:graphicData uri="http://schemas.openxmlformats.org/drawingml/2006/table">
            <a:tbl>
              <a:tblPr firstRow="1" bandRow="1">
                <a:tableStyleId>{F2DE63D5-997A-4646-A377-4702673A728D}</a:tableStyleId>
              </a:tblPr>
              <a:tblGrid>
                <a:gridCol w="8218487">
                  <a:extLst>
                    <a:ext uri="{9D8B030D-6E8A-4147-A177-3AD203B41FA5}">
                      <a16:colId xmlns:a16="http://schemas.microsoft.com/office/drawing/2014/main" xmlns="" val="20000"/>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latin typeface="微軟正黑體" panose="020B0604030504040204" pitchFamily="34" charset="-120"/>
                          <a:ea typeface="微軟正黑體" panose="020B0604030504040204" pitchFamily="34" charset="-120"/>
                        </a:rPr>
                        <a:t>4. </a:t>
                      </a:r>
                      <a:r>
                        <a:rPr lang="zh-TW" altLang="en-US" sz="2800" b="1" dirty="0">
                          <a:latin typeface="微軟正黑體" panose="020B0604030504040204" pitchFamily="34" charset="-120"/>
                          <a:ea typeface="微軟正黑體" panose="020B0604030504040204" pitchFamily="34" charset="-120"/>
                        </a:rPr>
                        <a:t>保護之絕對性</a:t>
                      </a:r>
                    </a:p>
                  </a:txBody>
                  <a:tcPr/>
                </a:tc>
                <a:extLst>
                  <a:ext uri="{0D108BD9-81ED-4DB2-BD59-A6C34878D82A}">
                    <a16:rowId xmlns:a16="http://schemas.microsoft.com/office/drawing/2014/main" xmlns="" val="10000"/>
                  </a:ext>
                </a:extLst>
              </a:tr>
              <a:tr h="370840">
                <a:tc>
                  <a:txBody>
                    <a:bodyPr/>
                    <a:lstStyle/>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當所有權受侵害時，不論侵害者有無故意、過失，所有權人均得行使權利以保障其所有權之完整，排除他人侵害。</a:t>
                      </a:r>
                      <a:endParaRPr lang="en-US" altLang="zh-TW" sz="280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dirty="0">
                          <a:latin typeface="微軟正黑體" panose="020B0604030504040204" pitchFamily="34" charset="-120"/>
                          <a:ea typeface="微軟正黑體" panose="020B0604030504040204" pitchFamily="34" charset="-120"/>
                        </a:rPr>
                        <a:t>例：如果乙強行占用甲的房屋，甲可主張其所有權受侵害，請求乙返還這間房屋。</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1545994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t>(</a:t>
            </a:r>
            <a:r>
              <a:rPr lang="zh-TW" altLang="en-US" sz="4000" dirty="0"/>
              <a:t>二</a:t>
            </a:r>
            <a:r>
              <a:rPr lang="en-US" altLang="zh-TW" sz="4000" dirty="0"/>
              <a:t>) </a:t>
            </a:r>
            <a:r>
              <a:rPr lang="zh-TW" altLang="en-US" sz="4000" dirty="0"/>
              <a:t>民法對所有權的保障</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811360122"/>
              </p:ext>
            </p:extLst>
          </p:nvPr>
        </p:nvGraphicFramePr>
        <p:xfrm>
          <a:off x="468313" y="1600200"/>
          <a:ext cx="8218487" cy="2072640"/>
        </p:xfrm>
        <a:graphic>
          <a:graphicData uri="http://schemas.openxmlformats.org/drawingml/2006/table">
            <a:tbl>
              <a:tblPr firstRow="1" bandRow="1">
                <a:tableStyleId>{F2DE63D5-997A-4646-A377-4702673A728D}</a:tableStyleId>
              </a:tblPr>
              <a:tblGrid>
                <a:gridCol w="8218487">
                  <a:extLst>
                    <a:ext uri="{9D8B030D-6E8A-4147-A177-3AD203B41FA5}">
                      <a16:colId xmlns:a16="http://schemas.microsoft.com/office/drawing/2014/main" xmlns="" val="20000"/>
                    </a:ext>
                  </a:extLst>
                </a:gridCol>
              </a:tblGrid>
              <a:tr h="370840">
                <a:tc>
                  <a:txBody>
                    <a:bodyPr/>
                    <a:lstStyle/>
                    <a:p>
                      <a:r>
                        <a:rPr lang="zh-TW" altLang="en-US" sz="2800" dirty="0">
                          <a:latin typeface="微軟正黑體" panose="020B0604030504040204" pitchFamily="34" charset="-120"/>
                          <a:ea typeface="微軟正黑體" panose="020B0604030504040204" pitchFamily="34" charset="-120"/>
                        </a:rPr>
                        <a:t>如何保障所有權呢？民法考慮了三種狀況： </a:t>
                      </a:r>
                    </a:p>
                  </a:txBody>
                  <a:tcPr/>
                </a:tc>
                <a:extLst>
                  <a:ext uri="{0D108BD9-81ED-4DB2-BD59-A6C34878D82A}">
                    <a16:rowId xmlns:a16="http://schemas.microsoft.com/office/drawing/2014/main" xmlns="" val="10000"/>
                  </a:ext>
                </a:extLst>
              </a:tr>
              <a:tr h="370840">
                <a:tc>
                  <a:txBody>
                    <a:bodyPr/>
                    <a:lstStyle/>
                    <a:p>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當他人侵害我的所有權時</a:t>
                      </a:r>
                    </a:p>
                  </a:txBody>
                  <a:tcPr/>
                </a:tc>
                <a:extLst>
                  <a:ext uri="{0D108BD9-81ED-4DB2-BD59-A6C34878D82A}">
                    <a16:rowId xmlns:a16="http://schemas.microsoft.com/office/drawing/2014/main" xmlns="" val="10001"/>
                  </a:ext>
                </a:extLst>
              </a:tr>
              <a:tr h="370840">
                <a:tc>
                  <a:txBody>
                    <a:bodyPr/>
                    <a:lstStyle/>
                    <a:p>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當他人妨害我的所有權時</a:t>
                      </a:r>
                    </a:p>
                  </a:txBody>
                  <a:tcPr/>
                </a:tc>
                <a:extLst>
                  <a:ext uri="{0D108BD9-81ED-4DB2-BD59-A6C34878D82A}">
                    <a16:rowId xmlns:a16="http://schemas.microsoft.com/office/drawing/2014/main" xmlns="" val="10002"/>
                  </a:ext>
                </a:extLst>
              </a:tr>
              <a:tr h="370840">
                <a:tc>
                  <a:txBody>
                    <a:bodyPr/>
                    <a:lstStyle/>
                    <a:p>
                      <a:r>
                        <a:rPr lang="en-US" altLang="zh-TW" sz="2800" dirty="0">
                          <a:latin typeface="微軟正黑體" panose="020B0604030504040204" pitchFamily="34" charset="-120"/>
                          <a:ea typeface="微軟正黑體" panose="020B0604030504040204" pitchFamily="34" charset="-120"/>
                        </a:rPr>
                        <a:t>3.</a:t>
                      </a:r>
                      <a:r>
                        <a:rPr lang="zh-TW" altLang="en-US" sz="2800" dirty="0">
                          <a:latin typeface="微軟正黑體" panose="020B0604030504040204" pitchFamily="34" charset="-120"/>
                          <a:ea typeface="微軟正黑體" panose="020B0604030504040204" pitchFamily="34" charset="-120"/>
                        </a:rPr>
                        <a:t>當他人有妨害我的所有權之虞時</a:t>
                      </a:r>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6959910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a:stretch>
            <a:fillRect/>
          </a:stretch>
        </p:blipFill>
        <p:spPr bwMode="auto">
          <a:xfrm>
            <a:off x="509588" y="2894013"/>
            <a:ext cx="8239125" cy="2838450"/>
          </a:xfrm>
          <a:prstGeom prst="rect">
            <a:avLst/>
          </a:prstGeom>
          <a:noFill/>
          <a:ln w="9525">
            <a:noFill/>
            <a:miter lim="800000"/>
            <a:headEnd/>
            <a:tailEnd/>
          </a:ln>
        </p:spPr>
      </p:pic>
      <p:sp>
        <p:nvSpPr>
          <p:cNvPr id="3" name="圓角矩形 2"/>
          <p:cNvSpPr/>
          <p:nvPr/>
        </p:nvSpPr>
        <p:spPr>
          <a:xfrm>
            <a:off x="468313" y="836613"/>
            <a:ext cx="8280400" cy="1512887"/>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zh-TW" sz="2400" dirty="0">
                <a:solidFill>
                  <a:schemeClr val="accent2">
                    <a:lumMod val="75000"/>
                  </a:schemeClr>
                </a:solidFill>
                <a:latin typeface="華康細圓體" pitchFamily="49" charset="-120"/>
                <a:ea typeface="華康細圓體" pitchFamily="49" charset="-120"/>
              </a:rPr>
              <a:t>例如：</a:t>
            </a:r>
            <a:r>
              <a:rPr lang="zh-TW" altLang="zh-TW" sz="2400" dirty="0">
                <a:solidFill>
                  <a:schemeClr val="tx1"/>
                </a:solidFill>
                <a:latin typeface="華康細圓體" pitchFamily="49" charset="-120"/>
                <a:ea typeface="華康細圓體" pitchFamily="49" charset="-120"/>
              </a:rPr>
              <a:t>房屋的所有人可以自由決定房屋是否要自己居住（使用），或是將房屋出租（收益）、出賣（處分）給別人。在消極的方面則可以排除他人的侵害</a:t>
            </a:r>
            <a:r>
              <a:rPr lang="zh-TW" altLang="zh-TW" dirty="0">
                <a:latin typeface="華康細圓體" pitchFamily="49" charset="-120"/>
                <a:ea typeface="華康細圓體" pitchFamily="49" charset="-120"/>
              </a:rPr>
              <a:t>。</a:t>
            </a:r>
            <a:endParaRPr lang="zh-TW" altLang="en-US" dirty="0">
              <a:latin typeface="華康細圓體" pitchFamily="49" charset="-120"/>
              <a:ea typeface="華康細圓體" pitchFamily="49" charset="-12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xmlns="" id="{5925EA23-0E0D-4477-8538-0C1A379C7CCA}"/>
              </a:ext>
            </a:extLst>
          </p:cNvPr>
          <p:cNvSpPr>
            <a:spLocks noGrp="1"/>
          </p:cNvSpPr>
          <p:nvPr>
            <p:ph type="title"/>
          </p:nvPr>
        </p:nvSpPr>
        <p:spPr/>
        <p:txBody>
          <a:bodyPr/>
          <a:lstStyle/>
          <a:p>
            <a:endParaRPr lang="zh-TW" altLang="en-US"/>
          </a:p>
        </p:txBody>
      </p:sp>
      <p:pic>
        <p:nvPicPr>
          <p:cNvPr id="6" name="圖片 5">
            <a:extLst>
              <a:ext uri="{FF2B5EF4-FFF2-40B4-BE49-F238E27FC236}">
                <a16:creationId xmlns:a16="http://schemas.microsoft.com/office/drawing/2014/main" xmlns="" id="{F6BC2099-BEB1-4876-AC4A-EA2FDA098B0D}"/>
              </a:ext>
            </a:extLst>
          </p:cNvPr>
          <p:cNvPicPr>
            <a:picLocks noChangeAspect="1"/>
          </p:cNvPicPr>
          <p:nvPr/>
        </p:nvPicPr>
        <p:blipFill>
          <a:blip r:embed="rId2"/>
          <a:stretch>
            <a:fillRect/>
          </a:stretch>
        </p:blipFill>
        <p:spPr>
          <a:xfrm>
            <a:off x="0" y="221661"/>
            <a:ext cx="9144000" cy="6414678"/>
          </a:xfrm>
          <a:prstGeom prst="rect">
            <a:avLst/>
          </a:prstGeom>
        </p:spPr>
      </p:pic>
    </p:spTree>
    <p:extLst>
      <p:ext uri="{BB962C8B-B14F-4D97-AF65-F5344CB8AC3E}">
        <p14:creationId xmlns:p14="http://schemas.microsoft.com/office/powerpoint/2010/main" val="7255841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28F74299-31EF-46A3-BBFA-B81AA9B360E0}"/>
              </a:ext>
            </a:extLst>
          </p:cNvPr>
          <p:cNvPicPr>
            <a:picLocks noChangeAspect="1"/>
          </p:cNvPicPr>
          <p:nvPr/>
        </p:nvPicPr>
        <p:blipFill>
          <a:blip r:embed="rId2"/>
          <a:stretch>
            <a:fillRect/>
          </a:stretch>
        </p:blipFill>
        <p:spPr>
          <a:xfrm>
            <a:off x="4095750" y="1582117"/>
            <a:ext cx="5048250" cy="5372100"/>
          </a:xfrm>
          <a:prstGeom prst="rect">
            <a:avLst/>
          </a:prstGeom>
        </p:spPr>
      </p:pic>
      <p:sp>
        <p:nvSpPr>
          <p:cNvPr id="2" name="標題 1"/>
          <p:cNvSpPr>
            <a:spLocks noGrp="1"/>
          </p:cNvSpPr>
          <p:nvPr>
            <p:ph type="title"/>
          </p:nvPr>
        </p:nvSpPr>
        <p:spPr/>
        <p:txBody>
          <a:bodyPr>
            <a:normAutofit/>
          </a:bodyPr>
          <a:lstStyle/>
          <a:p>
            <a:r>
              <a:rPr lang="en-US" altLang="zh-TW" sz="4000" dirty="0"/>
              <a:t>(</a:t>
            </a:r>
            <a:r>
              <a:rPr lang="zh-TW" altLang="en-US" sz="4000" dirty="0"/>
              <a:t>三</a:t>
            </a:r>
            <a:r>
              <a:rPr lang="en-US" altLang="zh-TW" sz="4000" dirty="0"/>
              <a:t>) </a:t>
            </a:r>
            <a:r>
              <a:rPr lang="zh-TW" altLang="en-US" sz="4000" dirty="0"/>
              <a:t>所有權保障的限制</a:t>
            </a:r>
          </a:p>
        </p:txBody>
      </p:sp>
      <p:sp>
        <p:nvSpPr>
          <p:cNvPr id="3" name="內容版面配置區 2"/>
          <p:cNvSpPr>
            <a:spLocks noGrp="1"/>
          </p:cNvSpPr>
          <p:nvPr>
            <p:ph idx="1"/>
          </p:nvPr>
        </p:nvSpPr>
        <p:spPr>
          <a:xfrm>
            <a:off x="457200" y="1417638"/>
            <a:ext cx="4104456" cy="4525963"/>
          </a:xfrm>
        </p:spPr>
        <p:txBody>
          <a:bodyPr/>
          <a:lstStyle/>
          <a:p>
            <a:pPr marL="0" indent="0">
              <a:buNone/>
            </a:pPr>
            <a:r>
              <a:rPr lang="zh-TW" altLang="en-US" dirty="0"/>
              <a:t>鄰居房屋牆壁侵占到我家少量的土地，若拆除該牆壁將影響房屋的結構安全甚鉅，我可以主張所有權受侵害， 要求鄰居拆屋還地嗎？</a:t>
            </a:r>
          </a:p>
        </p:txBody>
      </p:sp>
    </p:spTree>
    <p:extLst>
      <p:ext uri="{BB962C8B-B14F-4D97-AF65-F5344CB8AC3E}">
        <p14:creationId xmlns:p14="http://schemas.microsoft.com/office/powerpoint/2010/main" val="2616246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400" dirty="0"/>
              <a:t>所有權保障的限制</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425074019"/>
              </p:ext>
            </p:extLst>
          </p:nvPr>
        </p:nvGraphicFramePr>
        <p:xfrm>
          <a:off x="467544" y="1484784"/>
          <a:ext cx="8496944" cy="2316480"/>
        </p:xfrm>
        <a:graphic>
          <a:graphicData uri="http://schemas.openxmlformats.org/drawingml/2006/table">
            <a:tbl>
              <a:tblPr firstRow="1" bandRow="1">
                <a:tableStyleId>{8799B23B-EC83-4686-B30A-512413B5E67A}</a:tableStyleId>
              </a:tblPr>
              <a:tblGrid>
                <a:gridCol w="4248472">
                  <a:extLst>
                    <a:ext uri="{9D8B030D-6E8A-4147-A177-3AD203B41FA5}">
                      <a16:colId xmlns:a16="http://schemas.microsoft.com/office/drawing/2014/main" xmlns="" val="20000"/>
                    </a:ext>
                  </a:extLst>
                </a:gridCol>
                <a:gridCol w="4248472">
                  <a:extLst>
                    <a:ext uri="{9D8B030D-6E8A-4147-A177-3AD203B41FA5}">
                      <a16:colId xmlns:a16="http://schemas.microsoft.com/office/drawing/2014/main" xmlns="" val="20001"/>
                    </a:ext>
                  </a:extLst>
                </a:gridCol>
              </a:tblGrid>
              <a:tr h="417552">
                <a:tc>
                  <a:txBody>
                    <a:bodyPr/>
                    <a:lstStyle/>
                    <a:p>
                      <a:pPr algn="ctr"/>
                      <a:r>
                        <a:rPr lang="zh-TW" altLang="en-US" sz="2800" dirty="0">
                          <a:latin typeface="微軟正黑體" panose="020B0604030504040204" pitchFamily="34" charset="-120"/>
                          <a:ea typeface="微軟正黑體" panose="020B0604030504040204" pitchFamily="34" charset="-120"/>
                        </a:rPr>
                        <a:t>原則上</a:t>
                      </a:r>
                    </a:p>
                  </a:txBody>
                  <a:tcPr/>
                </a:tc>
                <a:tc>
                  <a:txBody>
                    <a:bodyPr/>
                    <a:lstStyle/>
                    <a:p>
                      <a:pPr algn="ctr"/>
                      <a:r>
                        <a:rPr lang="zh-TW" altLang="en-US" sz="2800" dirty="0">
                          <a:latin typeface="微軟正黑體" panose="020B0604030504040204" pitchFamily="34" charset="-120"/>
                          <a:ea typeface="微軟正黑體" panose="020B0604030504040204" pitchFamily="34" charset="-120"/>
                        </a:rPr>
                        <a:t>例外</a:t>
                      </a:r>
                    </a:p>
                  </a:txBody>
                  <a:tcPr/>
                </a:tc>
                <a:extLst>
                  <a:ext uri="{0D108BD9-81ED-4DB2-BD59-A6C34878D82A}">
                    <a16:rowId xmlns:a16="http://schemas.microsoft.com/office/drawing/2014/main" xmlns="" val="10000"/>
                  </a:ext>
                </a:extLst>
              </a:tr>
              <a:tr h="370840">
                <a:tc>
                  <a:txBody>
                    <a:bodyPr/>
                    <a:lstStyle/>
                    <a:p>
                      <a:pPr marL="0" indent="0">
                        <a:buFont typeface="Arial" pitchFamily="34" charset="0"/>
                        <a:buNone/>
                      </a:pPr>
                      <a:r>
                        <a:rPr lang="zh-TW" altLang="en-US" sz="2800" dirty="0">
                          <a:latin typeface="微軟正黑體" panose="020B0604030504040204" pitchFamily="34" charset="-120"/>
                          <a:ea typeface="微軟正黑體" panose="020B0604030504040204" pitchFamily="34" charset="-120"/>
                        </a:rPr>
                        <a:t>所有權人得自由使用他所擁有之物，他人不得加以干涉，此即「所有權絕對原則」</a:t>
                      </a:r>
                    </a:p>
                  </a:txBody>
                  <a:tcPr/>
                </a:tc>
                <a:tc>
                  <a:txBody>
                    <a:bodyPr/>
                    <a:lstStyle/>
                    <a:p>
                      <a:pPr marL="0" indent="0">
                        <a:buFont typeface="Arial" pitchFamily="34" charset="0"/>
                        <a:buNone/>
                      </a:pPr>
                      <a:r>
                        <a:rPr lang="zh-TW" altLang="en-US" sz="2800" dirty="0">
                          <a:latin typeface="微軟正黑體" panose="020B0604030504040204" pitchFamily="34" charset="-120"/>
                          <a:ea typeface="微軟正黑體" panose="020B0604030504040204" pitchFamily="34" charset="-120"/>
                        </a:rPr>
                        <a:t>完全地尊重所有權，有時會阻礙公共利益的達成。此即「所有權相對原則」或「所有權社會化」。</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8919194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內容版面配置區 2"/>
          <p:cNvSpPr>
            <a:spLocks noGrp="1"/>
          </p:cNvSpPr>
          <p:nvPr>
            <p:ph idx="1"/>
          </p:nvPr>
        </p:nvSpPr>
        <p:spPr>
          <a:xfrm>
            <a:off x="468313" y="404813"/>
            <a:ext cx="8229600" cy="503237"/>
          </a:xfrm>
        </p:spPr>
        <p:txBody>
          <a:bodyPr>
            <a:normAutofit fontScale="92500" lnSpcReduction="10000"/>
          </a:bodyPr>
          <a:lstStyle/>
          <a:p>
            <a:pPr>
              <a:buFont typeface="Arial" pitchFamily="34" charset="0"/>
              <a:buNone/>
            </a:pPr>
            <a:r>
              <a:rPr lang="en-US" altLang="zh-TW" smtClean="0">
                <a:latin typeface="微軟正黑體" pitchFamily="34" charset="-120"/>
              </a:rPr>
              <a:t>		</a:t>
            </a:r>
            <a:r>
              <a:rPr lang="en-US" altLang="zh-TW" smtClean="0">
                <a:solidFill>
                  <a:srgbClr val="7030A0"/>
                </a:solidFill>
                <a:latin typeface="華康儷金黑"/>
                <a:ea typeface="華康儷金黑"/>
                <a:cs typeface="華康儷金黑"/>
              </a:rPr>
              <a:t>3.</a:t>
            </a:r>
            <a:r>
              <a:rPr lang="zh-TW" altLang="en-US" smtClean="0">
                <a:solidFill>
                  <a:srgbClr val="7030A0"/>
                </a:solidFill>
                <a:latin typeface="華康儷金黑"/>
                <a:ea typeface="華康儷金黑"/>
                <a:cs typeface="華康儷金黑"/>
              </a:rPr>
              <a:t>所有權絕對與相對原則</a:t>
            </a:r>
          </a:p>
        </p:txBody>
      </p:sp>
      <p:sp>
        <p:nvSpPr>
          <p:cNvPr id="12" name="矩形 11"/>
          <p:cNvSpPr/>
          <p:nvPr/>
        </p:nvSpPr>
        <p:spPr>
          <a:xfrm>
            <a:off x="395288" y="1412875"/>
            <a:ext cx="2736850" cy="1584325"/>
          </a:xfrm>
          <a:prstGeom prst="rect">
            <a:avLst/>
          </a:prstGeom>
          <a:solidFill>
            <a:srgbClr val="873A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latin typeface="微軟正黑體" pitchFamily="34" charset="-120"/>
                <a:ea typeface="微軟正黑體" pitchFamily="34" charset="-120"/>
              </a:rPr>
              <a:t>所有權絕對</a:t>
            </a:r>
            <a:r>
              <a:rPr lang="zh-TW" altLang="zh-TW" sz="2800" b="1" dirty="0">
                <a:latin typeface="微軟正黑體" pitchFamily="34" charset="-120"/>
                <a:ea typeface="微軟正黑體" pitchFamily="34" charset="-120"/>
              </a:rPr>
              <a:t>原則</a:t>
            </a:r>
            <a:endParaRPr lang="zh-TW" altLang="en-US" sz="2800" dirty="0">
              <a:latin typeface="微軟正黑體" pitchFamily="34" charset="-120"/>
              <a:ea typeface="微軟正黑體" pitchFamily="34" charset="-120"/>
            </a:endParaRPr>
          </a:p>
        </p:txBody>
      </p:sp>
      <p:sp>
        <p:nvSpPr>
          <p:cNvPr id="13" name="矩形 12"/>
          <p:cNvSpPr/>
          <p:nvPr/>
        </p:nvSpPr>
        <p:spPr>
          <a:xfrm>
            <a:off x="3205163" y="1412875"/>
            <a:ext cx="5183187" cy="1584325"/>
          </a:xfrm>
          <a:prstGeom prst="rect">
            <a:avLst/>
          </a:prstGeom>
          <a:solidFill>
            <a:srgbClr val="D1B2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dirty="0">
                <a:solidFill>
                  <a:schemeClr val="tx1"/>
                </a:solidFill>
                <a:latin typeface="微軟正黑體" pitchFamily="34" charset="-120"/>
                <a:ea typeface="微軟正黑體" pitchFamily="34" charset="-120"/>
              </a:rPr>
              <a:t>個人對私有財產的所有權，是神聖不可侵犯的權利，只要不違反法律，所有權人可以自由使用、收益、處分自己的所有物，其他人不可侵害。</a:t>
            </a:r>
            <a:endParaRPr lang="en-US" altLang="zh-TW" sz="2400" dirty="0">
              <a:solidFill>
                <a:schemeClr val="tx1"/>
              </a:solidFill>
              <a:latin typeface="微軟正黑體" pitchFamily="34" charset="-120"/>
              <a:ea typeface="微軟正黑體" pitchFamily="34" charset="-120"/>
            </a:endParaRPr>
          </a:p>
        </p:txBody>
      </p:sp>
      <p:sp>
        <p:nvSpPr>
          <p:cNvPr id="14" name="矩形 13"/>
          <p:cNvSpPr/>
          <p:nvPr/>
        </p:nvSpPr>
        <p:spPr>
          <a:xfrm>
            <a:off x="395288" y="4724400"/>
            <a:ext cx="2736850" cy="1081088"/>
          </a:xfrm>
          <a:prstGeom prst="rect">
            <a:avLst/>
          </a:prstGeom>
          <a:solidFill>
            <a:srgbClr val="873A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latin typeface="微軟正黑體" pitchFamily="34" charset="-120"/>
                <a:ea typeface="微軟正黑體" pitchFamily="34" charset="-120"/>
              </a:rPr>
              <a:t>所有權相對</a:t>
            </a:r>
            <a:r>
              <a:rPr lang="zh-TW" altLang="zh-TW" sz="2800" b="1" dirty="0">
                <a:latin typeface="微軟正黑體" pitchFamily="34" charset="-120"/>
                <a:ea typeface="微軟正黑體" pitchFamily="34" charset="-120"/>
              </a:rPr>
              <a:t>原則</a:t>
            </a:r>
            <a:endParaRPr lang="zh-TW" altLang="en-US" sz="2800" dirty="0">
              <a:latin typeface="微軟正黑體" pitchFamily="34" charset="-120"/>
              <a:ea typeface="微軟正黑體" pitchFamily="34" charset="-120"/>
            </a:endParaRPr>
          </a:p>
        </p:txBody>
      </p:sp>
      <p:sp>
        <p:nvSpPr>
          <p:cNvPr id="15" name="矩形 14"/>
          <p:cNvSpPr/>
          <p:nvPr/>
        </p:nvSpPr>
        <p:spPr>
          <a:xfrm>
            <a:off x="3203575" y="4724400"/>
            <a:ext cx="5184775" cy="1081088"/>
          </a:xfrm>
          <a:prstGeom prst="rect">
            <a:avLst/>
          </a:prstGeom>
          <a:solidFill>
            <a:srgbClr val="D1B2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dirty="0">
                <a:solidFill>
                  <a:schemeClr val="tx1"/>
                </a:solidFill>
                <a:latin typeface="微軟正黑體" pitchFamily="34" charset="-120"/>
                <a:ea typeface="微軟正黑體" pitchFamily="34" charset="-120"/>
              </a:rPr>
              <a:t>當會阻礙公共利益的達成，因此必須對所有權人的權利做出一些限制。</a:t>
            </a:r>
            <a:endParaRPr lang="en-US" altLang="zh-TW" sz="2400" dirty="0">
              <a:solidFill>
                <a:schemeClr val="tx1"/>
              </a:solidFill>
              <a:latin typeface="微軟正黑體" pitchFamily="34" charset="-120"/>
              <a:ea typeface="微軟正黑體" pitchFamily="34" charset="-120"/>
            </a:endParaRPr>
          </a:p>
        </p:txBody>
      </p:sp>
      <p:sp>
        <p:nvSpPr>
          <p:cNvPr id="16" name="向下箭號 15"/>
          <p:cNvSpPr/>
          <p:nvPr/>
        </p:nvSpPr>
        <p:spPr>
          <a:xfrm>
            <a:off x="1116013" y="3357563"/>
            <a:ext cx="503237" cy="1079500"/>
          </a:xfrm>
          <a:prstGeom prst="downArrow">
            <a:avLst/>
          </a:prstGeom>
          <a:solidFill>
            <a:srgbClr val="873A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 name="群組 16"/>
          <p:cNvGrpSpPr/>
          <p:nvPr/>
        </p:nvGrpSpPr>
        <p:grpSpPr>
          <a:xfrm>
            <a:off x="2195736" y="3573015"/>
            <a:ext cx="3744416" cy="576064"/>
            <a:chOff x="2195736" y="2132855"/>
            <a:chExt cx="5472608" cy="576064"/>
          </a:xfrm>
          <a:solidFill>
            <a:srgbClr val="D1B2E8"/>
          </a:solidFill>
        </p:grpSpPr>
        <p:sp>
          <p:nvSpPr>
            <p:cNvPr id="18" name="矩形圖說文字 17"/>
            <p:cNvSpPr/>
            <p:nvPr/>
          </p:nvSpPr>
          <p:spPr>
            <a:xfrm rot="5400000">
              <a:off x="4644008" y="-315417"/>
              <a:ext cx="576064" cy="5472608"/>
            </a:xfrm>
            <a:prstGeom prst="wedgeRect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19" name="文字方塊 18"/>
            <p:cNvSpPr txBox="1"/>
            <p:nvPr/>
          </p:nvSpPr>
          <p:spPr>
            <a:xfrm>
              <a:off x="2195736" y="2175247"/>
              <a:ext cx="5400600" cy="461665"/>
            </a:xfrm>
            <a:prstGeom prst="rect">
              <a:avLst/>
            </a:prstGeom>
            <a:grpFill/>
          </p:spPr>
          <p:txBody>
            <a:bodyPr>
              <a:spAutoFit/>
            </a:bodyPr>
            <a:lstStyle/>
            <a:p>
              <a:pPr>
                <a:defRPr/>
              </a:pPr>
              <a:r>
                <a:rPr lang="zh-TW" altLang="en-US" sz="2400" b="1" dirty="0">
                  <a:latin typeface="微軟正黑體" pitchFamily="34" charset="-120"/>
                  <a:ea typeface="微軟正黑體" pitchFamily="34" charset="-120"/>
                </a:rPr>
                <a:t>可能阻礙公共利意的達成</a:t>
              </a:r>
            </a:p>
          </p:txBody>
        </p:sp>
      </p:gr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476672"/>
            <a:ext cx="8229600" cy="1431032"/>
          </a:xfrm>
        </p:spPr>
        <p:txBody>
          <a:bodyPr>
            <a:noAutofit/>
          </a:bodyPr>
          <a:lstStyle/>
          <a:p>
            <a:r>
              <a:rPr lang="zh-TW" altLang="en-US" sz="3600" dirty="0"/>
              <a:t>我可以主張所有權受侵害，</a:t>
            </a:r>
            <a:r>
              <a:rPr lang="en-US" altLang="zh-TW" sz="3600" dirty="0"/>
              <a:t/>
            </a:r>
            <a:br>
              <a:rPr lang="en-US" altLang="zh-TW" sz="3600" dirty="0"/>
            </a:br>
            <a:r>
              <a:rPr lang="zh-TW" altLang="en-US" sz="3600" dirty="0"/>
              <a:t> 要求鄰居拆屋還地嗎？</a:t>
            </a:r>
          </a:p>
        </p:txBody>
      </p:sp>
      <p:sp>
        <p:nvSpPr>
          <p:cNvPr id="3" name="內容版面配置區 2"/>
          <p:cNvSpPr>
            <a:spLocks noGrp="1"/>
          </p:cNvSpPr>
          <p:nvPr>
            <p:ph idx="1"/>
          </p:nvPr>
        </p:nvSpPr>
        <p:spPr>
          <a:xfrm>
            <a:off x="539552" y="1988841"/>
            <a:ext cx="8219256" cy="1584176"/>
          </a:xfrm>
        </p:spPr>
        <p:txBody>
          <a:bodyPr>
            <a:normAutofit/>
          </a:bodyPr>
          <a:lstStyle/>
          <a:p>
            <a:pPr marL="0" indent="0">
              <a:lnSpc>
                <a:spcPct val="100000"/>
              </a:lnSpc>
              <a:buNone/>
            </a:pPr>
            <a:r>
              <a:rPr lang="zh-TW" altLang="en-US" sz="2800" dirty="0"/>
              <a:t>若拆除該牆壁將影響房屋的結構安全甚鉅，且返還利益很小時，為維護公共利益，法律即不允許地主請求拆屋還地。</a:t>
            </a:r>
          </a:p>
        </p:txBody>
      </p:sp>
    </p:spTree>
    <p:extLst>
      <p:ext uri="{BB962C8B-B14F-4D97-AF65-F5344CB8AC3E}">
        <p14:creationId xmlns:p14="http://schemas.microsoft.com/office/powerpoint/2010/main" val="3740456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投影片編號版面配置區 5"/>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1589319B-0AED-474D-9995-220838BCDD9A}" type="slidenum">
              <a:rPr kumimoji="0" lang="zh-TW" altLang="en-US" smtClean="0">
                <a:solidFill>
                  <a:srgbClr val="898989"/>
                </a:solidFill>
                <a:latin typeface="Calibri" pitchFamily="34" charset="0"/>
              </a:rPr>
              <a:pPr/>
              <a:t>8</a:t>
            </a:fld>
            <a:endParaRPr kumimoji="0" lang="zh-TW" altLang="en-US" smtClean="0">
              <a:solidFill>
                <a:srgbClr val="898989"/>
              </a:solidFill>
              <a:latin typeface="Calibri" pitchFamily="34" charset="0"/>
            </a:endParaRPr>
          </a:p>
        </p:txBody>
      </p:sp>
      <p:sp>
        <p:nvSpPr>
          <p:cNvPr id="38915" name="標題 1"/>
          <p:cNvSpPr>
            <a:spLocks noGrp="1"/>
          </p:cNvSpPr>
          <p:nvPr>
            <p:ph type="title"/>
          </p:nvPr>
        </p:nvSpPr>
        <p:spPr>
          <a:xfrm>
            <a:off x="0" y="0"/>
            <a:ext cx="8229600" cy="765175"/>
          </a:xfrm>
        </p:spPr>
        <p:txBody>
          <a:bodyPr/>
          <a:lstStyle/>
          <a:p>
            <a:pPr eaLnBrk="1" hangingPunct="1"/>
            <a:r>
              <a:rPr lang="zh-TW" altLang="en-US" smtClean="0"/>
              <a:t>一、民法的基本原則</a:t>
            </a:r>
          </a:p>
        </p:txBody>
      </p:sp>
      <p:sp>
        <p:nvSpPr>
          <p:cNvPr id="15363" name="內容版面配置區 2">
            <a:extLst>
              <a:ext uri="{FF2B5EF4-FFF2-40B4-BE49-F238E27FC236}"/>
            </a:extLst>
          </p:cNvPr>
          <p:cNvSpPr>
            <a:spLocks noGrp="1"/>
          </p:cNvSpPr>
          <p:nvPr>
            <p:ph sz="quarter" idx="13"/>
          </p:nvPr>
        </p:nvSpPr>
        <p:spPr>
          <a:xfrm>
            <a:off x="250825" y="981075"/>
            <a:ext cx="8351838" cy="1152525"/>
          </a:xfrm>
        </p:spPr>
        <p:txBody>
          <a:bodyPr/>
          <a:lstStyle/>
          <a:p>
            <a:pPr>
              <a:buFont typeface="Arial" pitchFamily="34" charset="0"/>
              <a:buNone/>
              <a:defRPr/>
            </a:pPr>
            <a:r>
              <a:rPr lang="zh-TW" altLang="en-US" dirty="0"/>
              <a:t>（二）民法的核心概念</a:t>
            </a:r>
            <a:endParaRPr lang="en-US" altLang="zh-TW" dirty="0"/>
          </a:p>
          <a:p>
            <a:pPr marL="514350" indent="-514350">
              <a:buFont typeface="+mj-lt"/>
              <a:buAutoNum type="arabicPeriod" startAt="4"/>
              <a:defRPr/>
            </a:pPr>
            <a:r>
              <a:rPr lang="zh-TW" altLang="en-US" dirty="0"/>
              <a:t>行為能力：</a:t>
            </a:r>
            <a:endParaRPr lang="en-US" altLang="zh-TW" dirty="0"/>
          </a:p>
          <a:p>
            <a:pPr>
              <a:buFont typeface="Arial" pitchFamily="34" charset="0"/>
              <a:buNone/>
              <a:defRPr/>
            </a:pPr>
            <a:endParaRPr lang="en-US" altLang="zh-TW" dirty="0"/>
          </a:p>
        </p:txBody>
      </p:sp>
      <p:pic>
        <p:nvPicPr>
          <p:cNvPr id="3891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2266950"/>
            <a:ext cx="9120187" cy="3465513"/>
          </a:xfrm>
          <a:prstGeom prst="rect">
            <a:avLst/>
          </a:prstGeom>
          <a:noFill/>
          <a:ln>
            <a:noFill/>
          </a:ln>
          <a:effectLst>
            <a:prstShdw prst="shdw17" dist="17961" dir="2700000">
              <a:srgbClr val="2F4D7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4643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b="1" dirty="0"/>
              <a:t>時事議題</a:t>
            </a:r>
          </a:p>
        </p:txBody>
      </p:sp>
      <p:sp>
        <p:nvSpPr>
          <p:cNvPr id="3" name="內容版面配置區 2"/>
          <p:cNvSpPr>
            <a:spLocks noGrp="1"/>
          </p:cNvSpPr>
          <p:nvPr>
            <p:ph idx="1"/>
          </p:nvPr>
        </p:nvSpPr>
        <p:spPr>
          <a:xfrm>
            <a:off x="755576" y="1772817"/>
            <a:ext cx="8147248" cy="1872208"/>
          </a:xfrm>
        </p:spPr>
        <p:txBody>
          <a:bodyPr>
            <a:normAutofit/>
          </a:bodyPr>
          <a:lstStyle/>
          <a:p>
            <a:pPr marL="0" indent="0" algn="just">
              <a:buNone/>
            </a:pPr>
            <a:r>
              <a:rPr lang="zh-TW" altLang="en-US" sz="2800" dirty="0">
                <a:latin typeface="微軟正黑體" panose="020B0604030504040204" pitchFamily="34" charset="-120"/>
                <a:ea typeface="微軟正黑體" panose="020B0604030504040204" pitchFamily="34" charset="-120"/>
              </a:rPr>
              <a:t>立法院</a:t>
            </a:r>
            <a:r>
              <a:rPr lang="en-US" altLang="zh-TW" sz="2800" dirty="0">
                <a:latin typeface="微軟正黑體" panose="020B0604030504040204" pitchFamily="34" charset="-120"/>
                <a:ea typeface="微軟正黑體" panose="020B0604030504040204" pitchFamily="34" charset="-120"/>
              </a:rPr>
              <a:t>2019/11/19</a:t>
            </a:r>
            <a:r>
              <a:rPr lang="zh-TW" altLang="en-US" sz="2800" dirty="0">
                <a:latin typeface="微軟正黑體" panose="020B0604030504040204" pitchFamily="34" charset="-120"/>
                <a:ea typeface="微軟正黑體" panose="020B0604030504040204" pitchFamily="34" charset="-120"/>
              </a:rPr>
              <a:t>增訂通過「自來水法」第</a:t>
            </a:r>
            <a:r>
              <a:rPr lang="en-US" altLang="zh-TW" sz="2800" dirty="0">
                <a:latin typeface="微軟正黑體" panose="020B0604030504040204" pitchFamily="34" charset="-120"/>
                <a:ea typeface="微軟正黑體" panose="020B0604030504040204" pitchFamily="34" charset="-120"/>
              </a:rPr>
              <a:t>61-2</a:t>
            </a:r>
            <a:r>
              <a:rPr lang="zh-TW" altLang="en-US" sz="2800" dirty="0">
                <a:latin typeface="微軟正黑體" panose="020B0604030504040204" pitchFamily="34" charset="-120"/>
                <a:ea typeface="微軟正黑體" panose="020B0604030504040204" pitchFamily="34" charset="-120"/>
              </a:rPr>
              <a:t>條條文草案。未來自來水用戶，可通過他人土地埋設水管，免取得所有權人同意書。但若對他人公有或私有土地造成損害，則按損害程度予以補償。</a:t>
            </a:r>
          </a:p>
        </p:txBody>
      </p:sp>
    </p:spTree>
    <p:extLst>
      <p:ext uri="{BB962C8B-B14F-4D97-AF65-F5344CB8AC3E}">
        <p14:creationId xmlns:p14="http://schemas.microsoft.com/office/powerpoint/2010/main" val="26474538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b="1" dirty="0"/>
              <a:t>議題剖析</a:t>
            </a:r>
          </a:p>
        </p:txBody>
      </p:sp>
      <p:sp>
        <p:nvSpPr>
          <p:cNvPr id="2" name="矩形 1"/>
          <p:cNvSpPr/>
          <p:nvPr/>
        </p:nvSpPr>
        <p:spPr>
          <a:xfrm>
            <a:off x="683568" y="1988840"/>
            <a:ext cx="7848872" cy="3539430"/>
          </a:xfrm>
          <a:prstGeom prst="rect">
            <a:avLst/>
          </a:prstGeom>
        </p:spPr>
        <p:txBody>
          <a:bodyPr wrap="square">
            <a:spAutoFit/>
          </a:bodyPr>
          <a:lstStyle/>
          <a:p>
            <a:pPr algn="just"/>
            <a:r>
              <a:rPr lang="zh-TW" altLang="en-US" sz="2800" dirty="0">
                <a:latin typeface="微軟正黑體" panose="020B0604030504040204" pitchFamily="34" charset="-120"/>
                <a:ea typeface="微軟正黑體" panose="020B0604030504040204" pitchFamily="34" charset="-120"/>
              </a:rPr>
              <a:t>「自來水法」部分條文修正案是由民進黨立委蘇治芬等人提案，用意在於讓自來水用戶順利接用進水管，改善國民生活環境。</a:t>
            </a:r>
            <a:endParaRPr lang="en-US" altLang="zh-TW" sz="2800" dirty="0">
              <a:latin typeface="微軟正黑體" panose="020B0604030504040204" pitchFamily="34" charset="-120"/>
              <a:ea typeface="微軟正黑體" panose="020B0604030504040204" pitchFamily="34" charset="-120"/>
            </a:endParaRPr>
          </a:p>
          <a:p>
            <a:pPr algn="just"/>
            <a:endParaRPr lang="en-US" altLang="zh-TW" sz="2800" dirty="0">
              <a:latin typeface="微軟正黑體" panose="020B0604030504040204" pitchFamily="34" charset="-120"/>
              <a:ea typeface="微軟正黑體" panose="020B0604030504040204" pitchFamily="34" charset="-120"/>
            </a:endParaRPr>
          </a:p>
          <a:p>
            <a:pPr algn="just"/>
            <a:r>
              <a:rPr lang="zh-TW" altLang="en-US" sz="2800" dirty="0">
                <a:latin typeface="微軟正黑體" panose="020B0604030504040204" pitchFamily="34" charset="-120"/>
                <a:ea typeface="微軟正黑體" panose="020B0604030504040204" pitchFamily="34" charset="-120"/>
              </a:rPr>
              <a:t>如果土地雖為私有土地，但現為既存道路或供公眾通行之巷道，自來水用戶只要得到道路主管機關</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通常為地方縣市政府</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同意，即可挖掘埋設水管，免取得所有權人同意書或設定地上權。</a:t>
            </a:r>
          </a:p>
        </p:txBody>
      </p:sp>
    </p:spTree>
    <p:extLst>
      <p:ext uri="{BB962C8B-B14F-4D97-AF65-F5344CB8AC3E}">
        <p14:creationId xmlns:p14="http://schemas.microsoft.com/office/powerpoint/2010/main" val="41323014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51520" y="341784"/>
            <a:ext cx="3168352" cy="1143000"/>
          </a:xfrm>
        </p:spPr>
        <p:txBody>
          <a:bodyPr/>
          <a:lstStyle/>
          <a:p>
            <a:r>
              <a:rPr lang="zh-TW" altLang="en-US" b="1" dirty="0"/>
              <a:t>議題小烤箱</a:t>
            </a:r>
          </a:p>
        </p:txBody>
      </p:sp>
      <p:sp>
        <p:nvSpPr>
          <p:cNvPr id="2" name="內容版面配置區 1"/>
          <p:cNvSpPr>
            <a:spLocks noGrp="1"/>
          </p:cNvSpPr>
          <p:nvPr>
            <p:ph idx="1"/>
          </p:nvPr>
        </p:nvSpPr>
        <p:spPr>
          <a:xfrm>
            <a:off x="539552" y="1772817"/>
            <a:ext cx="8147248" cy="1656184"/>
          </a:xfrm>
        </p:spPr>
        <p:txBody>
          <a:bodyPr/>
          <a:lstStyle/>
          <a:p>
            <a:pPr marL="0" indent="0">
              <a:buNone/>
            </a:pPr>
            <a:r>
              <a:rPr lang="zh-TW" altLang="en-US" dirty="0">
                <a:latin typeface="微軟正黑體" panose="020B0604030504040204" pitchFamily="34" charset="-120"/>
                <a:ea typeface="微軟正黑體" panose="020B0604030504040204" pitchFamily="34" charset="-120"/>
              </a:rPr>
              <a:t>請問該條文的修訂，展現了「所有權絕對原則」變遷為何種原則？</a:t>
            </a:r>
          </a:p>
        </p:txBody>
      </p:sp>
      <p:grpSp>
        <p:nvGrpSpPr>
          <p:cNvPr id="4" name="群組 3">
            <a:extLst>
              <a:ext uri="{FF2B5EF4-FFF2-40B4-BE49-F238E27FC236}">
                <a16:creationId xmlns:a16="http://schemas.microsoft.com/office/drawing/2014/main" xmlns="" id="{1364BB3C-4F2E-4B96-B23C-84E244B20548}"/>
              </a:ext>
            </a:extLst>
          </p:cNvPr>
          <p:cNvGrpSpPr>
            <a:grpSpLocks/>
          </p:cNvGrpSpPr>
          <p:nvPr/>
        </p:nvGrpSpPr>
        <p:grpSpPr bwMode="auto">
          <a:xfrm>
            <a:off x="2339752" y="3284984"/>
            <a:ext cx="4976812" cy="1715704"/>
            <a:chOff x="2373182" y="3140970"/>
            <a:chExt cx="4030962" cy="1681692"/>
          </a:xfrm>
        </p:grpSpPr>
        <p:sp>
          <p:nvSpPr>
            <p:cNvPr id="5" name="文字方塊 5">
              <a:extLst>
                <a:ext uri="{FF2B5EF4-FFF2-40B4-BE49-F238E27FC236}">
                  <a16:creationId xmlns:a16="http://schemas.microsoft.com/office/drawing/2014/main" xmlns="" id="{A489F457-9026-46C1-9291-975EBD954019}"/>
                </a:ext>
              </a:extLst>
            </p:cNvPr>
            <p:cNvSpPr txBox="1">
              <a:spLocks noChangeArrowheads="1"/>
            </p:cNvSpPr>
            <p:nvPr/>
          </p:nvSpPr>
          <p:spPr bwMode="auto">
            <a:xfrm>
              <a:off x="3020523" y="3887469"/>
              <a:ext cx="3383621" cy="935193"/>
            </a:xfrm>
            <a:prstGeom prst="rect">
              <a:avLst/>
            </a:prstGeom>
            <a:solidFill>
              <a:srgbClr val="57CBF5"/>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r">
                <a:spcBef>
                  <a:spcPct val="0"/>
                </a:spcBef>
                <a:buNone/>
              </a:pPr>
              <a:r>
                <a:rPr lang="zh-TW" altLang="en-US" sz="2800" dirty="0">
                  <a:latin typeface="微軟正黑體" panose="020B0604030504040204" pitchFamily="34" charset="-120"/>
                  <a:ea typeface="微軟正黑體" panose="020B0604030504040204" pitchFamily="34" charset="-120"/>
                </a:rPr>
                <a:t>「所有權絕對原則」、 「所有權社會化原則」</a:t>
              </a:r>
            </a:p>
          </p:txBody>
        </p:sp>
        <p:sp>
          <p:nvSpPr>
            <p:cNvPr id="6" name="橢圓 5">
              <a:extLst>
                <a:ext uri="{FF2B5EF4-FFF2-40B4-BE49-F238E27FC236}">
                  <a16:creationId xmlns:a16="http://schemas.microsoft.com/office/drawing/2014/main" xmlns="" id="{45BE05FA-D619-499B-BD10-D67268CC734A}"/>
                </a:ext>
              </a:extLst>
            </p:cNvPr>
            <p:cNvSpPr/>
            <p:nvPr/>
          </p:nvSpPr>
          <p:spPr bwMode="auto">
            <a:xfrm>
              <a:off x="2373182" y="3140970"/>
              <a:ext cx="902627" cy="10581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fontAlgn="auto" hangingPunct="1">
                <a:spcBef>
                  <a:spcPts val="0"/>
                </a:spcBef>
                <a:spcAft>
                  <a:spcPts val="0"/>
                </a:spcAft>
                <a:defRPr/>
              </a:pPr>
              <a:r>
                <a:rPr lang="zh-TW" altLang="en-US" sz="5000" dirty="0">
                  <a:solidFill>
                    <a:srgbClr val="FFFFFF"/>
                  </a:solidFill>
                  <a:latin typeface="微軟正黑體" panose="020B0604030504040204" pitchFamily="34" charset="-120"/>
                  <a:ea typeface="微軟正黑體" panose="020B0604030504040204" pitchFamily="34" charset="-120"/>
                </a:rPr>
                <a:t>答</a:t>
              </a:r>
            </a:p>
          </p:txBody>
        </p:sp>
      </p:grpSp>
    </p:spTree>
    <p:extLst>
      <p:ext uri="{BB962C8B-B14F-4D97-AF65-F5344CB8AC3E}">
        <p14:creationId xmlns:p14="http://schemas.microsoft.com/office/powerpoint/2010/main" val="233491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468313" y="476250"/>
            <a:ext cx="8351837" cy="2447925"/>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400" dirty="0">
                <a:solidFill>
                  <a:schemeClr val="accent2">
                    <a:lumMod val="75000"/>
                  </a:schemeClr>
                </a:solidFill>
                <a:latin typeface="華康細圓體" pitchFamily="49" charset="-120"/>
                <a:ea typeface="華康細圓體" pitchFamily="49" charset="-120"/>
              </a:rPr>
              <a:t>例如：</a:t>
            </a:r>
            <a:r>
              <a:rPr lang="zh-TW" altLang="en-US" sz="2400" dirty="0">
                <a:solidFill>
                  <a:schemeClr val="tx1"/>
                </a:solidFill>
                <a:latin typeface="華康細圓體" pitchFamily="49" charset="-120"/>
                <a:ea typeface="華康細圓體" pitchFamily="49" charset="-120"/>
              </a:rPr>
              <a:t>大頭的土地沒有可對外通行的通道，出入都必須經過小志所擁有的土地才能到達公路，如果堅守所有權絕對原則的要求，小志可以拒絕大頭通行自己的土地，但這樣一來，會減損大頭使用他的土地的價值，有礙經濟發展和公共利益，因此民法便允許大頭可以通行小志的土地以到達公路，這便是所有權相對原則的體現。</a:t>
            </a:r>
          </a:p>
        </p:txBody>
      </p:sp>
      <p:sp>
        <p:nvSpPr>
          <p:cNvPr id="3" name="矩形 2"/>
          <p:cNvSpPr/>
          <p:nvPr/>
        </p:nvSpPr>
        <p:spPr>
          <a:xfrm>
            <a:off x="755650" y="5229225"/>
            <a:ext cx="7993063" cy="1079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800" b="1" dirty="0">
              <a:latin typeface="微軟正黑體" pitchFamily="34" charset="-120"/>
              <a:ea typeface="微軟正黑體" pitchFamily="34" charset="-120"/>
            </a:endParaRPr>
          </a:p>
        </p:txBody>
      </p:sp>
      <p:sp>
        <p:nvSpPr>
          <p:cNvPr id="4" name="矩形 3"/>
          <p:cNvSpPr/>
          <p:nvPr/>
        </p:nvSpPr>
        <p:spPr>
          <a:xfrm>
            <a:off x="755650" y="3284538"/>
            <a:ext cx="7993063" cy="194468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3200" b="1" dirty="0">
                <a:solidFill>
                  <a:schemeClr val="accent1">
                    <a:lumMod val="50000"/>
                  </a:schemeClr>
                </a:solidFill>
                <a:latin typeface="微軟正黑體" pitchFamily="34" charset="-120"/>
                <a:ea typeface="微軟正黑體" pitchFamily="34" charset="-120"/>
              </a:rPr>
              <a:t>                 </a:t>
            </a:r>
            <a:endParaRPr lang="en-US" altLang="zh-TW" sz="3200" b="1" dirty="0">
              <a:solidFill>
                <a:schemeClr val="accent1">
                  <a:lumMod val="50000"/>
                </a:schemeClr>
              </a:solidFill>
              <a:latin typeface="微軟正黑體" pitchFamily="34" charset="-120"/>
              <a:ea typeface="微軟正黑體" pitchFamily="34" charset="-120"/>
            </a:endParaRPr>
          </a:p>
        </p:txBody>
      </p:sp>
      <p:sp>
        <p:nvSpPr>
          <p:cNvPr id="5" name="圓角矩形 4"/>
          <p:cNvSpPr/>
          <p:nvPr/>
        </p:nvSpPr>
        <p:spPr>
          <a:xfrm>
            <a:off x="1763713" y="3429000"/>
            <a:ext cx="1584325" cy="503238"/>
          </a:xfrm>
          <a:prstGeom prst="roundRect">
            <a:avLst/>
          </a:prstGeom>
          <a:solidFill>
            <a:schemeClr val="accent3">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zh-TW" altLang="en-US" sz="2400" b="1" dirty="0">
                <a:solidFill>
                  <a:schemeClr val="accent3">
                    <a:lumMod val="50000"/>
                  </a:schemeClr>
                </a:solidFill>
                <a:latin typeface="微軟正黑體" pitchFamily="34" charset="-120"/>
                <a:ea typeface="微軟正黑體" pitchFamily="34" charset="-120"/>
              </a:rPr>
              <a:t>大頭的地</a:t>
            </a:r>
          </a:p>
        </p:txBody>
      </p:sp>
      <p:sp>
        <p:nvSpPr>
          <p:cNvPr id="6" name="矩形 5"/>
          <p:cNvSpPr/>
          <p:nvPr/>
        </p:nvSpPr>
        <p:spPr>
          <a:xfrm>
            <a:off x="2413000" y="3932238"/>
            <a:ext cx="215900" cy="129698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ea typeface="微軟正黑體" pitchFamily="34" charset="-120"/>
            </a:endParaRPr>
          </a:p>
        </p:txBody>
      </p:sp>
      <p:sp>
        <p:nvSpPr>
          <p:cNvPr id="8" name="文字方塊 7"/>
          <p:cNvSpPr txBox="1"/>
          <p:nvPr/>
        </p:nvSpPr>
        <p:spPr>
          <a:xfrm>
            <a:off x="755650" y="4695825"/>
            <a:ext cx="1416050" cy="461963"/>
          </a:xfrm>
          <a:prstGeom prst="rect">
            <a:avLst/>
          </a:prstGeom>
          <a:noFill/>
        </p:spPr>
        <p:txBody>
          <a:bodyPr wrap="none">
            <a:spAutoFit/>
          </a:bodyPr>
          <a:lstStyle/>
          <a:p>
            <a:pPr>
              <a:defRPr/>
            </a:pPr>
            <a:r>
              <a:rPr lang="zh-TW" altLang="en-US" sz="2400" b="1" dirty="0">
                <a:solidFill>
                  <a:schemeClr val="accent1">
                    <a:lumMod val="75000"/>
                  </a:schemeClr>
                </a:solidFill>
                <a:latin typeface="微軟正黑體" pitchFamily="34" charset="-120"/>
                <a:ea typeface="微軟正黑體" pitchFamily="34" charset="-120"/>
              </a:rPr>
              <a:t>小志的地</a:t>
            </a:r>
          </a:p>
        </p:txBody>
      </p:sp>
      <p:sp>
        <p:nvSpPr>
          <p:cNvPr id="9" name="矩形 8"/>
          <p:cNvSpPr/>
          <p:nvPr/>
        </p:nvSpPr>
        <p:spPr>
          <a:xfrm>
            <a:off x="755650" y="5732463"/>
            <a:ext cx="720725"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p:cNvSpPr/>
          <p:nvPr/>
        </p:nvSpPr>
        <p:spPr>
          <a:xfrm>
            <a:off x="2051050" y="5732463"/>
            <a:ext cx="720725"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矩形 10"/>
          <p:cNvSpPr/>
          <p:nvPr/>
        </p:nvSpPr>
        <p:spPr>
          <a:xfrm>
            <a:off x="3348038" y="5732463"/>
            <a:ext cx="719137"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p:cNvSpPr/>
          <p:nvPr/>
        </p:nvSpPr>
        <p:spPr>
          <a:xfrm>
            <a:off x="4716463" y="5732463"/>
            <a:ext cx="719137"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p:cNvSpPr/>
          <p:nvPr/>
        </p:nvSpPr>
        <p:spPr>
          <a:xfrm>
            <a:off x="6011863" y="5732463"/>
            <a:ext cx="720725"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p:cNvSpPr/>
          <p:nvPr/>
        </p:nvSpPr>
        <p:spPr>
          <a:xfrm>
            <a:off x="7235825" y="5732463"/>
            <a:ext cx="720725"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矩形 14"/>
          <p:cNvSpPr/>
          <p:nvPr/>
        </p:nvSpPr>
        <p:spPr>
          <a:xfrm>
            <a:off x="8496300" y="5732463"/>
            <a:ext cx="252413"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503" name="文字方塊 15"/>
          <p:cNvSpPr txBox="1">
            <a:spLocks noChangeArrowheads="1"/>
          </p:cNvSpPr>
          <p:nvPr/>
        </p:nvSpPr>
        <p:spPr bwMode="auto">
          <a:xfrm>
            <a:off x="2771775" y="5497513"/>
            <a:ext cx="544513" cy="523875"/>
          </a:xfrm>
          <a:prstGeom prst="rect">
            <a:avLst/>
          </a:prstGeom>
          <a:noFill/>
          <a:ln w="9525">
            <a:noFill/>
            <a:miter lim="800000"/>
            <a:headEnd/>
            <a:tailEnd/>
          </a:ln>
        </p:spPr>
        <p:txBody>
          <a:bodyPr wrap="none">
            <a:spAutoFit/>
          </a:bodyPr>
          <a:lstStyle/>
          <a:p>
            <a:r>
              <a:rPr lang="zh-TW" altLang="en-US" sz="2800" b="1">
                <a:solidFill>
                  <a:schemeClr val="bg1"/>
                </a:solidFill>
                <a:latin typeface="微軟正黑體" pitchFamily="34" charset="-120"/>
                <a:ea typeface="微軟正黑體" pitchFamily="34" charset="-120"/>
              </a:rPr>
              <a:t>公</a:t>
            </a:r>
          </a:p>
        </p:txBody>
      </p:sp>
      <p:sp>
        <p:nvSpPr>
          <p:cNvPr id="63504" name="文字方塊 16"/>
          <p:cNvSpPr txBox="1">
            <a:spLocks noChangeArrowheads="1"/>
          </p:cNvSpPr>
          <p:nvPr/>
        </p:nvSpPr>
        <p:spPr bwMode="auto">
          <a:xfrm>
            <a:off x="4100513" y="5497513"/>
            <a:ext cx="542925" cy="523875"/>
          </a:xfrm>
          <a:prstGeom prst="rect">
            <a:avLst/>
          </a:prstGeom>
          <a:noFill/>
          <a:ln w="9525">
            <a:noFill/>
            <a:miter lim="800000"/>
            <a:headEnd/>
            <a:tailEnd/>
          </a:ln>
        </p:spPr>
        <p:txBody>
          <a:bodyPr wrap="none">
            <a:spAutoFit/>
          </a:bodyPr>
          <a:lstStyle/>
          <a:p>
            <a:r>
              <a:rPr lang="zh-TW" altLang="en-US" sz="2800" b="1">
                <a:solidFill>
                  <a:schemeClr val="bg1"/>
                </a:solidFill>
                <a:latin typeface="微軟正黑體" pitchFamily="34" charset="-120"/>
                <a:ea typeface="微軟正黑體" pitchFamily="34" charset="-120"/>
              </a:rPr>
              <a:t>路</a:t>
            </a:r>
          </a:p>
        </p:txBody>
      </p:sp>
      <p:grpSp>
        <p:nvGrpSpPr>
          <p:cNvPr id="7" name="群組 19"/>
          <p:cNvGrpSpPr>
            <a:grpSpLocks/>
          </p:cNvGrpSpPr>
          <p:nvPr/>
        </p:nvGrpSpPr>
        <p:grpSpPr bwMode="auto">
          <a:xfrm>
            <a:off x="3132138" y="4005263"/>
            <a:ext cx="3960812" cy="431800"/>
            <a:chOff x="3131840" y="4005064"/>
            <a:chExt cx="3960440" cy="432048"/>
          </a:xfrm>
        </p:grpSpPr>
        <p:sp>
          <p:nvSpPr>
            <p:cNvPr id="18" name="矩形圖說文字 17"/>
            <p:cNvSpPr/>
            <p:nvPr/>
          </p:nvSpPr>
          <p:spPr>
            <a:xfrm rot="5400000">
              <a:off x="4896036" y="2240868"/>
              <a:ext cx="432048" cy="3960440"/>
            </a:xfrm>
            <a:prstGeom prst="wedge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512" name="文字方塊 18"/>
            <p:cNvSpPr txBox="1">
              <a:spLocks noChangeArrowheads="1"/>
            </p:cNvSpPr>
            <p:nvPr/>
          </p:nvSpPr>
          <p:spPr bwMode="auto">
            <a:xfrm>
              <a:off x="3275856" y="4005064"/>
              <a:ext cx="3775393" cy="400110"/>
            </a:xfrm>
            <a:prstGeom prst="rect">
              <a:avLst/>
            </a:prstGeom>
            <a:noFill/>
            <a:ln w="9525">
              <a:noFill/>
              <a:miter lim="800000"/>
              <a:headEnd/>
              <a:tailEnd/>
            </a:ln>
          </p:spPr>
          <p:txBody>
            <a:bodyPr wrap="none">
              <a:spAutoFit/>
            </a:bodyPr>
            <a:lstStyle/>
            <a:p>
              <a:r>
                <a:rPr lang="zh-TW" altLang="en-US" sz="2000" b="1">
                  <a:latin typeface="微軟正黑體" pitchFamily="34" charset="-120"/>
                  <a:ea typeface="微軟正黑體" pitchFamily="34" charset="-120"/>
                </a:rPr>
                <a:t>若要到達公路必須經過小志的地</a:t>
              </a:r>
            </a:p>
          </p:txBody>
        </p:sp>
      </p:grpSp>
      <p:grpSp>
        <p:nvGrpSpPr>
          <p:cNvPr id="16" name="群組 22"/>
          <p:cNvGrpSpPr>
            <a:grpSpLocks/>
          </p:cNvGrpSpPr>
          <p:nvPr/>
        </p:nvGrpSpPr>
        <p:grpSpPr bwMode="auto">
          <a:xfrm>
            <a:off x="3779838" y="4508500"/>
            <a:ext cx="2879725" cy="792163"/>
            <a:chOff x="3563888" y="4509120"/>
            <a:chExt cx="2880320" cy="792088"/>
          </a:xfrm>
        </p:grpSpPr>
        <p:sp>
          <p:nvSpPr>
            <p:cNvPr id="21" name="圓角矩形圖說文字 20"/>
            <p:cNvSpPr/>
            <p:nvPr/>
          </p:nvSpPr>
          <p:spPr>
            <a:xfrm flipV="1">
              <a:off x="3563888" y="4509120"/>
              <a:ext cx="2880320" cy="792088"/>
            </a:xfrm>
            <a:prstGeom prst="wedgeRoundRectCallou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510" name="文字方塊 21"/>
            <p:cNvSpPr txBox="1">
              <a:spLocks noChangeArrowheads="1"/>
            </p:cNvSpPr>
            <p:nvPr/>
          </p:nvSpPr>
          <p:spPr bwMode="auto">
            <a:xfrm>
              <a:off x="3635896" y="4581128"/>
              <a:ext cx="2749471" cy="707886"/>
            </a:xfrm>
            <a:prstGeom prst="rect">
              <a:avLst/>
            </a:prstGeom>
            <a:noFill/>
            <a:ln w="9525">
              <a:noFill/>
              <a:miter lim="800000"/>
              <a:headEnd/>
              <a:tailEnd/>
            </a:ln>
          </p:spPr>
          <p:txBody>
            <a:bodyPr wrap="none">
              <a:spAutoFit/>
            </a:bodyPr>
            <a:lstStyle/>
            <a:p>
              <a:r>
                <a:rPr lang="zh-TW" altLang="en-US" sz="2000" b="1">
                  <a:latin typeface="微軟正黑體" pitchFamily="34" charset="-120"/>
                  <a:ea typeface="微軟正黑體" pitchFamily="34" charset="-120"/>
                </a:rPr>
                <a:t>避免妨礙經濟發展以及</a:t>
              </a:r>
              <a:endParaRPr lang="en-US" altLang="zh-TW" sz="2000" b="1">
                <a:latin typeface="微軟正黑體" pitchFamily="34" charset="-120"/>
                <a:ea typeface="微軟正黑體" pitchFamily="34" charset="-120"/>
              </a:endParaRPr>
            </a:p>
            <a:p>
              <a:r>
                <a:rPr lang="zh-TW" altLang="en-US" sz="2000" b="1">
                  <a:latin typeface="微軟正黑體" pitchFamily="34" charset="-120"/>
                  <a:ea typeface="微軟正黑體" pitchFamily="34" charset="-120"/>
                </a:rPr>
                <a:t>公共利益的維護</a:t>
              </a:r>
            </a:p>
          </p:txBody>
        </p:sp>
      </p:grpSp>
      <p:sp>
        <p:nvSpPr>
          <p:cNvPr id="24" name="向右箭號 23"/>
          <p:cNvSpPr/>
          <p:nvPr/>
        </p:nvSpPr>
        <p:spPr>
          <a:xfrm>
            <a:off x="6804025" y="4868863"/>
            <a:ext cx="863600" cy="288925"/>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文字方塊 24"/>
          <p:cNvSpPr txBox="1"/>
          <p:nvPr/>
        </p:nvSpPr>
        <p:spPr>
          <a:xfrm>
            <a:off x="7740650" y="4797425"/>
            <a:ext cx="800100" cy="461963"/>
          </a:xfrm>
          <a:prstGeom prst="rect">
            <a:avLst/>
          </a:prstGeom>
          <a:noFill/>
        </p:spPr>
        <p:txBody>
          <a:bodyPr wrap="none">
            <a:spAutoFit/>
          </a:bodyPr>
          <a:lstStyle/>
          <a:p>
            <a:pPr>
              <a:defRPr/>
            </a:pPr>
            <a:r>
              <a:rPr lang="zh-TW" altLang="en-US" sz="2400" b="1" dirty="0">
                <a:solidFill>
                  <a:schemeClr val="accent2">
                    <a:lumMod val="60000"/>
                    <a:lumOff val="40000"/>
                  </a:schemeClr>
                </a:solidFill>
                <a:latin typeface="微軟正黑體" pitchFamily="34" charset="-120"/>
                <a:ea typeface="微軟正黑體" pitchFamily="34" charset="-120"/>
              </a:rPr>
              <a:t>允許</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橢圓 1"/>
          <p:cNvSpPr/>
          <p:nvPr/>
        </p:nvSpPr>
        <p:spPr bwMode="auto">
          <a:xfrm>
            <a:off x="3995936" y="1340768"/>
            <a:ext cx="1152128" cy="1154837"/>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zh-TW" altLang="en-US" sz="5400" b="1" dirty="0">
                <a:solidFill>
                  <a:srgbClr val="002060"/>
                </a:solidFill>
                <a:latin typeface="Microsoft JhengHei" pitchFamily="34" charset="-120"/>
                <a:ea typeface="Microsoft JhengHei" pitchFamily="34" charset="-120"/>
              </a:rPr>
              <a:t>參</a:t>
            </a:r>
            <a:endParaRPr kumimoji="0" lang="zh-TW" altLang="en-US" sz="5400" b="1" dirty="0">
              <a:solidFill>
                <a:srgbClr val="002060"/>
              </a:solidFill>
              <a:latin typeface="Microsoft JhengHei" pitchFamily="34" charset="-120"/>
              <a:ea typeface="Microsoft JhengHei" pitchFamily="34" charset="-120"/>
            </a:endParaRPr>
          </a:p>
        </p:txBody>
      </p:sp>
      <p:sp>
        <p:nvSpPr>
          <p:cNvPr id="3" name="矩形 2"/>
          <p:cNvSpPr/>
          <p:nvPr/>
        </p:nvSpPr>
        <p:spPr>
          <a:xfrm>
            <a:off x="1187624" y="2608070"/>
            <a:ext cx="7109639" cy="1754326"/>
          </a:xfrm>
          <a:prstGeom prst="rect">
            <a:avLst/>
          </a:prstGeom>
        </p:spPr>
        <p:txBody>
          <a:bodyPr wrap="none">
            <a:spAutoFit/>
          </a:bodyPr>
          <a:lstStyle/>
          <a:p>
            <a:pPr algn="ctr">
              <a:defRPr/>
            </a:pPr>
            <a:r>
              <a:rPr lang="zh-TW" altLang="en-US" sz="5400" b="1" dirty="0">
                <a:latin typeface="微軟正黑體" panose="020B0604030504040204" pitchFamily="34" charset="-120"/>
                <a:ea typeface="微軟正黑體" panose="020B0604030504040204" pitchFamily="34" charset="-120"/>
              </a:rPr>
              <a:t>民法如何規範</a:t>
            </a:r>
            <a:endParaRPr lang="en-US" altLang="zh-TW" sz="5400" b="1" dirty="0">
              <a:latin typeface="微軟正黑體" panose="020B0604030504040204" pitchFamily="34" charset="-120"/>
              <a:ea typeface="微軟正黑體" panose="020B0604030504040204" pitchFamily="34" charset="-120"/>
            </a:endParaRPr>
          </a:p>
          <a:p>
            <a:pPr algn="ctr">
              <a:defRPr/>
            </a:pPr>
            <a:r>
              <a:rPr lang="zh-TW" altLang="en-US" sz="5400" b="1" dirty="0">
                <a:latin typeface="微軟正黑體" panose="020B0604030504040204" pitchFamily="34" charset="-120"/>
                <a:ea typeface="微軟正黑體" panose="020B0604030504040204" pitchFamily="34" charset="-120"/>
              </a:rPr>
              <a:t>配偶之間的財產關係？</a:t>
            </a:r>
            <a:endParaRPr lang="zh-TW" altLang="en-US" sz="5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424111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06492" y="332656"/>
            <a:ext cx="1313180" cy="769441"/>
          </a:xfrm>
          <a:prstGeom prst="rect">
            <a:avLst/>
          </a:prstGeom>
          <a:noFill/>
        </p:spPr>
        <p:txBody>
          <a:bodyPr wrap="none" rtlCol="0">
            <a:spAutoFit/>
          </a:bodyPr>
          <a:lstStyle/>
          <a:p>
            <a:r>
              <a:rPr lang="zh-TW" altLang="en-US" sz="4400" b="1" dirty="0">
                <a:latin typeface="微軟正黑體" pitchFamily="34" charset="-120"/>
                <a:ea typeface="微軟正黑體" pitchFamily="34" charset="-120"/>
              </a:rPr>
              <a:t>一、</a:t>
            </a:r>
          </a:p>
        </p:txBody>
      </p:sp>
      <p:sp>
        <p:nvSpPr>
          <p:cNvPr id="2" name="內容版面配置區 1"/>
          <p:cNvSpPr>
            <a:spLocks noGrp="1"/>
          </p:cNvSpPr>
          <p:nvPr>
            <p:ph idx="1"/>
          </p:nvPr>
        </p:nvSpPr>
        <p:spPr/>
        <p:txBody>
          <a:bodyPr>
            <a:normAutofit/>
          </a:bodyPr>
          <a:lstStyle/>
          <a:p>
            <a:pPr>
              <a:lnSpc>
                <a:spcPct val="100000"/>
              </a:lnSpc>
            </a:pPr>
            <a:r>
              <a:rPr lang="zh-TW" altLang="en-US" sz="2800" dirty="0"/>
              <a:t>婚姻是一種雙方以「永久共同生活」、「組成家庭」 為目的而締結之身分上的契約。</a:t>
            </a:r>
            <a:endParaRPr lang="en-US" altLang="zh-TW" sz="2800" dirty="0"/>
          </a:p>
          <a:p>
            <a:pPr>
              <a:lnSpc>
                <a:spcPct val="100000"/>
              </a:lnSpc>
            </a:pPr>
            <a:r>
              <a:rPr lang="zh-TW" altLang="en-US" sz="2800" dirty="0"/>
              <a:t>夫妻雙方進入婚姻關係前後，必須思考財產的管理、使用、收益與處分。</a:t>
            </a:r>
          </a:p>
        </p:txBody>
      </p:sp>
      <p:sp>
        <p:nvSpPr>
          <p:cNvPr id="4" name="標題 3"/>
          <p:cNvSpPr>
            <a:spLocks noGrp="1"/>
          </p:cNvSpPr>
          <p:nvPr>
            <p:ph type="title"/>
          </p:nvPr>
        </p:nvSpPr>
        <p:spPr>
          <a:xfrm>
            <a:off x="1554356" y="145876"/>
            <a:ext cx="7283152" cy="1143000"/>
          </a:xfrm>
        </p:spPr>
        <p:txBody>
          <a:bodyPr/>
          <a:lstStyle/>
          <a:p>
            <a:pPr algn="l"/>
            <a:r>
              <a:rPr lang="zh-TW" altLang="en-US" b="1" dirty="0"/>
              <a:t>結婚後，財產要怎麼分配才合理 </a:t>
            </a:r>
          </a:p>
        </p:txBody>
      </p:sp>
    </p:spTree>
    <p:extLst>
      <p:ext uri="{BB962C8B-B14F-4D97-AF65-F5344CB8AC3E}">
        <p14:creationId xmlns:p14="http://schemas.microsoft.com/office/powerpoint/2010/main" val="18652449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假設今天你要結婚了，你怎麼看待以下問題？</a:t>
            </a:r>
          </a:p>
        </p:txBody>
      </p:sp>
      <p:sp>
        <p:nvSpPr>
          <p:cNvPr id="4" name="內容版面配置區 3">
            <a:extLst>
              <a:ext uri="{FF2B5EF4-FFF2-40B4-BE49-F238E27FC236}">
                <a16:creationId xmlns:a16="http://schemas.microsoft.com/office/drawing/2014/main" xmlns="" id="{FE97DBA9-0A8A-4777-A6CF-7FF2538B5121}"/>
              </a:ext>
            </a:extLst>
          </p:cNvPr>
          <p:cNvSpPr>
            <a:spLocks noGrp="1"/>
          </p:cNvSpPr>
          <p:nvPr>
            <p:ph idx="1"/>
          </p:nvPr>
        </p:nvSpPr>
        <p:spPr/>
        <p:txBody>
          <a:bodyPr/>
          <a:lstStyle/>
          <a:p>
            <a:endParaRPr lang="zh-TW" altLang="en-US"/>
          </a:p>
        </p:txBody>
      </p:sp>
      <p:pic>
        <p:nvPicPr>
          <p:cNvPr id="6" name="圖片 5">
            <a:extLst>
              <a:ext uri="{FF2B5EF4-FFF2-40B4-BE49-F238E27FC236}">
                <a16:creationId xmlns:a16="http://schemas.microsoft.com/office/drawing/2014/main" xmlns="" id="{724BC3DC-9C26-4741-B3BC-116C7684A7ED}"/>
              </a:ext>
            </a:extLst>
          </p:cNvPr>
          <p:cNvPicPr>
            <a:picLocks noChangeAspect="1"/>
          </p:cNvPicPr>
          <p:nvPr/>
        </p:nvPicPr>
        <p:blipFill>
          <a:blip r:embed="rId2"/>
          <a:stretch>
            <a:fillRect/>
          </a:stretch>
        </p:blipFill>
        <p:spPr>
          <a:xfrm>
            <a:off x="-1036" y="1307484"/>
            <a:ext cx="9144000" cy="5111393"/>
          </a:xfrm>
          <a:prstGeom prst="rect">
            <a:avLst/>
          </a:prstGeom>
        </p:spPr>
      </p:pic>
    </p:spTree>
    <p:extLst>
      <p:ext uri="{BB962C8B-B14F-4D97-AF65-F5344CB8AC3E}">
        <p14:creationId xmlns:p14="http://schemas.microsoft.com/office/powerpoint/2010/main" val="12712555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t>(</a:t>
            </a:r>
            <a:r>
              <a:rPr lang="zh-TW" altLang="en-US" sz="4000" dirty="0"/>
              <a:t>一</a:t>
            </a:r>
            <a:r>
              <a:rPr lang="en-US" altLang="zh-TW" sz="4000" dirty="0"/>
              <a:t>) </a:t>
            </a:r>
            <a:r>
              <a:rPr lang="zh-TW" altLang="en-US" sz="4000" dirty="0"/>
              <a:t>家庭生活費用怎麼分擔</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383535362"/>
              </p:ext>
            </p:extLst>
          </p:nvPr>
        </p:nvGraphicFramePr>
        <p:xfrm>
          <a:off x="468313" y="1600200"/>
          <a:ext cx="8218488" cy="2316480"/>
        </p:xfrm>
        <a:graphic>
          <a:graphicData uri="http://schemas.openxmlformats.org/drawingml/2006/table">
            <a:tbl>
              <a:tblPr firstRow="1" bandRow="1">
                <a:tableStyleId>{7DF18680-E054-41AD-8BC1-D1AEF772440D}</a:tableStyleId>
              </a:tblPr>
              <a:tblGrid>
                <a:gridCol w="3455615">
                  <a:extLst>
                    <a:ext uri="{9D8B030D-6E8A-4147-A177-3AD203B41FA5}">
                      <a16:colId xmlns:a16="http://schemas.microsoft.com/office/drawing/2014/main" xmlns="" val="20000"/>
                    </a:ext>
                  </a:extLst>
                </a:gridCol>
                <a:gridCol w="4762873">
                  <a:extLst>
                    <a:ext uri="{9D8B030D-6E8A-4147-A177-3AD203B41FA5}">
                      <a16:colId xmlns:a16="http://schemas.microsoft.com/office/drawing/2014/main" xmlns="" val="20001"/>
                    </a:ext>
                  </a:extLst>
                </a:gridCol>
              </a:tblGrid>
              <a:tr h="370840">
                <a:tc>
                  <a:txBody>
                    <a:bodyPr/>
                    <a:lstStyle/>
                    <a:p>
                      <a:r>
                        <a:rPr lang="zh-TW" altLang="en-US" sz="2800" b="0" dirty="0">
                          <a:latin typeface="微軟正黑體" panose="020B0604030504040204" pitchFamily="34" charset="-120"/>
                          <a:ea typeface="微軟正黑體" panose="020B0604030504040204" pitchFamily="34" charset="-120"/>
                        </a:rPr>
                        <a:t>若雙方各有各的收入</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0" dirty="0">
                          <a:latin typeface="微軟正黑體" panose="020B0604030504040204" pitchFamily="34" charset="-120"/>
                          <a:ea typeface="微軟正黑體" panose="020B0604030504040204" pitchFamily="34" charset="-120"/>
                        </a:rPr>
                        <a:t>家庭生活費用理應共同承擔、平均分配。</a:t>
                      </a:r>
                    </a:p>
                  </a:txBody>
                  <a:tcPr/>
                </a:tc>
                <a:extLst>
                  <a:ext uri="{0D108BD9-81ED-4DB2-BD59-A6C34878D82A}">
                    <a16:rowId xmlns:a16="http://schemas.microsoft.com/office/drawing/2014/main" xmlns="" val="10000"/>
                  </a:ext>
                </a:extLst>
              </a:tr>
              <a:tr h="370840">
                <a:tc>
                  <a:txBody>
                    <a:bodyPr/>
                    <a:lstStyle/>
                    <a:p>
                      <a:r>
                        <a:rPr lang="zh-TW" altLang="en-US" sz="2800" b="0" dirty="0">
                          <a:latin typeface="微軟正黑體" panose="020B0604030504040204" pitchFamily="34" charset="-120"/>
                          <a:ea typeface="微軟正黑體" panose="020B0604030504040204" pitchFamily="34" charset="-120"/>
                        </a:rPr>
                        <a:t>若有一方在外工作，一方操持家務</a:t>
                      </a:r>
                    </a:p>
                  </a:txBody>
                  <a:tcPr anchor="ctr"/>
                </a:tc>
                <a:tc>
                  <a:txBody>
                    <a:bodyPr/>
                    <a:lstStyle/>
                    <a:p>
                      <a:r>
                        <a:rPr lang="zh-TW" altLang="en-US" sz="2800" b="0" dirty="0">
                          <a:latin typeface="微軟正黑體" panose="020B0604030504040204" pitchFamily="34" charset="-120"/>
                          <a:ea typeface="微軟正黑體" panose="020B0604030504040204" pitchFamily="34" charset="-120"/>
                        </a:rPr>
                        <a:t>要求家庭開銷一人付一半，對辭去工作、肩負全職家務工作的一方可能就不太公平。</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51576542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t>(</a:t>
            </a:r>
            <a:r>
              <a:rPr lang="zh-TW" altLang="en-US" sz="4000" dirty="0"/>
              <a:t>二</a:t>
            </a:r>
            <a:r>
              <a:rPr lang="en-US" altLang="zh-TW" sz="4000" dirty="0"/>
              <a:t>) </a:t>
            </a:r>
            <a:r>
              <a:rPr lang="zh-TW" altLang="en-US" sz="4000" dirty="0"/>
              <a:t>做家事可以領薪水嗎</a:t>
            </a:r>
          </a:p>
        </p:txBody>
      </p:sp>
      <p:sp>
        <p:nvSpPr>
          <p:cNvPr id="3" name="內容版面配置區 2"/>
          <p:cNvSpPr>
            <a:spLocks noGrp="1"/>
          </p:cNvSpPr>
          <p:nvPr>
            <p:ph idx="1"/>
          </p:nvPr>
        </p:nvSpPr>
        <p:spPr/>
        <p:txBody>
          <a:bodyPr>
            <a:normAutofit/>
          </a:bodyPr>
          <a:lstStyle/>
          <a:p>
            <a:pPr>
              <a:lnSpc>
                <a:spcPct val="100000"/>
              </a:lnSpc>
            </a:pPr>
            <a:r>
              <a:rPr lang="zh-TW" altLang="en-US" sz="2800" dirty="0"/>
              <a:t>「家務勞動」對市場勞動的支持、 對經濟生活有很大的貢獻。</a:t>
            </a:r>
            <a:endParaRPr lang="en-US" altLang="zh-TW" sz="2800" dirty="0"/>
          </a:p>
          <a:p>
            <a:pPr>
              <a:lnSpc>
                <a:spcPct val="100000"/>
              </a:lnSpc>
            </a:pPr>
            <a:r>
              <a:rPr lang="zh-TW" altLang="en-US" sz="2800" dirty="0"/>
              <a:t>全職家務者肩負的工作，如果認真計算薪水的話，你認為月薪約 ？ 元</a:t>
            </a:r>
          </a:p>
        </p:txBody>
      </p:sp>
    </p:spTree>
    <p:extLst>
      <p:ext uri="{BB962C8B-B14F-4D97-AF65-F5344CB8AC3E}">
        <p14:creationId xmlns:p14="http://schemas.microsoft.com/office/powerpoint/2010/main" val="41277214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0" y="0"/>
            <a:ext cx="8229600" cy="765175"/>
          </a:xfrm>
        </p:spPr>
        <p:txBody>
          <a:bodyPr/>
          <a:lstStyle/>
          <a:p>
            <a:r>
              <a:rPr lang="zh-TW" altLang="en-US" dirty="0" smtClean="0">
                <a:solidFill>
                  <a:srgbClr val="FF0000"/>
                </a:solidFill>
              </a:rPr>
              <a:t>三、婚姻中的法律關係</a:t>
            </a:r>
          </a:p>
        </p:txBody>
      </p:sp>
      <p:sp>
        <p:nvSpPr>
          <p:cNvPr id="47107" name="內容版面配置區 2"/>
          <p:cNvSpPr>
            <a:spLocks noGrp="1"/>
          </p:cNvSpPr>
          <p:nvPr>
            <p:ph sz="quarter" idx="13"/>
          </p:nvPr>
        </p:nvSpPr>
        <p:spPr>
          <a:xfrm>
            <a:off x="250825" y="981075"/>
            <a:ext cx="8569325" cy="5184775"/>
          </a:xfrm>
        </p:spPr>
        <p:txBody>
          <a:bodyPr/>
          <a:lstStyle/>
          <a:p>
            <a:pPr>
              <a:lnSpc>
                <a:spcPts val="4000"/>
              </a:lnSpc>
            </a:pPr>
            <a:r>
              <a:rPr lang="zh-TW" altLang="en-US" dirty="0" smtClean="0"/>
              <a:t>當兩人締結婚姻並組成家庭後，除了前述所提及諸如住所、家務代理等法律效力之外，還包括夫妻財產的管理與使用，乃至離婚後的財產分配。</a:t>
            </a:r>
          </a:p>
          <a:p>
            <a:pPr>
              <a:lnSpc>
                <a:spcPts val="4000"/>
              </a:lnSpc>
            </a:pPr>
            <a:r>
              <a:rPr lang="zh-TW" altLang="en-US" dirty="0" smtClean="0"/>
              <a:t>我國民法所規定的夫妻財產制可分為以下兩類：</a:t>
            </a:r>
            <a:endParaRPr lang="en-US" altLang="zh-TW" dirty="0" smtClean="0"/>
          </a:p>
          <a:p>
            <a:pPr marL="914400" lvl="1" indent="-514350">
              <a:lnSpc>
                <a:spcPts val="4000"/>
              </a:lnSpc>
              <a:buFont typeface="Arial" pitchFamily="34" charset="0"/>
              <a:buNone/>
            </a:pPr>
            <a:r>
              <a:rPr lang="zh-TW" altLang="en-US" dirty="0" smtClean="0"/>
              <a:t>（一）</a:t>
            </a:r>
            <a:r>
              <a:rPr lang="zh-TW" altLang="en-US" b="1" dirty="0" smtClean="0">
                <a:solidFill>
                  <a:srgbClr val="FF3C00"/>
                </a:solidFill>
              </a:rPr>
              <a:t>約定財產制</a:t>
            </a:r>
            <a:endParaRPr lang="en-US" altLang="zh-TW" b="1" dirty="0" smtClean="0">
              <a:solidFill>
                <a:srgbClr val="FF3C00"/>
              </a:solidFill>
            </a:endParaRPr>
          </a:p>
          <a:p>
            <a:pPr marL="914400" lvl="1" indent="-514350">
              <a:lnSpc>
                <a:spcPts val="4000"/>
              </a:lnSpc>
              <a:buFont typeface="Arial" pitchFamily="34" charset="0"/>
              <a:buNone/>
            </a:pPr>
            <a:r>
              <a:rPr lang="zh-TW" altLang="en-US" dirty="0" smtClean="0"/>
              <a:t>（二）</a:t>
            </a:r>
            <a:r>
              <a:rPr lang="zh-TW" altLang="en-US" b="1" dirty="0" smtClean="0">
                <a:solidFill>
                  <a:srgbClr val="FF3C00"/>
                </a:solidFill>
              </a:rPr>
              <a:t>法定財產制</a:t>
            </a:r>
            <a:endParaRPr lang="en-US" altLang="zh-TW" b="1" dirty="0" smtClean="0">
              <a:solidFill>
                <a:srgbClr val="FF3C00"/>
              </a:solidFill>
            </a:endParaRPr>
          </a:p>
        </p:txBody>
      </p:sp>
      <p:sp>
        <p:nvSpPr>
          <p:cNvPr id="47108" name="投影片編號版面配置區 5"/>
          <p:cNvSpPr>
            <a:spLocks noGrp="1" noChangeArrowheads="1"/>
          </p:cNvSpPr>
          <p:nvPr>
            <p:ph type="sldNum" sz="quarter" idx="16"/>
          </p:nvPr>
        </p:nvSpPr>
        <p:spPr bwMode="auto">
          <a:noFill/>
          <a:ln>
            <a:miter lim="800000"/>
            <a:headEnd/>
            <a:tailEnd/>
          </a:ln>
        </p:spPr>
        <p:txBody>
          <a:bodyPr/>
          <a:lstStyle/>
          <a:p>
            <a:fld id="{E3EF9941-5D12-4B90-A086-6B9C76A0F92F}" type="slidenum">
              <a:rPr lang="zh-TW" altLang="en-US" smtClean="0"/>
              <a:pPr/>
              <a:t>89</a:t>
            </a:fld>
            <a:endParaRPr lang="zh-TW" alt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標題 1"/>
          <p:cNvSpPr>
            <a:spLocks noGrp="1"/>
          </p:cNvSpPr>
          <p:nvPr>
            <p:ph type="title"/>
          </p:nvPr>
        </p:nvSpPr>
        <p:spPr>
          <a:xfrm>
            <a:off x="457200" y="642938"/>
            <a:ext cx="8229600" cy="774700"/>
          </a:xfrm>
        </p:spPr>
        <p:txBody>
          <a:bodyPr/>
          <a:lstStyle/>
          <a:p>
            <a:r>
              <a:rPr lang="zh-TW" altLang="en-US" smtClean="0"/>
              <a:t>完全行為能力人：有</a:t>
            </a:r>
            <a:r>
              <a:rPr lang="en-US" altLang="zh-TW" smtClean="0"/>
              <a:t>2</a:t>
            </a:r>
            <a:r>
              <a:rPr lang="zh-TW" altLang="en-US" smtClean="0"/>
              <a:t>類</a:t>
            </a:r>
            <a:br>
              <a:rPr lang="zh-TW" altLang="en-US" smtClean="0"/>
            </a:br>
            <a:endParaRPr lang="zh-TW" altLang="en-US" smtClean="0"/>
          </a:p>
        </p:txBody>
      </p:sp>
      <p:sp>
        <p:nvSpPr>
          <p:cNvPr id="39939" name="內容版面配置區 2"/>
          <p:cNvSpPr>
            <a:spLocks noGrp="1"/>
          </p:cNvSpPr>
          <p:nvPr>
            <p:ph idx="1"/>
          </p:nvPr>
        </p:nvSpPr>
        <p:spPr>
          <a:xfrm>
            <a:off x="214313" y="1643063"/>
            <a:ext cx="8229600" cy="4525962"/>
          </a:xfrm>
        </p:spPr>
        <p:txBody>
          <a:bodyPr/>
          <a:lstStyle/>
          <a:p>
            <a:r>
              <a:rPr lang="en-US" altLang="zh-TW" smtClean="0"/>
              <a:t>1. </a:t>
            </a:r>
            <a:r>
              <a:rPr lang="zh-TW" altLang="en-US" smtClean="0"/>
              <a:t> </a:t>
            </a:r>
            <a:r>
              <a:rPr lang="en-US" altLang="zh-TW" smtClean="0"/>
              <a:t>(1)</a:t>
            </a:r>
            <a:r>
              <a:rPr lang="zh-TW" altLang="en-US" smtClean="0"/>
              <a:t>滿二十歲的成年人</a:t>
            </a:r>
            <a:br>
              <a:rPr lang="zh-TW" altLang="en-US" smtClean="0"/>
            </a:br>
            <a:r>
              <a:rPr lang="zh-TW" altLang="en-US" smtClean="0"/>
              <a:t>    </a:t>
            </a:r>
            <a:r>
              <a:rPr lang="en-US" altLang="zh-TW" smtClean="0"/>
              <a:t>(2)</a:t>
            </a:r>
            <a:r>
              <a:rPr lang="zh-TW" altLang="en-US" smtClean="0"/>
              <a:t>未成年人已結婚者</a:t>
            </a:r>
            <a:endParaRPr lang="en-US" altLang="zh-TW" smtClean="0"/>
          </a:p>
          <a:p>
            <a:r>
              <a:rPr lang="en-US" altLang="zh-TW" smtClean="0"/>
              <a:t>    </a:t>
            </a:r>
            <a:endParaRPr lang="zh-TW" altLang="en-US" smtClean="0"/>
          </a:p>
        </p:txBody>
      </p:sp>
    </p:spTree>
    <p:extLst>
      <p:ext uri="{BB962C8B-B14F-4D97-AF65-F5344CB8AC3E}">
        <p14:creationId xmlns:p14="http://schemas.microsoft.com/office/powerpoint/2010/main" val="19952392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quarter" idx="13"/>
          </p:nvPr>
        </p:nvSpPr>
        <p:spPr/>
        <p:txBody>
          <a:bodyPr/>
          <a:lstStyle/>
          <a:p>
            <a:r>
              <a:rPr lang="zh-TW" altLang="en-US" dirty="0" smtClean="0"/>
              <a:t>先跳到約定財產制</a:t>
            </a:r>
            <a:r>
              <a:rPr lang="en-US" altLang="zh-TW" dirty="0" smtClean="0"/>
              <a:t>(PPT</a:t>
            </a:r>
            <a:r>
              <a:rPr lang="zh-TW" altLang="en-US" dirty="0" smtClean="0"/>
              <a:t> </a:t>
            </a:r>
            <a:r>
              <a:rPr lang="en-US" altLang="zh-TW" dirty="0" smtClean="0"/>
              <a:t>91</a:t>
            </a:r>
            <a:r>
              <a:rPr lang="zh-TW" altLang="en-US" dirty="0" smtClean="0"/>
              <a:t>頁</a:t>
            </a:r>
            <a:r>
              <a:rPr lang="en-US" altLang="zh-TW" dirty="0" smtClean="0"/>
              <a:t>)</a:t>
            </a:r>
            <a:endParaRPr lang="zh-TW" altLang="en-US" dirty="0"/>
          </a:p>
        </p:txBody>
      </p:sp>
    </p:spTree>
    <p:extLst>
      <p:ext uri="{BB962C8B-B14F-4D97-AF65-F5344CB8AC3E}">
        <p14:creationId xmlns:p14="http://schemas.microsoft.com/office/powerpoint/2010/main" val="28256128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標題 1"/>
          <p:cNvSpPr>
            <a:spLocks noGrp="1"/>
          </p:cNvSpPr>
          <p:nvPr>
            <p:ph type="title"/>
          </p:nvPr>
        </p:nvSpPr>
        <p:spPr>
          <a:xfrm>
            <a:off x="0" y="0"/>
            <a:ext cx="8229600" cy="765175"/>
          </a:xfrm>
        </p:spPr>
        <p:txBody>
          <a:bodyPr/>
          <a:lstStyle/>
          <a:p>
            <a:r>
              <a:rPr lang="zh-TW" altLang="en-US" dirty="0" smtClean="0">
                <a:solidFill>
                  <a:srgbClr val="FF0000"/>
                </a:solidFill>
              </a:rPr>
              <a:t>三、婚姻中的法律關係</a:t>
            </a:r>
          </a:p>
        </p:txBody>
      </p:sp>
      <p:sp>
        <p:nvSpPr>
          <p:cNvPr id="51203" name="內容版面配置區 2"/>
          <p:cNvSpPr>
            <a:spLocks noGrp="1"/>
          </p:cNvSpPr>
          <p:nvPr>
            <p:ph sz="quarter" idx="13"/>
          </p:nvPr>
        </p:nvSpPr>
        <p:spPr>
          <a:xfrm>
            <a:off x="250825" y="981075"/>
            <a:ext cx="8497888" cy="4032250"/>
          </a:xfrm>
        </p:spPr>
        <p:txBody>
          <a:bodyPr/>
          <a:lstStyle/>
          <a:p>
            <a:pPr marL="342900" lvl="1" indent="-342900">
              <a:lnSpc>
                <a:spcPts val="4000"/>
              </a:lnSpc>
              <a:buFont typeface="Arial" pitchFamily="34" charset="0"/>
              <a:buNone/>
            </a:pPr>
            <a:r>
              <a:rPr lang="zh-TW" altLang="en-US" sz="3600" dirty="0" smtClean="0"/>
              <a:t>（二）法定財產制</a:t>
            </a:r>
            <a:endParaRPr lang="en-US" altLang="zh-TW" sz="3600" dirty="0" smtClean="0"/>
          </a:p>
          <a:p>
            <a:pPr marL="342900" lvl="1" indent="-342900">
              <a:lnSpc>
                <a:spcPts val="4000"/>
              </a:lnSpc>
              <a:buFont typeface="Arial" pitchFamily="34" charset="0"/>
              <a:buChar char="•"/>
            </a:pPr>
            <a:r>
              <a:rPr lang="zh-TW" altLang="en-US" dirty="0" smtClean="0"/>
              <a:t>當夫妻間沒有特別以書面約定和向法院完成登記即直接適用。</a:t>
            </a:r>
            <a:endParaRPr lang="en-US" altLang="zh-TW" dirty="0" smtClean="0"/>
          </a:p>
          <a:p>
            <a:pPr marL="342900" lvl="1" indent="-342900">
              <a:lnSpc>
                <a:spcPts val="4000"/>
              </a:lnSpc>
              <a:buFont typeface="Arial" pitchFamily="34" charset="0"/>
              <a:buChar char="•"/>
            </a:pPr>
            <a:r>
              <a:rPr lang="zh-TW" altLang="en-US" dirty="0" smtClean="0"/>
              <a:t>法定財產制的特色在於將兩人財產分為</a:t>
            </a:r>
            <a:r>
              <a:rPr lang="zh-TW" altLang="en-US" b="1" dirty="0" smtClean="0">
                <a:solidFill>
                  <a:srgbClr val="FF3C00"/>
                </a:solidFill>
              </a:rPr>
              <a:t>婚前與婚後財產</a:t>
            </a:r>
            <a:r>
              <a:rPr lang="zh-TW" altLang="en-US" dirty="0" smtClean="0"/>
              <a:t>，由夫妻</a:t>
            </a:r>
            <a:r>
              <a:rPr lang="zh-TW" altLang="en-US" b="1" dirty="0" smtClean="0">
                <a:solidFill>
                  <a:srgbClr val="FF3C00"/>
                </a:solidFill>
              </a:rPr>
              <a:t>各自管理、使用、收益及處分</a:t>
            </a:r>
            <a:r>
              <a:rPr lang="zh-TW" altLang="en-US" dirty="0" smtClean="0"/>
              <a:t>。</a:t>
            </a:r>
            <a:endParaRPr lang="en-US" altLang="zh-TW" dirty="0" smtClean="0"/>
          </a:p>
        </p:txBody>
      </p:sp>
      <p:sp>
        <p:nvSpPr>
          <p:cNvPr id="51204" name="投影片編號版面配置區 5"/>
          <p:cNvSpPr>
            <a:spLocks noGrp="1" noChangeArrowheads="1"/>
          </p:cNvSpPr>
          <p:nvPr>
            <p:ph type="sldNum" sz="quarter" idx="16"/>
          </p:nvPr>
        </p:nvSpPr>
        <p:spPr bwMode="auto">
          <a:noFill/>
          <a:ln>
            <a:miter lim="800000"/>
            <a:headEnd/>
            <a:tailEnd/>
          </a:ln>
        </p:spPr>
        <p:txBody>
          <a:bodyPr/>
          <a:lstStyle/>
          <a:p>
            <a:fld id="{B92BB2C9-E34A-46A1-8301-1C556070D79C}" type="slidenum">
              <a:rPr lang="zh-TW" altLang="en-US" smtClean="0"/>
              <a:pPr/>
              <a:t>91</a:t>
            </a:fld>
            <a:endParaRPr lang="zh-TW" altLang="en-US"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06492" y="332656"/>
            <a:ext cx="1313180" cy="769441"/>
          </a:xfrm>
          <a:prstGeom prst="rect">
            <a:avLst/>
          </a:prstGeom>
          <a:noFill/>
        </p:spPr>
        <p:txBody>
          <a:bodyPr wrap="none" rtlCol="0">
            <a:spAutoFit/>
          </a:bodyPr>
          <a:lstStyle/>
          <a:p>
            <a:r>
              <a:rPr lang="zh-TW" altLang="en-US" sz="4400" b="1" dirty="0">
                <a:latin typeface="微軟正黑體" pitchFamily="34" charset="-120"/>
                <a:ea typeface="微軟正黑體" pitchFamily="34" charset="-120"/>
              </a:rPr>
              <a:t>二、</a:t>
            </a:r>
          </a:p>
        </p:txBody>
      </p:sp>
      <p:sp>
        <p:nvSpPr>
          <p:cNvPr id="4" name="標題 3"/>
          <p:cNvSpPr>
            <a:spLocks noGrp="1"/>
          </p:cNvSpPr>
          <p:nvPr>
            <p:ph type="title"/>
          </p:nvPr>
        </p:nvSpPr>
        <p:spPr>
          <a:xfrm>
            <a:off x="1526002" y="145876"/>
            <a:ext cx="7283152" cy="1143000"/>
          </a:xfrm>
        </p:spPr>
        <p:txBody>
          <a:bodyPr>
            <a:normAutofit/>
          </a:bodyPr>
          <a:lstStyle/>
          <a:p>
            <a:pPr algn="l"/>
            <a:r>
              <a:rPr lang="zh-TW" altLang="en-US" sz="4800" b="1" dirty="0"/>
              <a:t>法定財產制</a:t>
            </a:r>
          </a:p>
        </p:txBody>
      </p:sp>
      <p:graphicFrame>
        <p:nvGraphicFramePr>
          <p:cNvPr id="2" name="表格 1"/>
          <p:cNvGraphicFramePr>
            <a:graphicFrameLocks noGrp="1"/>
          </p:cNvGraphicFramePr>
          <p:nvPr>
            <p:extLst>
              <p:ext uri="{D42A27DB-BD31-4B8C-83A1-F6EECF244321}">
                <p14:modId xmlns:p14="http://schemas.microsoft.com/office/powerpoint/2010/main" val="4030642975"/>
              </p:ext>
            </p:extLst>
          </p:nvPr>
        </p:nvGraphicFramePr>
        <p:xfrm>
          <a:off x="1475656" y="2132856"/>
          <a:ext cx="6576392" cy="2072640"/>
        </p:xfrm>
        <a:graphic>
          <a:graphicData uri="http://schemas.openxmlformats.org/drawingml/2006/table">
            <a:tbl>
              <a:tblPr firstRow="1" bandRow="1">
                <a:tableStyleId>{BDBED569-4797-4DF1-A0F4-6AAB3CD982D8}</a:tableStyleId>
              </a:tblPr>
              <a:tblGrid>
                <a:gridCol w="6576392">
                  <a:extLst>
                    <a:ext uri="{9D8B030D-6E8A-4147-A177-3AD203B41FA5}">
                      <a16:colId xmlns:a16="http://schemas.microsoft.com/office/drawing/2014/main" xmlns="" val="20000"/>
                    </a:ext>
                  </a:extLst>
                </a:gridCol>
              </a:tblGrid>
              <a:tr h="370840">
                <a:tc>
                  <a:txBody>
                    <a:bodyPr/>
                    <a:lstStyle/>
                    <a:p>
                      <a:r>
                        <a:rPr lang="zh-TW" altLang="en-US" sz="2800" b="1" dirty="0">
                          <a:latin typeface="微軟正黑體" panose="020B0604030504040204" pitchFamily="34" charset="-120"/>
                          <a:ea typeface="微軟正黑體" panose="020B0604030504040204" pitchFamily="34" charset="-120"/>
                        </a:rPr>
                        <a:t>民法此對法定財 產制的規範如下： </a:t>
                      </a:r>
                    </a:p>
                  </a:txBody>
                  <a:tcPr/>
                </a:tc>
                <a:extLst>
                  <a:ext uri="{0D108BD9-81ED-4DB2-BD59-A6C34878D82A}">
                    <a16:rowId xmlns:a16="http://schemas.microsoft.com/office/drawing/2014/main" xmlns="" val="10000"/>
                  </a:ext>
                </a:extLst>
              </a:tr>
              <a:tr h="370840">
                <a:tc>
                  <a:txBody>
                    <a:bodyPr/>
                    <a:lstStyle/>
                    <a:p>
                      <a:r>
                        <a:rPr lang="en-US" altLang="zh-TW" sz="2800" b="0" dirty="0">
                          <a:latin typeface="微軟正黑體" panose="020B0604030504040204" pitchFamily="34" charset="-120"/>
                          <a:ea typeface="微軟正黑體" panose="020B0604030504040204" pitchFamily="34" charset="-120"/>
                        </a:rPr>
                        <a:t>(</a:t>
                      </a:r>
                      <a:r>
                        <a:rPr lang="zh-TW" altLang="en-US" sz="2800" b="0" dirty="0">
                          <a:latin typeface="微軟正黑體" panose="020B0604030504040204" pitchFamily="34" charset="-120"/>
                          <a:ea typeface="微軟正黑體" panose="020B0604030504040204" pitchFamily="34" charset="-120"/>
                        </a:rPr>
                        <a:t>一</a:t>
                      </a:r>
                      <a:r>
                        <a:rPr lang="en-US" altLang="zh-TW" sz="2800" b="0" dirty="0">
                          <a:latin typeface="微軟正黑體" panose="020B0604030504040204" pitchFamily="34" charset="-120"/>
                          <a:ea typeface="微軟正黑體" panose="020B0604030504040204" pitchFamily="34" charset="-120"/>
                        </a:rPr>
                        <a:t>) </a:t>
                      </a:r>
                      <a:r>
                        <a:rPr lang="zh-TW" altLang="en-US" sz="2800" b="0" dirty="0">
                          <a:latin typeface="微軟正黑體" panose="020B0604030504040204" pitchFamily="34" charset="-120"/>
                          <a:ea typeface="微軟正黑體" panose="020B0604030504040204" pitchFamily="34" charset="-120"/>
                        </a:rPr>
                        <a:t>財產各自擁有</a:t>
                      </a:r>
                    </a:p>
                  </a:txBody>
                  <a:tcPr/>
                </a:tc>
                <a:extLst>
                  <a:ext uri="{0D108BD9-81ED-4DB2-BD59-A6C34878D82A}">
                    <a16:rowId xmlns:a16="http://schemas.microsoft.com/office/drawing/2014/main" xmlns="" val="10001"/>
                  </a:ext>
                </a:extLst>
              </a:tr>
              <a:tr h="370840">
                <a:tc>
                  <a:txBody>
                    <a:bodyPr/>
                    <a:lstStyle/>
                    <a:p>
                      <a:r>
                        <a:rPr lang="en-US" altLang="zh-TW" sz="2800" b="0" dirty="0">
                          <a:latin typeface="微軟正黑體" panose="020B0604030504040204" pitchFamily="34" charset="-120"/>
                          <a:ea typeface="微軟正黑體" panose="020B0604030504040204" pitchFamily="34" charset="-120"/>
                        </a:rPr>
                        <a:t>(</a:t>
                      </a:r>
                      <a:r>
                        <a:rPr lang="zh-TW" altLang="en-US" sz="2800" b="0" dirty="0">
                          <a:latin typeface="微軟正黑體" panose="020B0604030504040204" pitchFamily="34" charset="-120"/>
                          <a:ea typeface="微軟正黑體" panose="020B0604030504040204" pitchFamily="34" charset="-120"/>
                        </a:rPr>
                        <a:t>二</a:t>
                      </a:r>
                      <a:r>
                        <a:rPr lang="en-US" altLang="zh-TW" sz="2800" b="0" dirty="0">
                          <a:latin typeface="微軟正黑體" panose="020B0604030504040204" pitchFamily="34" charset="-120"/>
                          <a:ea typeface="微軟正黑體" panose="020B0604030504040204" pitchFamily="34" charset="-120"/>
                        </a:rPr>
                        <a:t>) </a:t>
                      </a:r>
                      <a:r>
                        <a:rPr lang="zh-TW" altLang="en-US" sz="2800" b="0" dirty="0">
                          <a:latin typeface="微軟正黑體" panose="020B0604030504040204" pitchFamily="34" charset="-120"/>
                          <a:ea typeface="微軟正黑體" panose="020B0604030504040204" pitchFamily="34" charset="-120"/>
                        </a:rPr>
                        <a:t>債務各自清償</a:t>
                      </a:r>
                    </a:p>
                  </a:txBody>
                  <a:tcPr/>
                </a:tc>
                <a:extLst>
                  <a:ext uri="{0D108BD9-81ED-4DB2-BD59-A6C34878D82A}">
                    <a16:rowId xmlns:a16="http://schemas.microsoft.com/office/drawing/2014/main" xmlns="" val="10002"/>
                  </a:ext>
                </a:extLst>
              </a:tr>
              <a:tr h="370840">
                <a:tc>
                  <a:txBody>
                    <a:bodyPr/>
                    <a:lstStyle/>
                    <a:p>
                      <a:r>
                        <a:rPr lang="en-US" altLang="zh-TW" sz="2800" b="0" dirty="0">
                          <a:latin typeface="微軟正黑體" panose="020B0604030504040204" pitchFamily="34" charset="-120"/>
                          <a:ea typeface="微軟正黑體" panose="020B0604030504040204" pitchFamily="34" charset="-120"/>
                        </a:rPr>
                        <a:t>(</a:t>
                      </a:r>
                      <a:r>
                        <a:rPr lang="zh-TW" altLang="en-US" sz="2800" b="0" dirty="0">
                          <a:latin typeface="微軟正黑體" panose="020B0604030504040204" pitchFamily="34" charset="-120"/>
                          <a:ea typeface="微軟正黑體" panose="020B0604030504040204" pitchFamily="34" charset="-120"/>
                        </a:rPr>
                        <a:t>三</a:t>
                      </a:r>
                      <a:r>
                        <a:rPr lang="en-US" altLang="zh-TW" sz="2800" b="0" dirty="0">
                          <a:latin typeface="微軟正黑體" panose="020B0604030504040204" pitchFamily="34" charset="-120"/>
                          <a:ea typeface="微軟正黑體" panose="020B0604030504040204" pitchFamily="34" charset="-120"/>
                        </a:rPr>
                        <a:t>) </a:t>
                      </a:r>
                      <a:r>
                        <a:rPr lang="zh-TW" altLang="en-US" sz="2800" b="0" dirty="0">
                          <a:latin typeface="微軟正黑體" panose="020B0604030504040204" pitchFamily="34" charset="-120"/>
                          <a:ea typeface="微軟正黑體" panose="020B0604030504040204" pitchFamily="34" charset="-120"/>
                        </a:rPr>
                        <a:t>透過財產分配，衡平夫妻財務關係</a:t>
                      </a:r>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2089482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內容版面配置區 2"/>
          <p:cNvGraphicFramePr>
            <a:graphicFrameLocks noGrp="1"/>
          </p:cNvGraphicFramePr>
          <p:nvPr>
            <p:ph idx="1"/>
            <p:extLst>
              <p:ext uri="{D42A27DB-BD31-4B8C-83A1-F6EECF244321}">
                <p14:modId xmlns:p14="http://schemas.microsoft.com/office/powerpoint/2010/main" val="4216142905"/>
              </p:ext>
            </p:extLst>
          </p:nvPr>
        </p:nvGraphicFramePr>
        <p:xfrm>
          <a:off x="468313" y="1600200"/>
          <a:ext cx="8218487" cy="1889760"/>
        </p:xfrm>
        <a:graphic>
          <a:graphicData uri="http://schemas.openxmlformats.org/drawingml/2006/table">
            <a:tbl>
              <a:tblPr firstRow="1" bandRow="1">
                <a:tableStyleId>{7DF18680-E054-41AD-8BC1-D1AEF772440D}</a:tableStyleId>
              </a:tblPr>
              <a:tblGrid>
                <a:gridCol w="8218487">
                  <a:extLst>
                    <a:ext uri="{9D8B030D-6E8A-4147-A177-3AD203B41FA5}">
                      <a16:colId xmlns:a16="http://schemas.microsoft.com/office/drawing/2014/main" xmlns="" val="20000"/>
                    </a:ext>
                  </a:extLst>
                </a:gridCol>
              </a:tblGrid>
              <a:tr h="370840">
                <a:tc>
                  <a:txBody>
                    <a:bodyPr/>
                    <a:lstStyle/>
                    <a:p>
                      <a:r>
                        <a:rPr lang="zh-TW" altLang="en-US" sz="2800" dirty="0">
                          <a:latin typeface="微軟正黑體" panose="020B0604030504040204" pitchFamily="34" charset="-120"/>
                          <a:ea typeface="微軟正黑體" panose="020B0604030504040204" pitchFamily="34" charset="-120"/>
                        </a:rPr>
                        <a:t>不論婚前或婚後，夫或妻的財產由夫妻「各自」所有，同時「各自」管理、使用、收益及處分。</a:t>
                      </a:r>
                    </a:p>
                  </a:txBody>
                  <a:tcPr/>
                </a:tc>
                <a:extLst>
                  <a:ext uri="{0D108BD9-81ED-4DB2-BD59-A6C34878D82A}">
                    <a16:rowId xmlns:a16="http://schemas.microsoft.com/office/drawing/2014/main" xmlns="" val="10000"/>
                  </a:ext>
                </a:extLst>
              </a:tr>
              <a:tr h="370840">
                <a:tc>
                  <a:txBody>
                    <a:bodyPr/>
                    <a:lstStyle/>
                    <a:p>
                      <a:r>
                        <a:rPr lang="zh-TW" altLang="en-US" sz="2800" dirty="0">
                          <a:latin typeface="微軟正黑體" panose="020B0604030504040204" pitchFamily="34" charset="-120"/>
                          <a:ea typeface="微軟正黑體" panose="020B0604030504040204" pitchFamily="34" charset="-120"/>
                        </a:rPr>
                        <a:t>婚後不能證明為夫或妻個人所有之財產，則推定為夫妻「共有」，也就是夫妻各有一半的權利。</a:t>
                      </a:r>
                    </a:p>
                  </a:txBody>
                  <a:tcPr/>
                </a:tc>
                <a:extLst>
                  <a:ext uri="{0D108BD9-81ED-4DB2-BD59-A6C34878D82A}">
                    <a16:rowId xmlns:a16="http://schemas.microsoft.com/office/drawing/2014/main" xmlns="" val="10001"/>
                  </a:ext>
                </a:extLst>
              </a:tr>
            </a:tbl>
          </a:graphicData>
        </a:graphic>
      </p:graphicFrame>
      <p:sp>
        <p:nvSpPr>
          <p:cNvPr id="5" name="標題 4"/>
          <p:cNvSpPr>
            <a:spLocks noGrp="1"/>
          </p:cNvSpPr>
          <p:nvPr>
            <p:ph type="title"/>
          </p:nvPr>
        </p:nvSpPr>
        <p:spPr/>
        <p:txBody>
          <a:bodyPr>
            <a:noAutofit/>
          </a:bodyPr>
          <a:lstStyle/>
          <a:p>
            <a:r>
              <a:rPr lang="en-US" altLang="zh-TW" sz="4000" b="1" dirty="0"/>
              <a:t>(</a:t>
            </a:r>
            <a:r>
              <a:rPr lang="zh-TW" altLang="en-US" sz="4000" b="1" dirty="0"/>
              <a:t>一</a:t>
            </a:r>
            <a:r>
              <a:rPr lang="en-US" altLang="zh-TW" sz="4000" b="1" dirty="0"/>
              <a:t>) </a:t>
            </a:r>
            <a:r>
              <a:rPr lang="zh-TW" altLang="en-US" sz="4000" b="1" dirty="0"/>
              <a:t>財產各自擁有</a:t>
            </a:r>
          </a:p>
        </p:txBody>
      </p:sp>
    </p:spTree>
    <p:extLst>
      <p:ext uri="{BB962C8B-B14F-4D97-AF65-F5344CB8AC3E}">
        <p14:creationId xmlns:p14="http://schemas.microsoft.com/office/powerpoint/2010/main" val="399156338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b="1" dirty="0"/>
              <a:t>(</a:t>
            </a:r>
            <a:r>
              <a:rPr lang="zh-TW" altLang="en-US" sz="4000" b="1" dirty="0"/>
              <a:t>二</a:t>
            </a:r>
            <a:r>
              <a:rPr lang="en-US" altLang="zh-TW" sz="4000" b="1" dirty="0"/>
              <a:t>) </a:t>
            </a:r>
            <a:r>
              <a:rPr lang="zh-TW" altLang="en-US" sz="4000" b="1" dirty="0"/>
              <a:t>債務各自清償</a:t>
            </a:r>
          </a:p>
        </p:txBody>
      </p:sp>
      <p:sp>
        <p:nvSpPr>
          <p:cNvPr id="3" name="內容版面配置區 2"/>
          <p:cNvSpPr>
            <a:spLocks noGrp="1"/>
          </p:cNvSpPr>
          <p:nvPr>
            <p:ph idx="1"/>
          </p:nvPr>
        </p:nvSpPr>
        <p:spPr/>
        <p:txBody>
          <a:bodyPr/>
          <a:lstStyle/>
          <a:p>
            <a:endParaRPr lang="zh-TW" altLang="en-US"/>
          </a:p>
        </p:txBody>
      </p:sp>
      <p:graphicFrame>
        <p:nvGraphicFramePr>
          <p:cNvPr id="4" name="內容版面配置區 2"/>
          <p:cNvGraphicFramePr>
            <a:graphicFrameLocks/>
          </p:cNvGraphicFramePr>
          <p:nvPr>
            <p:extLst>
              <p:ext uri="{D42A27DB-BD31-4B8C-83A1-F6EECF244321}">
                <p14:modId xmlns:p14="http://schemas.microsoft.com/office/powerpoint/2010/main" val="2525035801"/>
              </p:ext>
            </p:extLst>
          </p:nvPr>
        </p:nvGraphicFramePr>
        <p:xfrm>
          <a:off x="468313" y="1600200"/>
          <a:ext cx="8218487" cy="1463040"/>
        </p:xfrm>
        <a:graphic>
          <a:graphicData uri="http://schemas.openxmlformats.org/drawingml/2006/table">
            <a:tbl>
              <a:tblPr firstRow="1" bandRow="1">
                <a:tableStyleId>{7DF18680-E054-41AD-8BC1-D1AEF772440D}</a:tableStyleId>
              </a:tblPr>
              <a:tblGrid>
                <a:gridCol w="8218487">
                  <a:extLst>
                    <a:ext uri="{9D8B030D-6E8A-4147-A177-3AD203B41FA5}">
                      <a16:colId xmlns:a16="http://schemas.microsoft.com/office/drawing/2014/main" xmlns="" val="20000"/>
                    </a:ext>
                  </a:extLst>
                </a:gridCol>
              </a:tblGrid>
              <a:tr h="370840">
                <a:tc>
                  <a:txBody>
                    <a:bodyPr/>
                    <a:lstStyle/>
                    <a:p>
                      <a:r>
                        <a:rPr lang="zh-TW" altLang="en-US" sz="2800" dirty="0">
                          <a:latin typeface="微軟正黑體" panose="020B0604030504040204" pitchFamily="34" charset="-120"/>
                          <a:ea typeface="微軟正黑體" panose="020B0604030504040204" pitchFamily="34" charset="-120"/>
                        </a:rPr>
                        <a:t>夫妻對於自己的債務「各自」負責，所以若配偶欠債，另一半不需要為他的債務還錢。</a:t>
                      </a:r>
                    </a:p>
                  </a:txBody>
                  <a:tcPr/>
                </a:tc>
                <a:extLst>
                  <a:ext uri="{0D108BD9-81ED-4DB2-BD59-A6C34878D82A}">
                    <a16:rowId xmlns:a16="http://schemas.microsoft.com/office/drawing/2014/main" xmlns="" val="10000"/>
                  </a:ext>
                </a:extLst>
              </a:tr>
              <a:tr h="370840">
                <a:tc>
                  <a:txBody>
                    <a:bodyPr/>
                    <a:lstStyle/>
                    <a:p>
                      <a:r>
                        <a:rPr lang="zh-TW" altLang="en-US" sz="2800" dirty="0">
                          <a:latin typeface="微軟正黑體" panose="020B0604030504040204" pitchFamily="34" charset="-120"/>
                          <a:ea typeface="微軟正黑體" panose="020B0604030504040204" pitchFamily="34" charset="-120"/>
                        </a:rPr>
                        <a:t>若夫或妻代替對方償還債務，可要求另一半返還。</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3394401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b="1" dirty="0"/>
              <a:t>(</a:t>
            </a:r>
            <a:r>
              <a:rPr lang="zh-TW" altLang="en-US" sz="3600" b="1" dirty="0"/>
              <a:t>三</a:t>
            </a:r>
            <a:r>
              <a:rPr lang="en-US" altLang="zh-TW" sz="3600" b="1" dirty="0"/>
              <a:t>) </a:t>
            </a:r>
            <a:r>
              <a:rPr lang="zh-TW" altLang="en-US" sz="3600" b="1" dirty="0"/>
              <a:t>透過財產分配，衡平夫妻財務關係</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251974507"/>
              </p:ext>
            </p:extLst>
          </p:nvPr>
        </p:nvGraphicFramePr>
        <p:xfrm>
          <a:off x="1835696" y="1628800"/>
          <a:ext cx="5543847" cy="1554480"/>
        </p:xfrm>
        <a:graphic>
          <a:graphicData uri="http://schemas.openxmlformats.org/drawingml/2006/table">
            <a:tbl>
              <a:tblPr firstRow="1" bandRow="1">
                <a:tableStyleId>{BDBED569-4797-4DF1-A0F4-6AAB3CD982D8}</a:tableStyleId>
              </a:tblPr>
              <a:tblGrid>
                <a:gridCol w="5543847">
                  <a:extLst>
                    <a:ext uri="{9D8B030D-6E8A-4147-A177-3AD203B41FA5}">
                      <a16:colId xmlns:a16="http://schemas.microsoft.com/office/drawing/2014/main" xmlns="" val="20000"/>
                    </a:ext>
                  </a:extLst>
                </a:gridCol>
              </a:tblGrid>
              <a:tr h="370840">
                <a:tc>
                  <a:txBody>
                    <a:bodyPr/>
                    <a:lstStyle/>
                    <a:p>
                      <a:r>
                        <a:rPr lang="en-US" altLang="zh-TW" sz="2800" b="0" dirty="0">
                          <a:latin typeface="微軟正黑體" panose="020B0604030504040204" pitchFamily="34" charset="-120"/>
                          <a:ea typeface="微軟正黑體" panose="020B0604030504040204" pitchFamily="34" charset="-120"/>
                        </a:rPr>
                        <a:t>1. </a:t>
                      </a:r>
                      <a:r>
                        <a:rPr lang="zh-TW" altLang="en-US" sz="2800" b="0" dirty="0">
                          <a:latin typeface="微軟正黑體" panose="020B0604030504040204" pitchFamily="34" charset="-120"/>
                          <a:ea typeface="微軟正黑體" panose="020B0604030504040204" pitchFamily="34" charset="-120"/>
                        </a:rPr>
                        <a:t>剩餘財產差額的部分可請求均分</a:t>
                      </a:r>
                    </a:p>
                  </a:txBody>
                  <a:tcPr/>
                </a:tc>
                <a:extLst>
                  <a:ext uri="{0D108BD9-81ED-4DB2-BD59-A6C34878D82A}">
                    <a16:rowId xmlns:a16="http://schemas.microsoft.com/office/drawing/2014/main" xmlns="" val="10000"/>
                  </a:ext>
                </a:extLst>
              </a:tr>
              <a:tr h="370840">
                <a:tc>
                  <a:txBody>
                    <a:bodyPr/>
                    <a:lstStyle/>
                    <a:p>
                      <a:r>
                        <a:rPr lang="en-US" altLang="zh-TW" sz="2800" b="0" dirty="0">
                          <a:latin typeface="微軟正黑體" panose="020B0604030504040204" pitchFamily="34" charset="-120"/>
                          <a:ea typeface="微軟正黑體" panose="020B0604030504040204" pitchFamily="34" charset="-120"/>
                        </a:rPr>
                        <a:t>2. </a:t>
                      </a:r>
                      <a:r>
                        <a:rPr lang="zh-TW" altLang="en-US" sz="2800" b="0" dirty="0">
                          <a:latin typeface="微軟正黑體" panose="020B0604030504040204" pitchFamily="34" charset="-120"/>
                          <a:ea typeface="微軟正黑體" panose="020B0604030504040204" pitchFamily="34" charset="-120"/>
                        </a:rPr>
                        <a:t>共同分擔家庭生活費用</a:t>
                      </a:r>
                    </a:p>
                  </a:txBody>
                  <a:tcPr/>
                </a:tc>
                <a:extLst>
                  <a:ext uri="{0D108BD9-81ED-4DB2-BD59-A6C34878D82A}">
                    <a16:rowId xmlns:a16="http://schemas.microsoft.com/office/drawing/2014/main" xmlns="" val="10001"/>
                  </a:ext>
                </a:extLst>
              </a:tr>
              <a:tr h="370840">
                <a:tc>
                  <a:txBody>
                    <a:bodyPr/>
                    <a:lstStyle/>
                    <a:p>
                      <a:r>
                        <a:rPr lang="en-US" altLang="zh-TW" sz="2800" b="0" dirty="0">
                          <a:latin typeface="微軟正黑體" panose="020B0604030504040204" pitchFamily="34" charset="-120"/>
                          <a:ea typeface="微軟正黑體" panose="020B0604030504040204" pitchFamily="34" charset="-120"/>
                        </a:rPr>
                        <a:t>3. </a:t>
                      </a:r>
                      <a:r>
                        <a:rPr lang="zh-TW" altLang="en-US" sz="2800" b="0" dirty="0">
                          <a:latin typeface="微軟正黑體" panose="020B0604030504040204" pitchFamily="34" charset="-120"/>
                          <a:ea typeface="微軟正黑體" panose="020B0604030504040204" pitchFamily="34" charset="-120"/>
                        </a:rPr>
                        <a:t>自由處分金的設計</a:t>
                      </a: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64263899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t>1. </a:t>
            </a:r>
            <a:r>
              <a:rPr lang="zh-TW" altLang="en-US" sz="4000" dirty="0"/>
              <a:t>剩餘財產差額的部分可請求均分</a:t>
            </a:r>
          </a:p>
        </p:txBody>
      </p:sp>
      <p:graphicFrame>
        <p:nvGraphicFramePr>
          <p:cNvPr id="5" name="表格 4"/>
          <p:cNvGraphicFramePr>
            <a:graphicFrameLocks noGrp="1"/>
          </p:cNvGraphicFramePr>
          <p:nvPr>
            <p:extLst>
              <p:ext uri="{D42A27DB-BD31-4B8C-83A1-F6EECF244321}">
                <p14:modId xmlns:p14="http://schemas.microsoft.com/office/powerpoint/2010/main" val="1745997348"/>
              </p:ext>
            </p:extLst>
          </p:nvPr>
        </p:nvGraphicFramePr>
        <p:xfrm>
          <a:off x="971600" y="1397000"/>
          <a:ext cx="7704856" cy="2743200"/>
        </p:xfrm>
        <a:graphic>
          <a:graphicData uri="http://schemas.openxmlformats.org/drawingml/2006/table">
            <a:tbl>
              <a:tblPr firstRow="1" bandRow="1">
                <a:tableStyleId>{5FD0F851-EC5A-4D38-B0AD-8093EC10F338}</a:tableStyleId>
              </a:tblPr>
              <a:tblGrid>
                <a:gridCol w="7704856">
                  <a:extLst>
                    <a:ext uri="{9D8B030D-6E8A-4147-A177-3AD203B41FA5}">
                      <a16:colId xmlns:a16="http://schemas.microsoft.com/office/drawing/2014/main" xmlns="" val="20000"/>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0" dirty="0">
                          <a:latin typeface="微軟正黑體" panose="020B0604030504040204" pitchFamily="34" charset="-120"/>
                          <a:ea typeface="微軟正黑體" panose="020B0604030504040204" pitchFamily="34" charset="-120"/>
                        </a:rPr>
                        <a:t>在婚姻解消後（指一方死亡或離婚），享有「剩餘財產差額分配請求權」。</a:t>
                      </a:r>
                    </a:p>
                  </a:txBody>
                  <a:tcPr/>
                </a:tc>
                <a:extLst>
                  <a:ext uri="{0D108BD9-81ED-4DB2-BD59-A6C34878D82A}">
                    <a16:rowId xmlns:a16="http://schemas.microsoft.com/office/drawing/2014/main" xmlns="" val="10000"/>
                  </a:ext>
                </a:extLst>
              </a:tr>
              <a:tr h="370840">
                <a:tc>
                  <a:txBody>
                    <a:bodyPr/>
                    <a:lstStyle/>
                    <a:p>
                      <a:pPr marL="457200" indent="-457200">
                        <a:buFont typeface="Arial" pitchFamily="34" charset="0"/>
                        <a:buChar char="•"/>
                      </a:pPr>
                      <a:r>
                        <a:rPr lang="zh-TW" altLang="en-US" sz="2800" b="0" dirty="0">
                          <a:latin typeface="微軟正黑體" panose="020B0604030504040204" pitchFamily="34" charset="-120"/>
                          <a:ea typeface="微軟正黑體" panose="020B0604030504040204" pitchFamily="34" charset="-120"/>
                        </a:rPr>
                        <a:t>賦予財產較少的一方，可以請求對方給付雙方婚後剩餘財產差額的一半。</a:t>
                      </a:r>
                      <a:endParaRPr lang="en-US" altLang="zh-TW" sz="2800" b="0" dirty="0">
                        <a:latin typeface="微軟正黑體" panose="020B0604030504040204" pitchFamily="34" charset="-120"/>
                        <a:ea typeface="微軟正黑體" panose="020B0604030504040204" pitchFamily="34" charset="-120"/>
                      </a:endParaRPr>
                    </a:p>
                    <a:p>
                      <a:pPr marL="457200" indent="-457200">
                        <a:buFont typeface="Arial" pitchFamily="34" charset="0"/>
                        <a:buChar char="•"/>
                      </a:pPr>
                      <a:r>
                        <a:rPr lang="zh-TW" altLang="en-US" sz="2800" b="0" dirty="0">
                          <a:latin typeface="微軟正黑體" panose="020B0604030504040204" pitchFamily="34" charset="-120"/>
                          <a:ea typeface="微軟正黑體" panose="020B0604030504040204" pitchFamily="34" charset="-120"/>
                        </a:rPr>
                        <a:t>此權利對完全貢獻給家務勞動的一方特別有保障。</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1621846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404664"/>
            <a:ext cx="8229600" cy="1143000"/>
          </a:xfrm>
        </p:spPr>
        <p:txBody>
          <a:bodyPr>
            <a:normAutofit/>
          </a:bodyPr>
          <a:lstStyle/>
          <a:p>
            <a:r>
              <a:rPr lang="zh-TW" altLang="en-US" sz="4400" b="1" dirty="0"/>
              <a:t>剩餘財產</a:t>
            </a:r>
          </a:p>
        </p:txBody>
      </p:sp>
      <p:sp>
        <p:nvSpPr>
          <p:cNvPr id="3" name="內容版面配置區 2"/>
          <p:cNvSpPr>
            <a:spLocks noGrp="1"/>
          </p:cNvSpPr>
          <p:nvPr>
            <p:ph idx="1"/>
          </p:nvPr>
        </p:nvSpPr>
        <p:spPr>
          <a:xfrm>
            <a:off x="467544" y="1600200"/>
            <a:ext cx="8424936" cy="4525963"/>
          </a:xfrm>
        </p:spPr>
        <p:txBody>
          <a:bodyPr>
            <a:normAutofit/>
          </a:bodyPr>
          <a:lstStyle/>
          <a:p>
            <a:pPr marL="0" indent="0">
              <a:lnSpc>
                <a:spcPct val="100000"/>
              </a:lnSpc>
              <a:buNone/>
            </a:pPr>
            <a:r>
              <a:rPr lang="zh-TW" altLang="en-US" sz="2800" dirty="0"/>
              <a:t>指夫或妻扣除各自所負債務後的現存「婚後財產」。不過，在計算個人婚後財產的時候， 並不包括因繼承、無償取得的財產及慰撫金，因為這些都和婚後夫妻分工合作協力無關，所以不必拿出來和對方分享。</a:t>
            </a:r>
          </a:p>
        </p:txBody>
      </p:sp>
    </p:spTree>
    <p:extLst>
      <p:ext uri="{BB962C8B-B14F-4D97-AF65-F5344CB8AC3E}">
        <p14:creationId xmlns:p14="http://schemas.microsoft.com/office/powerpoint/2010/main" val="263331030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a:srcRect/>
          <a:stretch>
            <a:fillRect/>
          </a:stretch>
        </p:blipFill>
        <p:spPr bwMode="auto">
          <a:xfrm>
            <a:off x="468313" y="1557338"/>
            <a:ext cx="8496300" cy="4756150"/>
          </a:xfrm>
          <a:prstGeom prst="rect">
            <a:avLst/>
          </a:prstGeom>
          <a:noFill/>
          <a:ln>
            <a:noFill/>
          </a:ln>
          <a:effectLst>
            <a:outerShdw blurRad="50800" dist="50800" dir="5400000" algn="ctr" rotWithShape="0">
              <a:schemeClr val="bg1"/>
            </a:outerShdw>
          </a:effectLst>
          <a:extLst/>
        </p:spPr>
      </p:pic>
      <p:sp>
        <p:nvSpPr>
          <p:cNvPr id="52227" name="標題 1"/>
          <p:cNvSpPr>
            <a:spLocks noGrp="1"/>
          </p:cNvSpPr>
          <p:nvPr>
            <p:ph type="title"/>
          </p:nvPr>
        </p:nvSpPr>
        <p:spPr>
          <a:xfrm>
            <a:off x="0" y="0"/>
            <a:ext cx="8229600" cy="765175"/>
          </a:xfrm>
        </p:spPr>
        <p:txBody>
          <a:bodyPr/>
          <a:lstStyle/>
          <a:p>
            <a:r>
              <a:rPr lang="zh-TW" altLang="en-US" dirty="0" smtClean="0">
                <a:solidFill>
                  <a:srgbClr val="FF0000"/>
                </a:solidFill>
              </a:rPr>
              <a:t>三、婚姻中的法律關係</a:t>
            </a:r>
          </a:p>
        </p:txBody>
      </p:sp>
      <p:sp>
        <p:nvSpPr>
          <p:cNvPr id="52228" name="內容版面配置區 2"/>
          <p:cNvSpPr>
            <a:spLocks noGrp="1"/>
          </p:cNvSpPr>
          <p:nvPr>
            <p:ph sz="quarter" idx="13"/>
          </p:nvPr>
        </p:nvSpPr>
        <p:spPr>
          <a:xfrm>
            <a:off x="250825" y="981075"/>
            <a:ext cx="8497888" cy="647700"/>
          </a:xfrm>
        </p:spPr>
        <p:txBody>
          <a:bodyPr/>
          <a:lstStyle/>
          <a:p>
            <a:pPr marL="342900" lvl="1" indent="-342900">
              <a:lnSpc>
                <a:spcPts val="4000"/>
              </a:lnSpc>
              <a:buFont typeface="Arial" pitchFamily="34" charset="0"/>
              <a:buNone/>
            </a:pPr>
            <a:r>
              <a:rPr lang="zh-TW" altLang="en-US" sz="3600" smtClean="0"/>
              <a:t>（二）法定財產制</a:t>
            </a:r>
            <a:endParaRPr lang="en-US" altLang="zh-TW" sz="3600" smtClean="0"/>
          </a:p>
        </p:txBody>
      </p:sp>
      <p:sp>
        <p:nvSpPr>
          <p:cNvPr id="52229" name="投影片編號版面配置區 5"/>
          <p:cNvSpPr>
            <a:spLocks noGrp="1" noChangeArrowheads="1"/>
          </p:cNvSpPr>
          <p:nvPr>
            <p:ph type="sldNum" sz="quarter" idx="16"/>
          </p:nvPr>
        </p:nvSpPr>
        <p:spPr bwMode="auto">
          <a:noFill/>
          <a:ln>
            <a:miter lim="800000"/>
            <a:headEnd/>
            <a:tailEnd/>
          </a:ln>
        </p:spPr>
        <p:txBody>
          <a:bodyPr/>
          <a:lstStyle/>
          <a:p>
            <a:fld id="{457078BC-F6FC-4F03-8847-EDBB0F2D8BCC}" type="slidenum">
              <a:rPr lang="zh-TW" altLang="en-US" smtClean="0"/>
              <a:pPr/>
              <a:t>98</a:t>
            </a:fld>
            <a:endParaRPr lang="zh-TW" altLang="en-US"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標題 1"/>
          <p:cNvSpPr>
            <a:spLocks noGrp="1"/>
          </p:cNvSpPr>
          <p:nvPr>
            <p:ph type="title"/>
          </p:nvPr>
        </p:nvSpPr>
        <p:spPr>
          <a:xfrm>
            <a:off x="0" y="0"/>
            <a:ext cx="8229600" cy="765175"/>
          </a:xfrm>
        </p:spPr>
        <p:txBody>
          <a:bodyPr/>
          <a:lstStyle/>
          <a:p>
            <a:endParaRPr lang="zh-TW" altLang="en-US" smtClean="0"/>
          </a:p>
        </p:txBody>
      </p:sp>
      <p:sp>
        <p:nvSpPr>
          <p:cNvPr id="54275" name="內容版面配置區 2"/>
          <p:cNvSpPr>
            <a:spLocks noGrp="1"/>
          </p:cNvSpPr>
          <p:nvPr>
            <p:ph sz="quarter" idx="13"/>
          </p:nvPr>
        </p:nvSpPr>
        <p:spPr>
          <a:xfrm>
            <a:off x="250825" y="981075"/>
            <a:ext cx="8351838" cy="4897438"/>
          </a:xfrm>
        </p:spPr>
        <p:txBody>
          <a:bodyPr/>
          <a:lstStyle/>
          <a:p>
            <a:r>
              <a:rPr lang="zh-TW" altLang="en-US" smtClean="0">
                <a:hlinkClick r:id="rId2"/>
              </a:rPr>
              <a:t>各人造業各人擔</a:t>
            </a:r>
            <a:r>
              <a:rPr lang="en-US" altLang="zh-TW" smtClean="0">
                <a:hlinkClick r:id="rId2"/>
              </a:rPr>
              <a:t>! </a:t>
            </a:r>
            <a:r>
              <a:rPr lang="zh-TW" altLang="en-US" smtClean="0">
                <a:hlinkClick r:id="rId2"/>
              </a:rPr>
              <a:t>夫欠債妻免還</a:t>
            </a:r>
            <a:r>
              <a:rPr lang="en-US" altLang="zh-TW" smtClean="0"/>
              <a:t>(</a:t>
            </a:r>
            <a:r>
              <a:rPr lang="zh-TW" altLang="en-US" smtClean="0"/>
              <a:t>剩餘財產分配請求權</a:t>
            </a:r>
            <a:r>
              <a:rPr lang="en-US" altLang="zh-TW" smtClean="0"/>
              <a:t>)</a:t>
            </a:r>
          </a:p>
          <a:p>
            <a:endParaRPr lang="en-US" altLang="zh-TW" smtClean="0"/>
          </a:p>
          <a:p>
            <a:r>
              <a:rPr lang="zh-TW" altLang="en-US" smtClean="0">
                <a:hlinkClick r:id="rId3"/>
              </a:rPr>
              <a:t>豪門孫志浩 離婚向賈討</a:t>
            </a:r>
            <a:r>
              <a:rPr lang="en-US" altLang="zh-TW" smtClean="0">
                <a:hlinkClick r:id="rId3"/>
              </a:rPr>
              <a:t>2600</a:t>
            </a:r>
            <a:r>
              <a:rPr lang="zh-TW" altLang="en-US" smtClean="0">
                <a:hlinkClick r:id="rId3"/>
              </a:rPr>
              <a:t>萬</a:t>
            </a:r>
            <a:r>
              <a:rPr lang="zh-TW" altLang="en-US" smtClean="0"/>
              <a:t>－民視新聞</a:t>
            </a:r>
          </a:p>
          <a:p>
            <a:endParaRPr lang="zh-TW" altLang="en-US" smtClean="0"/>
          </a:p>
          <a:p>
            <a:endParaRPr lang="zh-TW" altLang="en-US" smtClean="0"/>
          </a:p>
        </p:txBody>
      </p:sp>
      <p:sp>
        <p:nvSpPr>
          <p:cNvPr id="54276" name="投影片編號版面配置區 3"/>
          <p:cNvSpPr>
            <a:spLocks noGrp="1"/>
          </p:cNvSpPr>
          <p:nvPr>
            <p:ph type="sldNum" sz="quarter" idx="16"/>
          </p:nvPr>
        </p:nvSpPr>
        <p:spPr bwMode="auto">
          <a:noFill/>
          <a:ln>
            <a:miter lim="800000"/>
            <a:headEnd/>
            <a:tailEnd/>
          </a:ln>
        </p:spPr>
        <p:txBody>
          <a:bodyPr/>
          <a:lstStyle/>
          <a:p>
            <a:fld id="{C8B193EB-458C-434F-B13B-D80F1DEE2BAB}" type="slidenum">
              <a:rPr lang="zh-TW" altLang="en-US" smtClean="0"/>
              <a:pPr/>
              <a:t>99</a:t>
            </a:fld>
            <a:endParaRPr lang="zh-TW" alt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第三冊範本">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第三冊範本">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三冊範本">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第三冊範本">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第三冊範本">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第三冊範本">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第三冊範本">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第三冊範本">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第三冊範本">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第三冊範本">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4387</TotalTime>
  <Words>7411</Words>
  <Application>Microsoft Office PowerPoint</Application>
  <PresentationFormat>如螢幕大小 (4:3)</PresentationFormat>
  <Paragraphs>678</Paragraphs>
  <Slides>153</Slides>
  <Notes>27</Notes>
  <HiddenSlides>0</HiddenSlides>
  <MMClips>0</MMClips>
  <ScaleCrop>false</ScaleCrop>
  <HeadingPairs>
    <vt:vector size="4" baseType="variant">
      <vt:variant>
        <vt:lpstr>佈景主題</vt:lpstr>
      </vt:variant>
      <vt:variant>
        <vt:i4>11</vt:i4>
      </vt:variant>
      <vt:variant>
        <vt:lpstr>投影片標題</vt:lpstr>
      </vt:variant>
      <vt:variant>
        <vt:i4>153</vt:i4>
      </vt:variant>
    </vt:vector>
  </HeadingPairs>
  <TitlesOfParts>
    <vt:vector size="164" baseType="lpstr">
      <vt:lpstr>Office 佈景主題</vt:lpstr>
      <vt:lpstr>第三冊範本</vt:lpstr>
      <vt:lpstr>1_第三冊範本</vt:lpstr>
      <vt:lpstr>2_第三冊範本</vt:lpstr>
      <vt:lpstr>3_第三冊範本</vt:lpstr>
      <vt:lpstr>4_第三冊範本</vt:lpstr>
      <vt:lpstr>5_第三冊範本</vt:lpstr>
      <vt:lpstr>6_第三冊範本</vt:lpstr>
      <vt:lpstr>7_第三冊範本</vt:lpstr>
      <vt:lpstr>8_第三冊範本</vt:lpstr>
      <vt:lpstr>9_第三冊範本</vt:lpstr>
      <vt:lpstr>Chapter 2</vt:lpstr>
      <vt:lpstr>PowerPoint 簡報</vt:lpstr>
      <vt:lpstr>PowerPoint 簡報</vt:lpstr>
      <vt:lpstr>一、民法的基本原則</vt:lpstr>
      <vt:lpstr>補充概念：權利主體—人</vt:lpstr>
      <vt:lpstr>權利客體</vt:lpstr>
      <vt:lpstr>一、民法的基本原則</vt:lpstr>
      <vt:lpstr>一、民法的基本原則</vt:lpstr>
      <vt:lpstr>完全行為能力人：有2類 </vt:lpstr>
      <vt:lpstr>2. 限制行為能力人：</vt:lpstr>
      <vt:lpstr>3. 無行為能力人：有兩類</vt:lpstr>
      <vt:lpstr>PowerPoint 簡報</vt:lpstr>
      <vt:lpstr>PowerPoint 簡報</vt:lpstr>
      <vt:lpstr>PowerPoint 簡報</vt:lpstr>
      <vt:lpstr>PowerPoint 簡報</vt:lpstr>
      <vt:lpstr>私法自治的意義和歷史</vt:lpstr>
      <vt:lpstr>私法自治的意義和歷史</vt:lpstr>
      <vt:lpstr>所有交易都是平等的嗎</vt:lpstr>
      <vt:lpstr>只要沒有人逼我，就算是公平的交易嗎？</vt:lpstr>
      <vt:lpstr>為了維護社會正義</vt:lpstr>
      <vt:lpstr>PowerPoint 簡報</vt:lpstr>
      <vt:lpstr>如何保障平等的交易</vt:lpstr>
      <vt:lpstr>(一) 對定型化契約的規範</vt:lpstr>
      <vt:lpstr>1. 房東主張契約自由，房客只能照單全收？</vt:lpstr>
      <vt:lpstr>2. 試聽免費，現場報名立刻折扣， 說簽就簽嗎？ </vt:lpstr>
      <vt:lpstr>二、契約自由與社會正義的衡平</vt:lpstr>
      <vt:lpstr>(二) 對特種交易的保護</vt:lpstr>
      <vt:lpstr>1. 購物太衝動，廠商不給退？</vt:lpstr>
      <vt:lpstr>二、契約自由與社會正義的衡平</vt:lpstr>
      <vt:lpstr>不適用 7 天鑑賞期的例外情形</vt:lpstr>
      <vt:lpstr>時事議題</vt:lpstr>
      <vt:lpstr>議題剖析</vt:lpstr>
      <vt:lpstr>議題剖析</vt:lpstr>
      <vt:lpstr>議題剖析</vt:lpstr>
      <vt:lpstr>議題剖析</vt:lpstr>
      <vt:lpstr>議題剖析</vt:lpstr>
      <vt:lpstr>議題小烤箱</vt:lpstr>
      <vt:lpstr>如何判斷契約自由限制的合理性</vt:lpstr>
      <vt:lpstr>(一)從資訊的對等性來思考</vt:lpstr>
      <vt:lpstr>(二) 從權力的對等性來思考</vt:lpstr>
      <vt:lpstr>契約自由原則的變遷</vt:lpstr>
      <vt:lpstr>生活實例</vt:lpstr>
      <vt:lpstr>生活小烤箱</vt:lpstr>
      <vt:lpstr>PowerPoint 簡報</vt:lpstr>
      <vt:lpstr>私有財產能使資源運用更有效率</vt:lpstr>
      <vt:lpstr>小百科： 財產權不完整不利於社會經濟的發展</vt:lpstr>
      <vt:lpstr>小百科： 財產權不完整不利於社會經濟的發展</vt:lpstr>
      <vt:lpstr>美國學者哈定（G. Hardin, 1915-2003）：</vt:lpstr>
      <vt:lpstr>補充資料 草原的悲歌</vt:lpstr>
      <vt:lpstr>PowerPoint 簡報</vt:lpstr>
      <vt:lpstr>PowerPoint 簡報</vt:lpstr>
      <vt:lpstr>PowerPoint 簡報</vt:lpstr>
      <vt:lpstr>生活實例</vt:lpstr>
      <vt:lpstr>生活小烤箱</vt:lpstr>
      <vt:lpstr>財產權不清:</vt:lpstr>
      <vt:lpstr>民法對所有權的規範</vt:lpstr>
      <vt:lpstr>債權</vt:lpstr>
      <vt:lpstr>一、民法的基本原則</vt:lpstr>
      <vt:lpstr>一、民法的基本原則</vt:lpstr>
      <vt:lpstr>一、民法的基本原則</vt:lpstr>
      <vt:lpstr>定著物</vt:lpstr>
      <vt:lpstr>PowerPoint 簡報</vt:lpstr>
      <vt:lpstr>(一) 所有權的意義與特性 </vt:lpstr>
      <vt:lpstr>一、民法的基本原則</vt:lpstr>
      <vt:lpstr>一、民法的基本原則</vt:lpstr>
      <vt:lpstr>PowerPoint 簡報</vt:lpstr>
      <vt:lpstr>所有權具備的特性：</vt:lpstr>
      <vt:lpstr>所有權具備的特性：</vt:lpstr>
      <vt:lpstr>所有權具備的特性：</vt:lpstr>
      <vt:lpstr>所有權具備的特性：</vt:lpstr>
      <vt:lpstr>PowerPoint 簡報</vt:lpstr>
      <vt:lpstr>所有權具備的特性：</vt:lpstr>
      <vt:lpstr>(二) 民法對所有權的保障</vt:lpstr>
      <vt:lpstr>PowerPoint 簡報</vt:lpstr>
      <vt:lpstr>PowerPoint 簡報</vt:lpstr>
      <vt:lpstr>(三) 所有權保障的限制</vt:lpstr>
      <vt:lpstr>所有權保障的限制</vt:lpstr>
      <vt:lpstr>PowerPoint 簡報</vt:lpstr>
      <vt:lpstr>我可以主張所有權受侵害，  要求鄰居拆屋還地嗎？</vt:lpstr>
      <vt:lpstr>時事議題</vt:lpstr>
      <vt:lpstr>議題剖析</vt:lpstr>
      <vt:lpstr>議題小烤箱</vt:lpstr>
      <vt:lpstr>PowerPoint 簡報</vt:lpstr>
      <vt:lpstr>PowerPoint 簡報</vt:lpstr>
      <vt:lpstr>結婚後，財產要怎麼分配才合理 </vt:lpstr>
      <vt:lpstr>假設今天你要結婚了，你怎麼看待以下問題？</vt:lpstr>
      <vt:lpstr>(一) 家庭生活費用怎麼分擔</vt:lpstr>
      <vt:lpstr>(二) 做家事可以領薪水嗎</vt:lpstr>
      <vt:lpstr>三、婚姻中的法律關係</vt:lpstr>
      <vt:lpstr>PowerPoint 簡報</vt:lpstr>
      <vt:lpstr>三、婚姻中的法律關係</vt:lpstr>
      <vt:lpstr>法定財產制</vt:lpstr>
      <vt:lpstr>(一) 財產各自擁有</vt:lpstr>
      <vt:lpstr>(二) 債務各自清償</vt:lpstr>
      <vt:lpstr>(三) 透過財產分配，衡平夫妻財務關係</vt:lpstr>
      <vt:lpstr>1. 剩餘財產差額的部分可請求均分</vt:lpstr>
      <vt:lpstr>剩餘財產</vt:lpstr>
      <vt:lpstr>三、婚姻中的法律關係</vt:lpstr>
      <vt:lpstr>PowerPoint 簡報</vt:lpstr>
      <vt:lpstr>PowerPoint 簡報</vt:lpstr>
      <vt:lpstr>2. 共同分擔家庭生活費用</vt:lpstr>
      <vt:lpstr>3. 自由處分金的設計</vt:lpstr>
      <vt:lpstr>補充概念：為何要有自由處分金</vt:lpstr>
      <vt:lpstr>除了法定財產制，還有其他選擇嗎？</vt:lpstr>
      <vt:lpstr>時事議題</vt:lpstr>
      <vt:lpstr>議題剖析</vt:lpstr>
      <vt:lpstr>議題小烤箱</vt:lpstr>
      <vt:lpstr>約定財產制</vt:lpstr>
      <vt:lpstr>三、婚姻中的法律關係</vt:lpstr>
      <vt:lpstr>PowerPoint 簡報</vt:lpstr>
      <vt:lpstr>三、婚姻中的法律關係</vt:lpstr>
      <vt:lpstr>PowerPoint 簡報</vt:lpstr>
      <vt:lpstr>PowerPoint 簡報</vt:lpstr>
      <vt:lpstr>三、婚姻中的法律關係</vt:lpstr>
      <vt:lpstr>生活實例</vt:lpstr>
      <vt:lpstr>PowerPoint 簡報</vt:lpstr>
      <vt:lpstr>生活小烤箱</vt:lpstr>
      <vt:lpstr>PowerPoint 簡報</vt:lpstr>
      <vt:lpstr>繼承制度的基本規定</vt:lpstr>
      <vt:lpstr>你會選擇哪一種繼承方式？為什麼？</vt:lpstr>
      <vt:lpstr>五、繼承制度</vt:lpstr>
      <vt:lpstr>PowerPoint 簡報</vt:lpstr>
      <vt:lpstr>(一) 限定繼承</vt:lpstr>
      <vt:lpstr>PowerPoint 簡報</vt:lpstr>
      <vt:lpstr>(二) 繼承順序</vt:lpstr>
      <vt:lpstr>五、繼承制度</vt:lpstr>
      <vt:lpstr>(三) 遺產的分配</vt:lpstr>
      <vt:lpstr>應繼分</vt:lpstr>
      <vt:lpstr>特留分</vt:lpstr>
      <vt:lpstr>五、繼承制度</vt:lpstr>
      <vt:lpstr>五、繼承制度</vt:lpstr>
      <vt:lpstr>PowerPoint 簡報</vt:lpstr>
      <vt:lpstr>五、繼承制度</vt:lpstr>
      <vt:lpstr>生活實例</vt:lpstr>
      <vt:lpstr>生活小烤箱</vt:lpstr>
      <vt:lpstr>民法對被繼承人的債權人 與繼承人的保障</vt:lpstr>
      <vt:lpstr>(一) 限縮繼承人的清償義務</vt:lpstr>
      <vt:lpstr>(二) 平衡債權人與繼承人權利的作法</vt:lpstr>
      <vt:lpstr>1. 限制被繼承人的財產贈與</vt:lpstr>
      <vt:lpstr>2. 要求繼承人申報遺產清冊</vt:lpstr>
      <vt:lpstr>PowerPoint 簡報</vt:lpstr>
      <vt:lpstr>PowerPoint 簡報</vt:lpstr>
      <vt:lpstr>PowerPoint 簡報</vt:lpstr>
      <vt:lpstr>3. 要求債權人呈報債權</vt:lpstr>
      <vt:lpstr>PowerPoint 簡報</vt:lpstr>
      <vt:lpstr>時事議題</vt:lpstr>
      <vt:lpstr>議題剖析</vt:lpstr>
      <vt:lpstr>議題小烤箱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d-edit20a</dc:creator>
  <cp:lastModifiedBy>USER</cp:lastModifiedBy>
  <cp:revision>414</cp:revision>
  <dcterms:created xsi:type="dcterms:W3CDTF">2019-08-26T00:59:15Z</dcterms:created>
  <dcterms:modified xsi:type="dcterms:W3CDTF">2020-03-25T07:52:28Z</dcterms:modified>
</cp:coreProperties>
</file>