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37" r:id="rId2"/>
    <p:sldId id="338" r:id="rId3"/>
    <p:sldId id="339" r:id="rId4"/>
    <p:sldId id="329" r:id="rId5"/>
    <p:sldId id="347" r:id="rId6"/>
    <p:sldId id="259" r:id="rId7"/>
    <p:sldId id="260" r:id="rId8"/>
    <p:sldId id="345" r:id="rId9"/>
    <p:sldId id="346" r:id="rId10"/>
    <p:sldId id="317" r:id="rId11"/>
    <p:sldId id="316" r:id="rId12"/>
    <p:sldId id="262" r:id="rId13"/>
    <p:sldId id="348" r:id="rId14"/>
    <p:sldId id="261" r:id="rId15"/>
    <p:sldId id="349" r:id="rId16"/>
    <p:sldId id="350" r:id="rId17"/>
    <p:sldId id="351" r:id="rId18"/>
    <p:sldId id="263" r:id="rId19"/>
    <p:sldId id="264" r:id="rId20"/>
    <p:sldId id="340" r:id="rId21"/>
    <p:sldId id="352" r:id="rId22"/>
    <p:sldId id="265" r:id="rId23"/>
    <p:sldId id="266" r:id="rId24"/>
    <p:sldId id="355" r:id="rId25"/>
    <p:sldId id="356" r:id="rId26"/>
    <p:sldId id="357" r:id="rId27"/>
    <p:sldId id="353" r:id="rId28"/>
    <p:sldId id="267" r:id="rId29"/>
    <p:sldId id="268" r:id="rId30"/>
    <p:sldId id="269" r:id="rId31"/>
    <p:sldId id="354" r:id="rId32"/>
    <p:sldId id="313" r:id="rId33"/>
    <p:sldId id="315" r:id="rId34"/>
    <p:sldId id="314" r:id="rId35"/>
    <p:sldId id="270" r:id="rId36"/>
    <p:sldId id="293" r:id="rId37"/>
    <p:sldId id="292" r:id="rId38"/>
    <p:sldId id="275" r:id="rId39"/>
    <p:sldId id="284" r:id="rId40"/>
    <p:sldId id="285" r:id="rId41"/>
    <p:sldId id="298" r:id="rId42"/>
    <p:sldId id="341" r:id="rId43"/>
    <p:sldId id="286" r:id="rId44"/>
    <p:sldId id="300" r:id="rId45"/>
    <p:sldId id="358" r:id="rId46"/>
    <p:sldId id="359" r:id="rId47"/>
    <p:sldId id="360" r:id="rId48"/>
    <p:sldId id="330" r:id="rId49"/>
    <p:sldId id="331" r:id="rId50"/>
    <p:sldId id="301" r:id="rId51"/>
    <p:sldId id="342" r:id="rId52"/>
    <p:sldId id="287" r:id="rId53"/>
    <p:sldId id="332" r:id="rId54"/>
    <p:sldId id="288" r:id="rId55"/>
    <p:sldId id="289" r:id="rId56"/>
    <p:sldId id="290" r:id="rId57"/>
    <p:sldId id="291" r:id="rId58"/>
    <p:sldId id="362" r:id="rId59"/>
    <p:sldId id="363" r:id="rId60"/>
    <p:sldId id="364" r:id="rId61"/>
    <p:sldId id="302" r:id="rId62"/>
    <p:sldId id="303" r:id="rId63"/>
    <p:sldId id="370" r:id="rId64"/>
    <p:sldId id="369" r:id="rId65"/>
    <p:sldId id="334" r:id="rId66"/>
    <p:sldId id="335" r:id="rId67"/>
    <p:sldId id="371" r:id="rId68"/>
    <p:sldId id="304" r:id="rId69"/>
    <p:sldId id="366" r:id="rId70"/>
    <p:sldId id="367" r:id="rId71"/>
    <p:sldId id="361" r:id="rId72"/>
    <p:sldId id="368" r:id="rId73"/>
    <p:sldId id="305" r:id="rId74"/>
    <p:sldId id="372" r:id="rId75"/>
    <p:sldId id="336" r:id="rId76"/>
    <p:sldId id="318" r:id="rId77"/>
    <p:sldId id="319" r:id="rId78"/>
    <p:sldId id="310" r:id="rId79"/>
    <p:sldId id="311" r:id="rId80"/>
    <p:sldId id="343" r:id="rId81"/>
    <p:sldId id="312" r:id="rId82"/>
    <p:sldId id="306" r:id="rId83"/>
    <p:sldId id="320" r:id="rId84"/>
    <p:sldId id="328" r:id="rId85"/>
    <p:sldId id="321" r:id="rId86"/>
    <p:sldId id="344" r:id="rId87"/>
    <p:sldId id="327" r:id="rId88"/>
    <p:sldId id="322" r:id="rId89"/>
    <p:sldId id="325" r:id="rId90"/>
    <p:sldId id="326" r:id="rId9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00CC99"/>
    <a:srgbClr val="00CC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3293" autoAdjust="0"/>
  </p:normalViewPr>
  <p:slideViewPr>
    <p:cSldViewPr>
      <p:cViewPr varScale="1">
        <p:scale>
          <a:sx n="84" d="100"/>
          <a:sy n="84" d="100"/>
        </p:scale>
        <p:origin x="-1152"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D7F8FA-8102-4341-9F47-8B42E80126F1}" type="datetimeFigureOut">
              <a:rPr lang="zh-TW" altLang="en-US" smtClean="0"/>
              <a:pPr/>
              <a:t>2019/11/5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8A017-EFE0-4E51-816F-5344C31E133A}" type="slidenum">
              <a:rPr lang="zh-TW" altLang="en-US" smtClean="0"/>
              <a:pPr/>
              <a:t>‹#›</a:t>
            </a:fld>
            <a:endParaRPr lang="zh-TW" altLang="en-US"/>
          </a:p>
        </p:txBody>
      </p:sp>
    </p:spTree>
    <p:extLst>
      <p:ext uri="{BB962C8B-B14F-4D97-AF65-F5344CB8AC3E}">
        <p14:creationId xmlns="" xmlns:p14="http://schemas.microsoft.com/office/powerpoint/2010/main" val="23237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unitytaiwan.moc.gov.tw/Item/Detail/%E8%AA%B0%E5%9C%A8%E7%94%98%E8%94%97%E7%94%B0%E8%A3%A1"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vm.com.tw/article.html?id=43610"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577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578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9628B9-1716-40FD-825E-2F2961245795}" type="slidenum">
              <a:rPr lang="zh-TW" altLang="en-US" smtClean="0"/>
              <a:pPr fontAlgn="base">
                <a:spcBef>
                  <a:spcPct val="0"/>
                </a:spcBef>
                <a:spcAft>
                  <a:spcPct val="0"/>
                </a:spcAft>
                <a:defRPr/>
              </a:pPr>
              <a:t>1</a:t>
            </a:fld>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34</a:t>
            </a:fld>
            <a:endParaRPr lang="zh-TW" altLang="en-US"/>
          </a:p>
        </p:txBody>
      </p:sp>
    </p:spTree>
    <p:extLst>
      <p:ext uri="{BB962C8B-B14F-4D97-AF65-F5344CB8AC3E}">
        <p14:creationId xmlns="" xmlns:p14="http://schemas.microsoft.com/office/powerpoint/2010/main" val="417737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624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62468" name="投影片編號版面配置區 3"/>
          <p:cNvSpPr>
            <a:spLocks noGrp="1"/>
          </p:cNvSpPr>
          <p:nvPr>
            <p:ph type="sldNum" sz="quarter" idx="5"/>
          </p:nvPr>
        </p:nvSpPr>
        <p:spPr bwMode="auto">
          <a:noFill/>
          <a:ln>
            <a:miter lim="800000"/>
            <a:headEnd/>
            <a:tailEnd/>
          </a:ln>
        </p:spPr>
        <p:txBody>
          <a:bodyPr/>
          <a:lstStyle/>
          <a:p>
            <a:fld id="{B373EB1D-1B8B-4861-8F67-F2356229932F}" type="slidenum">
              <a:rPr lang="zh-TW" altLang="en-US" smtClean="0">
                <a:latin typeface="Arial" pitchFamily="34" charset="0"/>
              </a:rPr>
              <a:pPr/>
              <a:t>58</a:t>
            </a:fld>
            <a:endParaRPr lang="en-US" altLang="zh-TW"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a:t>
            </a:r>
            <a:r>
              <a:rPr lang="en-US" altLang="zh-TW" dirty="0" smtClean="0">
                <a:hlinkClick r:id="rId3"/>
              </a:rPr>
              <a:t>https://communitytaiwan.moc.gov.tw/Item/Detail/%E8%AA%B0%E5%9C%A8%E7%94%98%E8%94%97%E7%94%B0%E8%A3%A1</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76</a:t>
            </a:fld>
            <a:endParaRPr lang="zh-TW" altLang="en-US"/>
          </a:p>
        </p:txBody>
      </p:sp>
    </p:spTree>
    <p:extLst>
      <p:ext uri="{BB962C8B-B14F-4D97-AF65-F5344CB8AC3E}">
        <p14:creationId xmlns="" xmlns:p14="http://schemas.microsoft.com/office/powerpoint/2010/main" val="133590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資料來源：</a:t>
            </a:r>
            <a:r>
              <a:rPr lang="en-US" altLang="zh-TW" dirty="0" smtClean="0">
                <a:hlinkClick r:id="rId3"/>
              </a:rPr>
              <a:t>https://www.gvm.com.tw/article.html?id=43610</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78</a:t>
            </a:fld>
            <a:endParaRPr lang="zh-TW" altLang="en-US"/>
          </a:p>
        </p:txBody>
      </p:sp>
    </p:spTree>
    <p:extLst>
      <p:ext uri="{BB962C8B-B14F-4D97-AF65-F5344CB8AC3E}">
        <p14:creationId xmlns="" xmlns:p14="http://schemas.microsoft.com/office/powerpoint/2010/main" val="212866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新聞來源：自由時報</a:t>
            </a:r>
            <a:r>
              <a:rPr lang="en-US" altLang="zh-TW" dirty="0" smtClean="0"/>
              <a:t>2018-04-09</a:t>
            </a:r>
            <a:endParaRPr lang="zh-TW" altLang="en-US" dirty="0" smtClean="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83</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本網站主要為闡述文化部社區營造三期及村落文化發展計畫之相關政策，並且梳理過往</a:t>
            </a:r>
            <a:r>
              <a:rPr lang="en-US" altLang="zh-TW" sz="1200" b="0" i="0" kern="1200" dirty="0" smtClean="0">
                <a:solidFill>
                  <a:schemeClr val="tx1"/>
                </a:solidFill>
                <a:effectLst/>
                <a:latin typeface="+mn-lt"/>
                <a:ea typeface="+mn-ea"/>
                <a:cs typeface="+mn-cs"/>
              </a:rPr>
              <a:t>20</a:t>
            </a:r>
            <a:r>
              <a:rPr lang="zh-TW" altLang="en-US" sz="1200" b="0" i="0" kern="1200" dirty="0" smtClean="0">
                <a:solidFill>
                  <a:schemeClr val="tx1"/>
                </a:solidFill>
                <a:effectLst/>
                <a:latin typeface="+mn-lt"/>
                <a:ea typeface="+mn-ea"/>
                <a:cs typeface="+mn-cs"/>
              </a:rPr>
              <a:t>年社區營造在臺灣的發展歷程，讓社區通網站使用者能夠了解實際的執行狀況及政策的發展脈絡，並可在網站中搜尋目前有哪些社區營造計畫或專案，例如為促進青年結合退休黃金人口協力投入社區公共事務，透過活化社區組織經營、善用數位資訊科技及連結跨域資源，擴大應用在地知識，營造社區共學體驗環境，並面對當前社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會</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問題，提供創新服務改善策略，堅壯社區組織自主永續經營，確保文化多樣性及公民自主權利，故規劃「社區營造青銀合創實驗方案」等。</a:t>
            </a:r>
          </a:p>
          <a:p>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88</a:t>
            </a:fld>
            <a:endParaRPr lang="zh-TW" altLang="en-US"/>
          </a:p>
        </p:txBody>
      </p:sp>
    </p:spTree>
    <p:extLst>
      <p:ext uri="{BB962C8B-B14F-4D97-AF65-F5344CB8AC3E}">
        <p14:creationId xmlns="" xmlns:p14="http://schemas.microsoft.com/office/powerpoint/2010/main" val="309807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各種主張一定都是有利有弊。例如，現在就由多數黨組閣，有助憲政慣例的形成，但是也會碰到憲法上給總統和行政院長之間權責不清的問題。透過此文章理解各國憲政體制的差別在哪裡，以及一直以來的許多憲政體制改革討論。無論是人民、政黨或學者，也要盡量要求自己跳脫出個人的既定政治立場與利益來思考，</a:t>
            </a:r>
            <a:r>
              <a:rPr lang="zh-TW" altLang="en-US" sz="1200" kern="1200" dirty="0" smtClean="0">
                <a:solidFill>
                  <a:schemeClr val="tx1"/>
                </a:solidFill>
                <a:effectLst/>
                <a:latin typeface="+mn-lt"/>
                <a:ea typeface="+mn-ea"/>
                <a:cs typeface="+mn-cs"/>
              </a:rPr>
              <a:t>台灣到底需要一個甚麼樣的憲政體制框架？</a:t>
            </a:r>
            <a:r>
              <a:rPr lang="zh-TW" altLang="zh-TW" sz="1200" kern="1200" dirty="0" smtClean="0">
                <a:solidFill>
                  <a:schemeClr val="tx1"/>
                </a:solidFill>
                <a:effectLst/>
                <a:latin typeface="+mn-lt"/>
                <a:ea typeface="+mn-ea"/>
                <a:cs typeface="+mn-cs"/>
              </a:rPr>
              <a:t>如何才是一個適合台灣國情，能夠長治久安的憲政體制？</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89</a:t>
            </a:fld>
            <a:endParaRPr lang="zh-TW" altLang="en-US"/>
          </a:p>
        </p:txBody>
      </p:sp>
    </p:spTree>
    <p:extLst>
      <p:ext uri="{BB962C8B-B14F-4D97-AF65-F5344CB8AC3E}">
        <p14:creationId xmlns="" xmlns:p14="http://schemas.microsoft.com/office/powerpoint/2010/main" val="165276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內容簡介：</a:t>
            </a:r>
            <a:r>
              <a:rPr lang="zh-TW" altLang="en-US" sz="1200" b="0" i="0" kern="1200" dirty="0" smtClean="0">
                <a:solidFill>
                  <a:schemeClr val="tx1"/>
                </a:solidFill>
                <a:effectLst/>
                <a:latin typeface="+mn-lt"/>
                <a:ea typeface="+mn-ea"/>
                <a:cs typeface="+mn-cs"/>
              </a:rPr>
              <a:t>本書共集合了三十位研究臺灣地方自治、地方政府、地方治理，以及地方政經社會的重要學者，針對臺灣地方治理的問題與對策，經由理論與實務的分析，分別著重地方自治史、都會治理、治安治理、鄉村社區治理、災害治理、預算治理、制度治理、協力治理、區域及跨域治理，分析社會參與、組織動員、宗族（宗親）政治參與、公共服務、基層人員管理、選舉與政治參與分析。同時經由歐盟、美國、英國倫敦、法國流域治理以及東京首都圈的治理理論與制度，乃至地方的後代議民主的論述與研究，深入探討與分析臺灣與世界各國在地方自治的發展，與地方治理的最新發展趨勢。</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90</a:t>
            </a:fld>
            <a:endParaRPr lang="zh-TW" altLang="en-US"/>
          </a:p>
        </p:txBody>
      </p:sp>
    </p:spTree>
    <p:extLst>
      <p:ext uri="{BB962C8B-B14F-4D97-AF65-F5344CB8AC3E}">
        <p14:creationId xmlns="" xmlns:p14="http://schemas.microsoft.com/office/powerpoint/2010/main" val="4247045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117</a:t>
            </a:r>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6</a:t>
            </a:fld>
            <a:endParaRPr lang="zh-TW" altLang="en-US"/>
          </a:p>
        </p:txBody>
      </p:sp>
    </p:spTree>
    <p:extLst>
      <p:ext uri="{BB962C8B-B14F-4D97-AF65-F5344CB8AC3E}">
        <p14:creationId xmlns="" xmlns:p14="http://schemas.microsoft.com/office/powerpoint/2010/main" val="36703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117</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7</a:t>
            </a:fld>
            <a:endParaRPr lang="zh-TW" altLang="en-US"/>
          </a:p>
        </p:txBody>
      </p:sp>
    </p:spTree>
    <p:extLst>
      <p:ext uri="{BB962C8B-B14F-4D97-AF65-F5344CB8AC3E}">
        <p14:creationId xmlns="" xmlns:p14="http://schemas.microsoft.com/office/powerpoint/2010/main" val="162061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10</a:t>
            </a:fld>
            <a:endParaRPr lang="zh-TW" altLang="en-US"/>
          </a:p>
        </p:txBody>
      </p:sp>
    </p:spTree>
    <p:extLst>
      <p:ext uri="{BB962C8B-B14F-4D97-AF65-F5344CB8AC3E}">
        <p14:creationId xmlns="" xmlns:p14="http://schemas.microsoft.com/office/powerpoint/2010/main" val="135373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142</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12</a:t>
            </a:fld>
            <a:endParaRPr lang="zh-TW" altLang="en-US"/>
          </a:p>
        </p:txBody>
      </p:sp>
    </p:spTree>
    <p:extLst>
      <p:ext uri="{BB962C8B-B14F-4D97-AF65-F5344CB8AC3E}">
        <p14:creationId xmlns="" xmlns:p14="http://schemas.microsoft.com/office/powerpoint/2010/main" val="20413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118</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14</a:t>
            </a:fld>
            <a:endParaRPr lang="zh-TW" altLang="en-US"/>
          </a:p>
        </p:txBody>
      </p:sp>
    </p:spTree>
    <p:extLst>
      <p:ext uri="{BB962C8B-B14F-4D97-AF65-F5344CB8AC3E}">
        <p14:creationId xmlns="" xmlns:p14="http://schemas.microsoft.com/office/powerpoint/2010/main" val="70373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119</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18</a:t>
            </a:fld>
            <a:endParaRPr lang="zh-TW" altLang="en-US"/>
          </a:p>
        </p:txBody>
      </p:sp>
    </p:spTree>
    <p:extLst>
      <p:ext uri="{BB962C8B-B14F-4D97-AF65-F5344CB8AC3E}">
        <p14:creationId xmlns="" xmlns:p14="http://schemas.microsoft.com/office/powerpoint/2010/main" val="150664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120</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22</a:t>
            </a:fld>
            <a:endParaRPr lang="zh-TW" altLang="en-US"/>
          </a:p>
        </p:txBody>
      </p:sp>
    </p:spTree>
    <p:extLst>
      <p:ext uri="{BB962C8B-B14F-4D97-AF65-F5344CB8AC3E}">
        <p14:creationId xmlns="" xmlns:p14="http://schemas.microsoft.com/office/powerpoint/2010/main" val="350136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143</a:t>
            </a:r>
            <a:endParaRPr lang="zh-TW" altLang="en-US" dirty="0"/>
          </a:p>
        </p:txBody>
      </p:sp>
      <p:sp>
        <p:nvSpPr>
          <p:cNvPr id="4" name="投影片編號版面配置區 3"/>
          <p:cNvSpPr>
            <a:spLocks noGrp="1"/>
          </p:cNvSpPr>
          <p:nvPr>
            <p:ph type="sldNum" sz="quarter" idx="10"/>
          </p:nvPr>
        </p:nvSpPr>
        <p:spPr/>
        <p:txBody>
          <a:bodyPr/>
          <a:lstStyle/>
          <a:p>
            <a:fld id="{EA78A017-EFE0-4E51-816F-5344C31E133A}" type="slidenum">
              <a:rPr lang="zh-TW" altLang="en-US" smtClean="0"/>
              <a:pPr/>
              <a:t>23</a:t>
            </a:fld>
            <a:endParaRPr lang="zh-TW" altLang="en-US"/>
          </a:p>
        </p:txBody>
      </p:sp>
    </p:spTree>
    <p:extLst>
      <p:ext uri="{BB962C8B-B14F-4D97-AF65-F5344CB8AC3E}">
        <p14:creationId xmlns="" xmlns:p14="http://schemas.microsoft.com/office/powerpoint/2010/main" val="395795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393260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263796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289142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pic>
        <p:nvPicPr>
          <p:cNvPr id="4" name="圖片 6" descr="888f3a25800bc02975e6b5cb95bf278b.png"/>
          <p:cNvPicPr>
            <a:picLocks noChangeAspect="1"/>
          </p:cNvPicPr>
          <p:nvPr userDrawn="1"/>
        </p:nvPicPr>
        <p:blipFill>
          <a:blip r:embed="rId2"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5" name="Picture 2" descr="C:\Users\d-edit20a\Desktop\PPT素材\背景\d61d4ef60cf51a7e62e1f8c481a138ba.png"/>
          <p:cNvPicPr>
            <a:picLocks noChangeAspect="1" noChangeArrowheads="1"/>
          </p:cNvPicPr>
          <p:nvPr userDrawn="1"/>
        </p:nvPicPr>
        <p:blipFill>
          <a:blip r:embed="rId3"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6" name="Picture 2" descr="C:\Users\d-edit20a\Desktop\PPT素材\背景\d61d4ef60cf51a7e62e1f8c481a138ba.png"/>
          <p:cNvPicPr>
            <a:picLocks noChangeAspect="1" noChangeArrowheads="1"/>
          </p:cNvPicPr>
          <p:nvPr userDrawn="1"/>
        </p:nvPicPr>
        <p:blipFill>
          <a:blip r:embed="rId3"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 name="Picture 2" descr="C:\Users\d-edit20a\Desktop\PPT素材\背景\d61d4ef60cf51a7e62e1f8c481a138ba.png"/>
          <p:cNvPicPr>
            <a:picLocks noChangeAspect="1" noChangeArrowheads="1"/>
          </p:cNvPicPr>
          <p:nvPr userDrawn="1"/>
        </p:nvPicPr>
        <p:blipFill>
          <a:blip r:embed="rId3"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8" name="Picture 2" descr="C:\Users\d-edit20a\Desktop\PPT素材\背景\d61d4ef60cf51a7e62e1f8c481a138ba.png"/>
          <p:cNvPicPr>
            <a:picLocks noChangeAspect="1" noChangeArrowheads="1"/>
          </p:cNvPicPr>
          <p:nvPr userDrawn="1"/>
        </p:nvPicPr>
        <p:blipFill>
          <a:blip r:embed="rId3"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9" name="Date Placeholder 3"/>
          <p:cNvSpPr>
            <a:spLocks noGrp="1"/>
          </p:cNvSpPr>
          <p:nvPr>
            <p:ph type="dt" sz="half" idx="10"/>
          </p:nvPr>
        </p:nvSpPr>
        <p:spPr/>
        <p:txBody>
          <a:bodyPr/>
          <a:lstStyle>
            <a:lvl1pPr>
              <a:defRPr/>
            </a:lvl1pPr>
          </a:lstStyle>
          <a:p>
            <a:pPr>
              <a:defRPr/>
            </a:pPr>
            <a:fld id="{06FC3DA3-3622-4B45-8A1F-3F4385091A8B}" type="datetimeFigureOut">
              <a:rPr lang="zh-TW" altLang="en-US"/>
              <a:pPr>
                <a:defRPr/>
              </a:pPr>
              <a:t>2019/11/5</a:t>
            </a:fld>
            <a:endParaRPr lang="zh-TW" altLang="en-US"/>
          </a:p>
        </p:txBody>
      </p:sp>
      <p:sp>
        <p:nvSpPr>
          <p:cNvPr id="10" name="Footer Placeholder 4"/>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100C3E45-4582-4EE8-8ABC-1AE12D76A900}"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標題及內容">
    <p:spTree>
      <p:nvGrpSpPr>
        <p:cNvPr id="1" name=""/>
        <p:cNvGrpSpPr/>
        <p:nvPr/>
      </p:nvGrpSpPr>
      <p:grpSpPr>
        <a:xfrm>
          <a:off x="0" y="0"/>
          <a:ext cx="0" cy="0"/>
          <a:chOff x="0" y="0"/>
          <a:chExt cx="0" cy="0"/>
        </a:xfrm>
      </p:grpSpPr>
      <p:pic>
        <p:nvPicPr>
          <p:cNvPr id="4" name="圖片 6" descr="888f3a25800bc02975e6b5cb95bf278b.png"/>
          <p:cNvPicPr>
            <a:picLocks noChangeAspect="1"/>
          </p:cNvPicPr>
          <p:nvPr userDrawn="1"/>
        </p:nvPicPr>
        <p:blipFill>
          <a:blip r:embed="rId2"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5" name="Picture 2" descr="C:\Users\d-edit20a\Desktop\PPT素材\背景\d61d4ef60cf51a7e62e1f8c481a138ba.png"/>
          <p:cNvPicPr>
            <a:picLocks noChangeAspect="1" noChangeArrowheads="1"/>
          </p:cNvPicPr>
          <p:nvPr userDrawn="1"/>
        </p:nvPicPr>
        <p:blipFill>
          <a:blip r:embed="rId3"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6" name="Picture 2" descr="C:\Users\d-edit20a\Desktop\PPT素材\背景\d61d4ef60cf51a7e62e1f8c481a138ba.png"/>
          <p:cNvPicPr>
            <a:picLocks noChangeAspect="1" noChangeArrowheads="1"/>
          </p:cNvPicPr>
          <p:nvPr userDrawn="1"/>
        </p:nvPicPr>
        <p:blipFill>
          <a:blip r:embed="rId3"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 name="Picture 2" descr="C:\Users\d-edit20a\Desktop\PPT素材\背景\d61d4ef60cf51a7e62e1f8c481a138ba.png"/>
          <p:cNvPicPr>
            <a:picLocks noChangeAspect="1" noChangeArrowheads="1"/>
          </p:cNvPicPr>
          <p:nvPr userDrawn="1"/>
        </p:nvPicPr>
        <p:blipFill>
          <a:blip r:embed="rId3"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8" name="Picture 2" descr="C:\Users\d-edit20a\Desktop\PPT素材\背景\d61d4ef60cf51a7e62e1f8c481a138ba.png"/>
          <p:cNvPicPr>
            <a:picLocks noChangeAspect="1" noChangeArrowheads="1"/>
          </p:cNvPicPr>
          <p:nvPr userDrawn="1"/>
        </p:nvPicPr>
        <p:blipFill>
          <a:blip r:embed="rId3"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9" name="Date Placeholder 3"/>
          <p:cNvSpPr>
            <a:spLocks noGrp="1"/>
          </p:cNvSpPr>
          <p:nvPr>
            <p:ph type="dt" sz="half" idx="10"/>
          </p:nvPr>
        </p:nvSpPr>
        <p:spPr/>
        <p:txBody>
          <a:bodyPr/>
          <a:lstStyle>
            <a:lvl1pPr>
              <a:defRPr/>
            </a:lvl1pPr>
          </a:lstStyle>
          <a:p>
            <a:pPr>
              <a:defRPr/>
            </a:pPr>
            <a:fld id="{06FC3DA3-3622-4B45-8A1F-3F4385091A8B}" type="datetimeFigureOut">
              <a:rPr lang="zh-TW" altLang="en-US"/>
              <a:pPr>
                <a:defRPr/>
              </a:pPr>
              <a:t>2019/11/5</a:t>
            </a:fld>
            <a:endParaRPr lang="zh-TW" altLang="en-US"/>
          </a:p>
        </p:txBody>
      </p:sp>
      <p:sp>
        <p:nvSpPr>
          <p:cNvPr id="10" name="Footer Placeholder 4"/>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100C3E45-4582-4EE8-8ABC-1AE12D76A900}" type="slidenum">
              <a:rPr lang="zh-TW" altLang="en-US"/>
              <a:pPr>
                <a:defRPr/>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標題及內容">
    <p:spTree>
      <p:nvGrpSpPr>
        <p:cNvPr id="1" name=""/>
        <p:cNvGrpSpPr/>
        <p:nvPr/>
      </p:nvGrpSpPr>
      <p:grpSpPr>
        <a:xfrm>
          <a:off x="0" y="0"/>
          <a:ext cx="0" cy="0"/>
          <a:chOff x="0" y="0"/>
          <a:chExt cx="0" cy="0"/>
        </a:xfrm>
      </p:grpSpPr>
      <p:pic>
        <p:nvPicPr>
          <p:cNvPr id="4" name="圖片 6" descr="888f3a25800bc02975e6b5cb95bf278b.png"/>
          <p:cNvPicPr>
            <a:picLocks noChangeAspect="1"/>
          </p:cNvPicPr>
          <p:nvPr userDrawn="1"/>
        </p:nvPicPr>
        <p:blipFill>
          <a:blip r:embed="rId2"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5" name="Picture 2" descr="C:\Users\d-edit20a\Desktop\PPT素材\背景\d61d4ef60cf51a7e62e1f8c481a138ba.png"/>
          <p:cNvPicPr>
            <a:picLocks noChangeAspect="1" noChangeArrowheads="1"/>
          </p:cNvPicPr>
          <p:nvPr userDrawn="1"/>
        </p:nvPicPr>
        <p:blipFill>
          <a:blip r:embed="rId3"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6" name="Picture 2" descr="C:\Users\d-edit20a\Desktop\PPT素材\背景\d61d4ef60cf51a7e62e1f8c481a138ba.png"/>
          <p:cNvPicPr>
            <a:picLocks noChangeAspect="1" noChangeArrowheads="1"/>
          </p:cNvPicPr>
          <p:nvPr userDrawn="1"/>
        </p:nvPicPr>
        <p:blipFill>
          <a:blip r:embed="rId3"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 name="Picture 2" descr="C:\Users\d-edit20a\Desktop\PPT素材\背景\d61d4ef60cf51a7e62e1f8c481a138ba.png"/>
          <p:cNvPicPr>
            <a:picLocks noChangeAspect="1" noChangeArrowheads="1"/>
          </p:cNvPicPr>
          <p:nvPr userDrawn="1"/>
        </p:nvPicPr>
        <p:blipFill>
          <a:blip r:embed="rId3"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8" name="Picture 2" descr="C:\Users\d-edit20a\Desktop\PPT素材\背景\d61d4ef60cf51a7e62e1f8c481a138ba.png"/>
          <p:cNvPicPr>
            <a:picLocks noChangeAspect="1" noChangeArrowheads="1"/>
          </p:cNvPicPr>
          <p:nvPr userDrawn="1"/>
        </p:nvPicPr>
        <p:blipFill>
          <a:blip r:embed="rId3"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sp>
        <p:nvSpPr>
          <p:cNvPr id="9" name="Date Placeholder 3"/>
          <p:cNvSpPr>
            <a:spLocks noGrp="1"/>
          </p:cNvSpPr>
          <p:nvPr>
            <p:ph type="dt" sz="half" idx="10"/>
          </p:nvPr>
        </p:nvSpPr>
        <p:spPr/>
        <p:txBody>
          <a:bodyPr/>
          <a:lstStyle>
            <a:lvl1pPr>
              <a:defRPr/>
            </a:lvl1pPr>
          </a:lstStyle>
          <a:p>
            <a:pPr>
              <a:defRPr/>
            </a:pPr>
            <a:fld id="{06FC3DA3-3622-4B45-8A1F-3F4385091A8B}" type="datetimeFigureOut">
              <a:rPr lang="zh-TW" altLang="en-US"/>
              <a:pPr>
                <a:defRPr/>
              </a:pPr>
              <a:t>2019/11/5</a:t>
            </a:fld>
            <a:endParaRPr lang="zh-TW" altLang="en-US"/>
          </a:p>
        </p:txBody>
      </p:sp>
      <p:sp>
        <p:nvSpPr>
          <p:cNvPr id="10" name="Footer Placeholder 4"/>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100C3E45-4582-4EE8-8ABC-1AE12D76A900}"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標題及內容">
    <p:spTree>
      <p:nvGrpSpPr>
        <p:cNvPr id="1" name=""/>
        <p:cNvGrpSpPr/>
        <p:nvPr/>
      </p:nvGrpSpPr>
      <p:grpSpPr>
        <a:xfrm>
          <a:off x="0" y="0"/>
          <a:ext cx="0" cy="0"/>
          <a:chOff x="0" y="0"/>
          <a:chExt cx="0" cy="0"/>
        </a:xfrm>
      </p:grpSpPr>
      <p:pic>
        <p:nvPicPr>
          <p:cNvPr id="4" name="Picture 2" descr="C:\Users\d-edit20a\Desktop\PPT素材\邊框便籤素材\888f3a25800bc02975e6b5cb95bf278b.png"/>
          <p:cNvPicPr>
            <a:picLocks noChangeAspect="1" noChangeArrowheads="1"/>
          </p:cNvPicPr>
          <p:nvPr userDrawn="1"/>
        </p:nvPicPr>
        <p:blipFill>
          <a:blip r:embed="rId2" cstate="print"/>
          <a:srcRect r="1430" b="87112"/>
          <a:stretch>
            <a:fillRect/>
          </a:stretch>
        </p:blipFill>
        <p:spPr bwMode="auto">
          <a:xfrm>
            <a:off x="0" y="6162675"/>
            <a:ext cx="9144000" cy="695325"/>
          </a:xfrm>
          <a:prstGeom prst="rect">
            <a:avLst/>
          </a:prstGeom>
          <a:noFill/>
          <a:ln w="9525">
            <a:noFill/>
            <a:miter lim="800000"/>
            <a:headEnd/>
            <a:tailEnd/>
          </a:ln>
        </p:spPr>
      </p:pic>
      <p:pic>
        <p:nvPicPr>
          <p:cNvPr id="5" name="圖片 7" descr="91d4279ac53ddfd9b7e62b744247e0ad.png"/>
          <p:cNvPicPr>
            <a:picLocks noChangeAspect="1"/>
          </p:cNvPicPr>
          <p:nvPr userDrawn="1"/>
        </p:nvPicPr>
        <p:blipFill>
          <a:blip r:embed="rId3" cstate="print">
            <a:clrChange>
              <a:clrFrom>
                <a:srgbClr val="FFFFFF"/>
              </a:clrFrom>
              <a:clrTo>
                <a:srgbClr val="FFFFFF">
                  <a:alpha val="0"/>
                </a:srgbClr>
              </a:clrTo>
            </a:clrChange>
          </a:blip>
          <a:srcRect l="8437" t="11285" r="1866" b="1733"/>
          <a:stretch>
            <a:fillRect/>
          </a:stretch>
        </p:blipFill>
        <p:spPr bwMode="auto">
          <a:xfrm>
            <a:off x="0" y="0"/>
            <a:ext cx="2525713" cy="1208088"/>
          </a:xfrm>
          <a:prstGeom prst="rect">
            <a:avLst/>
          </a:prstGeom>
          <a:noFill/>
          <a:ln w="9525">
            <a:noFill/>
            <a:miter lim="800000"/>
            <a:headEnd/>
            <a:tailEnd/>
          </a:ln>
        </p:spPr>
      </p:pic>
      <p:sp>
        <p:nvSpPr>
          <p:cNvPr id="3" name="Content Placeholder 2"/>
          <p:cNvSpPr>
            <a:spLocks noGrp="1"/>
          </p:cNvSpPr>
          <p:nvPr>
            <p:ph idx="1"/>
          </p:nvPr>
        </p:nvSpPr>
        <p:spPr>
          <a:xfrm>
            <a:off x="457200" y="1340768"/>
            <a:ext cx="8229600" cy="478539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3"/>
          <p:cNvSpPr>
            <a:spLocks noGrp="1"/>
          </p:cNvSpPr>
          <p:nvPr>
            <p:ph type="dt" sz="half" idx="10"/>
          </p:nvPr>
        </p:nvSpPr>
        <p:spPr/>
        <p:txBody>
          <a:bodyPr/>
          <a:lstStyle>
            <a:lvl1pPr>
              <a:defRPr/>
            </a:lvl1pPr>
          </a:lstStyle>
          <a:p>
            <a:pPr>
              <a:defRPr/>
            </a:pPr>
            <a:fld id="{12E9B36B-92C0-4FDA-AF1B-7AD60ECDFE8A}" type="datetimeFigureOut">
              <a:rPr lang="zh-TW" altLang="en-US"/>
              <a:pPr>
                <a:defRPr/>
              </a:pPr>
              <a:t>2019/11/5</a:t>
            </a:fld>
            <a:endParaRPr lang="zh-TW" altLang="en-US"/>
          </a:p>
        </p:txBody>
      </p:sp>
      <p:sp>
        <p:nvSpPr>
          <p:cNvPr id="7" name="Footer Placeholder 4"/>
          <p:cNvSpPr>
            <a:spLocks noGrp="1"/>
          </p:cNvSpPr>
          <p:nvPr>
            <p:ph type="ftr" sz="quarter" idx="11"/>
          </p:nvPr>
        </p:nvSpPr>
        <p:spPr/>
        <p:txBody>
          <a:bodyPr/>
          <a:lstStyle>
            <a:lvl1pPr>
              <a:defRPr/>
            </a:lvl1pPr>
          </a:lstStyle>
          <a:p>
            <a:pPr>
              <a:defRPr/>
            </a:pPr>
            <a:endParaRPr lang="zh-TW" altLang="en-US"/>
          </a:p>
        </p:txBody>
      </p:sp>
      <p:sp>
        <p:nvSpPr>
          <p:cNvPr id="8" name="Slide Number Placeholder 5"/>
          <p:cNvSpPr>
            <a:spLocks noGrp="1"/>
          </p:cNvSpPr>
          <p:nvPr>
            <p:ph type="sldNum" sz="quarter" idx="12"/>
          </p:nvPr>
        </p:nvSpPr>
        <p:spPr/>
        <p:txBody>
          <a:bodyPr/>
          <a:lstStyle>
            <a:lvl1pPr>
              <a:defRPr/>
            </a:lvl1pPr>
          </a:lstStyle>
          <a:p>
            <a:pPr>
              <a:defRPr/>
            </a:pPr>
            <a:fld id="{47B96E83-B898-4C7E-B9AA-F0BCA5338071}" type="slidenum">
              <a:rPr lang="zh-TW" altLang="en-US"/>
              <a:pPr>
                <a:defRPr/>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標題及內容">
    <p:spTree>
      <p:nvGrpSpPr>
        <p:cNvPr id="1" name=""/>
        <p:cNvGrpSpPr/>
        <p:nvPr/>
      </p:nvGrpSpPr>
      <p:grpSpPr>
        <a:xfrm>
          <a:off x="0" y="0"/>
          <a:ext cx="0" cy="0"/>
          <a:chOff x="0" y="0"/>
          <a:chExt cx="0" cy="0"/>
        </a:xfrm>
      </p:grpSpPr>
      <p:pic>
        <p:nvPicPr>
          <p:cNvPr id="4" name="Picture 2" descr="C:\Users\d-edit20a\Desktop\PPT素材\邊框便籤素材\888f3a25800bc02975e6b5cb95bf278b.png"/>
          <p:cNvPicPr>
            <a:picLocks noChangeAspect="1" noChangeArrowheads="1"/>
          </p:cNvPicPr>
          <p:nvPr userDrawn="1"/>
        </p:nvPicPr>
        <p:blipFill>
          <a:blip r:embed="rId2" cstate="print"/>
          <a:srcRect r="1430" b="87112"/>
          <a:stretch>
            <a:fillRect/>
          </a:stretch>
        </p:blipFill>
        <p:spPr bwMode="auto">
          <a:xfrm>
            <a:off x="0" y="6162675"/>
            <a:ext cx="9144000" cy="695325"/>
          </a:xfrm>
          <a:prstGeom prst="rect">
            <a:avLst/>
          </a:prstGeom>
          <a:noFill/>
          <a:ln w="9525">
            <a:noFill/>
            <a:miter lim="800000"/>
            <a:headEnd/>
            <a:tailEnd/>
          </a:ln>
        </p:spPr>
      </p:pic>
      <p:sp>
        <p:nvSpPr>
          <p:cNvPr id="3" name="Content Placeholder 2"/>
          <p:cNvSpPr>
            <a:spLocks noGrp="1"/>
          </p:cNvSpPr>
          <p:nvPr>
            <p:ph idx="1"/>
          </p:nvPr>
        </p:nvSpPr>
        <p:spPr>
          <a:xfrm>
            <a:off x="628650" y="598714"/>
            <a:ext cx="7886700" cy="55782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86DBD676-B2C2-4238-AC0D-5C9E63A1EA27}" type="datetimeFigureOut">
              <a:rPr lang="zh-TW" altLang="en-US"/>
              <a:pPr>
                <a:defRPr/>
              </a:pPr>
              <a:t>2019/11/5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8B5FAAEB-A548-4A60-86CC-B44667292A1E}" type="slidenum">
              <a:rPr lang="zh-TW" altLang="en-US"/>
              <a:pPr>
                <a:defRPr/>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3_標題及內容">
    <p:spTree>
      <p:nvGrpSpPr>
        <p:cNvPr id="1" name=""/>
        <p:cNvGrpSpPr/>
        <p:nvPr/>
      </p:nvGrpSpPr>
      <p:grpSpPr>
        <a:xfrm>
          <a:off x="0" y="0"/>
          <a:ext cx="0" cy="0"/>
          <a:chOff x="0" y="0"/>
          <a:chExt cx="0" cy="0"/>
        </a:xfrm>
      </p:grpSpPr>
      <p:pic>
        <p:nvPicPr>
          <p:cNvPr id="4" name="圖片 6" descr="2c17936bdc995a1a5c18666b2784337f.png"/>
          <p:cNvPicPr>
            <a:picLocks noChangeAspect="1"/>
          </p:cNvPicPr>
          <p:nvPr userDrawn="1"/>
        </p:nvPicPr>
        <p:blipFill>
          <a:blip r:embed="rId2" cstate="print">
            <a:grayscl/>
          </a:blip>
          <a:srcRect l="33556" t="68089" r="50359" b="1283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895802E9-8620-411D-8222-5B25B643597C}" type="datetimeFigureOut">
              <a:rPr lang="zh-TW" altLang="en-US"/>
              <a:pPr>
                <a:defRPr/>
              </a:pPr>
              <a:t>2019/11/5</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45F2B5C1-2FA2-4CF5-8B4B-0DC51826B953}" type="slidenum">
              <a:rPr lang="zh-TW" altLang="en-US"/>
              <a:pPr>
                <a:defRPr/>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小辭典">
    <p:spTree>
      <p:nvGrpSpPr>
        <p:cNvPr id="1" name=""/>
        <p:cNvGrpSpPr/>
        <p:nvPr/>
      </p:nvGrpSpPr>
      <p:grpSpPr>
        <a:xfrm>
          <a:off x="0" y="0"/>
          <a:ext cx="0" cy="0"/>
          <a:chOff x="0" y="0"/>
          <a:chExt cx="0" cy="0"/>
        </a:xfrm>
      </p:grpSpPr>
      <p:pic>
        <p:nvPicPr>
          <p:cNvPr id="4" name="Picture 2" descr="E:\Work\ppt新底板\公民與社會底板-冊章目次第二冊.png"/>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 descr="E:\Work\103下新icon\小辭典.png"/>
          <p:cNvPicPr>
            <a:picLocks noChangeAspect="1" noChangeArrowheads="1"/>
          </p:cNvPicPr>
          <p:nvPr userDrawn="1"/>
        </p:nvPicPr>
        <p:blipFill>
          <a:blip r:embed="rId3"/>
          <a:srcRect/>
          <a:stretch>
            <a:fillRect/>
          </a:stretch>
        </p:blipFill>
        <p:spPr bwMode="auto">
          <a:xfrm>
            <a:off x="-396875" y="-336550"/>
            <a:ext cx="3313113" cy="1403350"/>
          </a:xfrm>
          <a:prstGeom prst="rect">
            <a:avLst/>
          </a:prstGeom>
          <a:noFill/>
          <a:ln w="9525">
            <a:noFill/>
            <a:miter lim="800000"/>
            <a:headEnd/>
            <a:tailEnd/>
          </a:ln>
        </p:spPr>
      </p:pic>
      <p:sp>
        <p:nvSpPr>
          <p:cNvPr id="2" name="標題 1"/>
          <p:cNvSpPr>
            <a:spLocks noGrp="1"/>
          </p:cNvSpPr>
          <p:nvPr>
            <p:ph type="title"/>
          </p:nvPr>
        </p:nvSpPr>
        <p:spPr>
          <a:xfrm>
            <a:off x="2555776" y="0"/>
            <a:ext cx="4968552" cy="692696"/>
          </a:xfrm>
        </p:spPr>
        <p:txBody>
          <a:bodyPr anchor="t"/>
          <a:lstStyle>
            <a:lvl1pPr algn="l">
              <a:defRPr lang="zh-TW" altLang="en-US" sz="4400" kern="1200" dirty="0">
                <a:solidFill>
                  <a:srgbClr val="FFFF00"/>
                </a:solidFill>
                <a:latin typeface="標楷體" pitchFamily="65" charset="-120"/>
                <a:ea typeface="標楷體" pitchFamily="65" charset="-120"/>
                <a:cs typeface="+mj-cs"/>
              </a:defRPr>
            </a:lvl1pPr>
          </a:lstStyle>
          <a:p>
            <a:r>
              <a:rPr lang="zh-TW" altLang="en-US" dirty="0" smtClean="0"/>
              <a:t>按一下以編輯母片標題樣式</a:t>
            </a:r>
            <a:endParaRPr lang="zh-TW" altLang="en-US" dirty="0"/>
          </a:p>
        </p:txBody>
      </p:sp>
      <p:sp>
        <p:nvSpPr>
          <p:cNvPr id="8" name="文字版面配置區 7"/>
          <p:cNvSpPr>
            <a:spLocks noGrp="1"/>
          </p:cNvSpPr>
          <p:nvPr>
            <p:ph type="body" sz="quarter" idx="13"/>
          </p:nvPr>
        </p:nvSpPr>
        <p:spPr>
          <a:xfrm>
            <a:off x="395288" y="1052513"/>
            <a:ext cx="8280400" cy="4968875"/>
          </a:xfrm>
        </p:spPr>
        <p:txBody>
          <a:bodyPr/>
          <a:lstStyle>
            <a:lvl1pPr marL="342900" indent="-342900" algn="l" rtl="0" eaLnBrk="1" fontAlgn="base" hangingPunct="1">
              <a:lnSpc>
                <a:spcPct val="110000"/>
              </a:lnSpc>
              <a:spcBef>
                <a:spcPct val="20000"/>
              </a:spcBef>
              <a:spcAft>
                <a:spcPct val="0"/>
              </a:spcAft>
              <a:buFont typeface="Arial" charset="0"/>
              <a:buChar char="•"/>
              <a:defRPr lang="zh-TW" altLang="en-US" sz="3200" kern="1200" dirty="0" smtClean="0">
                <a:solidFill>
                  <a:schemeClr val="tx1"/>
                </a:solidFill>
                <a:latin typeface="標楷體" pitchFamily="65" charset="-120"/>
                <a:ea typeface="標楷體" pitchFamily="65" charset="-120"/>
                <a:cs typeface="+mn-cs"/>
              </a:defRPr>
            </a:lvl1pPr>
            <a:lvl2pPr>
              <a:defRPr sz="3200">
                <a:latin typeface="標楷體" pitchFamily="65" charset="-120"/>
                <a:ea typeface="標楷體" pitchFamily="65" charset="-120"/>
              </a:defRPr>
            </a:lvl2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日期版面配置區 2"/>
          <p:cNvSpPr>
            <a:spLocks noGrp="1"/>
          </p:cNvSpPr>
          <p:nvPr>
            <p:ph type="dt" sz="half" idx="14"/>
          </p:nvPr>
        </p:nvSpPr>
        <p:spPr/>
        <p:txBody>
          <a:bodyPr/>
          <a:lstStyle>
            <a:lvl1pPr>
              <a:defRPr/>
            </a:lvl1pPr>
          </a:lstStyle>
          <a:p>
            <a:pPr>
              <a:defRPr/>
            </a:pPr>
            <a:fld id="{5A208DBB-594D-40DD-8183-3760AE25354C}" type="datetime1">
              <a:rPr lang="zh-TW" altLang="en-US"/>
              <a:pPr>
                <a:defRPr/>
              </a:pPr>
              <a:t>2019/11/5</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zh-TW" altLang="en-US"/>
          </a:p>
        </p:txBody>
      </p:sp>
      <p:sp>
        <p:nvSpPr>
          <p:cNvPr id="9" name="投影片編號版面配置區 4"/>
          <p:cNvSpPr>
            <a:spLocks noGrp="1"/>
          </p:cNvSpPr>
          <p:nvPr>
            <p:ph type="sldNum" sz="quarter" idx="16"/>
          </p:nvPr>
        </p:nvSpPr>
        <p:spPr/>
        <p:txBody>
          <a:bodyPr/>
          <a:lstStyle>
            <a:lvl1pPr>
              <a:defRPr/>
            </a:lvl1pPr>
          </a:lstStyle>
          <a:p>
            <a:pPr>
              <a:defRPr/>
            </a:pPr>
            <a:fld id="{8CFF5E74-221C-4607-838B-5DAFD519075F}" type="slidenum">
              <a:rPr lang="zh-TW" altLang="en-US"/>
              <a:pPr>
                <a:defRPr/>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內文投影片">
    <p:spTree>
      <p:nvGrpSpPr>
        <p:cNvPr id="1" name=""/>
        <p:cNvGrpSpPr/>
        <p:nvPr/>
      </p:nvGrpSpPr>
      <p:grpSpPr>
        <a:xfrm>
          <a:off x="0" y="0"/>
          <a:ext cx="0" cy="0"/>
          <a:chOff x="0" y="0"/>
          <a:chExt cx="0" cy="0"/>
        </a:xfrm>
      </p:grpSpPr>
      <p:pic>
        <p:nvPicPr>
          <p:cNvPr id="4" name="Picture 2" descr="E:\Work\ppt新底板\公民與社會底板-冊章目次第二冊.png"/>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smtClean="0"/>
              <a:t>按一下以編輯母片標題樣式</a:t>
            </a:r>
            <a:endParaRPr lang="zh-TW" altLang="en-US" dirty="0"/>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200">
                <a:solidFill>
                  <a:schemeClr val="tx1"/>
                </a:solidFill>
              </a:defRPr>
            </a:lvl1pPr>
            <a:lvl2pPr>
              <a:defRPr sz="3200"/>
            </a:lvl2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日期版面配置區 2"/>
          <p:cNvSpPr>
            <a:spLocks noGrp="1"/>
          </p:cNvSpPr>
          <p:nvPr>
            <p:ph type="dt" sz="half" idx="14"/>
          </p:nvPr>
        </p:nvSpPr>
        <p:spPr/>
        <p:txBody>
          <a:bodyPr/>
          <a:lstStyle>
            <a:lvl1pPr>
              <a:defRPr/>
            </a:lvl1pPr>
          </a:lstStyle>
          <a:p>
            <a:pPr>
              <a:defRPr/>
            </a:pPr>
            <a:fld id="{775F8C93-2F2E-473D-A69C-AEE269E112CD}" type="datetime1">
              <a:rPr lang="zh-TW" altLang="en-US"/>
              <a:pPr>
                <a:defRPr/>
              </a:pPr>
              <a:t>2019/11/5</a:t>
            </a:fld>
            <a:endParaRPr lang="zh-TW" altLang="en-US"/>
          </a:p>
        </p:txBody>
      </p:sp>
      <p:sp>
        <p:nvSpPr>
          <p:cNvPr id="6" name="頁尾版面配置區 3"/>
          <p:cNvSpPr>
            <a:spLocks noGrp="1"/>
          </p:cNvSpPr>
          <p:nvPr>
            <p:ph type="ftr" sz="quarter" idx="15"/>
          </p:nvPr>
        </p:nvSpPr>
        <p:spPr/>
        <p:txBody>
          <a:bodyPr/>
          <a:lstStyle>
            <a:lvl1pPr>
              <a:defRPr/>
            </a:lvl1pPr>
          </a:lstStyle>
          <a:p>
            <a:pPr>
              <a:defRPr/>
            </a:pPr>
            <a:endParaRPr lang="zh-TW" altLang="en-US"/>
          </a:p>
        </p:txBody>
      </p:sp>
      <p:sp>
        <p:nvSpPr>
          <p:cNvPr id="7" name="投影片編號版面配置區 4"/>
          <p:cNvSpPr>
            <a:spLocks noGrp="1"/>
          </p:cNvSpPr>
          <p:nvPr>
            <p:ph type="sldNum" sz="quarter" idx="16"/>
          </p:nvPr>
        </p:nvSpPr>
        <p:spPr/>
        <p:txBody>
          <a:bodyPr/>
          <a:lstStyle>
            <a:lvl1pPr>
              <a:defRPr/>
            </a:lvl1pPr>
          </a:lstStyle>
          <a:p>
            <a:pPr>
              <a:defRPr/>
            </a:pPr>
            <a:fld id="{881DA7FE-F1DF-4D3F-BECC-6AC24C57EFAA}"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1122620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學習視窗">
    <p:spTree>
      <p:nvGrpSpPr>
        <p:cNvPr id="1" name=""/>
        <p:cNvGrpSpPr/>
        <p:nvPr/>
      </p:nvGrpSpPr>
      <p:grpSpPr>
        <a:xfrm>
          <a:off x="0" y="0"/>
          <a:ext cx="0" cy="0"/>
          <a:chOff x="0" y="0"/>
          <a:chExt cx="0" cy="0"/>
        </a:xfrm>
      </p:grpSpPr>
      <p:pic>
        <p:nvPicPr>
          <p:cNvPr id="4" name="Picture 2" descr="E:\Work\ppt新底板\公民與社會底板-冊章目次第二冊.png"/>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 descr="E:\Work\103下新icon\學習視窗.png"/>
          <p:cNvPicPr>
            <a:picLocks noChangeAspect="1" noChangeArrowheads="1"/>
          </p:cNvPicPr>
          <p:nvPr userDrawn="1"/>
        </p:nvPicPr>
        <p:blipFill>
          <a:blip r:embed="rId3"/>
          <a:srcRect/>
          <a:stretch>
            <a:fillRect/>
          </a:stretch>
        </p:blipFill>
        <p:spPr bwMode="auto">
          <a:xfrm>
            <a:off x="-252413" y="-315913"/>
            <a:ext cx="3168651" cy="1341438"/>
          </a:xfrm>
          <a:prstGeom prst="rect">
            <a:avLst/>
          </a:prstGeom>
          <a:noFill/>
          <a:ln w="9525">
            <a:noFill/>
            <a:miter lim="800000"/>
            <a:headEnd/>
            <a:tailEnd/>
          </a:ln>
        </p:spPr>
      </p:pic>
      <p:sp>
        <p:nvSpPr>
          <p:cNvPr id="2" name="標題 1"/>
          <p:cNvSpPr>
            <a:spLocks noGrp="1"/>
          </p:cNvSpPr>
          <p:nvPr>
            <p:ph type="title"/>
          </p:nvPr>
        </p:nvSpPr>
        <p:spPr>
          <a:xfrm>
            <a:off x="2699792" y="0"/>
            <a:ext cx="4824536" cy="692696"/>
          </a:xfrm>
        </p:spPr>
        <p:txBody>
          <a:bodyPr anchor="t"/>
          <a:lstStyle>
            <a:lvl1pPr algn="l">
              <a:defRPr lang="zh-TW" altLang="en-US" sz="4400" kern="1200" dirty="0">
                <a:solidFill>
                  <a:srgbClr val="FFFF00"/>
                </a:solidFill>
                <a:latin typeface="+mj-lt"/>
                <a:ea typeface="+mj-ea"/>
                <a:cs typeface="+mj-cs"/>
              </a:defRPr>
            </a:lvl1pPr>
          </a:lstStyle>
          <a:p>
            <a:r>
              <a:rPr lang="zh-TW" altLang="en-US" dirty="0" smtClean="0"/>
              <a:t>按一下以編輯母片標題樣式</a:t>
            </a:r>
            <a:endParaRPr lang="zh-TW" altLang="en-US" dirty="0"/>
          </a:p>
        </p:txBody>
      </p:sp>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sz="3200"/>
            </a:lvl1pPr>
            <a:lvl2pPr>
              <a:defRPr sz="3200"/>
            </a:lvl2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日期版面配置區 2"/>
          <p:cNvSpPr>
            <a:spLocks noGrp="1"/>
          </p:cNvSpPr>
          <p:nvPr>
            <p:ph type="dt" sz="half" idx="14"/>
          </p:nvPr>
        </p:nvSpPr>
        <p:spPr/>
        <p:txBody>
          <a:bodyPr/>
          <a:lstStyle>
            <a:lvl1pPr>
              <a:defRPr/>
            </a:lvl1pPr>
          </a:lstStyle>
          <a:p>
            <a:pPr>
              <a:defRPr/>
            </a:pPr>
            <a:fld id="{A941BAED-CA78-48B0-8EDA-934863C56798}" type="datetime1">
              <a:rPr lang="zh-TW" altLang="en-US"/>
              <a:pPr>
                <a:defRPr/>
              </a:pPr>
              <a:t>2019/11/5</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zh-TW" altLang="en-US"/>
          </a:p>
        </p:txBody>
      </p:sp>
      <p:sp>
        <p:nvSpPr>
          <p:cNvPr id="9" name="投影片編號版面配置區 4"/>
          <p:cNvSpPr>
            <a:spLocks noGrp="1"/>
          </p:cNvSpPr>
          <p:nvPr>
            <p:ph type="sldNum" sz="quarter" idx="16"/>
          </p:nvPr>
        </p:nvSpPr>
        <p:spPr/>
        <p:txBody>
          <a:bodyPr/>
          <a:lstStyle>
            <a:lvl1pPr>
              <a:defRPr/>
            </a:lvl1pPr>
          </a:lstStyle>
          <a:p>
            <a:pPr>
              <a:defRPr/>
            </a:pPr>
            <a:fld id="{2427E63D-FAE8-498E-B136-42B5B7488211}" type="slidenum">
              <a:rPr lang="zh-TW" altLang="en-US"/>
              <a:pPr>
                <a:defRPr/>
              </a:pPr>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重點提要">
    <p:spTree>
      <p:nvGrpSpPr>
        <p:cNvPr id="1" name=""/>
        <p:cNvGrpSpPr/>
        <p:nvPr/>
      </p:nvGrpSpPr>
      <p:grpSpPr>
        <a:xfrm>
          <a:off x="0" y="0"/>
          <a:ext cx="0" cy="0"/>
          <a:chOff x="0" y="0"/>
          <a:chExt cx="0" cy="0"/>
        </a:xfrm>
      </p:grpSpPr>
      <p:pic>
        <p:nvPicPr>
          <p:cNvPr id="4" name="Picture 2" descr="E:\Work\ppt新底板\公民與社會底板-冊章目次第二冊.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 descr="E:\Work\103下新icon\重點提要.png"/>
          <p:cNvPicPr>
            <a:picLocks noChangeAspect="1" noChangeArrowheads="1"/>
          </p:cNvPicPr>
          <p:nvPr/>
        </p:nvPicPr>
        <p:blipFill>
          <a:blip r:embed="rId3"/>
          <a:srcRect/>
          <a:stretch>
            <a:fillRect/>
          </a:stretch>
        </p:blipFill>
        <p:spPr bwMode="auto">
          <a:xfrm>
            <a:off x="-568325" y="-430213"/>
            <a:ext cx="3700463" cy="1566863"/>
          </a:xfrm>
          <a:prstGeom prst="rect">
            <a:avLst/>
          </a:prstGeom>
          <a:noFill/>
          <a:ln w="9525">
            <a:noFill/>
            <a:miter lim="800000"/>
            <a:headEnd/>
            <a:tailEnd/>
          </a:ln>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smtClean="0"/>
              <a:t>按一下以編輯母片標題樣式</a:t>
            </a:r>
            <a:endParaRPr lang="zh-TW" altLang="en-US" dirty="0"/>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000" kern="1200" dirty="0" smtClean="0">
                <a:solidFill>
                  <a:schemeClr val="tx1"/>
                </a:solidFill>
                <a:latin typeface="+mn-lt"/>
                <a:ea typeface="+mn-ea"/>
                <a:cs typeface="+mn-cs"/>
              </a:defRPr>
            </a:lvl1pPr>
            <a:lvl2pPr>
              <a:buNone/>
              <a:defRPr/>
            </a:lvl2pPr>
            <a:lvl3pPr>
              <a:buNone/>
              <a:defRPr/>
            </a:lvl3pPr>
            <a:lvl4pPr>
              <a:buNone/>
              <a:defRPr/>
            </a:lvl4pPr>
            <a:lvl5pPr>
              <a:buNone/>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6" name="日期版面配置區 2"/>
          <p:cNvSpPr>
            <a:spLocks noGrp="1"/>
          </p:cNvSpPr>
          <p:nvPr>
            <p:ph type="dt" sz="half" idx="14"/>
          </p:nvPr>
        </p:nvSpPr>
        <p:spPr/>
        <p:txBody>
          <a:bodyPr/>
          <a:lstStyle>
            <a:lvl1pPr>
              <a:defRPr/>
            </a:lvl1pPr>
          </a:lstStyle>
          <a:p>
            <a:pPr>
              <a:defRPr/>
            </a:pPr>
            <a:fld id="{0D3D0EAD-9DDC-41EE-BAB2-17E44503241A}" type="datetime1">
              <a:rPr lang="zh-TW" altLang="en-US"/>
              <a:pPr>
                <a:defRPr/>
              </a:pPr>
              <a:t>2019/11/5</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zh-TW" altLang="en-US"/>
          </a:p>
        </p:txBody>
      </p:sp>
      <p:sp>
        <p:nvSpPr>
          <p:cNvPr id="9" name="投影片編號版面配置區 4"/>
          <p:cNvSpPr>
            <a:spLocks noGrp="1"/>
          </p:cNvSpPr>
          <p:nvPr>
            <p:ph type="sldNum" sz="quarter" idx="16"/>
          </p:nvPr>
        </p:nvSpPr>
        <p:spPr/>
        <p:txBody>
          <a:bodyPr/>
          <a:lstStyle>
            <a:lvl1pPr>
              <a:defRPr/>
            </a:lvl1pPr>
          </a:lstStyle>
          <a:p>
            <a:pPr>
              <a:defRPr/>
            </a:pPr>
            <a:fld id="{05C8DD5E-5C4D-4F18-8024-8264A001CE0F}"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63286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329598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2453340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571910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261812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89137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B70790A-2A5D-4F20-8997-4A29292ED4AF}" type="datetimeFigureOut">
              <a:rPr lang="zh-TW" altLang="en-US" smtClean="0"/>
              <a:pPr/>
              <a:t>2019/11/5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1827567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0790A-2A5D-4F20-8997-4A29292ED4AF}" type="datetimeFigureOut">
              <a:rPr lang="zh-TW" altLang="en-US" smtClean="0"/>
              <a:pPr/>
              <a:t>2019/11/5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D10F0-7035-497F-9E24-AC8EBB797A11}" type="slidenum">
              <a:rPr lang="zh-TW" altLang="en-US" smtClean="0"/>
              <a:pPr/>
              <a:t>‹#›</a:t>
            </a:fld>
            <a:endParaRPr lang="zh-TW" altLang="en-US"/>
          </a:p>
        </p:txBody>
      </p:sp>
    </p:spTree>
    <p:extLst>
      <p:ext uri="{BB962C8B-B14F-4D97-AF65-F5344CB8AC3E}">
        <p14:creationId xmlns="" xmlns:p14="http://schemas.microsoft.com/office/powerpoint/2010/main" val="3969821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hyperlink" Target="https://news.tvbs.com.tw/fun/735581" TargetMode="Externa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 Target="slide5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hyperlink" Target="https://www.youtube.com/watch?v=uOlO77yc-KQ&amp;index=1&amp;list=PLma6w76A5BjyAr0JhjQl2yznBz1pa2wIW" TargetMode="External"/><Relationship Id="rId4" Type="http://schemas.openxmlformats.org/officeDocument/2006/relationships/hyperlink" Target="https://www.youtube.com/watch?v=DhsPe9pJrQM&amp;list=PLma6w76A5BjyAr0JhjQl2yznBz1pa2wIW&amp;index=1"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communitytaiwan.moc.gov.tw/Item/Detail/%E8%AA%B0%E5%9C%A8%E7%94%98%E8%94%97%E7%94%B0%E8%A3%A1"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s://www.gvm.com.tw/magazine/catalog.html?issu_id=1031"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hyperlink" Target="https://communitytaiwan.moc.gov.tw/Item/Detail/%E8%AA%B0%E5%9C%A8%E7%94%98%E8%94%97%E7%94%B0%E8%A3%A1"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hyperlink" Target="https://whogovernstw.org/tag/%E6%86%B2%E6%94%BF%E9%AB%94%E5%88%B6/"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books.com.tw/products/0010797286"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3" descr="C:\Users\d-edit20a\Desktop\PPT素材\背景\346952cb3aca2fa3189bf26489a5e947_png.png"/>
          <p:cNvPicPr>
            <a:picLocks noChangeAspect="1" noChangeArrowheads="1"/>
          </p:cNvPicPr>
          <p:nvPr/>
        </p:nvPicPr>
        <p:blipFill>
          <a:blip r:embed="rId3" cstate="print">
            <a:lum bright="10000" contrast="-10000"/>
          </a:blip>
          <a:srcRect l="3349" t="11807" r="4703" b="12315"/>
          <a:stretch>
            <a:fillRect/>
          </a:stretch>
        </p:blipFill>
        <p:spPr bwMode="auto">
          <a:xfrm>
            <a:off x="0" y="0"/>
            <a:ext cx="9144000" cy="6858000"/>
          </a:xfrm>
          <a:prstGeom prst="rect">
            <a:avLst/>
          </a:prstGeom>
          <a:noFill/>
          <a:ln w="9525">
            <a:noFill/>
            <a:miter lim="800000"/>
            <a:headEnd/>
            <a:tailEnd/>
          </a:ln>
        </p:spPr>
      </p:pic>
      <p:pic>
        <p:nvPicPr>
          <p:cNvPr id="6147" name="Picture 2" descr="C:\Users\d-edit20a\Desktop\PPT素材\背景\d61d4ef60cf51a7e62e1f8c481a138ba.png"/>
          <p:cNvPicPr>
            <a:picLocks noChangeAspect="1" noChangeArrowheads="1"/>
          </p:cNvPicPr>
          <p:nvPr/>
        </p:nvPicPr>
        <p:blipFill>
          <a:blip r:embed="rId4" cstate="print">
            <a:lum bright="70000" contrast="-70000"/>
          </a:blip>
          <a:srcRect l="72649" t="5421" r="6795" b="75604"/>
          <a:stretch>
            <a:fillRect/>
          </a:stretch>
        </p:blipFill>
        <p:spPr bwMode="auto">
          <a:xfrm rot="-303321">
            <a:off x="6353175" y="657225"/>
            <a:ext cx="1579563" cy="1031875"/>
          </a:xfrm>
          <a:prstGeom prst="rect">
            <a:avLst/>
          </a:prstGeom>
          <a:noFill/>
          <a:ln w="9525">
            <a:noFill/>
            <a:miter lim="800000"/>
            <a:headEnd/>
            <a:tailEnd/>
          </a:ln>
        </p:spPr>
      </p:pic>
      <p:pic>
        <p:nvPicPr>
          <p:cNvPr id="6148" name="Picture 4" descr="C:\Users\d-edit20a\Desktop\PPT素材\物件素材\birdcage-1436117_1920.png"/>
          <p:cNvPicPr>
            <a:picLocks noChangeAspect="1" noChangeArrowheads="1"/>
          </p:cNvPicPr>
          <p:nvPr/>
        </p:nvPicPr>
        <p:blipFill>
          <a:blip r:embed="rId5" cstate="print">
            <a:lum bright="70000" contrast="-70000"/>
          </a:blip>
          <a:srcRect/>
          <a:stretch>
            <a:fillRect/>
          </a:stretch>
        </p:blipFill>
        <p:spPr bwMode="auto">
          <a:xfrm>
            <a:off x="0" y="285750"/>
            <a:ext cx="2322513" cy="5307013"/>
          </a:xfrm>
          <a:prstGeom prst="rect">
            <a:avLst/>
          </a:prstGeom>
          <a:noFill/>
          <a:ln w="9525">
            <a:noFill/>
            <a:miter lim="800000"/>
            <a:headEnd/>
            <a:tailEnd/>
          </a:ln>
        </p:spPr>
      </p:pic>
      <p:pic>
        <p:nvPicPr>
          <p:cNvPr id="6149" name="Picture 2" descr="C:\Users\d-edit20a\Desktop\PPT素材\背景\d61d4ef60cf51a7e62e1f8c481a138ba.png"/>
          <p:cNvPicPr>
            <a:picLocks noChangeAspect="1" noChangeArrowheads="1"/>
          </p:cNvPicPr>
          <p:nvPr/>
        </p:nvPicPr>
        <p:blipFill>
          <a:blip r:embed="rId4" cstate="print">
            <a:lum bright="70000" contrast="-70000"/>
          </a:blip>
          <a:srcRect l="38780" t="6235" r="38399" b="71834"/>
          <a:stretch>
            <a:fillRect/>
          </a:stretch>
        </p:blipFill>
        <p:spPr bwMode="auto">
          <a:xfrm>
            <a:off x="3005138" y="938213"/>
            <a:ext cx="1555750" cy="1057275"/>
          </a:xfrm>
          <a:prstGeom prst="rect">
            <a:avLst/>
          </a:prstGeom>
          <a:noFill/>
          <a:ln w="9525">
            <a:noFill/>
            <a:miter lim="800000"/>
            <a:headEnd/>
            <a:tailEnd/>
          </a:ln>
        </p:spPr>
      </p:pic>
      <p:pic>
        <p:nvPicPr>
          <p:cNvPr id="6150" name="Picture 2" descr="C:\Users\d-edit20a\Desktop\PPT素材\背景\d61d4ef60cf51a7e62e1f8c481a138ba.png"/>
          <p:cNvPicPr>
            <a:picLocks noChangeAspect="1" noChangeArrowheads="1"/>
          </p:cNvPicPr>
          <p:nvPr/>
        </p:nvPicPr>
        <p:blipFill>
          <a:blip r:embed="rId4" cstate="print">
            <a:lum bright="70000" contrast="-70000"/>
          </a:blip>
          <a:srcRect l="26482" t="27328" r="60278" b="55423"/>
          <a:stretch>
            <a:fillRect/>
          </a:stretch>
        </p:blipFill>
        <p:spPr bwMode="auto">
          <a:xfrm>
            <a:off x="5629275" y="1863725"/>
            <a:ext cx="901700" cy="831850"/>
          </a:xfrm>
          <a:prstGeom prst="rect">
            <a:avLst/>
          </a:prstGeom>
          <a:noFill/>
          <a:ln w="9525">
            <a:noFill/>
            <a:miter lim="800000"/>
            <a:headEnd/>
            <a:tailEnd/>
          </a:ln>
        </p:spPr>
      </p:pic>
      <p:pic>
        <p:nvPicPr>
          <p:cNvPr id="6151" name="Picture 2" descr="C:\Users\d-edit20a\Desktop\PPT素材\背景\d61d4ef60cf51a7e62e1f8c481a138ba.png"/>
          <p:cNvPicPr>
            <a:picLocks noChangeAspect="1" noChangeArrowheads="1"/>
          </p:cNvPicPr>
          <p:nvPr/>
        </p:nvPicPr>
        <p:blipFill>
          <a:blip r:embed="rId4" cstate="print">
            <a:lum bright="70000" contrast="-70000"/>
          </a:blip>
          <a:srcRect l="73573" t="31619" b="51624"/>
          <a:stretch>
            <a:fillRect/>
          </a:stretch>
        </p:blipFill>
        <p:spPr bwMode="auto">
          <a:xfrm>
            <a:off x="3217863" y="4322763"/>
            <a:ext cx="1801812" cy="808037"/>
          </a:xfrm>
          <a:prstGeom prst="rect">
            <a:avLst/>
          </a:prstGeom>
          <a:noFill/>
          <a:ln w="9525">
            <a:noFill/>
            <a:miter lim="800000"/>
            <a:headEnd/>
            <a:tailEnd/>
          </a:ln>
        </p:spPr>
      </p:pic>
      <p:pic>
        <p:nvPicPr>
          <p:cNvPr id="6152" name="Picture 2" descr="C:\Users\d-edit20a\Desktop\PPT素材\背景\d61d4ef60cf51a7e62e1f8c481a138ba.png"/>
          <p:cNvPicPr>
            <a:picLocks noChangeAspect="1" noChangeArrowheads="1"/>
          </p:cNvPicPr>
          <p:nvPr/>
        </p:nvPicPr>
        <p:blipFill>
          <a:blip r:embed="rId4" cstate="print">
            <a:lum bright="70000" contrast="-70000"/>
          </a:blip>
          <a:srcRect l="78307" t="60490" r="3401" b="17824"/>
          <a:stretch>
            <a:fillRect/>
          </a:stretch>
        </p:blipFill>
        <p:spPr bwMode="auto">
          <a:xfrm>
            <a:off x="7897813" y="2255838"/>
            <a:ext cx="1246187" cy="1046162"/>
          </a:xfrm>
          <a:prstGeom prst="rect">
            <a:avLst/>
          </a:prstGeom>
          <a:noFill/>
          <a:ln w="9525">
            <a:noFill/>
            <a:miter lim="800000"/>
            <a:headEnd/>
            <a:tailEnd/>
          </a:ln>
        </p:spPr>
      </p:pic>
      <p:pic>
        <p:nvPicPr>
          <p:cNvPr id="6153" name="Picture 2" descr="C:\Users\d-edit20a\Desktop\PPT素材\背景\d61d4ef60cf51a7e62e1f8c481a138ba.png"/>
          <p:cNvPicPr>
            <a:picLocks noChangeAspect="1" noChangeArrowheads="1"/>
          </p:cNvPicPr>
          <p:nvPr/>
        </p:nvPicPr>
        <p:blipFill>
          <a:blip r:embed="rId4" cstate="print">
            <a:lum bright="70000" contrast="-70000"/>
          </a:blip>
          <a:srcRect l="6181" t="68623" r="75005" b="5257"/>
          <a:stretch>
            <a:fillRect/>
          </a:stretch>
        </p:blipFill>
        <p:spPr bwMode="auto">
          <a:xfrm>
            <a:off x="7326313" y="3811588"/>
            <a:ext cx="1282700" cy="1258887"/>
          </a:xfrm>
          <a:prstGeom prst="rect">
            <a:avLst/>
          </a:prstGeom>
          <a:noFill/>
          <a:ln w="9525">
            <a:noFill/>
            <a:miter lim="800000"/>
            <a:headEnd/>
            <a:tailEnd/>
          </a:ln>
        </p:spPr>
      </p:pic>
      <p:sp>
        <p:nvSpPr>
          <p:cNvPr id="2" name="標題 1">
            <a:extLst>
              <a:ext uri="{FF2B5EF4-FFF2-40B4-BE49-F238E27FC236}"/>
            </a:extLst>
          </p:cNvPr>
          <p:cNvSpPr>
            <a:spLocks noGrp="1"/>
          </p:cNvSpPr>
          <p:nvPr>
            <p:ph type="ctrTitle"/>
          </p:nvPr>
        </p:nvSpPr>
        <p:spPr>
          <a:xfrm>
            <a:off x="1143000" y="2533650"/>
            <a:ext cx="6858000" cy="1790700"/>
          </a:xfrm>
        </p:spPr>
        <p:txBody>
          <a:bodyPr rtlCol="0" anchor="ctr">
            <a:normAutofit/>
          </a:bodyPr>
          <a:lstStyle/>
          <a:p>
            <a:pPr>
              <a:defRPr/>
            </a:pPr>
            <a:r>
              <a:rPr lang="en-US" altLang="zh-TW" sz="5400" b="1" dirty="0">
                <a:latin typeface="微軟正黑體" pitchFamily="34" charset="-120"/>
                <a:ea typeface="微軟正黑體" pitchFamily="34" charset="-120"/>
              </a:rPr>
              <a:t>LESSON </a:t>
            </a:r>
            <a:r>
              <a:rPr lang="en-US" altLang="zh-TW" sz="5400" b="1" dirty="0" smtClean="0">
                <a:latin typeface="微軟正黑體" pitchFamily="34" charset="-120"/>
                <a:ea typeface="微軟正黑體" pitchFamily="34" charset="-120"/>
              </a:rPr>
              <a:t>6</a:t>
            </a:r>
            <a:r>
              <a:rPr lang="en-US" altLang="zh-TW" sz="5400" b="1" dirty="0">
                <a:latin typeface="微軟正黑體" pitchFamily="34" charset="-120"/>
                <a:ea typeface="微軟正黑體" pitchFamily="34" charset="-120"/>
              </a:rPr>
              <a:t/>
            </a:r>
            <a:br>
              <a:rPr lang="en-US" altLang="zh-TW" sz="5400" b="1" dirty="0">
                <a:latin typeface="微軟正黑體" pitchFamily="34" charset="-120"/>
                <a:ea typeface="微軟正黑體" pitchFamily="34" charset="-120"/>
              </a:rPr>
            </a:br>
            <a:r>
              <a:rPr lang="zh-TW" altLang="en-US" sz="5400" b="1" dirty="0" smtClean="0">
                <a:latin typeface="微軟正黑體" pitchFamily="34" charset="-120"/>
                <a:ea typeface="微軟正黑體" pitchFamily="34" charset="-120"/>
              </a:rPr>
              <a:t>政府體制與權限劃分</a:t>
            </a:r>
            <a:endParaRPr lang="zh-TW" altLang="en-US" sz="5400" b="1" dirty="0">
              <a:latin typeface="微軟正黑體" pitchFamily="34" charset="-120"/>
              <a:ea typeface="微軟正黑體" pitchFamily="34" charset="-120"/>
            </a:endParaRPr>
          </a:p>
        </p:txBody>
      </p:sp>
      <p:sp>
        <p:nvSpPr>
          <p:cNvPr id="12" name="框架 11"/>
          <p:cNvSpPr/>
          <p:nvPr/>
        </p:nvSpPr>
        <p:spPr>
          <a:xfrm>
            <a:off x="1118937" y="1010652"/>
            <a:ext cx="7327231" cy="4680285"/>
          </a:xfrm>
          <a:prstGeom prst="frame">
            <a:avLst>
              <a:gd name="adj1" fmla="val 4995"/>
            </a:avLst>
          </a:prstGeom>
          <a:solidFill>
            <a:schemeClr val="bg1"/>
          </a:solidFill>
          <a:ln>
            <a:solidFill>
              <a:srgbClr val="99CCF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AutoShape 2" descr="https://movies.tw.campaign.yahoo.net/i/o/production/movies/April2019/HrLGWCSZ005b67JzSM9N-2500x3360.pn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pSp>
        <p:nvGrpSpPr>
          <p:cNvPr id="9" name="群組 17"/>
          <p:cNvGrpSpPr>
            <a:grpSpLocks/>
          </p:cNvGrpSpPr>
          <p:nvPr/>
        </p:nvGrpSpPr>
        <p:grpSpPr bwMode="auto">
          <a:xfrm>
            <a:off x="92075" y="116632"/>
            <a:ext cx="2251075" cy="1050925"/>
            <a:chOff x="0" y="0"/>
            <a:chExt cx="2251710" cy="1051560"/>
          </a:xfrm>
        </p:grpSpPr>
        <p:sp>
          <p:nvSpPr>
            <p:cNvPr id="10" name="框架 9"/>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11"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生活實例</a:t>
              </a:r>
              <a:endParaRPr kumimoji="0" lang="zh-TW" altLang="en-US" sz="3200" b="1" dirty="0">
                <a:latin typeface="微軟正黑體" pitchFamily="34" charset="-120"/>
                <a:ea typeface="微軟正黑體" pitchFamily="34" charset="-120"/>
              </a:endParaRPr>
            </a:p>
          </p:txBody>
        </p:sp>
      </p:grpSp>
      <p:sp>
        <p:nvSpPr>
          <p:cNvPr id="12" name="內容版面配置區 11"/>
          <p:cNvSpPr>
            <a:spLocks noGrp="1"/>
          </p:cNvSpPr>
          <p:nvPr>
            <p:ph idx="1"/>
          </p:nvPr>
        </p:nvSpPr>
        <p:spPr>
          <a:xfrm>
            <a:off x="251520" y="1340768"/>
            <a:ext cx="5328592" cy="5112568"/>
          </a:xfrm>
        </p:spPr>
        <p:txBody>
          <a:bodyPr>
            <a:normAutofit fontScale="92500"/>
          </a:bodyPr>
          <a:lstStyle/>
          <a:p>
            <a:pPr>
              <a:lnSpc>
                <a:spcPct val="150000"/>
              </a:lnSpc>
            </a:pPr>
            <a:r>
              <a:rPr lang="zh-TW" altLang="en-US" sz="3000" dirty="0" smtClean="0">
                <a:latin typeface="微軟正黑體" pitchFamily="34" charset="-120"/>
                <a:ea typeface="微軟正黑體" pitchFamily="34" charset="-120"/>
              </a:rPr>
              <a:t>電影介紹：電影以英國女王伊麗莎白二世與白金漢宮為背景，講述集全國寵愛於一身的柯基犬「雷克斯」因為鬧翻國宴被訓斥，他決定逃宮流浪！</a:t>
            </a:r>
            <a:endParaRPr lang="en-US" altLang="zh-TW" sz="3000" dirty="0" smtClean="0">
              <a:latin typeface="微軟正黑體" pitchFamily="34" charset="-120"/>
              <a:ea typeface="微軟正黑體" pitchFamily="34" charset="-120"/>
            </a:endParaRPr>
          </a:p>
          <a:p>
            <a:pPr>
              <a:lnSpc>
                <a:spcPct val="150000"/>
              </a:lnSpc>
            </a:pPr>
            <a:r>
              <a:rPr lang="zh-TW" altLang="en-US" sz="3000" dirty="0" smtClean="0">
                <a:latin typeface="微軟正黑體" pitchFamily="34" charset="-120"/>
                <a:ea typeface="微軟正黑體" pitchFamily="34" charset="-120"/>
              </a:rPr>
              <a:t>電影中可以看到女王與柯基有愛又有趣的互動。</a:t>
            </a:r>
            <a:endParaRPr lang="en-US" altLang="zh-TW" sz="3000" dirty="0" smtClean="0">
              <a:latin typeface="微軟正黑體" pitchFamily="34" charset="-120"/>
              <a:ea typeface="微軟正黑體" pitchFamily="34" charset="-120"/>
            </a:endParaRPr>
          </a:p>
        </p:txBody>
      </p:sp>
      <p:pic>
        <p:nvPicPr>
          <p:cNvPr id="13" name="內容版面配置區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643393" y="1628800"/>
            <a:ext cx="3321095" cy="4464150"/>
          </a:xfrm>
          <a:prstGeom prst="rect">
            <a:avLst/>
          </a:prstGeom>
        </p:spPr>
      </p:pic>
    </p:spTree>
    <p:extLst>
      <p:ext uri="{BB962C8B-B14F-4D97-AF65-F5344CB8AC3E}">
        <p14:creationId xmlns="" xmlns:p14="http://schemas.microsoft.com/office/powerpoint/2010/main" val="3571576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12776"/>
            <a:ext cx="8229600" cy="4713387"/>
          </a:xfrm>
        </p:spPr>
        <p:txBody>
          <a:bodyPr>
            <a:normAutofit/>
          </a:bodyPr>
          <a:lstStyle/>
          <a:p>
            <a:pPr marL="0" indent="0">
              <a:lnSpc>
                <a:spcPct val="150000"/>
              </a:lnSpc>
              <a:buNone/>
            </a:pPr>
            <a:r>
              <a:rPr lang="en-US" altLang="zh-TW" sz="3000" dirty="0" smtClean="0">
                <a:latin typeface="微軟正黑體" pitchFamily="34" charset="-120"/>
                <a:ea typeface="微軟正黑體" pitchFamily="34" charset="-120"/>
              </a:rPr>
              <a:t>Q</a:t>
            </a:r>
            <a:r>
              <a:rPr lang="zh-TW" altLang="en-US" sz="3000" dirty="0" smtClean="0">
                <a:latin typeface="微軟正黑體" pitchFamily="34" charset="-120"/>
                <a:ea typeface="微軟正黑體" pitchFamily="34" charset="-120"/>
              </a:rPr>
              <a:t>：英國女王在政府體制的運作中扮演甚麼樣的角色？</a:t>
            </a:r>
            <a:endParaRPr lang="en-US" altLang="zh-TW" sz="3000" dirty="0" smtClean="0">
              <a:latin typeface="微軟正黑體" pitchFamily="34" charset="-120"/>
              <a:ea typeface="微軟正黑體" pitchFamily="34" charset="-120"/>
            </a:endParaRPr>
          </a:p>
          <a:p>
            <a:pPr marL="0" indent="0">
              <a:lnSpc>
                <a:spcPct val="150000"/>
              </a:lnSpc>
              <a:buNone/>
            </a:pPr>
            <a:r>
              <a:rPr lang="en-US" altLang="zh-TW" sz="3000" dirty="0" smtClean="0">
                <a:solidFill>
                  <a:srgbClr val="FF0000"/>
                </a:solidFill>
                <a:latin typeface="微軟正黑體" pitchFamily="34" charset="-120"/>
                <a:ea typeface="微軟正黑體" pitchFamily="34" charset="-120"/>
              </a:rPr>
              <a:t>A</a:t>
            </a:r>
            <a:r>
              <a:rPr lang="zh-TW" altLang="en-US" sz="3000" dirty="0" smtClean="0">
                <a:solidFill>
                  <a:srgbClr val="FF0000"/>
                </a:solidFill>
                <a:latin typeface="微軟正黑體" pitchFamily="34" charset="-120"/>
                <a:ea typeface="微軟正黑體" pitchFamily="34" charset="-120"/>
              </a:rPr>
              <a:t>：虛位元首、象徵性的領袖、沒有行政實權、統而不治。</a:t>
            </a:r>
          </a:p>
          <a:p>
            <a:pPr marL="0" indent="0">
              <a:lnSpc>
                <a:spcPct val="150000"/>
              </a:lnSpc>
              <a:buNone/>
            </a:pPr>
            <a:endParaRPr lang="zh-TW" altLang="en-US" sz="3000" dirty="0">
              <a:latin typeface="微軟正黑體" pitchFamily="34" charset="-120"/>
              <a:ea typeface="微軟正黑體" pitchFamily="34" charset="-120"/>
            </a:endParaRPr>
          </a:p>
        </p:txBody>
      </p:sp>
      <p:grpSp>
        <p:nvGrpSpPr>
          <p:cNvPr id="5" name="群組 17"/>
          <p:cNvGrpSpPr>
            <a:grpSpLocks/>
          </p:cNvGrpSpPr>
          <p:nvPr/>
        </p:nvGrpSpPr>
        <p:grpSpPr bwMode="auto">
          <a:xfrm>
            <a:off x="92075" y="57150"/>
            <a:ext cx="2679725" cy="1050925"/>
            <a:chOff x="0" y="0"/>
            <a:chExt cx="2680481" cy="1051560"/>
          </a:xfrm>
        </p:grpSpPr>
        <p:sp>
          <p:nvSpPr>
            <p:cNvPr id="6" name="框架 5"/>
            <p:cNvSpPr/>
            <p:nvPr/>
          </p:nvSpPr>
          <p:spPr>
            <a:xfrm>
              <a:off x="0" y="0"/>
              <a:ext cx="2680481"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文字方塊 16"/>
            <p:cNvSpPr txBox="1">
              <a:spLocks noChangeArrowheads="1"/>
            </p:cNvSpPr>
            <p:nvPr/>
          </p:nvSpPr>
          <p:spPr bwMode="auto">
            <a:xfrm>
              <a:off x="217170" y="228600"/>
              <a:ext cx="2237141" cy="585128"/>
            </a:xfrm>
            <a:prstGeom prst="rect">
              <a:avLst/>
            </a:prstGeom>
            <a:noFill/>
            <a:ln w="9525">
              <a:noFill/>
              <a:miter lim="800000"/>
              <a:headEnd/>
              <a:tailEnd/>
            </a:ln>
          </p:spPr>
          <p:txBody>
            <a:bodyPr wrap="none">
              <a:spAutoFit/>
            </a:bodyPr>
            <a:lstStyle/>
            <a:p>
              <a:r>
                <a:rPr lang="zh-TW" altLang="en-US" sz="3200" b="1" dirty="0" smtClean="0">
                  <a:latin typeface="微軟正黑體" pitchFamily="34" charset="-120"/>
                  <a:ea typeface="微軟正黑體" pitchFamily="34" charset="-120"/>
                </a:rPr>
                <a:t>日常小考箱</a:t>
              </a:r>
              <a:endParaRPr lang="en-US" altLang="zh-TW" sz="3200" b="1" dirty="0" smtClean="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3912015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群組 12"/>
          <p:cNvGrpSpPr/>
          <p:nvPr/>
        </p:nvGrpSpPr>
        <p:grpSpPr>
          <a:xfrm>
            <a:off x="1979712" y="1412776"/>
            <a:ext cx="4968552" cy="1584176"/>
            <a:chOff x="1979712" y="1412776"/>
            <a:chExt cx="4968552" cy="1584176"/>
          </a:xfrm>
        </p:grpSpPr>
        <p:cxnSp>
          <p:nvCxnSpPr>
            <p:cNvPr id="7" name="直線單箭頭接點 6"/>
            <p:cNvCxnSpPr/>
            <p:nvPr/>
          </p:nvCxnSpPr>
          <p:spPr>
            <a:xfrm>
              <a:off x="1979712" y="2996952"/>
              <a:ext cx="4968552" cy="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0" name="矩形 9"/>
            <p:cNvSpPr/>
            <p:nvPr/>
          </p:nvSpPr>
          <p:spPr>
            <a:xfrm>
              <a:off x="2051720" y="1412776"/>
              <a:ext cx="4572000" cy="1392497"/>
            </a:xfrm>
            <a:prstGeom prst="rect">
              <a:avLst/>
            </a:prstGeom>
          </p:spPr>
          <p:txBody>
            <a:bodyPr>
              <a:spAutoFit/>
            </a:bodyPr>
            <a:lstStyle/>
            <a:p>
              <a:pPr>
                <a:lnSpc>
                  <a:spcPct val="150000"/>
                </a:lnSpc>
              </a:pPr>
              <a:r>
                <a:rPr lang="zh-TW" altLang="en-US" sz="3000" dirty="0" smtClean="0">
                  <a:latin typeface="微軟正黑體" pitchFamily="34" charset="-120"/>
                  <a:ea typeface="微軟正黑體" pitchFamily="34" charset="-120"/>
                </a:rPr>
                <a:t>閣揆與全體閣員為政策與施政向國會負責</a:t>
              </a:r>
              <a:endParaRPr lang="zh-TW" altLang="en-US" sz="3000" dirty="0">
                <a:latin typeface="微軟正黑體" pitchFamily="34" charset="-120"/>
                <a:ea typeface="微軟正黑體" pitchFamily="34" charset="-120"/>
              </a:endParaRPr>
            </a:p>
          </p:txBody>
        </p:sp>
      </p:grpSp>
      <p:grpSp>
        <p:nvGrpSpPr>
          <p:cNvPr id="14" name="群組 13"/>
          <p:cNvGrpSpPr/>
          <p:nvPr/>
        </p:nvGrpSpPr>
        <p:grpSpPr>
          <a:xfrm>
            <a:off x="1665540" y="3429000"/>
            <a:ext cx="5570756" cy="770022"/>
            <a:chOff x="1665540" y="3429000"/>
            <a:chExt cx="5570756" cy="770022"/>
          </a:xfrm>
        </p:grpSpPr>
        <p:cxnSp>
          <p:nvCxnSpPr>
            <p:cNvPr id="9" name="直線單箭頭接點 8"/>
            <p:cNvCxnSpPr/>
            <p:nvPr/>
          </p:nvCxnSpPr>
          <p:spPr>
            <a:xfrm flipH="1">
              <a:off x="1907704" y="3429000"/>
              <a:ext cx="5040560" cy="0"/>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1665540" y="3645024"/>
              <a:ext cx="5570756" cy="553998"/>
            </a:xfrm>
            <a:prstGeom prst="rect">
              <a:avLst/>
            </a:prstGeom>
          </p:spPr>
          <p:txBody>
            <a:bodyPr wrap="none">
              <a:spAutoFit/>
            </a:bodyPr>
            <a:lstStyle/>
            <a:p>
              <a:r>
                <a:rPr lang="zh-TW" altLang="en-US" sz="3000" dirty="0" smtClean="0">
                  <a:latin typeface="微軟正黑體" pitchFamily="34" charset="-120"/>
                  <a:ea typeface="微軟正黑體" pitchFamily="34" charset="-120"/>
                </a:rPr>
                <a:t>監督內閣施政：審查立法、預算</a:t>
              </a:r>
              <a:endParaRPr lang="zh-TW" altLang="en-US" sz="3000" dirty="0">
                <a:latin typeface="微軟正黑體" pitchFamily="34" charset="-120"/>
                <a:ea typeface="微軟正黑體" pitchFamily="34" charset="-120"/>
              </a:endParaRPr>
            </a:p>
          </p:txBody>
        </p:sp>
      </p:grpSp>
      <p:pic>
        <p:nvPicPr>
          <p:cNvPr id="8" name="內容版面配置區 6" descr="1 - 複製 - 複製.JPG"/>
          <p:cNvPicPr>
            <a:picLocks noChangeAspect="1"/>
          </p:cNvPicPr>
          <p:nvPr/>
        </p:nvPicPr>
        <p:blipFill>
          <a:blip r:embed="rId3" cstate="print">
            <a:clrChange>
              <a:clrFrom>
                <a:srgbClr val="F3FBFE"/>
              </a:clrFrom>
              <a:clrTo>
                <a:srgbClr val="F3FBFE">
                  <a:alpha val="0"/>
                </a:srgbClr>
              </a:clrTo>
            </a:clrChange>
          </a:blip>
          <a:srcRect t="21794" r="82469" b="7982"/>
          <a:stretch>
            <a:fillRect/>
          </a:stretch>
        </p:blipFill>
        <p:spPr>
          <a:xfrm>
            <a:off x="0" y="1844824"/>
            <a:ext cx="1800200" cy="2372991"/>
          </a:xfrm>
          <a:prstGeom prst="rect">
            <a:avLst/>
          </a:prstGeom>
        </p:spPr>
      </p:pic>
      <p:pic>
        <p:nvPicPr>
          <p:cNvPr id="12" name="內容版面配置區 6" descr="1 - 複製 - 複製.JPG"/>
          <p:cNvPicPr>
            <a:picLocks noChangeAspect="1"/>
          </p:cNvPicPr>
          <p:nvPr/>
        </p:nvPicPr>
        <p:blipFill>
          <a:blip r:embed="rId3" cstate="print">
            <a:clrChange>
              <a:clrFrom>
                <a:srgbClr val="F3FBFE"/>
              </a:clrFrom>
              <a:clrTo>
                <a:srgbClr val="F3FBFE">
                  <a:alpha val="0"/>
                </a:srgbClr>
              </a:clrTo>
            </a:clrChange>
          </a:blip>
          <a:srcRect l="82076" t="7265" b="7982"/>
          <a:stretch>
            <a:fillRect/>
          </a:stretch>
        </p:blipFill>
        <p:spPr>
          <a:xfrm>
            <a:off x="7164288" y="1412776"/>
            <a:ext cx="1872208" cy="2913237"/>
          </a:xfrm>
          <a:prstGeom prst="rect">
            <a:avLst/>
          </a:prstGeom>
        </p:spPr>
      </p:pic>
    </p:spTree>
    <p:extLst>
      <p:ext uri="{BB962C8B-B14F-4D97-AF65-F5344CB8AC3E}">
        <p14:creationId xmlns="" xmlns:p14="http://schemas.microsoft.com/office/powerpoint/2010/main" val="6366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0" y="0"/>
            <a:ext cx="8229600" cy="765175"/>
          </a:xfrm>
        </p:spPr>
        <p:txBody>
          <a:bodyPr/>
          <a:lstStyle/>
          <a:p>
            <a:pPr eaLnBrk="1" hangingPunct="1"/>
            <a:r>
              <a:rPr lang="zh-TW" altLang="en-US" smtClean="0"/>
              <a:t>一、內閣制</a:t>
            </a:r>
          </a:p>
        </p:txBody>
      </p:sp>
      <p:sp>
        <p:nvSpPr>
          <p:cNvPr id="39939"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dirty="0" smtClean="0"/>
              <a:t>（二）行政權與立法權相互融合</a:t>
            </a:r>
            <a:endParaRPr lang="en-US" altLang="zh-TW" dirty="0" smtClean="0"/>
          </a:p>
          <a:p>
            <a:pPr>
              <a:buFont typeface="Arial" pitchFamily="34" charset="0"/>
              <a:buNone/>
            </a:pPr>
            <a:r>
              <a:rPr lang="en-US" altLang="zh-TW" dirty="0" smtClean="0"/>
              <a:t>Q:</a:t>
            </a:r>
            <a:r>
              <a:rPr lang="zh-TW" altLang="en-US" dirty="0" smtClean="0"/>
              <a:t>如何產生首相</a:t>
            </a:r>
            <a:r>
              <a:rPr lang="en-US" altLang="zh-TW" dirty="0" smtClean="0"/>
              <a:t>(</a:t>
            </a:r>
            <a:r>
              <a:rPr lang="zh-TW" altLang="en-US" dirty="0" smtClean="0"/>
              <a:t>行政院院長</a:t>
            </a:r>
            <a:r>
              <a:rPr lang="en-US" altLang="zh-TW" dirty="0" smtClean="0"/>
              <a:t>)?</a:t>
            </a:r>
          </a:p>
          <a:p>
            <a:r>
              <a:rPr lang="zh-TW" altLang="en-US" b="1" dirty="0" smtClean="0">
                <a:solidFill>
                  <a:srgbClr val="FF3C00"/>
                </a:solidFill>
              </a:rPr>
              <a:t>國會至上</a:t>
            </a:r>
            <a:endParaRPr lang="en-US" altLang="zh-TW" b="1" dirty="0" smtClean="0">
              <a:solidFill>
                <a:srgbClr val="FF3C00"/>
              </a:solidFill>
            </a:endParaRPr>
          </a:p>
          <a:p>
            <a:pPr lvl="1"/>
            <a:r>
              <a:rPr lang="zh-TW" altLang="en-US" dirty="0" smtClean="0"/>
              <a:t>人民選出國會議員掌立法權，再由國會多數黨推選出內閣總理或首相，組織內閣。</a:t>
            </a:r>
            <a:endParaRPr lang="en-US" altLang="zh-TW" dirty="0" smtClean="0"/>
          </a:p>
          <a:p>
            <a:pPr lvl="1"/>
            <a:r>
              <a:rPr lang="zh-TW" altLang="en-US" b="1" dirty="0" smtClean="0">
                <a:solidFill>
                  <a:srgbClr val="FF3C00"/>
                </a:solidFill>
              </a:rPr>
              <a:t>部分內閣閣員由國會議員兼任</a:t>
            </a:r>
            <a:r>
              <a:rPr lang="zh-TW" altLang="en-US" dirty="0" smtClean="0"/>
              <a:t>，因此，行政權和立法權兩者的關係具有融合的精神。</a:t>
            </a:r>
          </a:p>
          <a:p>
            <a:endParaRPr lang="zh-TW" altLang="en-US" dirty="0" smtClean="0"/>
          </a:p>
          <a:p>
            <a:endParaRPr lang="zh-TW" altLang="en-US" dirty="0" smtClean="0"/>
          </a:p>
        </p:txBody>
      </p:sp>
      <p:sp>
        <p:nvSpPr>
          <p:cNvPr id="39940" name="投影片編號版面配置區 1"/>
          <p:cNvSpPr>
            <a:spLocks noGrp="1"/>
          </p:cNvSpPr>
          <p:nvPr>
            <p:ph type="sldNum" sz="quarter" idx="16"/>
          </p:nvPr>
        </p:nvSpPr>
        <p:spPr bwMode="auto">
          <a:noFill/>
          <a:ln>
            <a:miter lim="800000"/>
            <a:headEnd/>
            <a:tailEnd/>
          </a:ln>
        </p:spPr>
        <p:txBody>
          <a:bodyPr/>
          <a:lstStyle/>
          <a:p>
            <a:fld id="{9D2DE4B7-610D-452E-86E7-693EA45DAFDE}" type="slidenum">
              <a:rPr lang="zh-TW" altLang="en-US" smtClean="0"/>
              <a:pPr/>
              <a:t>13</a:t>
            </a:fld>
            <a:endParaRPr lang="en-US" altLang="zh-TW"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內容版面配置區 6" descr="1 - 複製 - 複製.JPG"/>
          <p:cNvPicPr>
            <a:picLocks noGrp="1" noChangeAspect="1"/>
          </p:cNvPicPr>
          <p:nvPr>
            <p:ph idx="1"/>
          </p:nvPr>
        </p:nvPicPr>
        <p:blipFill>
          <a:blip r:embed="rId3" cstate="print">
            <a:clrChange>
              <a:clrFrom>
                <a:srgbClr val="F3FBFE"/>
              </a:clrFrom>
              <a:clrTo>
                <a:srgbClr val="F3FBFE">
                  <a:alpha val="0"/>
                </a:srgbClr>
              </a:clrTo>
            </a:clrChange>
          </a:blip>
          <a:srcRect t="7265" b="7982"/>
          <a:stretch>
            <a:fillRect/>
          </a:stretch>
        </p:blipFill>
        <p:spPr>
          <a:xfrm>
            <a:off x="0" y="836712"/>
            <a:ext cx="9144000" cy="2520280"/>
          </a:xfrm>
        </p:spPr>
      </p:pic>
      <p:sp>
        <p:nvSpPr>
          <p:cNvPr id="2" name="標題 1"/>
          <p:cNvSpPr>
            <a:spLocks noGrp="1"/>
          </p:cNvSpPr>
          <p:nvPr>
            <p:ph type="title"/>
          </p:nvPr>
        </p:nvSpPr>
        <p:spPr>
          <a:xfrm>
            <a:off x="457200" y="188640"/>
            <a:ext cx="8229600" cy="1143000"/>
          </a:xfrm>
        </p:spPr>
        <p:txBody>
          <a:bodyPr>
            <a:normAutofit/>
          </a:bodyPr>
          <a:lstStyle/>
          <a:p>
            <a:pPr marL="742950" indent="-742950" algn="l">
              <a:buFont typeface="+mj-lt"/>
              <a:buAutoNum type="arabicPeriod" startAt="2"/>
            </a:pPr>
            <a:r>
              <a:rPr lang="zh-TW" altLang="en-US" sz="3200" b="1" dirty="0" smtClean="0">
                <a:latin typeface="微軟正黑體" pitchFamily="34" charset="-120"/>
                <a:ea typeface="微軟正黑體" pitchFamily="34" charset="-120"/>
              </a:rPr>
              <a:t>行政權與立法權間的關係</a:t>
            </a:r>
            <a:endParaRPr lang="zh-TW" altLang="en-US" sz="3200" b="1"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 xmlns:p14="http://schemas.microsoft.com/office/powerpoint/2010/main" val="1834444292"/>
              </p:ext>
            </p:extLst>
          </p:nvPr>
        </p:nvGraphicFramePr>
        <p:xfrm>
          <a:off x="755576" y="3501008"/>
          <a:ext cx="8064896" cy="2926080"/>
        </p:xfrm>
        <a:graphic>
          <a:graphicData uri="http://schemas.openxmlformats.org/drawingml/2006/table">
            <a:tbl>
              <a:tblPr firstRow="1" bandRow="1">
                <a:tableStyleId>{5C22544A-7EE6-4342-B048-85BDC9FD1C3A}</a:tableStyleId>
              </a:tblPr>
              <a:tblGrid>
                <a:gridCol w="8064896"/>
              </a:tblGrid>
              <a:tr h="370840">
                <a:tc>
                  <a:txBody>
                    <a:bodyPr/>
                    <a:lstStyle/>
                    <a:p>
                      <a:pPr algn="ctr">
                        <a:lnSpc>
                          <a:spcPct val="150000"/>
                        </a:lnSpc>
                      </a:pPr>
                      <a:r>
                        <a:rPr lang="zh-TW" altLang="en-US" sz="3000" dirty="0" smtClean="0">
                          <a:latin typeface="微軟正黑體" pitchFamily="34" charset="-120"/>
                          <a:ea typeface="微軟正黑體" pitchFamily="34" charset="-120"/>
                        </a:rPr>
                        <a:t>行政與立法連結</a:t>
                      </a:r>
                      <a:endParaRPr lang="zh-TW" altLang="en-US" sz="3000" dirty="0">
                        <a:latin typeface="微軟正黑體" pitchFamily="34" charset="-120"/>
                        <a:ea typeface="微軟正黑體" pitchFamily="34" charset="-120"/>
                      </a:endParaRPr>
                    </a:p>
                  </a:txBody>
                  <a:tcPr/>
                </a:tc>
              </a:tr>
              <a:tr h="370840">
                <a:tc>
                  <a:txBody>
                    <a:bodyPr/>
                    <a:lstStyle/>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由過半數政黨組成內閣</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若無政黨過半則由多數黨聯合其他政黨組成</a:t>
                      </a:r>
                      <a:r>
                        <a:rPr lang="zh-TW" altLang="en-US" sz="3000" b="1" dirty="0" smtClean="0">
                          <a:latin typeface="微軟正黑體" pitchFamily="34" charset="-120"/>
                          <a:ea typeface="微軟正黑體" pitchFamily="34" charset="-120"/>
                        </a:rPr>
                        <a:t>「聯合內閣」</a:t>
                      </a:r>
                      <a:r>
                        <a:rPr lang="en-US" altLang="zh-TW" sz="3000" dirty="0" smtClean="0">
                          <a:latin typeface="微軟正黑體" pitchFamily="34" charset="-120"/>
                          <a:ea typeface="微軟正黑體" pitchFamily="34" charset="-120"/>
                        </a:rPr>
                        <a:t>)</a:t>
                      </a:r>
                    </a:p>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閣揆</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國會議員</a:t>
                      </a:r>
                      <a:endParaRPr lang="zh-TW" altLang="en-US" sz="3000" dirty="0">
                        <a:latin typeface="微軟正黑體" pitchFamily="34" charset="-120"/>
                        <a:ea typeface="微軟正黑體" pitchFamily="34" charset="-120"/>
                      </a:endParaRPr>
                    </a:p>
                  </a:txBody>
                  <a:tcPr/>
                </a:tc>
              </a:tr>
            </a:tbl>
          </a:graphicData>
        </a:graphic>
      </p:graphicFrame>
      <p:graphicFrame>
        <p:nvGraphicFramePr>
          <p:cNvPr id="6" name="表格 5"/>
          <p:cNvGraphicFramePr>
            <a:graphicFrameLocks noGrp="1"/>
          </p:cNvGraphicFramePr>
          <p:nvPr>
            <p:extLst>
              <p:ext uri="{D42A27DB-BD31-4B8C-83A1-F6EECF244321}">
                <p14:modId xmlns="" xmlns:p14="http://schemas.microsoft.com/office/powerpoint/2010/main" val="1834444292"/>
              </p:ext>
            </p:extLst>
          </p:nvPr>
        </p:nvGraphicFramePr>
        <p:xfrm>
          <a:off x="714348" y="3500438"/>
          <a:ext cx="8064896" cy="2926080"/>
        </p:xfrm>
        <a:graphic>
          <a:graphicData uri="http://schemas.openxmlformats.org/drawingml/2006/table">
            <a:tbl>
              <a:tblPr firstRow="1" bandRow="1">
                <a:tableStyleId>{5C22544A-7EE6-4342-B048-85BDC9FD1C3A}</a:tableStyleId>
              </a:tblPr>
              <a:tblGrid>
                <a:gridCol w="8064896"/>
              </a:tblGrid>
              <a:tr h="370840">
                <a:tc>
                  <a:txBody>
                    <a:bodyPr/>
                    <a:lstStyle/>
                    <a:p>
                      <a:pPr algn="ctr">
                        <a:lnSpc>
                          <a:spcPct val="150000"/>
                        </a:lnSpc>
                      </a:pPr>
                      <a:r>
                        <a:rPr lang="zh-TW" altLang="en-US" sz="3000" dirty="0" smtClean="0">
                          <a:latin typeface="微軟正黑體" pitchFamily="34" charset="-120"/>
                          <a:ea typeface="微軟正黑體" pitchFamily="34" charset="-120"/>
                        </a:rPr>
                        <a:t>行政與立法連結</a:t>
                      </a:r>
                      <a:endParaRPr lang="zh-TW" altLang="en-US" sz="3000" dirty="0">
                        <a:latin typeface="微軟正黑體" pitchFamily="34" charset="-120"/>
                        <a:ea typeface="微軟正黑體" pitchFamily="34" charset="-120"/>
                      </a:endParaRPr>
                    </a:p>
                  </a:txBody>
                  <a:tcPr/>
                </a:tc>
              </a:tr>
              <a:tr h="370840">
                <a:tc>
                  <a:txBody>
                    <a:bodyPr/>
                    <a:lstStyle/>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由過半數政黨組成內閣</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若無政黨過半則由多數黨聯合其他政黨組成</a:t>
                      </a:r>
                      <a:r>
                        <a:rPr lang="zh-TW" altLang="en-US" sz="3000" b="1" dirty="0" smtClean="0">
                          <a:latin typeface="微軟正黑體" pitchFamily="34" charset="-120"/>
                          <a:ea typeface="微軟正黑體" pitchFamily="34" charset="-120"/>
                        </a:rPr>
                        <a:t>「聯合內閣」</a:t>
                      </a:r>
                      <a:r>
                        <a:rPr lang="en-US" altLang="zh-TW" sz="3000" dirty="0" smtClean="0">
                          <a:latin typeface="微軟正黑體" pitchFamily="34" charset="-120"/>
                          <a:ea typeface="微軟正黑體" pitchFamily="34" charset="-120"/>
                        </a:rPr>
                        <a:t>)</a:t>
                      </a:r>
                    </a:p>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閣揆</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國會議員</a:t>
                      </a:r>
                      <a:endParaRPr lang="zh-TW" altLang="en-US" sz="30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7397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0" y="0"/>
            <a:ext cx="8229600" cy="765175"/>
          </a:xfrm>
        </p:spPr>
        <p:txBody>
          <a:bodyPr/>
          <a:lstStyle/>
          <a:p>
            <a:pPr eaLnBrk="1" hangingPunct="1"/>
            <a:r>
              <a:rPr lang="zh-TW" altLang="en-US" smtClean="0"/>
              <a:t>一、內閣制</a:t>
            </a:r>
          </a:p>
        </p:txBody>
      </p:sp>
      <p:sp>
        <p:nvSpPr>
          <p:cNvPr id="40963"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smtClean="0"/>
              <a:t>（二）行政權與立法權相互融合</a:t>
            </a:r>
            <a:endParaRPr lang="en-US" altLang="zh-TW" smtClean="0"/>
          </a:p>
          <a:p>
            <a:r>
              <a:rPr lang="zh-TW" altLang="en-US" smtClean="0"/>
              <a:t>集體負責：</a:t>
            </a:r>
          </a:p>
          <a:p>
            <a:pPr lvl="1" eaLnBrk="1" hangingPunct="1"/>
            <a:r>
              <a:rPr lang="zh-TW" altLang="en-US" sz="3000" smtClean="0"/>
              <a:t>內閣的權力來自國會，故內閣官員須到國會接受質詢，即行政須向立法負責。</a:t>
            </a:r>
          </a:p>
        </p:txBody>
      </p:sp>
      <p:sp>
        <p:nvSpPr>
          <p:cNvPr id="40964" name="投影片編號版面配置區 1"/>
          <p:cNvSpPr>
            <a:spLocks noGrp="1"/>
          </p:cNvSpPr>
          <p:nvPr>
            <p:ph type="sldNum" sz="quarter" idx="16"/>
          </p:nvPr>
        </p:nvSpPr>
        <p:spPr bwMode="auto">
          <a:noFill/>
          <a:ln>
            <a:miter lim="800000"/>
            <a:headEnd/>
            <a:tailEnd/>
          </a:ln>
        </p:spPr>
        <p:txBody>
          <a:bodyPr/>
          <a:lstStyle/>
          <a:p>
            <a:fld id="{FF2635D2-E727-473E-958D-B9FCA6717A45}" type="slidenum">
              <a:rPr lang="zh-TW" altLang="en-US" smtClean="0"/>
              <a:pPr/>
              <a:t>15</a:t>
            </a:fld>
            <a:endParaRPr lang="en-US" altLang="zh-TW" smtClean="0"/>
          </a:p>
        </p:txBody>
      </p:sp>
      <p:pic>
        <p:nvPicPr>
          <p:cNvPr id="40965"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968625" y="3197225"/>
            <a:ext cx="3360738" cy="3351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0" y="0"/>
            <a:ext cx="8229600" cy="765175"/>
          </a:xfrm>
        </p:spPr>
        <p:txBody>
          <a:bodyPr/>
          <a:lstStyle/>
          <a:p>
            <a:pPr eaLnBrk="1" hangingPunct="1"/>
            <a:r>
              <a:rPr lang="zh-TW" altLang="en-US" smtClean="0"/>
              <a:t>一、內閣制</a:t>
            </a:r>
          </a:p>
        </p:txBody>
      </p:sp>
      <p:sp>
        <p:nvSpPr>
          <p:cNvPr id="3" name="內容版面配置區 2"/>
          <p:cNvSpPr>
            <a:spLocks noGrp="1"/>
          </p:cNvSpPr>
          <p:nvPr>
            <p:ph sz="quarter" idx="13"/>
          </p:nvPr>
        </p:nvSpPr>
        <p:spPr>
          <a:xfrm>
            <a:off x="250825" y="981075"/>
            <a:ext cx="8351838" cy="1800225"/>
          </a:xfrm>
        </p:spPr>
        <p:txBody>
          <a:bodyPr/>
          <a:lstStyle/>
          <a:p>
            <a:pPr>
              <a:buFont typeface="Arial" pitchFamily="34" charset="0"/>
              <a:buNone/>
              <a:defRPr/>
            </a:pPr>
            <a:r>
              <a:rPr lang="zh-TW" altLang="en-US" dirty="0" smtClean="0"/>
              <a:t>（二）行政權與立法權相互融合</a:t>
            </a:r>
            <a:endParaRPr lang="en-US" altLang="zh-TW" dirty="0" smtClean="0"/>
          </a:p>
          <a:p>
            <a:pPr>
              <a:lnSpc>
                <a:spcPts val="4000"/>
              </a:lnSpc>
              <a:buFont typeface="Arial" charset="0"/>
              <a:buChar char="•"/>
              <a:defRPr/>
            </a:pPr>
            <a:r>
              <a:rPr lang="zh-TW" altLang="en-US" dirty="0" smtClean="0"/>
              <a:t>不信任投票</a:t>
            </a:r>
            <a:endParaRPr lang="en-US" altLang="zh-TW" dirty="0" smtClean="0"/>
          </a:p>
          <a:p>
            <a:pPr indent="0">
              <a:lnSpc>
                <a:spcPts val="4000"/>
              </a:lnSpc>
              <a:buFont typeface="Arial" pitchFamily="34" charset="0"/>
              <a:buNone/>
              <a:defRPr/>
            </a:pPr>
            <a:r>
              <a:rPr lang="zh-TW" altLang="en-US" dirty="0" smtClean="0"/>
              <a:t>當內閣失去國會信任時，國會可行使</a:t>
            </a:r>
            <a:r>
              <a:rPr lang="zh-TW" altLang="en-US" b="1" dirty="0" smtClean="0">
                <a:solidFill>
                  <a:srgbClr val="FF3C00"/>
                </a:solidFill>
              </a:rPr>
              <a:t>倒閣權</a:t>
            </a:r>
            <a:r>
              <a:rPr lang="zh-TW" altLang="en-US" dirty="0" smtClean="0"/>
              <a:t>。</a:t>
            </a:r>
          </a:p>
          <a:p>
            <a:pPr>
              <a:buFont typeface="Arial" charset="0"/>
              <a:buChar char="•"/>
              <a:defRPr/>
            </a:pPr>
            <a:endParaRPr lang="zh-TW" altLang="en-US" dirty="0" smtClean="0"/>
          </a:p>
          <a:p>
            <a:pPr>
              <a:buFont typeface="Arial" charset="0"/>
              <a:buChar char="•"/>
              <a:defRPr/>
            </a:pPr>
            <a:endParaRPr lang="zh-TW" altLang="en-US" dirty="0"/>
          </a:p>
        </p:txBody>
      </p:sp>
      <p:sp>
        <p:nvSpPr>
          <p:cNvPr id="41988" name="投影片編號版面配置區 1"/>
          <p:cNvSpPr>
            <a:spLocks noGrp="1"/>
          </p:cNvSpPr>
          <p:nvPr>
            <p:ph type="sldNum" sz="quarter" idx="16"/>
          </p:nvPr>
        </p:nvSpPr>
        <p:spPr bwMode="auto">
          <a:noFill/>
          <a:ln>
            <a:miter lim="800000"/>
            <a:headEnd/>
            <a:tailEnd/>
          </a:ln>
        </p:spPr>
        <p:txBody>
          <a:bodyPr/>
          <a:lstStyle/>
          <a:p>
            <a:fld id="{EB386D98-2428-423F-8AB6-DA50A23AD0E8}" type="slidenum">
              <a:rPr lang="zh-TW" altLang="en-US" smtClean="0"/>
              <a:pPr/>
              <a:t>16</a:t>
            </a:fld>
            <a:endParaRPr lang="en-US" altLang="zh-TW" smtClean="0"/>
          </a:p>
        </p:txBody>
      </p:sp>
      <p:pic>
        <p:nvPicPr>
          <p:cNvPr id="41989" name="Picture 2" descr="E:\Work\PPT新icon\png\11-水平階層圖\images\11-水平階層圖_03.png"/>
          <p:cNvPicPr>
            <a:picLocks noChangeAspect="1" noChangeArrowheads="1"/>
          </p:cNvPicPr>
          <p:nvPr/>
        </p:nvPicPr>
        <p:blipFill>
          <a:blip r:embed="rId2"/>
          <a:srcRect/>
          <a:stretch>
            <a:fillRect/>
          </a:stretch>
        </p:blipFill>
        <p:spPr bwMode="auto">
          <a:xfrm>
            <a:off x="0" y="3573463"/>
            <a:ext cx="2476500" cy="1628775"/>
          </a:xfrm>
          <a:prstGeom prst="rect">
            <a:avLst/>
          </a:prstGeom>
          <a:noFill/>
          <a:ln w="9525">
            <a:noFill/>
            <a:miter lim="800000"/>
            <a:headEnd/>
            <a:tailEnd/>
          </a:ln>
        </p:spPr>
      </p:pic>
      <p:sp>
        <p:nvSpPr>
          <p:cNvPr id="41990" name="文字方塊 4"/>
          <p:cNvSpPr txBox="1">
            <a:spLocks noChangeArrowheads="1"/>
          </p:cNvSpPr>
          <p:nvPr/>
        </p:nvSpPr>
        <p:spPr bwMode="auto">
          <a:xfrm>
            <a:off x="184150" y="4111625"/>
            <a:ext cx="2108200" cy="552450"/>
          </a:xfrm>
          <a:prstGeom prst="rect">
            <a:avLst/>
          </a:prstGeom>
          <a:noFill/>
          <a:ln w="9525">
            <a:noFill/>
            <a:miter lim="800000"/>
            <a:headEnd/>
            <a:tailEnd/>
          </a:ln>
        </p:spPr>
        <p:txBody>
          <a:bodyPr wrap="none">
            <a:spAutoFit/>
          </a:bodyPr>
          <a:lstStyle/>
          <a:p>
            <a:pPr eaLnBrk="1" hangingPunct="1"/>
            <a:r>
              <a:rPr lang="zh-TW" altLang="en-US" sz="3000">
                <a:latin typeface="標楷體" pitchFamily="65" charset="-120"/>
                <a:ea typeface="標楷體" pitchFamily="65" charset="-120"/>
              </a:rPr>
              <a:t>不信任投票</a:t>
            </a:r>
          </a:p>
        </p:txBody>
      </p:sp>
      <p:pic>
        <p:nvPicPr>
          <p:cNvPr id="41991" name="Picture 3" descr="E:\Work\PPT新icon\png\11-水平階層圖\images\11-水平階層圖_05.png"/>
          <p:cNvPicPr>
            <a:picLocks noChangeAspect="1" noChangeArrowheads="1"/>
          </p:cNvPicPr>
          <p:nvPr/>
        </p:nvPicPr>
        <p:blipFill>
          <a:blip r:embed="rId3"/>
          <a:srcRect/>
          <a:stretch>
            <a:fillRect/>
          </a:stretch>
        </p:blipFill>
        <p:spPr bwMode="auto">
          <a:xfrm>
            <a:off x="2819400" y="2924175"/>
            <a:ext cx="2089150" cy="1152525"/>
          </a:xfrm>
          <a:prstGeom prst="rect">
            <a:avLst/>
          </a:prstGeom>
          <a:noFill/>
          <a:ln w="9525">
            <a:noFill/>
            <a:miter lim="800000"/>
            <a:headEnd/>
            <a:tailEnd/>
          </a:ln>
        </p:spPr>
      </p:pic>
      <p:sp>
        <p:nvSpPr>
          <p:cNvPr id="41992" name="文字方塊 6"/>
          <p:cNvSpPr txBox="1">
            <a:spLocks noChangeArrowheads="1"/>
          </p:cNvSpPr>
          <p:nvPr/>
        </p:nvSpPr>
        <p:spPr bwMode="auto">
          <a:xfrm>
            <a:off x="3276600" y="3224213"/>
            <a:ext cx="954088" cy="552450"/>
          </a:xfrm>
          <a:prstGeom prst="rect">
            <a:avLst/>
          </a:prstGeom>
          <a:noFill/>
          <a:ln w="9525">
            <a:noFill/>
            <a:miter lim="800000"/>
            <a:headEnd/>
            <a:tailEnd/>
          </a:ln>
        </p:spPr>
        <p:txBody>
          <a:bodyPr wrap="none">
            <a:spAutoFit/>
          </a:bodyPr>
          <a:lstStyle/>
          <a:p>
            <a:pPr eaLnBrk="1" hangingPunct="1"/>
            <a:r>
              <a:rPr lang="zh-TW" altLang="en-US" sz="3000">
                <a:latin typeface="標楷體" pitchFamily="65" charset="-120"/>
                <a:ea typeface="標楷體" pitchFamily="65" charset="-120"/>
              </a:rPr>
              <a:t>通過</a:t>
            </a:r>
          </a:p>
        </p:txBody>
      </p:sp>
      <p:pic>
        <p:nvPicPr>
          <p:cNvPr id="41993" name="Picture 3" descr="E:\Work\PPT新icon\png\11-水平階層圖\images\11-水平階層圖_05.png"/>
          <p:cNvPicPr>
            <a:picLocks noChangeAspect="1" noChangeArrowheads="1"/>
          </p:cNvPicPr>
          <p:nvPr/>
        </p:nvPicPr>
        <p:blipFill>
          <a:blip r:embed="rId3"/>
          <a:srcRect/>
          <a:stretch>
            <a:fillRect/>
          </a:stretch>
        </p:blipFill>
        <p:spPr bwMode="auto">
          <a:xfrm>
            <a:off x="2819400" y="4868863"/>
            <a:ext cx="2089150" cy="1152525"/>
          </a:xfrm>
          <a:prstGeom prst="rect">
            <a:avLst/>
          </a:prstGeom>
          <a:noFill/>
          <a:ln w="9525">
            <a:noFill/>
            <a:miter lim="800000"/>
            <a:headEnd/>
            <a:tailEnd/>
          </a:ln>
        </p:spPr>
      </p:pic>
      <p:sp>
        <p:nvSpPr>
          <p:cNvPr id="41994" name="文字方塊 8"/>
          <p:cNvSpPr txBox="1">
            <a:spLocks noChangeArrowheads="1"/>
          </p:cNvSpPr>
          <p:nvPr/>
        </p:nvSpPr>
        <p:spPr bwMode="auto">
          <a:xfrm>
            <a:off x="3194050" y="5168900"/>
            <a:ext cx="1338263" cy="552450"/>
          </a:xfrm>
          <a:prstGeom prst="rect">
            <a:avLst/>
          </a:prstGeom>
          <a:noFill/>
          <a:ln w="9525">
            <a:noFill/>
            <a:miter lim="800000"/>
            <a:headEnd/>
            <a:tailEnd/>
          </a:ln>
        </p:spPr>
        <p:txBody>
          <a:bodyPr wrap="none">
            <a:spAutoFit/>
          </a:bodyPr>
          <a:lstStyle/>
          <a:p>
            <a:pPr eaLnBrk="1" hangingPunct="1"/>
            <a:r>
              <a:rPr lang="zh-TW" altLang="en-US" sz="3000">
                <a:latin typeface="標楷體" pitchFamily="65" charset="-120"/>
                <a:ea typeface="標楷體" pitchFamily="65" charset="-120"/>
              </a:rPr>
              <a:t>不通過</a:t>
            </a:r>
          </a:p>
        </p:txBody>
      </p:sp>
      <p:pic>
        <p:nvPicPr>
          <p:cNvPr id="41995" name="Picture 4" descr="E:\Work\PPT新icon\png\11-水平階層圖\images\11-水平階層圖_07.png"/>
          <p:cNvPicPr>
            <a:picLocks noChangeAspect="1" noChangeArrowheads="1"/>
          </p:cNvPicPr>
          <p:nvPr/>
        </p:nvPicPr>
        <p:blipFill>
          <a:blip r:embed="rId4"/>
          <a:srcRect/>
          <a:stretch>
            <a:fillRect/>
          </a:stretch>
        </p:blipFill>
        <p:spPr bwMode="auto">
          <a:xfrm>
            <a:off x="5219700" y="2708275"/>
            <a:ext cx="3384550" cy="955675"/>
          </a:xfrm>
          <a:prstGeom prst="rect">
            <a:avLst/>
          </a:prstGeom>
          <a:noFill/>
          <a:ln w="9525">
            <a:noFill/>
            <a:miter lim="800000"/>
            <a:headEnd/>
            <a:tailEnd/>
          </a:ln>
        </p:spPr>
      </p:pic>
      <p:sp>
        <p:nvSpPr>
          <p:cNvPr id="41996" name="文字方塊 10"/>
          <p:cNvSpPr txBox="1">
            <a:spLocks noChangeArrowheads="1"/>
          </p:cNvSpPr>
          <p:nvPr/>
        </p:nvSpPr>
        <p:spPr bwMode="auto">
          <a:xfrm>
            <a:off x="5416550" y="2924175"/>
            <a:ext cx="2847975" cy="523875"/>
          </a:xfrm>
          <a:prstGeom prst="rect">
            <a:avLst/>
          </a:prstGeom>
          <a:noFill/>
          <a:ln w="9525">
            <a:noFill/>
            <a:miter lim="800000"/>
            <a:headEnd/>
            <a:tailEnd/>
          </a:ln>
        </p:spPr>
        <p:txBody>
          <a:bodyPr>
            <a:spAutoFit/>
          </a:bodyPr>
          <a:lstStyle/>
          <a:p>
            <a:pPr eaLnBrk="1" hangingPunct="1"/>
            <a:r>
              <a:rPr lang="zh-TW" altLang="en-US" sz="2800">
                <a:latin typeface="標楷體" pitchFamily="65" charset="-120"/>
                <a:ea typeface="標楷體" pitchFamily="65" charset="-120"/>
              </a:rPr>
              <a:t>內閣總辭下臺</a:t>
            </a:r>
          </a:p>
        </p:txBody>
      </p:sp>
      <p:pic>
        <p:nvPicPr>
          <p:cNvPr id="41997" name="Picture 4" descr="E:\Work\PPT新icon\png\11-水平階層圖\images\11-水平階層圖_07.png"/>
          <p:cNvPicPr>
            <a:picLocks noChangeAspect="1" noChangeArrowheads="1"/>
          </p:cNvPicPr>
          <p:nvPr/>
        </p:nvPicPr>
        <p:blipFill>
          <a:blip r:embed="rId4"/>
          <a:srcRect/>
          <a:stretch>
            <a:fillRect/>
          </a:stretch>
        </p:blipFill>
        <p:spPr bwMode="auto">
          <a:xfrm>
            <a:off x="5219700" y="3716338"/>
            <a:ext cx="3384550" cy="1152525"/>
          </a:xfrm>
          <a:prstGeom prst="rect">
            <a:avLst/>
          </a:prstGeom>
          <a:noFill/>
          <a:ln w="9525">
            <a:noFill/>
            <a:miter lim="800000"/>
            <a:headEnd/>
            <a:tailEnd/>
          </a:ln>
        </p:spPr>
      </p:pic>
      <p:sp>
        <p:nvSpPr>
          <p:cNvPr id="41998" name="文字方塊 12"/>
          <p:cNvSpPr txBox="1">
            <a:spLocks noChangeArrowheads="1"/>
          </p:cNvSpPr>
          <p:nvPr/>
        </p:nvSpPr>
        <p:spPr bwMode="auto">
          <a:xfrm>
            <a:off x="5416550" y="3784600"/>
            <a:ext cx="2847975" cy="954088"/>
          </a:xfrm>
          <a:prstGeom prst="rect">
            <a:avLst/>
          </a:prstGeom>
          <a:noFill/>
          <a:ln w="9525">
            <a:noFill/>
            <a:miter lim="800000"/>
            <a:headEnd/>
            <a:tailEnd/>
          </a:ln>
        </p:spPr>
        <p:txBody>
          <a:bodyPr>
            <a:spAutoFit/>
          </a:bodyPr>
          <a:lstStyle/>
          <a:p>
            <a:pPr eaLnBrk="1" hangingPunct="1"/>
            <a:r>
              <a:rPr lang="zh-TW" altLang="en-US" sz="2800">
                <a:latin typeface="標楷體" pitchFamily="65" charset="-120"/>
                <a:ea typeface="標楷體" pitchFamily="65" charset="-120"/>
              </a:rPr>
              <a:t>內閣呈請國家元首解散國會</a:t>
            </a:r>
            <a:endParaRPr lang="en-US" altLang="zh-TW" sz="2800">
              <a:latin typeface="標楷體" pitchFamily="65" charset="-120"/>
              <a:ea typeface="標楷體" pitchFamily="65" charset="-120"/>
            </a:endParaRPr>
          </a:p>
        </p:txBody>
      </p:sp>
      <p:pic>
        <p:nvPicPr>
          <p:cNvPr id="41999" name="Picture 4" descr="E:\Work\PPT新icon\png\11-水平階層圖\images\11-水平階層圖_07.png"/>
          <p:cNvPicPr>
            <a:picLocks noChangeAspect="1" noChangeArrowheads="1"/>
          </p:cNvPicPr>
          <p:nvPr/>
        </p:nvPicPr>
        <p:blipFill>
          <a:blip r:embed="rId4"/>
          <a:srcRect/>
          <a:stretch>
            <a:fillRect/>
          </a:stretch>
        </p:blipFill>
        <p:spPr bwMode="auto">
          <a:xfrm>
            <a:off x="5219700" y="4868863"/>
            <a:ext cx="3744913" cy="1223962"/>
          </a:xfrm>
          <a:prstGeom prst="rect">
            <a:avLst/>
          </a:prstGeom>
          <a:noFill/>
          <a:ln w="9525">
            <a:noFill/>
            <a:miter lim="800000"/>
            <a:headEnd/>
            <a:tailEnd/>
          </a:ln>
        </p:spPr>
      </p:pic>
      <p:sp>
        <p:nvSpPr>
          <p:cNvPr id="42000" name="文字方塊 14"/>
          <p:cNvSpPr txBox="1">
            <a:spLocks noChangeArrowheads="1"/>
          </p:cNvSpPr>
          <p:nvPr/>
        </p:nvSpPr>
        <p:spPr bwMode="auto">
          <a:xfrm>
            <a:off x="5440363" y="5038725"/>
            <a:ext cx="3527425" cy="954088"/>
          </a:xfrm>
          <a:prstGeom prst="rect">
            <a:avLst/>
          </a:prstGeom>
          <a:noFill/>
          <a:ln w="9525">
            <a:noFill/>
            <a:miter lim="800000"/>
            <a:headEnd/>
            <a:tailEnd/>
          </a:ln>
        </p:spPr>
        <p:txBody>
          <a:bodyPr>
            <a:spAutoFit/>
          </a:bodyPr>
          <a:lstStyle/>
          <a:p>
            <a:pPr eaLnBrk="1" hangingPunct="1"/>
            <a:r>
              <a:rPr lang="zh-TW" altLang="en-US" sz="2800">
                <a:latin typeface="標楷體" pitchFamily="65" charset="-120"/>
                <a:ea typeface="標楷體" pitchFamily="65" charset="-120"/>
              </a:rPr>
              <a:t>穩定行政與立法的關係，化解憲政危機</a:t>
            </a:r>
          </a:p>
        </p:txBody>
      </p:sp>
      <p:grpSp>
        <p:nvGrpSpPr>
          <p:cNvPr id="2" name="群組 1"/>
          <p:cNvGrpSpPr>
            <a:grpSpLocks/>
          </p:cNvGrpSpPr>
          <p:nvPr/>
        </p:nvGrpSpPr>
        <p:grpSpPr bwMode="auto">
          <a:xfrm>
            <a:off x="2308225" y="3500438"/>
            <a:ext cx="511175" cy="1944687"/>
            <a:chOff x="2307597" y="3500438"/>
            <a:chExt cx="511175" cy="1944687"/>
          </a:xfrm>
        </p:grpSpPr>
        <p:cxnSp>
          <p:nvCxnSpPr>
            <p:cNvPr id="19" name="肘形接點 18"/>
            <p:cNvCxnSpPr/>
            <p:nvPr/>
          </p:nvCxnSpPr>
          <p:spPr>
            <a:xfrm flipV="1">
              <a:off x="2307597" y="3500438"/>
              <a:ext cx="511175" cy="88741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肘形接點 21"/>
            <p:cNvCxnSpPr/>
            <p:nvPr/>
          </p:nvCxnSpPr>
          <p:spPr>
            <a:xfrm>
              <a:off x="2307597" y="4387850"/>
              <a:ext cx="511175" cy="105727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群組 3"/>
          <p:cNvGrpSpPr>
            <a:grpSpLocks/>
          </p:cNvGrpSpPr>
          <p:nvPr/>
        </p:nvGrpSpPr>
        <p:grpSpPr bwMode="auto">
          <a:xfrm>
            <a:off x="4789488" y="3186113"/>
            <a:ext cx="574675" cy="1106487"/>
            <a:chOff x="5076825" y="3186113"/>
            <a:chExt cx="574675" cy="1106487"/>
          </a:xfrm>
        </p:grpSpPr>
        <p:cxnSp>
          <p:nvCxnSpPr>
            <p:cNvPr id="28" name="肘形接點 27"/>
            <p:cNvCxnSpPr/>
            <p:nvPr/>
          </p:nvCxnSpPr>
          <p:spPr>
            <a:xfrm flipV="1">
              <a:off x="5076825" y="3186113"/>
              <a:ext cx="574675" cy="314325"/>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肘形接點 34"/>
            <p:cNvCxnSpPr/>
            <p:nvPr/>
          </p:nvCxnSpPr>
          <p:spPr>
            <a:xfrm>
              <a:off x="5076825" y="3500438"/>
              <a:ext cx="574675" cy="79216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40" name="直線單箭頭接點 39"/>
          <p:cNvCxnSpPr/>
          <p:nvPr/>
        </p:nvCxnSpPr>
        <p:spPr>
          <a:xfrm flipV="1">
            <a:off x="4827588" y="5434013"/>
            <a:ext cx="574675" cy="111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0" y="0"/>
            <a:ext cx="8229600" cy="765175"/>
          </a:xfrm>
        </p:spPr>
        <p:txBody>
          <a:bodyPr/>
          <a:lstStyle/>
          <a:p>
            <a:endParaRPr lang="zh-TW" altLang="en-US" smtClean="0"/>
          </a:p>
        </p:txBody>
      </p:sp>
      <p:sp>
        <p:nvSpPr>
          <p:cNvPr id="43011" name="內容版面配置區 2"/>
          <p:cNvSpPr>
            <a:spLocks noGrp="1"/>
          </p:cNvSpPr>
          <p:nvPr>
            <p:ph sz="quarter" idx="13"/>
          </p:nvPr>
        </p:nvSpPr>
        <p:spPr>
          <a:xfrm>
            <a:off x="250825" y="981075"/>
            <a:ext cx="8351838" cy="4897438"/>
          </a:xfrm>
        </p:spPr>
        <p:txBody>
          <a:bodyPr/>
          <a:lstStyle/>
          <a:p>
            <a:r>
              <a:rPr lang="en-US" altLang="zh-TW" smtClean="0"/>
              <a:t>2017/6/9</a:t>
            </a:r>
            <a:r>
              <a:rPr lang="zh-TW" altLang="en-US" smtClean="0">
                <a:hlinkClick r:id="rId2"/>
              </a:rPr>
              <a:t>英相解散國會豪賭輸！　大選慘敗沒過半</a:t>
            </a:r>
            <a:endParaRPr lang="en-US" altLang="zh-TW" smtClean="0"/>
          </a:p>
          <a:p>
            <a:r>
              <a:rPr lang="zh-TW" altLang="en-US" smtClean="0"/>
              <a:t> </a:t>
            </a:r>
            <a:r>
              <a:rPr lang="en-US" altLang="zh-TW" smtClean="0"/>
              <a:t>2017/5/3</a:t>
            </a:r>
            <a:r>
              <a:rPr lang="zh-TW" altLang="en-US" smtClean="0"/>
              <a:t>英國首相梅伊為了強化她與歐盟談判英國脫歐事宜的支持力道，宣佈提前大選。梅伊前往白金漢宮，晉見英國女王伊莉莎白二世，請求正式批准解散國會</a:t>
            </a:r>
            <a:endParaRPr lang="en-US" altLang="zh-TW" smtClean="0"/>
          </a:p>
          <a:p>
            <a:r>
              <a:rPr lang="zh-TW" altLang="en-US" smtClean="0"/>
              <a:t>依法，英國國會必須在大選前</a:t>
            </a:r>
            <a:r>
              <a:rPr lang="en-US" altLang="zh-TW" smtClean="0"/>
              <a:t>25</a:t>
            </a:r>
            <a:r>
              <a:rPr lang="zh-TW" altLang="en-US" smtClean="0"/>
              <a:t>個工作天解散。</a:t>
            </a:r>
          </a:p>
          <a:p>
            <a:endParaRPr lang="zh-TW" altLang="en-US" smtClean="0"/>
          </a:p>
        </p:txBody>
      </p:sp>
      <p:sp>
        <p:nvSpPr>
          <p:cNvPr id="43012" name="投影片編號版面配置區 3"/>
          <p:cNvSpPr>
            <a:spLocks noGrp="1"/>
          </p:cNvSpPr>
          <p:nvPr>
            <p:ph type="sldNum" sz="quarter" idx="16"/>
          </p:nvPr>
        </p:nvSpPr>
        <p:spPr bwMode="auto">
          <a:noFill/>
          <a:ln>
            <a:miter lim="800000"/>
            <a:headEnd/>
            <a:tailEnd/>
          </a:ln>
        </p:spPr>
        <p:txBody>
          <a:bodyPr/>
          <a:lstStyle/>
          <a:p>
            <a:fld id="{EE639570-347F-4FCF-AFA9-C9CF25A36F05}" type="slidenum">
              <a:rPr lang="zh-TW" altLang="en-US" smtClean="0"/>
              <a:pPr/>
              <a:t>17</a:t>
            </a:fld>
            <a:endParaRPr lang="zh-TW" alt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descr="2.JPG"/>
          <p:cNvPicPr>
            <a:picLocks noChangeAspect="1"/>
          </p:cNvPicPr>
          <p:nvPr/>
        </p:nvPicPr>
        <p:blipFill>
          <a:blip r:embed="rId3" cstate="print"/>
          <a:srcRect b="1538"/>
          <a:stretch>
            <a:fillRect/>
          </a:stretch>
        </p:blipFill>
        <p:spPr>
          <a:xfrm>
            <a:off x="0" y="1556792"/>
            <a:ext cx="9144000" cy="4608512"/>
          </a:xfrm>
          <a:prstGeom prst="rect">
            <a:avLst/>
          </a:prstGeom>
        </p:spPr>
      </p:pic>
      <p:sp>
        <p:nvSpPr>
          <p:cNvPr id="6" name="五邊形 5"/>
          <p:cNvSpPr/>
          <p:nvPr/>
        </p:nvSpPr>
        <p:spPr>
          <a:xfrm>
            <a:off x="0" y="188640"/>
            <a:ext cx="4572000" cy="792088"/>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3000" b="1" dirty="0" smtClean="0">
                <a:solidFill>
                  <a:schemeClr val="tx1"/>
                </a:solidFill>
                <a:latin typeface="微軟正黑體" pitchFamily="34" charset="-120"/>
                <a:ea typeface="微軟正黑體" pitchFamily="34" charset="-120"/>
              </a:rPr>
              <a:t>內閣制信任制度運作圖</a:t>
            </a:r>
            <a:endParaRPr lang="zh-TW" altLang="en-US" sz="3000" dirty="0">
              <a:solidFill>
                <a:schemeClr val="tx1"/>
              </a:solidFill>
            </a:endParaRPr>
          </a:p>
        </p:txBody>
      </p:sp>
      <p:sp>
        <p:nvSpPr>
          <p:cNvPr id="7" name="直線圖說文字 1 (加上框線和強調線) 6"/>
          <p:cNvSpPr/>
          <p:nvPr/>
        </p:nvSpPr>
        <p:spPr>
          <a:xfrm>
            <a:off x="4211960" y="1124744"/>
            <a:ext cx="3888432" cy="2664296"/>
          </a:xfrm>
          <a:prstGeom prst="accentBorderCallout1">
            <a:avLst>
              <a:gd name="adj1" fmla="val 17893"/>
              <a:gd name="adj2" fmla="val -5017"/>
              <a:gd name="adj3" fmla="val 45665"/>
              <a:gd name="adj4" fmla="val -57628"/>
            </a:avLst>
          </a:prstGeom>
          <a:ln w="76200">
            <a:solidFill>
              <a:srgbClr val="009999"/>
            </a:solidFill>
          </a:ln>
        </p:spPr>
        <p:style>
          <a:lnRef idx="2">
            <a:schemeClr val="accent3"/>
          </a:lnRef>
          <a:fillRef idx="1">
            <a:schemeClr val="lt1"/>
          </a:fillRef>
          <a:effectRef idx="0">
            <a:schemeClr val="accent3"/>
          </a:effectRef>
          <a:fontRef idx="minor">
            <a:schemeClr val="dk1"/>
          </a:fontRef>
        </p:style>
        <p:txBody>
          <a:bodyPr rtlCol="0" anchor="ctr"/>
          <a:lstStyle/>
          <a:p>
            <a:pPr>
              <a:lnSpc>
                <a:spcPct val="150000"/>
              </a:lnSpc>
            </a:pPr>
            <a:r>
              <a:rPr lang="en-US" altLang="zh-TW" sz="2400" dirty="0" smtClean="0">
                <a:latin typeface="微軟正黑體" pitchFamily="34" charset="-120"/>
                <a:ea typeface="微軟正黑體" pitchFamily="34" charset="-120"/>
              </a:rPr>
              <a:t>2019</a:t>
            </a:r>
            <a:r>
              <a:rPr lang="zh-TW" altLang="en-US" sz="2400" dirty="0" smtClean="0">
                <a:latin typeface="微軟正黑體" pitchFamily="34" charset="-120"/>
                <a:ea typeface="微軟正黑體" pitchFamily="34" charset="-120"/>
              </a:rPr>
              <a:t>年初英國因不滿首相梅伊針對脫歐協議的處理，由保守黨議員提出對首相的不信任投票，企圖倒閣，結果並沒有成功。</a:t>
            </a:r>
          </a:p>
        </p:txBody>
      </p:sp>
      <p:sp>
        <p:nvSpPr>
          <p:cNvPr id="8" name="直線圖說文字 1 (加上框線和強調線) 7"/>
          <p:cNvSpPr/>
          <p:nvPr/>
        </p:nvSpPr>
        <p:spPr>
          <a:xfrm>
            <a:off x="1187624" y="2132856"/>
            <a:ext cx="4464496" cy="4608512"/>
          </a:xfrm>
          <a:prstGeom prst="accentBorderCallout1">
            <a:avLst>
              <a:gd name="adj1" fmla="val 68189"/>
              <a:gd name="adj2" fmla="val 105630"/>
              <a:gd name="adj3" fmla="val 72971"/>
              <a:gd name="adj4" fmla="val 14145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altLang="zh-TW" sz="2400" dirty="0" smtClean="0">
                <a:latin typeface="微軟正黑體" pitchFamily="34" charset="-120"/>
                <a:ea typeface="微軟正黑體" pitchFamily="34" charset="-120"/>
              </a:rPr>
              <a:t>2017</a:t>
            </a:r>
            <a:r>
              <a:rPr lang="zh-TW" altLang="en-US" sz="2400" dirty="0" smtClean="0">
                <a:latin typeface="微軟正黑體" pitchFamily="34" charset="-120"/>
                <a:ea typeface="微軟正黑體" pitchFamily="34" charset="-120"/>
              </a:rPr>
              <a:t>年日本首相安倍晉三在新的稅收政策有利於社會福利及幼兒教育的情況下，加上他對北韓飛彈試射的強硬態度，使其民意支持度甚高，於是宣布提前解散國會，進行重新改選。安倍所領導的自民黨在改選中取得國會多數，繼續執政。</a:t>
            </a:r>
          </a:p>
        </p:txBody>
      </p:sp>
    </p:spTree>
    <p:extLst>
      <p:ext uri="{BB962C8B-B14F-4D97-AF65-F5344CB8AC3E}">
        <p14:creationId xmlns="" xmlns:p14="http://schemas.microsoft.com/office/powerpoint/2010/main" val="150890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1" nodeType="clickEffect">
                                  <p:stCondLst>
                                    <p:cond delay="0"/>
                                  </p:stCondLst>
                                  <p:childTnLst>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1" nodeType="clickEffect">
                                  <p:stCondLst>
                                    <p:cond delay="0"/>
                                  </p:stCondLst>
                                  <p:childTnLst>
                                    <p:animEffect transition="out" filter="wipe(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 xmlns:p14="http://schemas.microsoft.com/office/powerpoint/2010/main" val="1305981152"/>
              </p:ext>
            </p:extLst>
          </p:nvPr>
        </p:nvGraphicFramePr>
        <p:xfrm>
          <a:off x="287524" y="1226534"/>
          <a:ext cx="8568952" cy="4663440"/>
        </p:xfrm>
        <a:graphic>
          <a:graphicData uri="http://schemas.openxmlformats.org/drawingml/2006/table">
            <a:tbl>
              <a:tblPr firstRow="1" bandRow="1">
                <a:tableStyleId>{5C22544A-7EE6-4342-B048-85BDC9FD1C3A}</a:tableStyleId>
              </a:tblPr>
              <a:tblGrid>
                <a:gridCol w="4536504"/>
                <a:gridCol w="4032448"/>
              </a:tblGrid>
              <a:tr h="370840">
                <a:tc>
                  <a:txBody>
                    <a:bodyPr/>
                    <a:lstStyle/>
                    <a:p>
                      <a:pPr algn="ctr">
                        <a:lnSpc>
                          <a:spcPct val="150000"/>
                        </a:lnSpc>
                      </a:pPr>
                      <a:r>
                        <a:rPr lang="zh-TW" altLang="en-US" sz="2800" dirty="0" smtClean="0">
                          <a:latin typeface="微軟正黑體" pitchFamily="34" charset="-120"/>
                          <a:ea typeface="微軟正黑體" pitchFamily="34" charset="-120"/>
                        </a:rPr>
                        <a:t>優點</a:t>
                      </a:r>
                      <a:endParaRPr lang="zh-TW" altLang="en-US" sz="2800" dirty="0">
                        <a:latin typeface="微軟正黑體" pitchFamily="34" charset="-120"/>
                        <a:ea typeface="微軟正黑體" pitchFamily="34" charset="-120"/>
                      </a:endParaRPr>
                    </a:p>
                  </a:txBody>
                  <a:tcPr/>
                </a:tc>
                <a:tc>
                  <a:txBody>
                    <a:bodyPr/>
                    <a:lstStyle/>
                    <a:p>
                      <a:pPr algn="ctr">
                        <a:lnSpc>
                          <a:spcPct val="150000"/>
                        </a:lnSpc>
                      </a:pPr>
                      <a:r>
                        <a:rPr lang="zh-TW" altLang="en-US" sz="2800" dirty="0" smtClean="0">
                          <a:latin typeface="微軟正黑體" pitchFamily="34" charset="-120"/>
                          <a:ea typeface="微軟正黑體" pitchFamily="34" charset="-120"/>
                        </a:rPr>
                        <a:t>缺點</a:t>
                      </a:r>
                      <a:endParaRPr lang="zh-TW" altLang="en-US" sz="2800" dirty="0">
                        <a:latin typeface="微軟正黑體" pitchFamily="34" charset="-120"/>
                        <a:ea typeface="微軟正黑體" pitchFamily="34" charset="-120"/>
                      </a:endParaRPr>
                    </a:p>
                  </a:txBody>
                  <a:tcPr/>
                </a:tc>
              </a:tr>
              <a:tr h="370840">
                <a:tc>
                  <a:txBody>
                    <a:bodyPr/>
                    <a:lstStyle/>
                    <a:p>
                      <a:pPr marL="285750" indent="-285750" algn="l">
                        <a:lnSpc>
                          <a:spcPct val="150000"/>
                        </a:lnSpc>
                        <a:buFont typeface="Arial" pitchFamily="34" charset="0"/>
                        <a:buChar char="•"/>
                      </a:pPr>
                      <a:r>
                        <a:rPr lang="zh-TW" altLang="en-US" sz="2800" dirty="0" smtClean="0">
                          <a:latin typeface="微軟正黑體" pitchFamily="34" charset="-120"/>
                          <a:ea typeface="微軟正黑體" pitchFamily="34" charset="-120"/>
                        </a:rPr>
                        <a:t>虛位元首：維繫國家認同</a:t>
                      </a:r>
                      <a:endParaRPr lang="en-US" altLang="zh-TW" sz="2800" dirty="0" smtClean="0">
                        <a:latin typeface="微軟正黑體" pitchFamily="34" charset="-120"/>
                        <a:ea typeface="微軟正黑體" pitchFamily="34" charset="-120"/>
                      </a:endParaRPr>
                    </a:p>
                    <a:p>
                      <a:pPr marL="285750" indent="-285750" algn="l">
                        <a:lnSpc>
                          <a:spcPct val="150000"/>
                        </a:lnSpc>
                        <a:buFont typeface="Arial" pitchFamily="34" charset="0"/>
                        <a:buChar char="•"/>
                      </a:pPr>
                      <a:r>
                        <a:rPr lang="zh-TW" altLang="en-US" sz="2800" dirty="0" smtClean="0">
                          <a:latin typeface="微軟正黑體" pitchFamily="34" charset="-120"/>
                          <a:ea typeface="微軟正黑體" pitchFamily="34" charset="-120"/>
                        </a:rPr>
                        <a:t>行政立法連結：施政有效率</a:t>
                      </a:r>
                      <a:endParaRPr lang="en-US" altLang="zh-TW" sz="2800" dirty="0" smtClean="0">
                        <a:latin typeface="微軟正黑體" pitchFamily="34" charset="-120"/>
                        <a:ea typeface="微軟正黑體" pitchFamily="34" charset="-120"/>
                      </a:endParaRPr>
                    </a:p>
                    <a:p>
                      <a:pPr marL="285750" indent="-285750" algn="l">
                        <a:lnSpc>
                          <a:spcPct val="150000"/>
                        </a:lnSpc>
                        <a:buFont typeface="Arial" pitchFamily="34" charset="0"/>
                        <a:buChar char="•"/>
                      </a:pPr>
                      <a:r>
                        <a:rPr lang="zh-TW" altLang="en-US" sz="2800" dirty="0" smtClean="0">
                          <a:latin typeface="微軟正黑體" pitchFamily="34" charset="-120"/>
                          <a:ea typeface="微軟正黑體" pitchFamily="34" charset="-120"/>
                        </a:rPr>
                        <a:t>內閣與國會發生嚴重爭議：透過不信任案與解散國會解決</a:t>
                      </a:r>
                      <a:endParaRPr lang="zh-TW" altLang="en-US" sz="2800" dirty="0">
                        <a:latin typeface="微軟正黑體" pitchFamily="34" charset="-120"/>
                        <a:ea typeface="微軟正黑體" pitchFamily="34" charset="-120"/>
                      </a:endParaRPr>
                    </a:p>
                  </a:txBody>
                  <a:tcPr/>
                </a:tc>
                <a:tc>
                  <a:txBody>
                    <a:bodyPr/>
                    <a:lstStyle/>
                    <a:p>
                      <a:pPr marL="285750" indent="-285750" algn="l">
                        <a:lnSpc>
                          <a:spcPct val="150000"/>
                        </a:lnSpc>
                        <a:buFont typeface="Arial" pitchFamily="34" charset="0"/>
                        <a:buChar char="•"/>
                      </a:pPr>
                      <a:r>
                        <a:rPr lang="zh-TW" altLang="en-US" sz="2800" dirty="0" smtClean="0">
                          <a:latin typeface="微軟正黑體" pitchFamily="34" charset="-120"/>
                          <a:ea typeface="微軟正黑體" pitchFamily="34" charset="-120"/>
                        </a:rPr>
                        <a:t>當單一政黨掌握行政立法：濫權</a:t>
                      </a:r>
                      <a:endParaRPr lang="en-US" altLang="zh-TW" sz="2800" dirty="0" smtClean="0">
                        <a:latin typeface="微軟正黑體" pitchFamily="34" charset="-120"/>
                        <a:ea typeface="微軟正黑體" pitchFamily="34" charset="-120"/>
                      </a:endParaRPr>
                    </a:p>
                    <a:p>
                      <a:pPr marL="285750" indent="-285750" algn="l">
                        <a:lnSpc>
                          <a:spcPct val="150000"/>
                        </a:lnSpc>
                        <a:buFont typeface="Arial" pitchFamily="34" charset="0"/>
                        <a:buChar char="•"/>
                      </a:pPr>
                      <a:r>
                        <a:rPr lang="zh-TW" altLang="en-US" sz="2800" dirty="0" smtClean="0">
                          <a:latin typeface="微軟正黑體" pitchFamily="34" charset="-120"/>
                          <a:ea typeface="微軟正黑體" pitchFamily="34" charset="-120"/>
                        </a:rPr>
                        <a:t>聯合內閣：政策不連貫、濫用倒閣權</a:t>
                      </a:r>
                      <a:endParaRPr lang="zh-TW" altLang="en-US" sz="2800" dirty="0">
                        <a:latin typeface="微軟正黑體" pitchFamily="34" charset="-120"/>
                        <a:ea typeface="微軟正黑體" pitchFamily="34" charset="-120"/>
                      </a:endParaRPr>
                    </a:p>
                  </a:txBody>
                  <a:tcPr/>
                </a:tc>
              </a:tr>
            </a:tbl>
          </a:graphicData>
        </a:graphic>
      </p:graphicFrame>
      <p:sp>
        <p:nvSpPr>
          <p:cNvPr id="5" name="流程圖: 結束點 4"/>
          <p:cNvSpPr/>
          <p:nvPr/>
        </p:nvSpPr>
        <p:spPr>
          <a:xfrm>
            <a:off x="0" y="188640"/>
            <a:ext cx="4608512" cy="792088"/>
          </a:xfrm>
          <a:prstGeom prst="flowChartTerminator">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000" b="1" dirty="0" smtClean="0">
                <a:solidFill>
                  <a:schemeClr val="tx1"/>
                </a:solidFill>
                <a:latin typeface="微軟正黑體" pitchFamily="34" charset="-120"/>
                <a:ea typeface="微軟正黑體" pitchFamily="34" charset="-120"/>
              </a:rPr>
              <a:t>內閣制的優缺點</a:t>
            </a:r>
          </a:p>
        </p:txBody>
      </p:sp>
    </p:spTree>
    <p:extLst>
      <p:ext uri="{BB962C8B-B14F-4D97-AF65-F5344CB8AC3E}">
        <p14:creationId xmlns="" xmlns:p14="http://schemas.microsoft.com/office/powerpoint/2010/main" val="675370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文字方塊 9"/>
          <p:cNvSpPr txBox="1">
            <a:spLocks noChangeArrowheads="1"/>
          </p:cNvSpPr>
          <p:nvPr/>
        </p:nvSpPr>
        <p:spPr bwMode="auto">
          <a:xfrm>
            <a:off x="681038" y="1074738"/>
            <a:ext cx="2492375" cy="784225"/>
          </a:xfrm>
          <a:prstGeom prst="rect">
            <a:avLst/>
          </a:prstGeom>
          <a:noFill/>
          <a:ln w="9525">
            <a:noFill/>
            <a:miter lim="800000"/>
            <a:headEnd/>
            <a:tailEnd/>
          </a:ln>
        </p:spPr>
        <p:txBody>
          <a:bodyPr wrap="none">
            <a:spAutoFit/>
          </a:bodyPr>
          <a:lstStyle/>
          <a:p>
            <a:r>
              <a:rPr kumimoji="0" lang="zh-TW" altLang="en-US" sz="4500">
                <a:latin typeface="微軟正黑體" pitchFamily="34" charset="-120"/>
                <a:ea typeface="微軟正黑體" pitchFamily="34" charset="-120"/>
              </a:rPr>
              <a:t>課程大綱</a:t>
            </a:r>
            <a:endParaRPr kumimoji="0" lang="en-US" altLang="zh-TW" sz="4500">
              <a:latin typeface="微軟正黑體" pitchFamily="34" charset="-120"/>
              <a:ea typeface="微軟正黑體" pitchFamily="34" charset="-120"/>
            </a:endParaRPr>
          </a:p>
        </p:txBody>
      </p:sp>
      <p:grpSp>
        <p:nvGrpSpPr>
          <p:cNvPr id="2" name="群組 22"/>
          <p:cNvGrpSpPr>
            <a:grpSpLocks/>
          </p:cNvGrpSpPr>
          <p:nvPr/>
        </p:nvGrpSpPr>
        <p:grpSpPr bwMode="auto">
          <a:xfrm>
            <a:off x="590550" y="2392685"/>
            <a:ext cx="7962900" cy="676275"/>
            <a:chOff x="590550" y="2312743"/>
            <a:chExt cx="7962900" cy="675000"/>
          </a:xfrm>
        </p:grpSpPr>
        <p:sp>
          <p:nvSpPr>
            <p:cNvPr id="5" name="文字方塊 4">
              <a:hlinkClick r:id="rId2" action="ppaction://hlinksldjump"/>
              <a:extLst>
                <a:ext uri="{FF2B5EF4-FFF2-40B4-BE49-F238E27FC236}"/>
              </a:extLst>
            </p:cNvPr>
            <p:cNvSpPr txBox="1"/>
            <p:nvPr/>
          </p:nvSpPr>
          <p:spPr>
            <a:xfrm>
              <a:off x="904875" y="2358402"/>
              <a:ext cx="7648575" cy="583673"/>
            </a:xfrm>
            <a:prstGeom prst="rect">
              <a:avLst/>
            </a:prstGeom>
            <a:solidFill>
              <a:schemeClr val="accent1">
                <a:lumMod val="60000"/>
                <a:lumOff val="40000"/>
              </a:schemeClr>
            </a:solidFill>
          </p:spPr>
          <p:txBody>
            <a:bodyPr anchor="ctr">
              <a:spAutoFit/>
            </a:bodyPr>
            <a:lstStyle/>
            <a:p>
              <a:r>
                <a:rPr kumimoji="0" lang="zh-TW" altLang="en-US" sz="3200" dirty="0">
                  <a:solidFill>
                    <a:schemeClr val="bg1"/>
                  </a:solidFill>
                  <a:latin typeface="微軟正黑體" pitchFamily="34" charset="-120"/>
                  <a:ea typeface="微軟正黑體" pitchFamily="34" charset="-120"/>
                </a:rPr>
                <a:t>　</a:t>
              </a:r>
              <a:r>
                <a:rPr lang="zh-TW" altLang="en-US" sz="3200" dirty="0" smtClean="0">
                  <a:latin typeface="微軟正黑體" pitchFamily="34" charset="-120"/>
                  <a:ea typeface="微軟正黑體" pitchFamily="34" charset="-120"/>
                  <a:hlinkClick r:id="rId2" action="ppaction://hlinksldjump"/>
                </a:rPr>
                <a:t>民主國家有哪些常見的中央政府體制？</a:t>
              </a:r>
              <a:endParaRPr kumimoji="0" lang="zh-TW" altLang="en-US" sz="3200" dirty="0">
                <a:solidFill>
                  <a:schemeClr val="bg1"/>
                </a:solidFill>
                <a:latin typeface="微軟正黑體" pitchFamily="34" charset="-120"/>
                <a:ea typeface="微軟正黑體" pitchFamily="34" charset="-120"/>
              </a:endParaRPr>
            </a:p>
          </p:txBody>
        </p:sp>
        <p:sp>
          <p:nvSpPr>
            <p:cNvPr id="11" name="橢圓 10">
              <a:extLst>
                <a:ext uri="{FF2B5EF4-FFF2-40B4-BE49-F238E27FC236}"/>
              </a:extLst>
            </p:cNvPr>
            <p:cNvSpPr/>
            <p:nvPr/>
          </p:nvSpPr>
          <p:spPr>
            <a:xfrm>
              <a:off x="590550" y="2312743"/>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r>
                <a:rPr kumimoji="0" lang="zh-TW" altLang="en-US" sz="3000" dirty="0">
                  <a:solidFill>
                    <a:schemeClr val="accent1"/>
                  </a:solidFill>
                  <a:latin typeface="微軟正黑體" pitchFamily="34" charset="-120"/>
                  <a:ea typeface="微軟正黑體" pitchFamily="34" charset="-120"/>
                </a:rPr>
                <a:t>壹</a:t>
              </a:r>
            </a:p>
          </p:txBody>
        </p:sp>
      </p:grpSp>
      <p:grpSp>
        <p:nvGrpSpPr>
          <p:cNvPr id="3" name="群組 23"/>
          <p:cNvGrpSpPr>
            <a:grpSpLocks/>
          </p:cNvGrpSpPr>
          <p:nvPr/>
        </p:nvGrpSpPr>
        <p:grpSpPr bwMode="auto">
          <a:xfrm>
            <a:off x="590550" y="3717032"/>
            <a:ext cx="7962900" cy="674688"/>
            <a:chOff x="590550" y="3134279"/>
            <a:chExt cx="7962900" cy="675000"/>
          </a:xfrm>
        </p:grpSpPr>
        <p:sp>
          <p:nvSpPr>
            <p:cNvPr id="7" name="文字方塊 6">
              <a:hlinkClick r:id="rId3" action="ppaction://hlinksldjump"/>
              <a:extLst>
                <a:ext uri="{FF2B5EF4-FFF2-40B4-BE49-F238E27FC236}"/>
              </a:extLst>
            </p:cNvPr>
            <p:cNvSpPr txBox="1"/>
            <p:nvPr/>
          </p:nvSpPr>
          <p:spPr>
            <a:xfrm>
              <a:off x="904875" y="3184021"/>
              <a:ext cx="7648575" cy="585045"/>
            </a:xfrm>
            <a:prstGeom prst="rect">
              <a:avLst/>
            </a:prstGeom>
            <a:solidFill>
              <a:schemeClr val="accent1">
                <a:lumMod val="60000"/>
                <a:lumOff val="40000"/>
              </a:schemeClr>
            </a:solidFill>
          </p:spPr>
          <p:txBody>
            <a:bodyPr anchor="ctr">
              <a:spAutoFit/>
            </a:bodyPr>
            <a:lstStyle/>
            <a:p>
              <a:r>
                <a:rPr lang="zh-TW" altLang="en-US" sz="3200" dirty="0" smtClean="0">
                  <a:latin typeface="微軟正黑體" pitchFamily="34" charset="-120"/>
                  <a:ea typeface="微軟正黑體" pitchFamily="34" charset="-120"/>
                </a:rPr>
                <a:t>    </a:t>
              </a:r>
              <a:r>
                <a:rPr lang="zh-TW" altLang="en-US" sz="3200" dirty="0" smtClean="0">
                  <a:latin typeface="微軟正黑體" pitchFamily="34" charset="-120"/>
                  <a:ea typeface="微軟正黑體" pitchFamily="34" charset="-120"/>
                  <a:hlinkClick r:id="rId4" action="ppaction://hlinksldjump"/>
                </a:rPr>
                <a:t>中央與地方政府之間如何劃分權限？</a:t>
              </a:r>
              <a:endParaRPr kumimoji="0" lang="zh-TW" altLang="en-US" sz="3200" dirty="0">
                <a:solidFill>
                  <a:schemeClr val="bg1"/>
                </a:solidFill>
                <a:latin typeface="微軟正黑體" pitchFamily="34" charset="-120"/>
                <a:ea typeface="微軟正黑體" pitchFamily="34" charset="-120"/>
              </a:endParaRPr>
            </a:p>
          </p:txBody>
        </p:sp>
        <p:sp>
          <p:nvSpPr>
            <p:cNvPr id="12" name="橢圓 11">
              <a:extLst>
                <a:ext uri="{FF2B5EF4-FFF2-40B4-BE49-F238E27FC236}"/>
              </a:extLst>
            </p:cNvPr>
            <p:cNvSpPr/>
            <p:nvPr/>
          </p:nvSpPr>
          <p:spPr>
            <a:xfrm>
              <a:off x="590550" y="3134279"/>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r>
                <a:rPr kumimoji="0" lang="zh-TW" altLang="en-US" sz="3000" dirty="0">
                  <a:solidFill>
                    <a:schemeClr val="accent1"/>
                  </a:solidFill>
                  <a:latin typeface="微軟正黑體" pitchFamily="34" charset="-120"/>
                  <a:ea typeface="微軟正黑體" pitchFamily="34" charset="-120"/>
                </a:rPr>
                <a:t>貳</a:t>
              </a:r>
            </a:p>
          </p:txBody>
        </p:sp>
      </p:grpSp>
      <p:pic>
        <p:nvPicPr>
          <p:cNvPr id="7175" name="圖片 15" descr="888f3a25800bc02975e6b5cb95bf278b.png"/>
          <p:cNvPicPr>
            <a:picLocks noChangeAspect="1"/>
          </p:cNvPicPr>
          <p:nvPr/>
        </p:nvPicPr>
        <p:blipFill>
          <a:blip r:embed="rId5"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7176" name="Picture 2" descr="C:\Users\d-edit20a\Desktop\PPT素材\背景\d61d4ef60cf51a7e62e1f8c481a138ba.png"/>
          <p:cNvPicPr>
            <a:picLocks noChangeAspect="1" noChangeArrowheads="1"/>
          </p:cNvPicPr>
          <p:nvPr/>
        </p:nvPicPr>
        <p:blipFill>
          <a:blip r:embed="rId6"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7177" name="Picture 2" descr="C:\Users\d-edit20a\Desktop\PPT素材\背景\d61d4ef60cf51a7e62e1f8c481a138ba.png"/>
          <p:cNvPicPr>
            <a:picLocks noChangeAspect="1" noChangeArrowheads="1"/>
          </p:cNvPicPr>
          <p:nvPr/>
        </p:nvPicPr>
        <p:blipFill>
          <a:blip r:embed="rId6" cstate="print">
            <a:lum bright="10000" contrast="10000"/>
          </a:blip>
          <a:srcRect l="38419" t="7405" r="38806" b="71912"/>
          <a:stretch>
            <a:fillRect/>
          </a:stretch>
        </p:blipFill>
        <p:spPr bwMode="auto">
          <a:xfrm>
            <a:off x="280988" y="0"/>
            <a:ext cx="1119187" cy="719138"/>
          </a:xfrm>
          <a:prstGeom prst="rect">
            <a:avLst/>
          </a:prstGeom>
          <a:noFill/>
          <a:ln w="9525">
            <a:noFill/>
            <a:miter lim="800000"/>
            <a:headEnd/>
            <a:tailEnd/>
          </a:ln>
        </p:spPr>
      </p:pic>
      <p:pic>
        <p:nvPicPr>
          <p:cNvPr id="7178" name="Picture 2" descr="C:\Users\d-edit20a\Desktop\PPT素材\背景\d61d4ef60cf51a7e62e1f8c481a138ba.png"/>
          <p:cNvPicPr>
            <a:picLocks noChangeAspect="1" noChangeArrowheads="1"/>
          </p:cNvPicPr>
          <p:nvPr/>
        </p:nvPicPr>
        <p:blipFill>
          <a:blip r:embed="rId6"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179" name="Picture 2" descr="C:\Users\d-edit20a\Desktop\PPT素材\背景\d61d4ef60cf51a7e62e1f8c481a138ba.png"/>
          <p:cNvPicPr>
            <a:picLocks noChangeAspect="1" noChangeArrowheads="1"/>
          </p:cNvPicPr>
          <p:nvPr/>
        </p:nvPicPr>
        <p:blipFill>
          <a:blip r:embed="rId6"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7180" name="Picture 2" descr="C:\Users\d-edit20a\Desktop\PPT素材\背景\d61d4ef60cf51a7e62e1f8c481a138ba.png"/>
          <p:cNvPicPr>
            <a:picLocks noChangeAspect="1" noChangeArrowheads="1"/>
          </p:cNvPicPr>
          <p:nvPr/>
        </p:nvPicPr>
        <p:blipFill>
          <a:blip r:embed="rId6"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grpSp>
        <p:nvGrpSpPr>
          <p:cNvPr id="6" name="群組 31"/>
          <p:cNvGrpSpPr>
            <a:grpSpLocks/>
          </p:cNvGrpSpPr>
          <p:nvPr/>
        </p:nvGrpSpPr>
        <p:grpSpPr bwMode="auto">
          <a:xfrm>
            <a:off x="0" y="1119188"/>
            <a:ext cx="695325" cy="773112"/>
            <a:chOff x="0" y="1313645"/>
            <a:chExt cx="695459" cy="772733"/>
          </a:xfrm>
        </p:grpSpPr>
        <p:cxnSp>
          <p:nvCxnSpPr>
            <p:cNvPr id="27" name="直線接點 26"/>
            <p:cNvCxnSpPr/>
            <p:nvPr/>
          </p:nvCxnSpPr>
          <p:spPr>
            <a:xfrm flipV="1">
              <a:off x="0" y="1751580"/>
              <a:ext cx="682757" cy="3347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82757" y="1313645"/>
              <a:ext cx="12702" cy="772733"/>
            </a:xfrm>
            <a:prstGeom prst="line">
              <a:avLst/>
            </a:prstGeom>
            <a:ln w="28575"/>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graphicFrame>
        <p:nvGraphicFramePr>
          <p:cNvPr id="5" name="內容版面配置區 3"/>
          <p:cNvGraphicFramePr>
            <a:graphicFrameLocks/>
          </p:cNvGraphicFramePr>
          <p:nvPr>
            <p:extLst>
              <p:ext uri="{D42A27DB-BD31-4B8C-83A1-F6EECF244321}">
                <p14:modId xmlns="" xmlns:p14="http://schemas.microsoft.com/office/powerpoint/2010/main" val="2889859259"/>
              </p:ext>
            </p:extLst>
          </p:nvPr>
        </p:nvGraphicFramePr>
        <p:xfrm>
          <a:off x="1828800" y="2060848"/>
          <a:ext cx="5486400" cy="1463040"/>
        </p:xfrm>
        <a:graphic>
          <a:graphicData uri="http://schemas.openxmlformats.org/drawingml/2006/table">
            <a:tbl>
              <a:tblPr firstRow="1" bandRow="1">
                <a:tableStyleId>{ED083AE6-46FA-4A59-8FB0-9F97EB10719F}</a:tableStyleId>
              </a:tblPr>
              <a:tblGrid>
                <a:gridCol w="2743200"/>
                <a:gridCol w="2743200"/>
              </a:tblGrid>
              <a:tr h="370840">
                <a:tc>
                  <a:txBody>
                    <a:bodyPr/>
                    <a:lstStyle/>
                    <a:p>
                      <a:pPr algn="ctr">
                        <a:lnSpc>
                          <a:spcPct val="150000"/>
                        </a:lnSpc>
                      </a:pPr>
                      <a:r>
                        <a:rPr lang="zh-TW" altLang="en-US" sz="3000" dirty="0" smtClean="0">
                          <a:solidFill>
                            <a:schemeClr val="tx1"/>
                          </a:solidFill>
                          <a:latin typeface="微軟正黑體" pitchFamily="34" charset="-120"/>
                          <a:ea typeface="微軟正黑體" pitchFamily="34" charset="-120"/>
                        </a:rPr>
                        <a:t>內閣制</a:t>
                      </a:r>
                      <a:endParaRPr lang="en-US" altLang="zh-TW" sz="3000" dirty="0" smtClean="0">
                        <a:solidFill>
                          <a:schemeClr val="tx1"/>
                        </a:solidFill>
                        <a:latin typeface="微軟正黑體" pitchFamily="34" charset="-120"/>
                        <a:ea typeface="微軟正黑體" pitchFamily="34" charset="-120"/>
                      </a:endParaRPr>
                    </a:p>
                    <a:p>
                      <a:pPr algn="ctr">
                        <a:lnSpc>
                          <a:spcPct val="150000"/>
                        </a:lnSpc>
                      </a:pPr>
                      <a:r>
                        <a:rPr lang="en-US" altLang="zh-TW" sz="3000" dirty="0" smtClean="0">
                          <a:solidFill>
                            <a:schemeClr val="tx1"/>
                          </a:solidFill>
                          <a:latin typeface="微軟正黑體" pitchFamily="34" charset="-120"/>
                          <a:ea typeface="微軟正黑體" pitchFamily="34" charset="-120"/>
                        </a:rPr>
                        <a:t>(</a:t>
                      </a:r>
                      <a:r>
                        <a:rPr lang="zh-TW" altLang="en-US" sz="3000" dirty="0" smtClean="0">
                          <a:solidFill>
                            <a:schemeClr val="tx1"/>
                          </a:solidFill>
                          <a:latin typeface="微軟正黑體" pitchFamily="34" charset="-120"/>
                          <a:ea typeface="微軟正黑體" pitchFamily="34" charset="-120"/>
                        </a:rPr>
                        <a:t>議會內閣制</a:t>
                      </a:r>
                      <a:r>
                        <a:rPr lang="en-US" altLang="zh-TW" sz="3000" dirty="0" smtClean="0">
                          <a:solidFill>
                            <a:schemeClr val="tx1"/>
                          </a:solidFill>
                          <a:latin typeface="微軟正黑體" pitchFamily="34" charset="-120"/>
                          <a:ea typeface="微軟正黑體" pitchFamily="34" charset="-120"/>
                        </a:rPr>
                        <a:t>)</a:t>
                      </a:r>
                      <a:endParaRPr lang="zh-TW" altLang="en-US" sz="3000" dirty="0">
                        <a:solidFill>
                          <a:schemeClr val="tx1"/>
                        </a:solidFill>
                        <a:latin typeface="微軟正黑體" pitchFamily="34" charset="-120"/>
                        <a:ea typeface="微軟正黑體" pitchFamily="34" charset="-120"/>
                      </a:endParaRPr>
                    </a:p>
                  </a:txBody>
                  <a:tcPr anchor="ctr">
                    <a:noFill/>
                  </a:tcPr>
                </a:tc>
                <a:tc>
                  <a:txBody>
                    <a:bodyPr/>
                    <a:lstStyle/>
                    <a:p>
                      <a:pPr algn="ctr">
                        <a:lnSpc>
                          <a:spcPct val="150000"/>
                        </a:lnSpc>
                      </a:pPr>
                      <a:r>
                        <a:rPr lang="zh-TW" altLang="en-US" sz="3000" dirty="0" smtClean="0">
                          <a:solidFill>
                            <a:srgbClr val="FF0000"/>
                          </a:solidFill>
                          <a:latin typeface="微軟正黑體" pitchFamily="34" charset="-120"/>
                          <a:ea typeface="微軟正黑體" pitchFamily="34" charset="-120"/>
                        </a:rPr>
                        <a:t>總統制</a:t>
                      </a:r>
                      <a:endParaRPr lang="zh-TW" altLang="en-US" sz="3000" dirty="0">
                        <a:solidFill>
                          <a:srgbClr val="FF0000"/>
                        </a:solidFill>
                        <a:latin typeface="微軟正黑體" pitchFamily="34" charset="-120"/>
                        <a:ea typeface="微軟正黑體" pitchFamily="34" charset="-120"/>
                      </a:endParaRPr>
                    </a:p>
                  </a:txBody>
                  <a:tcPr anchor="ctr">
                    <a:solidFill>
                      <a:schemeClr val="accent4">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Work\PPT新icon\png\06-交錯流程圖\images\06-交錯流程圖_09.png"/>
          <p:cNvPicPr>
            <a:picLocks noChangeAspect="1" noChangeArrowheads="1"/>
          </p:cNvPicPr>
          <p:nvPr/>
        </p:nvPicPr>
        <p:blipFill>
          <a:blip r:embed="rId2"/>
          <a:srcRect/>
          <a:stretch>
            <a:fillRect/>
          </a:stretch>
        </p:blipFill>
        <p:spPr bwMode="auto">
          <a:xfrm>
            <a:off x="1277938" y="4032250"/>
            <a:ext cx="4764087" cy="1138238"/>
          </a:xfrm>
          <a:prstGeom prst="rect">
            <a:avLst/>
          </a:prstGeom>
          <a:noFill/>
          <a:ln w="9525">
            <a:noFill/>
            <a:miter lim="800000"/>
            <a:headEnd/>
            <a:tailEnd/>
          </a:ln>
        </p:spPr>
      </p:pic>
      <p:pic>
        <p:nvPicPr>
          <p:cNvPr id="49155" name="Picture 3" descr="E:\Work\PPT新icon\png\06-交錯流程圖\images\06-交錯流程圖_10.png"/>
          <p:cNvPicPr>
            <a:picLocks noChangeAspect="1" noChangeArrowheads="1"/>
          </p:cNvPicPr>
          <p:nvPr/>
        </p:nvPicPr>
        <p:blipFill>
          <a:blip r:embed="rId3"/>
          <a:srcRect/>
          <a:stretch>
            <a:fillRect/>
          </a:stretch>
        </p:blipFill>
        <p:spPr bwMode="auto">
          <a:xfrm>
            <a:off x="1062038" y="2762250"/>
            <a:ext cx="4762500" cy="1125538"/>
          </a:xfrm>
          <a:prstGeom prst="rect">
            <a:avLst/>
          </a:prstGeom>
          <a:noFill/>
          <a:ln w="9525">
            <a:noFill/>
            <a:miter lim="800000"/>
            <a:headEnd/>
            <a:tailEnd/>
          </a:ln>
        </p:spPr>
      </p:pic>
      <p:pic>
        <p:nvPicPr>
          <p:cNvPr id="49156" name="Picture 4" descr="E:\Work\PPT新icon\png\06-交錯流程圖\images\06-交錯流程圖_03.png"/>
          <p:cNvPicPr>
            <a:picLocks noChangeAspect="1" noChangeArrowheads="1"/>
          </p:cNvPicPr>
          <p:nvPr/>
        </p:nvPicPr>
        <p:blipFill>
          <a:blip r:embed="rId4"/>
          <a:srcRect/>
          <a:stretch>
            <a:fillRect/>
          </a:stretch>
        </p:blipFill>
        <p:spPr bwMode="auto">
          <a:xfrm>
            <a:off x="701675" y="1582738"/>
            <a:ext cx="4768850" cy="1081087"/>
          </a:xfrm>
          <a:prstGeom prst="rect">
            <a:avLst/>
          </a:prstGeom>
          <a:noFill/>
          <a:ln w="9525">
            <a:noFill/>
            <a:miter lim="800000"/>
            <a:headEnd/>
            <a:tailEnd/>
          </a:ln>
        </p:spPr>
      </p:pic>
      <p:sp>
        <p:nvSpPr>
          <p:cNvPr id="49157" name="標題 1"/>
          <p:cNvSpPr>
            <a:spLocks noGrp="1"/>
          </p:cNvSpPr>
          <p:nvPr>
            <p:ph type="title"/>
          </p:nvPr>
        </p:nvSpPr>
        <p:spPr>
          <a:xfrm>
            <a:off x="0" y="0"/>
            <a:ext cx="8229600" cy="765175"/>
          </a:xfrm>
        </p:spPr>
        <p:txBody>
          <a:bodyPr/>
          <a:lstStyle/>
          <a:p>
            <a:pPr eaLnBrk="1" hangingPunct="1"/>
            <a:r>
              <a:rPr lang="zh-TW" altLang="en-US" smtClean="0"/>
              <a:t>二、總統制</a:t>
            </a:r>
          </a:p>
        </p:txBody>
      </p:sp>
      <p:sp>
        <p:nvSpPr>
          <p:cNvPr id="49158" name="投影片編號版面配置區 1"/>
          <p:cNvSpPr>
            <a:spLocks noGrp="1"/>
          </p:cNvSpPr>
          <p:nvPr>
            <p:ph type="sldNum" sz="quarter" idx="16"/>
          </p:nvPr>
        </p:nvSpPr>
        <p:spPr bwMode="auto">
          <a:noFill/>
          <a:ln>
            <a:miter lim="800000"/>
            <a:headEnd/>
            <a:tailEnd/>
          </a:ln>
        </p:spPr>
        <p:txBody>
          <a:bodyPr/>
          <a:lstStyle/>
          <a:p>
            <a:fld id="{CE50DD57-5CCE-4757-BFF3-F47A52A56AF4}" type="slidenum">
              <a:rPr lang="zh-TW" altLang="en-US" smtClean="0"/>
              <a:pPr/>
              <a:t>21</a:t>
            </a:fld>
            <a:endParaRPr lang="zh-TW" altLang="en-US" smtClean="0"/>
          </a:p>
        </p:txBody>
      </p:sp>
      <p:sp>
        <p:nvSpPr>
          <p:cNvPr id="49159" name="內容版面配置區 2"/>
          <p:cNvSpPr txBox="1">
            <a:spLocks/>
          </p:cNvSpPr>
          <p:nvPr/>
        </p:nvSpPr>
        <p:spPr bwMode="auto">
          <a:xfrm>
            <a:off x="250825" y="981075"/>
            <a:ext cx="8351838" cy="647700"/>
          </a:xfrm>
          <a:prstGeom prst="rect">
            <a:avLst/>
          </a:prstGeom>
          <a:noFill/>
          <a:ln w="9525">
            <a:noFill/>
            <a:miter lim="800000"/>
            <a:headEnd/>
            <a:tailEnd/>
          </a:ln>
        </p:spPr>
        <p:txBody>
          <a:bodyPr/>
          <a:lstStyle/>
          <a:p>
            <a:pPr marL="342900" indent="-342900" eaLnBrk="1" hangingPunct="1">
              <a:spcBef>
                <a:spcPct val="20000"/>
              </a:spcBef>
              <a:buFont typeface="Arial" pitchFamily="34" charset="0"/>
              <a:buChar char="•"/>
            </a:pPr>
            <a:r>
              <a:rPr kumimoji="0" lang="zh-TW" altLang="en-US" sz="3000">
                <a:latin typeface="標楷體" pitchFamily="65" charset="-120"/>
                <a:ea typeface="標楷體" pitchFamily="65" charset="-120"/>
              </a:rPr>
              <a:t>總統制的特色</a:t>
            </a:r>
          </a:p>
        </p:txBody>
      </p:sp>
      <p:sp>
        <p:nvSpPr>
          <p:cNvPr id="49160" name="文字方塊 7"/>
          <p:cNvSpPr txBox="1">
            <a:spLocks noChangeArrowheads="1"/>
          </p:cNvSpPr>
          <p:nvPr/>
        </p:nvSpPr>
        <p:spPr bwMode="auto">
          <a:xfrm>
            <a:off x="1335088" y="2781300"/>
            <a:ext cx="4392612" cy="1016000"/>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行政權與立法權彼此分離且制衡</a:t>
            </a:r>
          </a:p>
        </p:txBody>
      </p:sp>
      <p:sp>
        <p:nvSpPr>
          <p:cNvPr id="49161" name="文字方塊 8"/>
          <p:cNvSpPr txBox="1">
            <a:spLocks noChangeArrowheads="1"/>
          </p:cNvSpPr>
          <p:nvPr/>
        </p:nvSpPr>
        <p:spPr bwMode="auto">
          <a:xfrm>
            <a:off x="1592263" y="4340225"/>
            <a:ext cx="4135437" cy="554038"/>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行政權歸屬總統</a:t>
            </a:r>
          </a:p>
        </p:txBody>
      </p:sp>
      <p:sp>
        <p:nvSpPr>
          <p:cNvPr id="49162" name="文字方塊 9"/>
          <p:cNvSpPr txBox="1">
            <a:spLocks noChangeArrowheads="1"/>
          </p:cNvSpPr>
          <p:nvPr/>
        </p:nvSpPr>
        <p:spPr bwMode="auto">
          <a:xfrm>
            <a:off x="1019175" y="1847850"/>
            <a:ext cx="4133850" cy="554038"/>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實權元首</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p:cNvSpPr/>
          <p:nvPr/>
        </p:nvSpPr>
        <p:spPr>
          <a:xfrm>
            <a:off x="467544" y="1196752"/>
            <a:ext cx="8208912" cy="5517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29208" y="274638"/>
            <a:ext cx="5698976" cy="850106"/>
          </a:xfrm>
        </p:spPr>
        <p:txBody>
          <a:bodyPr>
            <a:normAutofit/>
          </a:bodyPr>
          <a:lstStyle/>
          <a:p>
            <a:r>
              <a:rPr lang="zh-TW" altLang="en-US" sz="3600" b="1" dirty="0" smtClean="0">
                <a:latin typeface="微軟正黑體" pitchFamily="34" charset="-120"/>
                <a:ea typeface="微軟正黑體" pitchFamily="34" charset="-120"/>
              </a:rPr>
              <a:t>二、總統制：以美國為例</a:t>
            </a:r>
            <a:endParaRPr lang="zh-TW" altLang="en-US" sz="3600" b="1" dirty="0">
              <a:latin typeface="微軟正黑體" pitchFamily="34" charset="-120"/>
              <a:ea typeface="微軟正黑體" pitchFamily="34" charset="-120"/>
            </a:endParaRPr>
          </a:p>
        </p:txBody>
      </p:sp>
      <p:grpSp>
        <p:nvGrpSpPr>
          <p:cNvPr id="4" name="群組 21"/>
          <p:cNvGrpSpPr>
            <a:grpSpLocks/>
          </p:cNvGrpSpPr>
          <p:nvPr/>
        </p:nvGrpSpPr>
        <p:grpSpPr bwMode="auto">
          <a:xfrm>
            <a:off x="0" y="425227"/>
            <a:ext cx="6702425" cy="771525"/>
            <a:chOff x="0" y="642314"/>
            <a:chExt cx="6701742" cy="772734"/>
          </a:xfrm>
        </p:grpSpPr>
        <p:grpSp>
          <p:nvGrpSpPr>
            <p:cNvPr id="5"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0" name="內容版面配置區 9" descr="4.JPG"/>
          <p:cNvPicPr>
            <a:picLocks noGrp="1" noChangeAspect="1"/>
          </p:cNvPicPr>
          <p:nvPr>
            <p:ph idx="1"/>
          </p:nvPr>
        </p:nvPicPr>
        <p:blipFill>
          <a:blip r:embed="rId3" cstate="print">
            <a:clrChange>
              <a:clrFrom>
                <a:srgbClr val="F3FBFE"/>
              </a:clrFrom>
              <a:clrTo>
                <a:srgbClr val="F3FBFE">
                  <a:alpha val="0"/>
                </a:srgbClr>
              </a:clrTo>
            </a:clrChange>
          </a:blip>
          <a:stretch>
            <a:fillRect/>
          </a:stretch>
        </p:blipFill>
        <p:spPr>
          <a:xfrm>
            <a:off x="467544" y="1268760"/>
            <a:ext cx="8208912" cy="5356277"/>
          </a:xfrm>
        </p:spPr>
      </p:pic>
    </p:spTree>
    <p:extLst>
      <p:ext uri="{BB962C8B-B14F-4D97-AF65-F5344CB8AC3E}">
        <p14:creationId xmlns="" xmlns:p14="http://schemas.microsoft.com/office/powerpoint/2010/main" val="1177805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742950" indent="-742950" algn="l">
              <a:buFont typeface="+mj-lt"/>
              <a:buAutoNum type="arabicPeriod"/>
            </a:pPr>
            <a:r>
              <a:rPr lang="zh-TW" altLang="en-US" sz="3600" b="1" dirty="0" smtClean="0">
                <a:latin typeface="微軟正黑體" pitchFamily="34" charset="-120"/>
                <a:ea typeface="微軟正黑體" pitchFamily="34" charset="-120"/>
              </a:rPr>
              <a:t>實權元首，行政權歸屬總統</a:t>
            </a:r>
            <a:endParaRPr lang="zh-TW" altLang="en-US" sz="3600" b="1" dirty="0">
              <a:latin typeface="微軟正黑體" pitchFamily="34" charset="-120"/>
              <a:ea typeface="微軟正黑體" pitchFamily="34" charset="-120"/>
            </a:endParaRPr>
          </a:p>
        </p:txBody>
      </p:sp>
      <p:pic>
        <p:nvPicPr>
          <p:cNvPr id="6" name="內容版面配置區 5" descr="4 - 複製.JPG"/>
          <p:cNvPicPr>
            <a:picLocks noGrp="1" noChangeAspect="1"/>
          </p:cNvPicPr>
          <p:nvPr>
            <p:ph idx="1"/>
          </p:nvPr>
        </p:nvPicPr>
        <p:blipFill>
          <a:blip r:embed="rId3" cstate="print">
            <a:clrChange>
              <a:clrFrom>
                <a:srgbClr val="F3FBFD"/>
              </a:clrFrom>
              <a:clrTo>
                <a:srgbClr val="F3FBFD">
                  <a:alpha val="0"/>
                </a:srgbClr>
              </a:clrTo>
            </a:clrChange>
          </a:blip>
          <a:stretch>
            <a:fillRect/>
          </a:stretch>
        </p:blipFill>
        <p:spPr>
          <a:xfrm>
            <a:off x="611560" y="1196752"/>
            <a:ext cx="4752528" cy="5509499"/>
          </a:xfrm>
        </p:spPr>
      </p:pic>
      <p:sp>
        <p:nvSpPr>
          <p:cNvPr id="4" name="矩形 3"/>
          <p:cNvSpPr/>
          <p:nvPr/>
        </p:nvSpPr>
        <p:spPr>
          <a:xfrm>
            <a:off x="3995936" y="3429000"/>
            <a:ext cx="4860032" cy="1477328"/>
          </a:xfrm>
          <a:prstGeom prst="rect">
            <a:avLst/>
          </a:prstGeom>
        </p:spPr>
        <p:txBody>
          <a:bodyPr wrap="square">
            <a:spAutoFit/>
          </a:bodyPr>
          <a:lstStyle/>
          <a:p>
            <a:pPr>
              <a:lnSpc>
                <a:spcPct val="150000"/>
              </a:lnSpc>
            </a:pPr>
            <a:r>
              <a:rPr lang="zh-TW" altLang="en-US" sz="3000" dirty="0" smtClean="0">
                <a:latin typeface="微軟正黑體" pitchFamily="34" charset="-120"/>
                <a:ea typeface="微軟正黑體" pitchFamily="34" charset="-120"/>
              </a:rPr>
              <a:t>公布法律、發布命令時，不需要相關部會首長的副 署</a:t>
            </a:r>
            <a:endParaRPr lang="zh-TW" altLang="en-US" sz="30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25244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2700338" y="0"/>
            <a:ext cx="4824412" cy="692150"/>
          </a:xfrm>
        </p:spPr>
        <p:txBody>
          <a:bodyPr>
            <a:normAutofit fontScale="90000"/>
          </a:bodyPr>
          <a:lstStyle/>
          <a:p>
            <a:r>
              <a:rPr smtClean="0">
                <a:latin typeface="標楷體" pitchFamily="65" charset="-120"/>
                <a:ea typeface="標楷體" pitchFamily="65" charset="-120"/>
              </a:rPr>
              <a:t>美國總統選舉人團</a:t>
            </a:r>
          </a:p>
        </p:txBody>
      </p:sp>
      <p:sp>
        <p:nvSpPr>
          <p:cNvPr id="57347" name="內容版面配置區 2"/>
          <p:cNvSpPr>
            <a:spLocks noGrp="1"/>
          </p:cNvSpPr>
          <p:nvPr>
            <p:ph type="body" sz="quarter" idx="13"/>
          </p:nvPr>
        </p:nvSpPr>
        <p:spPr>
          <a:xfrm>
            <a:off x="323850" y="1052513"/>
            <a:ext cx="8496300" cy="4752975"/>
          </a:xfrm>
        </p:spPr>
        <p:txBody>
          <a:bodyPr/>
          <a:lstStyle/>
          <a:p>
            <a:pPr indent="-342900">
              <a:lnSpc>
                <a:spcPct val="110000"/>
              </a:lnSpc>
              <a:buFont typeface="Arial" pitchFamily="34" charset="0"/>
              <a:buChar char="•"/>
            </a:pPr>
            <a:r>
              <a:rPr lang="zh-TW" smtClean="0"/>
              <a:t>美國總統選舉雖有公民普選的程序，但形式上是由選舉人團選出。</a:t>
            </a:r>
            <a:endParaRPr lang="en-US" altLang="zh-TW" smtClean="0"/>
          </a:p>
          <a:p>
            <a:pPr indent="-342900">
              <a:lnSpc>
                <a:spcPct val="110000"/>
              </a:lnSpc>
              <a:buFont typeface="Arial" pitchFamily="34" charset="0"/>
              <a:buChar char="•"/>
            </a:pPr>
            <a:r>
              <a:rPr lang="zh-TW" smtClean="0"/>
              <a:t>各州有數額不等的選舉人團代表名額，各州的代表名額即是該州聯邦參、眾兩院議員名額的總和。</a:t>
            </a:r>
            <a:endParaRPr lang="en-US" altLang="zh-TW" smtClean="0"/>
          </a:p>
          <a:p>
            <a:pPr indent="-342900">
              <a:lnSpc>
                <a:spcPct val="110000"/>
              </a:lnSpc>
              <a:buFont typeface="Arial" pitchFamily="34" charset="0"/>
              <a:buChar char="•"/>
            </a:pPr>
            <a:r>
              <a:rPr lang="zh-TW" smtClean="0"/>
              <a:t>參議院議員人數為</a:t>
            </a:r>
            <a:r>
              <a:rPr lang="en-US" altLang="zh-TW" smtClean="0"/>
              <a:t>100</a:t>
            </a:r>
            <a:r>
              <a:rPr lang="zh-TW" smtClean="0"/>
              <a:t>名，眾議院議員人數為</a:t>
            </a:r>
            <a:r>
              <a:rPr lang="en-US" altLang="zh-TW" smtClean="0"/>
              <a:t>435</a:t>
            </a:r>
            <a:r>
              <a:rPr lang="zh-TW" smtClean="0"/>
              <a:t>名，再加上哥倫比亞特區的</a:t>
            </a:r>
            <a:r>
              <a:rPr lang="en-US" altLang="zh-TW" smtClean="0"/>
              <a:t>3</a:t>
            </a:r>
            <a:r>
              <a:rPr lang="zh-TW" smtClean="0"/>
              <a:t>名，因此總額為</a:t>
            </a:r>
            <a:r>
              <a:rPr lang="en-US" altLang="zh-TW" smtClean="0"/>
              <a:t>538</a:t>
            </a:r>
            <a:r>
              <a:rPr lang="zh-TW" smtClean="0"/>
              <a:t>名。</a:t>
            </a:r>
          </a:p>
        </p:txBody>
      </p:sp>
      <p:sp>
        <p:nvSpPr>
          <p:cNvPr id="57348" name="投影片編號版面配置區 1"/>
          <p:cNvSpPr>
            <a:spLocks noGrp="1"/>
          </p:cNvSpPr>
          <p:nvPr>
            <p:ph type="sldNum" sz="quarter" idx="16"/>
          </p:nvPr>
        </p:nvSpPr>
        <p:spPr bwMode="auto">
          <a:noFill/>
          <a:ln>
            <a:miter lim="800000"/>
            <a:headEnd/>
            <a:tailEnd/>
          </a:ln>
        </p:spPr>
        <p:txBody>
          <a:bodyPr/>
          <a:lstStyle/>
          <a:p>
            <a:fld id="{BD35B704-61EB-4208-A5CC-965A20CFC5B5}" type="slidenum">
              <a:rPr lang="zh-TW" altLang="en-US" smtClean="0"/>
              <a:pPr/>
              <a:t>24</a:t>
            </a:fld>
            <a:endParaRPr lang="zh-TW"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a:xfrm>
            <a:off x="2700338" y="0"/>
            <a:ext cx="4824412" cy="692150"/>
          </a:xfrm>
        </p:spPr>
        <p:txBody>
          <a:bodyPr>
            <a:normAutofit fontScale="90000"/>
          </a:bodyPr>
          <a:lstStyle/>
          <a:p>
            <a:r>
              <a:rPr smtClean="0">
                <a:latin typeface="標楷體" pitchFamily="65" charset="-120"/>
                <a:ea typeface="標楷體" pitchFamily="65" charset="-120"/>
              </a:rPr>
              <a:t>美國總統選舉人團</a:t>
            </a:r>
          </a:p>
        </p:txBody>
      </p:sp>
      <p:sp>
        <p:nvSpPr>
          <p:cNvPr id="58371" name="內容版面配置區 2"/>
          <p:cNvSpPr>
            <a:spLocks noGrp="1"/>
          </p:cNvSpPr>
          <p:nvPr>
            <p:ph type="body" sz="quarter" idx="13"/>
          </p:nvPr>
        </p:nvSpPr>
        <p:spPr>
          <a:xfrm>
            <a:off x="250825" y="1052513"/>
            <a:ext cx="4176713" cy="5113337"/>
          </a:xfrm>
        </p:spPr>
        <p:txBody>
          <a:bodyPr/>
          <a:lstStyle/>
          <a:p>
            <a:pPr indent="-342900">
              <a:lnSpc>
                <a:spcPct val="110000"/>
              </a:lnSpc>
              <a:buFont typeface="Arial" pitchFamily="34" charset="0"/>
              <a:buChar char="•"/>
            </a:pPr>
            <a:r>
              <a:rPr lang="zh-TW" sz="3000" smtClean="0"/>
              <a:t>各州獲得公民普選票最多的總統候選人，可獲得該州全部的選舉人團代表名額。根據此「贏者全拿」原則，獲得全國過半數選舉人團代表名額（即</a:t>
            </a:r>
            <a:r>
              <a:rPr lang="en-US" altLang="zh-TW" sz="3000" smtClean="0"/>
              <a:t>270</a:t>
            </a:r>
            <a:r>
              <a:rPr lang="zh-TW" sz="3000" smtClean="0"/>
              <a:t>名以上）的候選人，即當選總統。</a:t>
            </a:r>
          </a:p>
        </p:txBody>
      </p:sp>
      <p:sp>
        <p:nvSpPr>
          <p:cNvPr id="58372" name="投影片編號版面配置區 1"/>
          <p:cNvSpPr>
            <a:spLocks noGrp="1"/>
          </p:cNvSpPr>
          <p:nvPr>
            <p:ph type="sldNum" sz="quarter" idx="16"/>
          </p:nvPr>
        </p:nvSpPr>
        <p:spPr bwMode="auto">
          <a:noFill/>
          <a:ln>
            <a:miter lim="800000"/>
            <a:headEnd/>
            <a:tailEnd/>
          </a:ln>
        </p:spPr>
        <p:txBody>
          <a:bodyPr/>
          <a:lstStyle/>
          <a:p>
            <a:fld id="{48C98A9A-0654-4021-8CCD-95FAAFB0ADEB}" type="slidenum">
              <a:rPr lang="zh-TW" altLang="en-US" smtClean="0"/>
              <a:pPr/>
              <a:t>25</a:t>
            </a:fld>
            <a:endParaRPr lang="zh-TW" altLang="en-US" smtClean="0"/>
          </a:p>
        </p:txBody>
      </p:sp>
      <p:pic>
        <p:nvPicPr>
          <p:cNvPr id="58373" name="Picture 6"/>
          <p:cNvPicPr>
            <a:picLocks noChangeAspect="1" noChangeArrowheads="1"/>
          </p:cNvPicPr>
          <p:nvPr/>
        </p:nvPicPr>
        <p:blipFill>
          <a:blip r:embed="rId2"/>
          <a:srcRect/>
          <a:stretch>
            <a:fillRect/>
          </a:stretch>
        </p:blipFill>
        <p:spPr bwMode="auto">
          <a:xfrm>
            <a:off x="4356100" y="1217613"/>
            <a:ext cx="467677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a:xfrm>
            <a:off x="0" y="0"/>
            <a:ext cx="8229600" cy="765175"/>
          </a:xfrm>
        </p:spPr>
        <p:txBody>
          <a:bodyPr/>
          <a:lstStyle/>
          <a:p>
            <a:r>
              <a:rPr lang="zh-TW" altLang="en-US" smtClean="0"/>
              <a:t>時事補充：</a:t>
            </a:r>
            <a:r>
              <a:rPr lang="en-US" altLang="zh-TW" smtClean="0"/>
              <a:t>2016</a:t>
            </a:r>
            <a:r>
              <a:rPr lang="zh-TW" altLang="en-US" smtClean="0"/>
              <a:t>美國總統大選</a:t>
            </a:r>
          </a:p>
        </p:txBody>
      </p:sp>
      <p:sp>
        <p:nvSpPr>
          <p:cNvPr id="59395" name="內容版面配置區 2"/>
          <p:cNvSpPr>
            <a:spLocks noGrp="1"/>
          </p:cNvSpPr>
          <p:nvPr>
            <p:ph sz="quarter" idx="13"/>
          </p:nvPr>
        </p:nvSpPr>
        <p:spPr>
          <a:xfrm>
            <a:off x="250825" y="981075"/>
            <a:ext cx="8351838" cy="4897438"/>
          </a:xfrm>
        </p:spPr>
        <p:txBody>
          <a:bodyPr>
            <a:normAutofit lnSpcReduction="10000"/>
          </a:bodyPr>
          <a:lstStyle/>
          <a:p>
            <a:r>
              <a:rPr lang="en-US" altLang="zh-TW" smtClean="0"/>
              <a:t>2016</a:t>
            </a:r>
            <a:r>
              <a:rPr lang="zh-TW" altLang="en-US" smtClean="0"/>
              <a:t>年美國總統選舉於美國時間</a:t>
            </a:r>
            <a:r>
              <a:rPr lang="en-US" altLang="zh-TW" smtClean="0"/>
              <a:t>2016</a:t>
            </a:r>
            <a:r>
              <a:rPr lang="zh-TW" altLang="en-US" smtClean="0"/>
              <a:t>年</a:t>
            </a:r>
            <a:r>
              <a:rPr lang="en-US" altLang="zh-TW" smtClean="0"/>
              <a:t>11</a:t>
            </a:r>
            <a:r>
              <a:rPr lang="zh-TW" altLang="en-US" smtClean="0"/>
              <a:t>月</a:t>
            </a:r>
            <a:r>
              <a:rPr lang="en-US" altLang="zh-TW" smtClean="0"/>
              <a:t>8</a:t>
            </a:r>
            <a:r>
              <a:rPr lang="zh-TW" altLang="en-US" smtClean="0"/>
              <a:t>日舉行，此次是美國第</a:t>
            </a:r>
            <a:r>
              <a:rPr lang="en-US" altLang="zh-TW" smtClean="0"/>
              <a:t>58</a:t>
            </a:r>
            <a:r>
              <a:rPr lang="zh-TW" altLang="en-US" smtClean="0"/>
              <a:t>屆總統選舉，同時眾議院全部</a:t>
            </a:r>
            <a:r>
              <a:rPr lang="en-US" altLang="zh-TW" smtClean="0"/>
              <a:t>435</a:t>
            </a:r>
            <a:r>
              <a:rPr lang="zh-TW" altLang="en-US" smtClean="0"/>
              <a:t>個席位及參議院</a:t>
            </a:r>
            <a:r>
              <a:rPr lang="en-US" altLang="zh-TW" smtClean="0"/>
              <a:t>33</a:t>
            </a:r>
            <a:r>
              <a:rPr lang="zh-TW" altLang="en-US" smtClean="0"/>
              <a:t>個議席也會進行改選以產生美國第</a:t>
            </a:r>
            <a:r>
              <a:rPr lang="en-US" altLang="zh-TW" smtClean="0"/>
              <a:t>115</a:t>
            </a:r>
            <a:r>
              <a:rPr lang="zh-TW" altLang="en-US" smtClean="0"/>
              <a:t>屆國會。</a:t>
            </a:r>
            <a:endParaRPr lang="en-US" altLang="zh-TW" smtClean="0"/>
          </a:p>
          <a:p>
            <a:r>
              <a:rPr lang="zh-TW" altLang="en-US" smtClean="0"/>
              <a:t>此次共有</a:t>
            </a:r>
            <a:r>
              <a:rPr lang="en-US" altLang="zh-TW" smtClean="0"/>
              <a:t>10</a:t>
            </a:r>
            <a:r>
              <a:rPr lang="zh-TW" altLang="en-US" smtClean="0"/>
              <a:t>組候選人參選，其中共和黨候選人</a:t>
            </a:r>
            <a:r>
              <a:rPr lang="zh-TW" altLang="en-US" b="1" smtClean="0">
                <a:solidFill>
                  <a:srgbClr val="FF3C00"/>
                </a:solidFill>
              </a:rPr>
              <a:t>唐納</a:t>
            </a:r>
            <a:r>
              <a:rPr lang="en-US" altLang="zh-TW" b="1" smtClean="0">
                <a:solidFill>
                  <a:srgbClr val="FF3C00"/>
                </a:solidFill>
              </a:rPr>
              <a:t>‧</a:t>
            </a:r>
            <a:r>
              <a:rPr lang="zh-TW" altLang="en-US" b="1" smtClean="0">
                <a:solidFill>
                  <a:srgbClr val="FF3C00"/>
                </a:solidFill>
              </a:rPr>
              <a:t>川普</a:t>
            </a:r>
            <a:r>
              <a:rPr lang="zh-TW" altLang="en-US" smtClean="0"/>
              <a:t>、邁克</a:t>
            </a:r>
            <a:r>
              <a:rPr lang="en-US" altLang="zh-TW" smtClean="0"/>
              <a:t>·</a:t>
            </a:r>
            <a:r>
              <a:rPr lang="zh-TW" altLang="en-US" smtClean="0"/>
              <a:t>彭斯搭檔以</a:t>
            </a:r>
            <a:r>
              <a:rPr lang="en-US" altLang="zh-TW" b="1" smtClean="0">
                <a:solidFill>
                  <a:srgbClr val="FF3C00"/>
                </a:solidFill>
              </a:rPr>
              <a:t>306</a:t>
            </a:r>
            <a:r>
              <a:rPr lang="zh-TW" altLang="en-US" b="1" smtClean="0">
                <a:solidFill>
                  <a:srgbClr val="FF3C00"/>
                </a:solidFill>
              </a:rPr>
              <a:t>張選舉人票</a:t>
            </a:r>
            <a:r>
              <a:rPr lang="zh-TW" altLang="en-US" smtClean="0"/>
              <a:t>，勝過民主黨候選人</a:t>
            </a:r>
            <a:r>
              <a:rPr lang="zh-TW" altLang="en-US" b="1" smtClean="0">
                <a:solidFill>
                  <a:srgbClr val="0070C0"/>
                </a:solidFill>
              </a:rPr>
              <a:t>希拉蕊</a:t>
            </a:r>
            <a:r>
              <a:rPr lang="en-US" altLang="zh-TW" b="1" smtClean="0">
                <a:solidFill>
                  <a:srgbClr val="0070C0"/>
                </a:solidFill>
              </a:rPr>
              <a:t>·</a:t>
            </a:r>
            <a:r>
              <a:rPr lang="zh-TW" altLang="en-US" b="1" smtClean="0">
                <a:solidFill>
                  <a:srgbClr val="0070C0"/>
                </a:solidFill>
              </a:rPr>
              <a:t>柯林頓</a:t>
            </a:r>
            <a:r>
              <a:rPr lang="zh-TW" altLang="en-US" smtClean="0"/>
              <a:t>、提姆</a:t>
            </a:r>
            <a:r>
              <a:rPr lang="en-US" altLang="zh-TW" smtClean="0"/>
              <a:t>·</a:t>
            </a:r>
            <a:r>
              <a:rPr lang="zh-TW" altLang="en-US" smtClean="0"/>
              <a:t>凱恩搭檔的</a:t>
            </a:r>
            <a:r>
              <a:rPr lang="en-US" altLang="zh-TW" b="1" smtClean="0">
                <a:solidFill>
                  <a:srgbClr val="0070C0"/>
                </a:solidFill>
              </a:rPr>
              <a:t>232</a:t>
            </a:r>
            <a:r>
              <a:rPr lang="zh-TW" altLang="en-US" b="1" smtClean="0">
                <a:solidFill>
                  <a:srgbClr val="0070C0"/>
                </a:solidFill>
              </a:rPr>
              <a:t>張選舉人票</a:t>
            </a:r>
            <a:r>
              <a:rPr lang="zh-TW" altLang="en-US" smtClean="0"/>
              <a:t>，超過選舉人票半數</a:t>
            </a:r>
            <a:r>
              <a:rPr lang="en-US" altLang="zh-TW" smtClean="0"/>
              <a:t>270</a:t>
            </a:r>
            <a:r>
              <a:rPr lang="zh-TW" altLang="en-US" smtClean="0"/>
              <a:t>張的門檻當選美國第</a:t>
            </a:r>
            <a:r>
              <a:rPr lang="en-US" altLang="zh-TW" smtClean="0"/>
              <a:t>45</a:t>
            </a:r>
            <a:r>
              <a:rPr lang="zh-TW" altLang="en-US" smtClean="0"/>
              <a:t>任總統、第</a:t>
            </a:r>
            <a:r>
              <a:rPr lang="en-US" altLang="zh-TW" smtClean="0"/>
              <a:t>48</a:t>
            </a:r>
            <a:r>
              <a:rPr lang="zh-TW" altLang="en-US" smtClean="0"/>
              <a:t>任副總統。</a:t>
            </a:r>
          </a:p>
        </p:txBody>
      </p:sp>
      <p:sp>
        <p:nvSpPr>
          <p:cNvPr id="59396" name="投影片編號版面配置區 3"/>
          <p:cNvSpPr>
            <a:spLocks noGrp="1"/>
          </p:cNvSpPr>
          <p:nvPr>
            <p:ph type="sldNum" sz="quarter" idx="16"/>
          </p:nvPr>
        </p:nvSpPr>
        <p:spPr bwMode="auto">
          <a:noFill/>
          <a:ln>
            <a:miter lim="800000"/>
            <a:headEnd/>
            <a:tailEnd/>
          </a:ln>
        </p:spPr>
        <p:txBody>
          <a:bodyPr/>
          <a:lstStyle/>
          <a:p>
            <a:fld id="{10FA7BA8-C7C6-4615-A93F-D6A6AEDD7311}" type="slidenum">
              <a:rPr lang="zh-TW" altLang="en-US" smtClean="0"/>
              <a:pPr/>
              <a:t>26</a:t>
            </a:fld>
            <a:endParaRPr lang="zh-TW" altLang="en-US"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descr="D:\02編務\01第二冊\106下第二冊勘誤更新\圖照\正圖\abausaphotostwo218156.jpg"/>
          <p:cNvPicPr>
            <a:picLocks noChangeAspect="1" noChangeArrowheads="1"/>
          </p:cNvPicPr>
          <p:nvPr/>
        </p:nvPicPr>
        <p:blipFill>
          <a:blip r:embed="rId2"/>
          <a:srcRect/>
          <a:stretch>
            <a:fillRect/>
          </a:stretch>
        </p:blipFill>
        <p:spPr bwMode="auto">
          <a:xfrm>
            <a:off x="1001713" y="2511425"/>
            <a:ext cx="4722812" cy="3333750"/>
          </a:xfrm>
          <a:prstGeom prst="rect">
            <a:avLst/>
          </a:prstGeom>
          <a:noFill/>
          <a:ln w="9525">
            <a:noFill/>
            <a:miter lim="800000"/>
            <a:headEnd/>
            <a:tailEnd/>
          </a:ln>
        </p:spPr>
      </p:pic>
      <p:sp>
        <p:nvSpPr>
          <p:cNvPr id="51203" name="標題 1"/>
          <p:cNvSpPr>
            <a:spLocks noGrp="1"/>
          </p:cNvSpPr>
          <p:nvPr>
            <p:ph type="title"/>
          </p:nvPr>
        </p:nvSpPr>
        <p:spPr>
          <a:xfrm>
            <a:off x="0" y="0"/>
            <a:ext cx="8229600" cy="765175"/>
          </a:xfrm>
        </p:spPr>
        <p:txBody>
          <a:bodyPr/>
          <a:lstStyle/>
          <a:p>
            <a:pPr eaLnBrk="1" hangingPunct="1"/>
            <a:r>
              <a:rPr lang="zh-TW" altLang="en-US" smtClean="0"/>
              <a:t>二、總統制</a:t>
            </a:r>
          </a:p>
        </p:txBody>
      </p:sp>
      <p:sp>
        <p:nvSpPr>
          <p:cNvPr id="51204"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smtClean="0"/>
              <a:t>（一）實權元首</a:t>
            </a:r>
            <a:endParaRPr lang="en-US" altLang="zh-TW" smtClean="0"/>
          </a:p>
          <a:p>
            <a:r>
              <a:rPr lang="zh-TW" altLang="en-US" smtClean="0"/>
              <a:t>總統既是國家元首，又是最高行政首長。</a:t>
            </a:r>
          </a:p>
          <a:p>
            <a:endParaRPr lang="zh-TW" altLang="en-US" smtClean="0"/>
          </a:p>
        </p:txBody>
      </p:sp>
      <p:sp>
        <p:nvSpPr>
          <p:cNvPr id="51205" name="投影片編號版面配置區 1"/>
          <p:cNvSpPr>
            <a:spLocks noGrp="1"/>
          </p:cNvSpPr>
          <p:nvPr>
            <p:ph type="sldNum" sz="quarter" idx="16"/>
          </p:nvPr>
        </p:nvSpPr>
        <p:spPr bwMode="auto">
          <a:noFill/>
          <a:ln>
            <a:miter lim="800000"/>
            <a:headEnd/>
            <a:tailEnd/>
          </a:ln>
        </p:spPr>
        <p:txBody>
          <a:bodyPr/>
          <a:lstStyle/>
          <a:p>
            <a:fld id="{A641BDB4-CE9B-4B9D-AAD6-822875E08C4D}" type="slidenum">
              <a:rPr lang="zh-TW" altLang="en-US" smtClean="0"/>
              <a:pPr/>
              <a:t>27</a:t>
            </a:fld>
            <a:endParaRPr lang="zh-TW" altLang="en-US" smtClean="0"/>
          </a:p>
        </p:txBody>
      </p:sp>
      <p:sp>
        <p:nvSpPr>
          <p:cNvPr id="51206" name="Rectangle 9"/>
          <p:cNvSpPr>
            <a:spLocks noChangeArrowheads="1"/>
          </p:cNvSpPr>
          <p:nvPr/>
        </p:nvSpPr>
        <p:spPr bwMode="auto">
          <a:xfrm>
            <a:off x="971550" y="5840413"/>
            <a:ext cx="7620000" cy="461962"/>
          </a:xfrm>
          <a:prstGeom prst="rect">
            <a:avLst/>
          </a:prstGeom>
          <a:noFill/>
          <a:ln w="9525">
            <a:noFill/>
            <a:miter lim="800000"/>
            <a:headEnd/>
            <a:tailEnd/>
          </a:ln>
        </p:spPr>
        <p:txBody>
          <a:bodyPr>
            <a:spAutoFit/>
          </a:bodyPr>
          <a:lstStyle/>
          <a:p>
            <a:pPr eaLnBrk="1" hangingPunct="1"/>
            <a:r>
              <a:rPr lang="zh-TW" altLang="en-US" sz="2400">
                <a:latin typeface="標楷體" pitchFamily="65" charset="-120"/>
                <a:ea typeface="標楷體" pitchFamily="65" charset="-120"/>
              </a:rPr>
              <a:t>▲ 美國總統川普在國會發表演說</a:t>
            </a:r>
          </a:p>
        </p:txBody>
      </p:sp>
      <p:sp>
        <p:nvSpPr>
          <p:cNvPr id="6" name="矩形 5"/>
          <p:cNvSpPr>
            <a:spLocks noChangeArrowheads="1"/>
          </p:cNvSpPr>
          <p:nvPr/>
        </p:nvSpPr>
        <p:spPr bwMode="auto">
          <a:xfrm>
            <a:off x="3276600" y="2205038"/>
            <a:ext cx="5314950" cy="584200"/>
          </a:xfrm>
          <a:prstGeom prst="rect">
            <a:avLst/>
          </a:prstGeom>
          <a:solidFill>
            <a:srgbClr val="FFFF99"/>
          </a:solidFill>
          <a:ln w="9525">
            <a:noFill/>
            <a:miter lim="800000"/>
            <a:headEnd/>
            <a:tailEnd/>
          </a:ln>
          <a:effectLst>
            <a:outerShdw dist="107763" dir="8100000" algn="ctr" rotWithShape="0">
              <a:srgbClr val="808080">
                <a:alpha val="50000"/>
              </a:srgbClr>
            </a:outerShdw>
          </a:effectLst>
        </p:spPr>
        <p:txBody>
          <a:bodyPr>
            <a:spAutoFit/>
          </a:bodyPr>
          <a:lstStyle/>
          <a:p>
            <a:pPr eaLnBrk="1" hangingPunct="1">
              <a:defRPr/>
            </a:pPr>
            <a:r>
              <a:rPr lang="zh-TW" altLang="en-US" sz="3200" b="1">
                <a:solidFill>
                  <a:srgbClr val="FF3C00"/>
                </a:solidFill>
                <a:latin typeface="標楷體" pitchFamily="65" charset="-120"/>
                <a:ea typeface="標楷體" pitchFamily="65" charset="-120"/>
              </a:rPr>
              <a:t>沒有</a:t>
            </a:r>
            <a:r>
              <a:rPr lang="zh-TW" altLang="en-US" sz="3200">
                <a:latin typeface="標楷體" pitchFamily="65" charset="-120"/>
                <a:ea typeface="標楷體" pitchFamily="65" charset="-120"/>
              </a:rPr>
              <a:t>內閣制國家的副署制度。</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標題 1"/>
          <p:cNvSpPr>
            <a:spLocks noGrp="1"/>
          </p:cNvSpPr>
          <p:nvPr>
            <p:ph type="title"/>
          </p:nvPr>
        </p:nvSpPr>
        <p:spPr/>
        <p:txBody>
          <a:bodyPr>
            <a:normAutofit/>
          </a:bodyPr>
          <a:lstStyle/>
          <a:p>
            <a:pPr marL="742950" indent="-742950" algn="l">
              <a:buFont typeface="+mj-lt"/>
              <a:buAutoNum type="arabicPeriod" startAt="2"/>
            </a:pPr>
            <a:r>
              <a:rPr lang="zh-TW" altLang="en-US" sz="3600" b="1" dirty="0">
                <a:latin typeface="微軟正黑體" pitchFamily="34" charset="-120"/>
                <a:ea typeface="微軟正黑體" pitchFamily="34" charset="-120"/>
              </a:rPr>
              <a:t>行政權與立法權間的關係</a:t>
            </a:r>
          </a:p>
        </p:txBody>
      </p:sp>
      <p:graphicFrame>
        <p:nvGraphicFramePr>
          <p:cNvPr id="7" name="內容版面配置區 6"/>
          <p:cNvGraphicFramePr>
            <a:graphicFrameLocks noGrp="1"/>
          </p:cNvGraphicFramePr>
          <p:nvPr>
            <p:ph idx="1"/>
            <p:extLst>
              <p:ext uri="{D42A27DB-BD31-4B8C-83A1-F6EECF244321}">
                <p14:modId xmlns="" xmlns:p14="http://schemas.microsoft.com/office/powerpoint/2010/main" val="16344338"/>
              </p:ext>
            </p:extLst>
          </p:nvPr>
        </p:nvGraphicFramePr>
        <p:xfrm>
          <a:off x="457200" y="1600200"/>
          <a:ext cx="8229600" cy="4297680"/>
        </p:xfrm>
        <a:graphic>
          <a:graphicData uri="http://schemas.openxmlformats.org/drawingml/2006/table">
            <a:tbl>
              <a:tblPr firstRow="1" bandRow="1">
                <a:tableStyleId>{93296810-A885-4BE3-A3E7-6D5BEEA58F35}</a:tableStyleId>
              </a:tblPr>
              <a:tblGrid>
                <a:gridCol w="4114800"/>
                <a:gridCol w="4114800"/>
              </a:tblGrid>
              <a:tr h="370840">
                <a:tc>
                  <a:txBody>
                    <a:bodyPr/>
                    <a:lstStyle/>
                    <a:p>
                      <a:pPr algn="ctr">
                        <a:lnSpc>
                          <a:spcPct val="150000"/>
                        </a:lnSpc>
                      </a:pPr>
                      <a:r>
                        <a:rPr lang="zh-TW" altLang="en-US" sz="3000" dirty="0" smtClean="0">
                          <a:latin typeface="微軟正黑體" pitchFamily="34" charset="-120"/>
                          <a:ea typeface="微軟正黑體" pitchFamily="34" charset="-120"/>
                        </a:rPr>
                        <a:t>行政</a:t>
                      </a:r>
                      <a:endParaRPr lang="zh-TW" altLang="en-US" sz="3000" dirty="0">
                        <a:latin typeface="微軟正黑體" pitchFamily="34" charset="-120"/>
                        <a:ea typeface="微軟正黑體" pitchFamily="34" charset="-120"/>
                      </a:endParaRPr>
                    </a:p>
                  </a:txBody>
                  <a:tcPr/>
                </a:tc>
                <a:tc>
                  <a:txBody>
                    <a:bodyPr/>
                    <a:lstStyle/>
                    <a:p>
                      <a:pPr algn="ctr">
                        <a:lnSpc>
                          <a:spcPct val="150000"/>
                        </a:lnSpc>
                      </a:pPr>
                      <a:r>
                        <a:rPr lang="zh-TW" altLang="en-US" sz="3000" dirty="0" smtClean="0">
                          <a:latin typeface="微軟正黑體" pitchFamily="34" charset="-120"/>
                          <a:ea typeface="微軟正黑體" pitchFamily="34" charset="-120"/>
                        </a:rPr>
                        <a:t>立法</a:t>
                      </a:r>
                      <a:endParaRPr lang="zh-TW" altLang="en-US" sz="3000" dirty="0">
                        <a:latin typeface="微軟正黑體" pitchFamily="34" charset="-120"/>
                        <a:ea typeface="微軟正黑體" pitchFamily="34" charset="-120"/>
                      </a:endParaRPr>
                    </a:p>
                  </a:txBody>
                  <a:tcPr/>
                </a:tc>
              </a:tr>
              <a:tr h="370840">
                <a:tc>
                  <a:txBody>
                    <a:bodyPr/>
                    <a:lstStyle/>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行政官員：總統提名，國會同意任命</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不能兼任國會議員</a:t>
                      </a:r>
                      <a:r>
                        <a:rPr lang="en-US" altLang="zh-TW" sz="3000" dirty="0" smtClean="0">
                          <a:latin typeface="微軟正黑體" pitchFamily="34" charset="-120"/>
                          <a:ea typeface="微軟正黑體" pitchFamily="34" charset="-120"/>
                        </a:rPr>
                        <a:t>)</a:t>
                      </a: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不向國會負責</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不能解散國會</a:t>
                      </a:r>
                      <a:endParaRPr lang="zh-TW" altLang="en-US" sz="3000" dirty="0">
                        <a:latin typeface="微軟正黑體" pitchFamily="34" charset="-120"/>
                        <a:ea typeface="微軟正黑體" pitchFamily="34" charset="-120"/>
                      </a:endParaRPr>
                    </a:p>
                  </a:txBody>
                  <a:tcPr/>
                </a:tc>
                <a:tc>
                  <a:txBody>
                    <a:bodyPr/>
                    <a:lstStyle/>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不能質詢行政官員</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不能提案</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不能提出不信任案</a:t>
                      </a:r>
                      <a:endParaRPr lang="zh-TW" altLang="en-US" sz="3000" dirty="0">
                        <a:latin typeface="微軟正黑體" pitchFamily="34" charset="-120"/>
                        <a:ea typeface="微軟正黑體" pitchFamily="34" charset="-120"/>
                      </a:endParaRPr>
                    </a:p>
                  </a:txBody>
                  <a:tcPr/>
                </a:tc>
              </a:tr>
            </a:tbl>
          </a:graphicData>
        </a:graphic>
      </p:graphicFrame>
      <p:sp>
        <p:nvSpPr>
          <p:cNvPr id="8" name="文字方塊 7"/>
          <p:cNvSpPr txBox="1"/>
          <p:nvPr/>
        </p:nvSpPr>
        <p:spPr>
          <a:xfrm>
            <a:off x="3779912" y="4591109"/>
            <a:ext cx="1584176" cy="830997"/>
          </a:xfrm>
          <a:prstGeom prst="rect">
            <a:avLst/>
          </a:prstGeom>
          <a:noFill/>
        </p:spPr>
        <p:txBody>
          <a:bodyPr wrap="square" rtlCol="0">
            <a:spAutoFit/>
          </a:bodyPr>
          <a:lstStyle/>
          <a:p>
            <a:r>
              <a:rPr lang="zh-TW" altLang="en-US" sz="4800" b="1" dirty="0" smtClean="0">
                <a:solidFill>
                  <a:srgbClr val="FF0000"/>
                </a:solidFill>
                <a:latin typeface="微軟正黑體" pitchFamily="34" charset="-120"/>
                <a:ea typeface="微軟正黑體" pitchFamily="34" charset="-120"/>
              </a:rPr>
              <a:t>分立</a:t>
            </a:r>
            <a:endParaRPr lang="zh-TW" altLang="en-US" sz="4800" b="1" dirty="0">
              <a:solidFill>
                <a:srgbClr val="FF0000"/>
              </a:solidFill>
              <a:latin typeface="微軟正黑體" pitchFamily="34" charset="-120"/>
              <a:ea typeface="微軟正黑體" pitchFamily="34" charset="-120"/>
            </a:endParaRPr>
          </a:p>
        </p:txBody>
      </p:sp>
    </p:spTree>
    <p:extLst>
      <p:ext uri="{BB962C8B-B14F-4D97-AF65-F5344CB8AC3E}">
        <p14:creationId xmlns="" xmlns:p14="http://schemas.microsoft.com/office/powerpoint/2010/main" val="118159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群組 12"/>
          <p:cNvGrpSpPr/>
          <p:nvPr/>
        </p:nvGrpSpPr>
        <p:grpSpPr>
          <a:xfrm>
            <a:off x="2195736" y="3629469"/>
            <a:ext cx="4572000" cy="2244565"/>
            <a:chOff x="2195736" y="3629469"/>
            <a:chExt cx="4572000" cy="2244565"/>
          </a:xfrm>
        </p:grpSpPr>
        <p:cxnSp>
          <p:nvCxnSpPr>
            <p:cNvPr id="6" name="直線單箭頭接點 5"/>
            <p:cNvCxnSpPr/>
            <p:nvPr/>
          </p:nvCxnSpPr>
          <p:spPr>
            <a:xfrm flipH="1">
              <a:off x="2267744" y="3629469"/>
              <a:ext cx="4248472" cy="0"/>
            </a:xfrm>
            <a:prstGeom prst="straightConnector1">
              <a:avLst/>
            </a:prstGeom>
            <a:ln w="28575">
              <a:solidFill>
                <a:schemeClr val="accent3">
                  <a:lumMod val="75000"/>
                </a:schemeClr>
              </a:solidFill>
              <a:tailEnd type="arrow"/>
            </a:ln>
          </p:spPr>
          <p:style>
            <a:lnRef idx="1">
              <a:schemeClr val="accent6"/>
            </a:lnRef>
            <a:fillRef idx="0">
              <a:schemeClr val="accent6"/>
            </a:fillRef>
            <a:effectRef idx="0">
              <a:schemeClr val="accent6"/>
            </a:effectRef>
            <a:fontRef idx="minor">
              <a:schemeClr val="tx1"/>
            </a:fontRef>
          </p:style>
        </p:cxnSp>
        <p:sp>
          <p:nvSpPr>
            <p:cNvPr id="7" name="矩形 6"/>
            <p:cNvSpPr/>
            <p:nvPr/>
          </p:nvSpPr>
          <p:spPr>
            <a:xfrm>
              <a:off x="2195736" y="3789040"/>
              <a:ext cx="4572000" cy="2084994"/>
            </a:xfrm>
            <a:prstGeom prst="rect">
              <a:avLst/>
            </a:prstGeom>
          </p:spPr>
          <p:txBody>
            <a:bodyPr>
              <a:spAutoFit/>
            </a:bodyPr>
            <a:lstStyle/>
            <a:p>
              <a:pPr>
                <a:lnSpc>
                  <a:spcPct val="150000"/>
                </a:lnSpc>
              </a:pPr>
              <a:r>
                <a:rPr lang="zh-TW" altLang="en-US" sz="3000" dirty="0" smtClean="0">
                  <a:latin typeface="微軟正黑體" pitchFamily="34" charset="-120"/>
                  <a:ea typeface="微軟正黑體" pitchFamily="34" charset="-120"/>
                </a:rPr>
                <a:t>人事同意權、條約批准權、預算審 查權、人事調查權、彈劾</a:t>
              </a:r>
              <a:endParaRPr lang="zh-TW" altLang="en-US" sz="3000" dirty="0">
                <a:latin typeface="微軟正黑體" pitchFamily="34" charset="-120"/>
                <a:ea typeface="微軟正黑體" pitchFamily="34" charset="-120"/>
              </a:endParaRPr>
            </a:p>
          </p:txBody>
        </p:sp>
      </p:grpSp>
      <p:grpSp>
        <p:nvGrpSpPr>
          <p:cNvPr id="12" name="群組 11"/>
          <p:cNvGrpSpPr/>
          <p:nvPr/>
        </p:nvGrpSpPr>
        <p:grpSpPr>
          <a:xfrm>
            <a:off x="2267744" y="1772816"/>
            <a:ext cx="4248472" cy="792088"/>
            <a:chOff x="2267744" y="1772816"/>
            <a:chExt cx="4248472" cy="792088"/>
          </a:xfrm>
        </p:grpSpPr>
        <p:cxnSp>
          <p:nvCxnSpPr>
            <p:cNvPr id="5" name="直線單箭頭接點 4"/>
            <p:cNvCxnSpPr/>
            <p:nvPr/>
          </p:nvCxnSpPr>
          <p:spPr>
            <a:xfrm>
              <a:off x="2267744" y="2564904"/>
              <a:ext cx="4248472" cy="0"/>
            </a:xfrm>
            <a:prstGeom prst="straightConnector1">
              <a:avLst/>
            </a:prstGeom>
            <a:ln w="28575">
              <a:solidFill>
                <a:schemeClr val="accent3">
                  <a:lumMod val="75000"/>
                </a:schemeClr>
              </a:solidFill>
              <a:tailEnd type="arrow"/>
            </a:ln>
          </p:spPr>
          <p:style>
            <a:lnRef idx="1">
              <a:schemeClr val="accent6"/>
            </a:lnRef>
            <a:fillRef idx="0">
              <a:schemeClr val="accent6"/>
            </a:fillRef>
            <a:effectRef idx="0">
              <a:schemeClr val="accent6"/>
            </a:effectRef>
            <a:fontRef idx="minor">
              <a:schemeClr val="tx1"/>
            </a:fontRef>
          </p:style>
        </p:cxnSp>
        <p:sp>
          <p:nvSpPr>
            <p:cNvPr id="8" name="矩形 7"/>
            <p:cNvSpPr/>
            <p:nvPr/>
          </p:nvSpPr>
          <p:spPr>
            <a:xfrm>
              <a:off x="3203848" y="1772816"/>
              <a:ext cx="2236510" cy="584775"/>
            </a:xfrm>
            <a:prstGeom prst="rect">
              <a:avLst/>
            </a:prstGeom>
          </p:spPr>
          <p:txBody>
            <a:bodyPr wrap="none">
              <a:spAutoFit/>
            </a:bodyPr>
            <a:lstStyle/>
            <a:p>
              <a:r>
                <a:rPr lang="zh-TW" altLang="en-US" sz="3200" dirty="0" smtClean="0">
                  <a:latin typeface="微軟正黑體" pitchFamily="34" charset="-120"/>
                  <a:ea typeface="微軟正黑體" pitchFamily="34" charset="-120"/>
                </a:rPr>
                <a:t>「覆議權」</a:t>
              </a:r>
              <a:endParaRPr lang="zh-TW" altLang="en-US" sz="3200" dirty="0">
                <a:latin typeface="微軟正黑體" pitchFamily="34" charset="-120"/>
                <a:ea typeface="微軟正黑體" pitchFamily="34" charset="-120"/>
              </a:endParaRPr>
            </a:p>
          </p:txBody>
        </p:sp>
      </p:grpSp>
      <p:sp>
        <p:nvSpPr>
          <p:cNvPr id="9" name="矩形 8"/>
          <p:cNvSpPr/>
          <p:nvPr/>
        </p:nvSpPr>
        <p:spPr>
          <a:xfrm>
            <a:off x="3779912" y="2708920"/>
            <a:ext cx="1313180" cy="769441"/>
          </a:xfrm>
          <a:prstGeom prst="rect">
            <a:avLst/>
          </a:prstGeom>
        </p:spPr>
        <p:txBody>
          <a:bodyPr wrap="none">
            <a:spAutoFit/>
          </a:bodyPr>
          <a:lstStyle/>
          <a:p>
            <a:r>
              <a:rPr lang="zh-TW" altLang="en-US" sz="4400" b="1" dirty="0">
                <a:solidFill>
                  <a:srgbClr val="FF0000"/>
                </a:solidFill>
                <a:latin typeface="微軟正黑體" pitchFamily="34" charset="-120"/>
                <a:ea typeface="微軟正黑體" pitchFamily="34" charset="-120"/>
              </a:rPr>
              <a:t>分立</a:t>
            </a:r>
          </a:p>
        </p:txBody>
      </p:sp>
      <p:pic>
        <p:nvPicPr>
          <p:cNvPr id="10" name="內容版面配置區 5" descr="4 - 複製.JPG"/>
          <p:cNvPicPr>
            <a:picLocks noChangeAspect="1"/>
          </p:cNvPicPr>
          <p:nvPr/>
        </p:nvPicPr>
        <p:blipFill>
          <a:blip r:embed="rId2" cstate="print">
            <a:clrChange>
              <a:clrFrom>
                <a:srgbClr val="F3FBFD"/>
              </a:clrFrom>
              <a:clrTo>
                <a:srgbClr val="F3FBFD">
                  <a:alpha val="0"/>
                </a:srgbClr>
              </a:clrTo>
            </a:clrChange>
          </a:blip>
          <a:srcRect l="62121" b="60791"/>
          <a:stretch>
            <a:fillRect/>
          </a:stretch>
        </p:blipFill>
        <p:spPr>
          <a:xfrm>
            <a:off x="35496" y="1628800"/>
            <a:ext cx="2340260" cy="2808312"/>
          </a:xfrm>
          <a:prstGeom prst="rect">
            <a:avLst/>
          </a:prstGeom>
        </p:spPr>
      </p:pic>
      <p:pic>
        <p:nvPicPr>
          <p:cNvPr id="11" name="圖片 10" descr="4 - 複製 (2).JPG"/>
          <p:cNvPicPr>
            <a:picLocks noChangeAspect="1"/>
          </p:cNvPicPr>
          <p:nvPr/>
        </p:nvPicPr>
        <p:blipFill>
          <a:blip r:embed="rId3" cstate="print">
            <a:clrChange>
              <a:clrFrom>
                <a:srgbClr val="F3FBFE"/>
              </a:clrFrom>
              <a:clrTo>
                <a:srgbClr val="F3FBFE">
                  <a:alpha val="0"/>
                </a:srgbClr>
              </a:clrTo>
            </a:clrChange>
          </a:blip>
          <a:stretch>
            <a:fillRect/>
          </a:stretch>
        </p:blipFill>
        <p:spPr>
          <a:xfrm>
            <a:off x="6300192" y="1628800"/>
            <a:ext cx="2843807" cy="2548204"/>
          </a:xfrm>
          <a:prstGeom prst="rect">
            <a:avLst/>
          </a:prstGeom>
        </p:spPr>
      </p:pic>
    </p:spTree>
    <p:extLst>
      <p:ext uri="{BB962C8B-B14F-4D97-AF65-F5344CB8AC3E}">
        <p14:creationId xmlns="" xmlns:p14="http://schemas.microsoft.com/office/powerpoint/2010/main" val="137507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文字方塊 5"/>
          <p:cNvSpPr>
            <a:spLocks noChangeArrowheads="1"/>
          </p:cNvSpPr>
          <p:nvPr/>
        </p:nvSpPr>
        <p:spPr bwMode="auto">
          <a:xfrm>
            <a:off x="1062038" y="1332166"/>
            <a:ext cx="7648575" cy="1940957"/>
          </a:xfrm>
          <a:prstGeom prst="roundRect">
            <a:avLst>
              <a:gd name="adj" fmla="val 16667"/>
            </a:avLst>
          </a:prstGeom>
          <a:solidFill>
            <a:schemeClr val="accent1"/>
          </a:solidFill>
          <a:ln w="9525">
            <a:noFill/>
            <a:round/>
            <a:headEnd/>
            <a:tailEnd/>
          </a:ln>
        </p:spPr>
        <p:txBody>
          <a:bodyPr anchor="ctr">
            <a:spAutoFit/>
          </a:bodyPr>
          <a:lstStyle/>
          <a:p>
            <a:r>
              <a:rPr kumimoji="0" lang="zh-TW" altLang="en-US" sz="5400" dirty="0">
                <a:solidFill>
                  <a:schemeClr val="bg1"/>
                </a:solidFill>
                <a:latin typeface="微軟正黑體" pitchFamily="34" charset="-120"/>
                <a:ea typeface="微軟正黑體" pitchFamily="34" charset="-120"/>
              </a:rPr>
              <a:t>　</a:t>
            </a:r>
            <a:r>
              <a:rPr lang="zh-TW" altLang="en-US" sz="5400" dirty="0" smtClean="0">
                <a:solidFill>
                  <a:schemeClr val="bg1"/>
                </a:solidFill>
                <a:latin typeface="微軟正黑體" pitchFamily="34" charset="-120"/>
                <a:ea typeface="微軟正黑體" pitchFamily="34" charset="-120"/>
              </a:rPr>
              <a:t>民主國家有哪些常見的中央政府體制？</a:t>
            </a:r>
            <a:endParaRPr kumimoji="0" lang="zh-TW" altLang="en-US" sz="5400" dirty="0">
              <a:solidFill>
                <a:schemeClr val="bg1"/>
              </a:solidFill>
              <a:latin typeface="微軟正黑體" pitchFamily="34" charset="-120"/>
              <a:ea typeface="微軟正黑體" pitchFamily="34" charset="-120"/>
            </a:endParaRPr>
          </a:p>
        </p:txBody>
      </p:sp>
      <p:sp>
        <p:nvSpPr>
          <p:cNvPr id="7" name="橢圓 6">
            <a:extLst>
              <a:ext uri="{FF2B5EF4-FFF2-40B4-BE49-F238E27FC236}"/>
            </a:extLst>
          </p:cNvPr>
          <p:cNvSpPr/>
          <p:nvPr/>
        </p:nvSpPr>
        <p:spPr>
          <a:xfrm>
            <a:off x="537121" y="1052736"/>
            <a:ext cx="1298575" cy="129698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r>
              <a:rPr kumimoji="0" lang="zh-TW" altLang="en-US" sz="7200" dirty="0">
                <a:solidFill>
                  <a:schemeClr val="accent1"/>
                </a:solidFill>
                <a:latin typeface="微軟正黑體" pitchFamily="34" charset="-120"/>
                <a:ea typeface="微軟正黑體" pitchFamily="34" charset="-120"/>
              </a:rPr>
              <a:t>壹</a:t>
            </a:r>
          </a:p>
        </p:txBody>
      </p:sp>
      <p:pic>
        <p:nvPicPr>
          <p:cNvPr id="8196"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graphicFrame>
        <p:nvGraphicFramePr>
          <p:cNvPr id="5" name="內容版面配置區 3"/>
          <p:cNvGraphicFramePr>
            <a:graphicFrameLocks/>
          </p:cNvGraphicFramePr>
          <p:nvPr>
            <p:extLst>
              <p:ext uri="{D42A27DB-BD31-4B8C-83A1-F6EECF244321}">
                <p14:modId xmlns="" xmlns:p14="http://schemas.microsoft.com/office/powerpoint/2010/main" val="2889859259"/>
              </p:ext>
            </p:extLst>
          </p:nvPr>
        </p:nvGraphicFramePr>
        <p:xfrm>
          <a:off x="1828800" y="4005064"/>
          <a:ext cx="5486400" cy="1463040"/>
        </p:xfrm>
        <a:graphic>
          <a:graphicData uri="http://schemas.openxmlformats.org/drawingml/2006/table">
            <a:tbl>
              <a:tblPr firstRow="1" bandRow="1">
                <a:tableStyleId>{ED083AE6-46FA-4A59-8FB0-9F97EB10719F}</a:tableStyleId>
              </a:tblPr>
              <a:tblGrid>
                <a:gridCol w="2743200"/>
                <a:gridCol w="2743200"/>
              </a:tblGrid>
              <a:tr h="370840">
                <a:tc>
                  <a:txBody>
                    <a:bodyPr/>
                    <a:lstStyle/>
                    <a:p>
                      <a:pPr algn="ctr">
                        <a:lnSpc>
                          <a:spcPct val="150000"/>
                        </a:lnSpc>
                      </a:pPr>
                      <a:r>
                        <a:rPr lang="zh-TW" altLang="en-US" sz="3000" dirty="0" smtClean="0">
                          <a:solidFill>
                            <a:srgbClr val="FF0000"/>
                          </a:solidFill>
                          <a:latin typeface="微軟正黑體" pitchFamily="34" charset="-120"/>
                          <a:ea typeface="微軟正黑體" pitchFamily="34" charset="-120"/>
                        </a:rPr>
                        <a:t>內閣制</a:t>
                      </a:r>
                      <a:endParaRPr lang="en-US" altLang="zh-TW" sz="3000" dirty="0" smtClean="0">
                        <a:solidFill>
                          <a:srgbClr val="FF0000"/>
                        </a:solidFill>
                        <a:latin typeface="微軟正黑體" pitchFamily="34" charset="-120"/>
                        <a:ea typeface="微軟正黑體" pitchFamily="34" charset="-120"/>
                      </a:endParaRPr>
                    </a:p>
                    <a:p>
                      <a:pPr algn="ctr">
                        <a:lnSpc>
                          <a:spcPct val="150000"/>
                        </a:lnSpc>
                      </a:pPr>
                      <a:r>
                        <a:rPr lang="en-US" altLang="zh-TW" sz="3000" dirty="0" smtClean="0">
                          <a:solidFill>
                            <a:srgbClr val="FF0000"/>
                          </a:solidFill>
                          <a:latin typeface="微軟正黑體" pitchFamily="34" charset="-120"/>
                          <a:ea typeface="微軟正黑體" pitchFamily="34" charset="-120"/>
                        </a:rPr>
                        <a:t>(</a:t>
                      </a:r>
                      <a:r>
                        <a:rPr lang="zh-TW" altLang="en-US" sz="3000" dirty="0" smtClean="0">
                          <a:solidFill>
                            <a:srgbClr val="FF0000"/>
                          </a:solidFill>
                          <a:latin typeface="微軟正黑體" pitchFamily="34" charset="-120"/>
                          <a:ea typeface="微軟正黑體" pitchFamily="34" charset="-120"/>
                        </a:rPr>
                        <a:t>議會內閣制</a:t>
                      </a:r>
                      <a:r>
                        <a:rPr lang="en-US" altLang="zh-TW" sz="3000" dirty="0" smtClean="0">
                          <a:solidFill>
                            <a:srgbClr val="FF0000"/>
                          </a:solidFill>
                          <a:latin typeface="微軟正黑體" pitchFamily="34" charset="-120"/>
                          <a:ea typeface="微軟正黑體" pitchFamily="34" charset="-120"/>
                        </a:rPr>
                        <a:t>)</a:t>
                      </a:r>
                      <a:endParaRPr lang="zh-TW" altLang="en-US" sz="3000" dirty="0">
                        <a:solidFill>
                          <a:srgbClr val="FF0000"/>
                        </a:solidFill>
                        <a:latin typeface="微軟正黑體" pitchFamily="34" charset="-120"/>
                        <a:ea typeface="微軟正黑體" pitchFamily="34" charset="-120"/>
                      </a:endParaRPr>
                    </a:p>
                  </a:txBody>
                  <a:tcPr anchor="ctr">
                    <a:solidFill>
                      <a:schemeClr val="accent4">
                        <a:lumMod val="40000"/>
                        <a:lumOff val="60000"/>
                      </a:schemeClr>
                    </a:solidFill>
                  </a:tcPr>
                </a:tc>
                <a:tc>
                  <a:txBody>
                    <a:bodyPr/>
                    <a:lstStyle/>
                    <a:p>
                      <a:pPr algn="ctr">
                        <a:lnSpc>
                          <a:spcPct val="150000"/>
                        </a:lnSpc>
                      </a:pPr>
                      <a:r>
                        <a:rPr lang="zh-TW" altLang="en-US" sz="3000" dirty="0" smtClean="0">
                          <a:latin typeface="微軟正黑體" pitchFamily="34" charset="-120"/>
                          <a:ea typeface="微軟正黑體" pitchFamily="34" charset="-120"/>
                        </a:rPr>
                        <a:t>總統制</a:t>
                      </a:r>
                      <a:endParaRPr lang="zh-TW" altLang="en-US" sz="3000" dirty="0">
                        <a:latin typeface="微軟正黑體" pitchFamily="34" charset="-120"/>
                        <a:ea typeface="微軟正黑體" pitchFamily="34" charset="-120"/>
                      </a:endParaRPr>
                    </a:p>
                  </a:txBody>
                  <a:tcPr anchor="ctr">
                    <a:noFill/>
                  </a:tcPr>
                </a:tc>
              </a:tr>
            </a:tbl>
          </a:graphicData>
        </a:graphic>
      </p:graphicFrame>
      <p:pic>
        <p:nvPicPr>
          <p:cNvPr id="6"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188640"/>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742950" indent="-742950" algn="l">
              <a:buFont typeface="Arial" pitchFamily="34" charset="0"/>
              <a:buChar char="•"/>
            </a:pPr>
            <a:r>
              <a:rPr lang="zh-TW" altLang="en-US" sz="3200" b="1" dirty="0">
                <a:latin typeface="微軟正黑體" pitchFamily="34" charset="-120"/>
                <a:ea typeface="微軟正黑體" pitchFamily="34" charset="-120"/>
              </a:rPr>
              <a:t>制衡原理：</a:t>
            </a:r>
            <a:r>
              <a:rPr lang="zh-TW" altLang="en-US" sz="3200" b="1" dirty="0" smtClean="0">
                <a:latin typeface="微軟正黑體" pitchFamily="34" charset="-120"/>
                <a:ea typeface="微軟正黑體" pitchFamily="34" charset="-120"/>
              </a:rPr>
              <a:t>覆議權</a:t>
            </a:r>
            <a:endParaRPr lang="zh-TW" altLang="en-US" sz="3200" b="1" dirty="0">
              <a:latin typeface="微軟正黑體" pitchFamily="34" charset="-120"/>
              <a:ea typeface="微軟正黑體" pitchFamily="34" charset="-120"/>
            </a:endParaRPr>
          </a:p>
        </p:txBody>
      </p:sp>
      <p:pic>
        <p:nvPicPr>
          <p:cNvPr id="5" name="內容版面配置區 4" descr="5.JPG"/>
          <p:cNvPicPr>
            <a:picLocks noGrp="1" noChangeAspect="1"/>
          </p:cNvPicPr>
          <p:nvPr>
            <p:ph idx="1"/>
          </p:nvPr>
        </p:nvPicPr>
        <p:blipFill>
          <a:blip r:embed="rId2" cstate="print"/>
          <a:stretch>
            <a:fillRect/>
          </a:stretch>
        </p:blipFill>
        <p:spPr>
          <a:xfrm>
            <a:off x="0" y="1484784"/>
            <a:ext cx="9144000" cy="3024336"/>
          </a:xfrm>
        </p:spPr>
      </p:pic>
    </p:spTree>
    <p:extLst>
      <p:ext uri="{BB962C8B-B14F-4D97-AF65-F5344CB8AC3E}">
        <p14:creationId xmlns="" xmlns:p14="http://schemas.microsoft.com/office/powerpoint/2010/main" val="15306090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a:xfrm>
            <a:off x="2555875" y="0"/>
            <a:ext cx="4968875" cy="692150"/>
          </a:xfrm>
        </p:spPr>
        <p:txBody>
          <a:bodyPr>
            <a:normAutofit fontScale="90000"/>
          </a:bodyPr>
          <a:lstStyle/>
          <a:p>
            <a:pPr eaLnBrk="1" hangingPunct="1"/>
            <a:r>
              <a:rPr smtClean="0"/>
              <a:t>否決權</a:t>
            </a:r>
          </a:p>
        </p:txBody>
      </p:sp>
      <p:sp>
        <p:nvSpPr>
          <p:cNvPr id="54275" name="內容版面配置區 2"/>
          <p:cNvSpPr>
            <a:spLocks noGrp="1"/>
          </p:cNvSpPr>
          <p:nvPr>
            <p:ph type="body" sz="quarter" idx="13"/>
          </p:nvPr>
        </p:nvSpPr>
        <p:spPr/>
        <p:txBody>
          <a:bodyPr/>
          <a:lstStyle/>
          <a:p>
            <a:pPr>
              <a:lnSpc>
                <a:spcPts val="4000"/>
              </a:lnSpc>
              <a:buFont typeface="Arial" pitchFamily="34" charset="0"/>
              <a:buChar char="•"/>
            </a:pPr>
            <a:r>
              <a:t>在總統制國家中，總統的否決權可視為總統對國會立法的參與權，是總統制衡國會的重要權力之一。</a:t>
            </a:r>
            <a:endParaRPr lang="en-US" altLang="zh-TW"/>
          </a:p>
          <a:p>
            <a:pPr>
              <a:lnSpc>
                <a:spcPts val="4000"/>
              </a:lnSpc>
              <a:buFont typeface="Arial" pitchFamily="34" charset="0"/>
              <a:buChar char="•"/>
            </a:pPr>
            <a:r>
              <a:t>否決權又稱為「</a:t>
            </a:r>
            <a:r>
              <a:rPr b="1">
                <a:solidFill>
                  <a:srgbClr val="FF3C00"/>
                </a:solidFill>
              </a:rPr>
              <a:t>要求覆議權</a:t>
            </a:r>
            <a:r>
              <a:t>」。美國總統行使否決權將法案退回國會，國會的參、眾兩院皆須以</a:t>
            </a:r>
            <a:r>
              <a:rPr lang="en-US" altLang="zh-TW"/>
              <a:t>2/3</a:t>
            </a:r>
            <a:r>
              <a:t>多數通過才能維持原法案，將法案送交總統公布，否則該法案即被總統否決。</a:t>
            </a:r>
          </a:p>
        </p:txBody>
      </p:sp>
      <p:sp>
        <p:nvSpPr>
          <p:cNvPr id="54276" name="投影片編號版面配置區 1"/>
          <p:cNvSpPr>
            <a:spLocks noGrp="1"/>
          </p:cNvSpPr>
          <p:nvPr>
            <p:ph type="sldNum" sz="quarter" idx="16"/>
          </p:nvPr>
        </p:nvSpPr>
        <p:spPr bwMode="auto">
          <a:noFill/>
          <a:ln>
            <a:miter lim="800000"/>
            <a:headEnd/>
            <a:tailEnd/>
          </a:ln>
        </p:spPr>
        <p:txBody>
          <a:bodyPr/>
          <a:lstStyle/>
          <a:p>
            <a:fld id="{C96347FE-546A-498D-B584-1A9C48C364B0}" type="slidenum">
              <a:rPr lang="zh-TW" altLang="en-US" smtClean="0"/>
              <a:pPr/>
              <a:t>31</a:t>
            </a:fld>
            <a:endParaRPr lang="zh-TW" alt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457200" y="1412776"/>
            <a:ext cx="8229600" cy="4713387"/>
          </a:xfrm>
        </p:spPr>
        <p:txBody>
          <a:bodyPr>
            <a:normAutofit/>
          </a:bodyPr>
          <a:lstStyle/>
          <a:p>
            <a:pPr marL="514350" indent="-514350">
              <a:lnSpc>
                <a:spcPct val="150000"/>
              </a:lnSpc>
            </a:pPr>
            <a:r>
              <a:rPr lang="zh-TW" altLang="en-US" sz="3000" dirty="0" smtClean="0">
                <a:latin typeface="微軟正黑體" pitchFamily="34" charset="-120"/>
                <a:ea typeface="微軟正黑體" pitchFamily="34" charset="-120"/>
              </a:rPr>
              <a:t>新聞報導：美國</a:t>
            </a:r>
            <a:r>
              <a:rPr lang="zh-TW" altLang="en-US" sz="3000" dirty="0">
                <a:latin typeface="微軟正黑體" pitchFamily="34" charset="-120"/>
                <a:ea typeface="微軟正黑體" pitchFamily="34" charset="-120"/>
              </a:rPr>
              <a:t>府會擂台對抗，總統</a:t>
            </a:r>
            <a:r>
              <a:rPr lang="zh-TW" altLang="en-US" sz="3000" dirty="0" smtClean="0">
                <a:latin typeface="微軟正黑體" pitchFamily="34" charset="-120"/>
                <a:ea typeface="微軟正黑體" pitchFamily="34" charset="-120"/>
              </a:rPr>
              <a:t>川普首度</a:t>
            </a:r>
            <a:r>
              <a:rPr lang="zh-TW" altLang="en-US" sz="3000" dirty="0">
                <a:latin typeface="微軟正黑體" pitchFamily="34" charset="-120"/>
                <a:ea typeface="微軟正黑體" pitchFamily="34" charset="-120"/>
              </a:rPr>
              <a:t>在任內動用否決權，</a:t>
            </a:r>
            <a:r>
              <a:rPr lang="zh-TW" altLang="en-US" sz="3000" dirty="0" smtClean="0">
                <a:latin typeface="微軟正黑體" pitchFamily="34" charset="-120"/>
                <a:ea typeface="微軟正黑體" pitchFamily="34" charset="-120"/>
              </a:rPr>
              <a:t>推翻國會決議。目的</a:t>
            </a:r>
            <a:r>
              <a:rPr lang="zh-TW" altLang="en-US" sz="3000" dirty="0">
                <a:latin typeface="微軟正黑體" pitchFamily="34" charset="-120"/>
                <a:ea typeface="微軟正黑體" pitchFamily="34" charset="-120"/>
              </a:rPr>
              <a:t>是要取得美墨邊界築牆經費</a:t>
            </a:r>
            <a:r>
              <a:rPr lang="zh-TW" altLang="en-US" sz="3000" dirty="0" smtClean="0">
                <a:latin typeface="微軟正黑體" pitchFamily="34" charset="-120"/>
                <a:ea typeface="微軟正黑體" pitchFamily="34" charset="-120"/>
              </a:rPr>
              <a:t>。</a:t>
            </a:r>
            <a:endParaRPr lang="en-US" altLang="zh-TW" sz="3000" dirty="0" smtClean="0">
              <a:latin typeface="微軟正黑體" pitchFamily="34" charset="-120"/>
              <a:ea typeface="微軟正黑體" pitchFamily="34" charset="-120"/>
            </a:endParaRPr>
          </a:p>
          <a:p>
            <a:pPr marL="514350" indent="-514350">
              <a:lnSpc>
                <a:spcPct val="150000"/>
              </a:lnSpc>
            </a:pPr>
            <a:r>
              <a:rPr lang="zh-TW" altLang="en-US" sz="3000" dirty="0" smtClean="0">
                <a:latin typeface="微軟正黑體" pitchFamily="34" charset="-120"/>
                <a:ea typeface="微軟正黑體" pitchFamily="34" charset="-120"/>
              </a:rPr>
              <a:t>聯邦</a:t>
            </a:r>
            <a:r>
              <a:rPr lang="zh-TW" altLang="en-US" sz="3000" dirty="0">
                <a:latin typeface="微軟正黑體" pitchFamily="34" charset="-120"/>
                <a:ea typeface="微軟正黑體" pitchFamily="34" charset="-120"/>
              </a:rPr>
              <a:t>眾議院議長裴洛西回應說，眾院</a:t>
            </a:r>
            <a:r>
              <a:rPr lang="zh-TW" altLang="en-US" sz="3000" dirty="0" smtClean="0">
                <a:latin typeface="微軟正黑體" pitchFamily="34" charset="-120"/>
                <a:ea typeface="微軟正黑體" pitchFamily="34" charset="-120"/>
              </a:rPr>
              <a:t>將進行表決</a:t>
            </a:r>
            <a:r>
              <a:rPr lang="zh-TW" altLang="en-US" sz="3000" dirty="0">
                <a:latin typeface="微軟正黑體" pitchFamily="34" charset="-120"/>
                <a:ea typeface="微軟正黑體" pitchFamily="34" charset="-120"/>
              </a:rPr>
              <a:t>，尋求推翻否決權。</a:t>
            </a:r>
          </a:p>
        </p:txBody>
      </p:sp>
      <p:grpSp>
        <p:nvGrpSpPr>
          <p:cNvPr id="5" name="群組 17"/>
          <p:cNvGrpSpPr>
            <a:grpSpLocks/>
          </p:cNvGrpSpPr>
          <p:nvPr/>
        </p:nvGrpSpPr>
        <p:grpSpPr bwMode="auto">
          <a:xfrm>
            <a:off x="92075" y="116632"/>
            <a:ext cx="2251075" cy="1050925"/>
            <a:chOff x="0" y="0"/>
            <a:chExt cx="2251710" cy="1051560"/>
          </a:xfrm>
        </p:grpSpPr>
        <p:sp>
          <p:nvSpPr>
            <p:cNvPr id="6" name="框架 5"/>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時事議題</a:t>
              </a:r>
              <a:endParaRPr kumimoji="0" lang="zh-TW" altLang="en-US" sz="3200" b="1" dirty="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27759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 xmlns:p14="http://schemas.microsoft.com/office/powerpoint/2010/main" val="4234846173"/>
              </p:ext>
            </p:extLst>
          </p:nvPr>
        </p:nvGraphicFramePr>
        <p:xfrm>
          <a:off x="395536" y="1268760"/>
          <a:ext cx="8424936" cy="2011680"/>
        </p:xfrm>
        <a:graphic>
          <a:graphicData uri="http://schemas.openxmlformats.org/drawingml/2006/table">
            <a:tbl>
              <a:tblPr firstRow="1" bandRow="1">
                <a:tableStyleId>{E8B1032C-EA38-4F05-BA0D-38AFFFC7BED3}</a:tableStyleId>
              </a:tblPr>
              <a:tblGrid>
                <a:gridCol w="936104"/>
                <a:gridCol w="7488832"/>
              </a:tblGrid>
              <a:tr h="370840">
                <a:tc>
                  <a:txBody>
                    <a:bodyPr/>
                    <a:lstStyle/>
                    <a:p>
                      <a:pPr>
                        <a:lnSpc>
                          <a:spcPct val="150000"/>
                        </a:lnSpc>
                      </a:pPr>
                      <a:r>
                        <a:rPr lang="zh-TW" altLang="en-US" sz="2800" b="0" i="0" kern="1200" dirty="0" smtClean="0">
                          <a:solidFill>
                            <a:schemeClr val="tx1"/>
                          </a:solidFill>
                          <a:effectLst/>
                          <a:latin typeface="微軟正黑體" pitchFamily="34" charset="-120"/>
                          <a:ea typeface="微軟正黑體" pitchFamily="34" charset="-120"/>
                          <a:cs typeface="+mn-cs"/>
                        </a:rPr>
                        <a:t>總統川普</a:t>
                      </a:r>
                      <a:endParaRPr lang="zh-TW" altLang="en-US" sz="2800" dirty="0">
                        <a:latin typeface="微軟正黑體" pitchFamily="34" charset="-120"/>
                        <a:ea typeface="微軟正黑體" pitchFamily="34" charset="-120"/>
                      </a:endParaRPr>
                    </a:p>
                  </a:txBody>
                  <a:tcPr anchor="ctr"/>
                </a:tc>
                <a:tc>
                  <a:txBody>
                    <a:bodyPr/>
                    <a:lstStyle/>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Ø"/>
                        <a:tabLst/>
                        <a:defRPr/>
                      </a:pPr>
                      <a:r>
                        <a:rPr lang="zh-TW" altLang="en-US" sz="2800" b="0" i="0" kern="1200" dirty="0" smtClean="0">
                          <a:solidFill>
                            <a:schemeClr val="tx1"/>
                          </a:solidFill>
                          <a:effectLst/>
                          <a:latin typeface="微軟正黑體" pitchFamily="34" charset="-120"/>
                          <a:ea typeface="微軟正黑體" pitchFamily="34" charset="-120"/>
                          <a:cs typeface="+mn-cs"/>
                        </a:rPr>
                        <a:t>否決權是用來「保衛所有美國人民的安全」。</a:t>
                      </a:r>
                      <a:endParaRPr lang="en-US" altLang="zh-TW" sz="2800" b="0" i="0" kern="1200" dirty="0" smtClean="0">
                        <a:solidFill>
                          <a:schemeClr val="tx1"/>
                        </a:solidFill>
                        <a:effectLst/>
                        <a:latin typeface="微軟正黑體" pitchFamily="34" charset="-120"/>
                        <a:ea typeface="微軟正黑體" pitchFamily="34" charset="-120"/>
                        <a:cs typeface="+mn-cs"/>
                      </a:endParaRP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Ø"/>
                        <a:tabLst/>
                        <a:defRPr/>
                      </a:pPr>
                      <a:r>
                        <a:rPr lang="zh-TW" altLang="en-US" sz="2800" b="0" i="0" kern="1200" dirty="0" smtClean="0">
                          <a:solidFill>
                            <a:schemeClr val="tx1"/>
                          </a:solidFill>
                          <a:effectLst/>
                          <a:latin typeface="微軟正黑體" pitchFamily="34" charset="-120"/>
                          <a:ea typeface="微軟正黑體" pitchFamily="34" charset="-120"/>
                          <a:cs typeface="+mn-cs"/>
                        </a:rPr>
                        <a:t>否決權是伸張總統的權力，不需國會批准而能獲得築牆經費。</a:t>
                      </a:r>
                      <a:endParaRPr lang="zh-TW" altLang="en-US" sz="2800" dirty="0" smtClean="0">
                        <a:latin typeface="微軟正黑體" pitchFamily="34" charset="-120"/>
                        <a:ea typeface="微軟正黑體" pitchFamily="34" charset="-120"/>
                      </a:endParaRPr>
                    </a:p>
                  </a:txBody>
                  <a:tcPr/>
                </a:tc>
              </a:tr>
            </a:tbl>
          </a:graphicData>
        </a:graphic>
      </p:graphicFrame>
      <p:graphicFrame>
        <p:nvGraphicFramePr>
          <p:cNvPr id="5" name="表格 4"/>
          <p:cNvGraphicFramePr>
            <a:graphicFrameLocks noGrp="1"/>
          </p:cNvGraphicFramePr>
          <p:nvPr>
            <p:extLst>
              <p:ext uri="{D42A27DB-BD31-4B8C-83A1-F6EECF244321}">
                <p14:modId xmlns="" xmlns:p14="http://schemas.microsoft.com/office/powerpoint/2010/main" val="951818501"/>
              </p:ext>
            </p:extLst>
          </p:nvPr>
        </p:nvGraphicFramePr>
        <p:xfrm>
          <a:off x="395536" y="3429000"/>
          <a:ext cx="8424936" cy="2651760"/>
        </p:xfrm>
        <a:graphic>
          <a:graphicData uri="http://schemas.openxmlformats.org/drawingml/2006/table">
            <a:tbl>
              <a:tblPr firstRow="1" bandRow="1">
                <a:tableStyleId>{BDBED569-4797-4DF1-A0F4-6AAB3CD982D8}</a:tableStyleId>
              </a:tblPr>
              <a:tblGrid>
                <a:gridCol w="1656184"/>
                <a:gridCol w="6768752"/>
              </a:tblGrid>
              <a:tr h="370840">
                <a:tc>
                  <a:txBody>
                    <a:bodyPr/>
                    <a:lstStyle/>
                    <a:p>
                      <a:pPr fontAlgn="base">
                        <a:lnSpc>
                          <a:spcPct val="150000"/>
                        </a:lnSpc>
                      </a:pPr>
                      <a:r>
                        <a:rPr lang="zh-TW" altLang="en-US" sz="2800" kern="1200" dirty="0" smtClean="0">
                          <a:effectLst/>
                          <a:latin typeface="微軟正黑體" pitchFamily="34" charset="-120"/>
                          <a:ea typeface="微軟正黑體" pitchFamily="34" charset="-120"/>
                        </a:rPr>
                        <a:t>民主黨籍─</a:t>
                      </a:r>
                      <a:endParaRPr lang="en-US" altLang="zh-TW" sz="2800" kern="1200" dirty="0" smtClean="0">
                        <a:effectLst/>
                        <a:latin typeface="微軟正黑體" pitchFamily="34" charset="-120"/>
                        <a:ea typeface="微軟正黑體" pitchFamily="34" charset="-120"/>
                      </a:endParaRPr>
                    </a:p>
                    <a:p>
                      <a:pPr fontAlgn="base">
                        <a:lnSpc>
                          <a:spcPct val="150000"/>
                        </a:lnSpc>
                      </a:pPr>
                      <a:r>
                        <a:rPr lang="zh-TW" altLang="en-US" sz="2800" kern="1200" dirty="0" smtClean="0">
                          <a:effectLst/>
                          <a:latin typeface="微軟正黑體" pitchFamily="34" charset="-120"/>
                          <a:ea typeface="微軟正黑體" pitchFamily="34" charset="-120"/>
                        </a:rPr>
                        <a:t>眾院議長裴洛西</a:t>
                      </a:r>
                      <a:endParaRPr lang="zh-TW" altLang="en-US" sz="2800" dirty="0">
                        <a:latin typeface="微軟正黑體" pitchFamily="34" charset="-120"/>
                        <a:ea typeface="微軟正黑體" pitchFamily="34" charset="-120"/>
                      </a:endParaRPr>
                    </a:p>
                  </a:txBody>
                  <a:tcPr/>
                </a:tc>
                <a:tc>
                  <a:txBody>
                    <a:bodyPr/>
                    <a:lstStyle/>
                    <a:p>
                      <a:pPr marL="457200" indent="-457200" fontAlgn="base">
                        <a:lnSpc>
                          <a:spcPct val="150000"/>
                        </a:lnSpc>
                        <a:buFont typeface="Wingdings" pitchFamily="2" charset="2"/>
                        <a:buChar char="u"/>
                      </a:pPr>
                      <a:r>
                        <a:rPr lang="zh-TW" altLang="en-US" sz="2800" kern="1200" dirty="0" smtClean="0">
                          <a:effectLst/>
                          <a:latin typeface="微軟正黑體" pitchFamily="34" charset="-120"/>
                          <a:ea typeface="微軟正黑體" pitchFamily="34" charset="-120"/>
                        </a:rPr>
                        <a:t>一直帶領阻止川普的邊界築牆計畫，指川普的行動是「無法無天地奪權」。</a:t>
                      </a:r>
                      <a:endParaRPr lang="en-US" altLang="zh-TW" sz="2800" kern="1200" dirty="0" smtClean="0">
                        <a:effectLst/>
                        <a:latin typeface="微軟正黑體" pitchFamily="34" charset="-120"/>
                        <a:ea typeface="微軟正黑體" pitchFamily="34" charset="-120"/>
                      </a:endParaRPr>
                    </a:p>
                    <a:p>
                      <a:pPr marL="457200" indent="-457200" fontAlgn="base">
                        <a:lnSpc>
                          <a:spcPct val="150000"/>
                        </a:lnSpc>
                        <a:buFont typeface="Wingdings" pitchFamily="2" charset="2"/>
                        <a:buChar char="u"/>
                      </a:pPr>
                      <a:r>
                        <a:rPr lang="zh-TW" altLang="en-US" sz="2800" kern="1200" dirty="0" smtClean="0">
                          <a:effectLst/>
                          <a:latin typeface="微軟正黑體" pitchFamily="34" charset="-120"/>
                          <a:ea typeface="微軟正黑體" pitchFamily="34" charset="-120"/>
                        </a:rPr>
                        <a:t>她說：「總統選擇繼續違憲、對抗國會，以及違反美國人民的意志。」</a:t>
                      </a:r>
                    </a:p>
                  </a:txBody>
                  <a:tcPr/>
                </a:tc>
              </a:tr>
            </a:tbl>
          </a:graphicData>
        </a:graphic>
      </p:graphicFrame>
      <p:grpSp>
        <p:nvGrpSpPr>
          <p:cNvPr id="6" name="群組 17"/>
          <p:cNvGrpSpPr>
            <a:grpSpLocks/>
          </p:cNvGrpSpPr>
          <p:nvPr/>
        </p:nvGrpSpPr>
        <p:grpSpPr bwMode="auto">
          <a:xfrm>
            <a:off x="92075" y="116632"/>
            <a:ext cx="2251075" cy="1050925"/>
            <a:chOff x="0" y="0"/>
            <a:chExt cx="2251710" cy="1051560"/>
          </a:xfrm>
        </p:grpSpPr>
        <p:sp>
          <p:nvSpPr>
            <p:cNvPr id="7" name="框架 6"/>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8"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議題剖析</a:t>
              </a:r>
              <a:endParaRPr kumimoji="0" lang="zh-TW" altLang="en-US" sz="3200" b="1" dirty="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27968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457200" y="1340768"/>
            <a:ext cx="8229600" cy="4785395"/>
          </a:xfrm>
        </p:spPr>
        <p:txBody>
          <a:bodyPr>
            <a:normAutofit/>
          </a:bodyPr>
          <a:lstStyle/>
          <a:p>
            <a:pPr marL="514350" indent="-514350">
              <a:lnSpc>
                <a:spcPct val="150000"/>
              </a:lnSpc>
              <a:buNone/>
            </a:pPr>
            <a:r>
              <a:rPr lang="en-US" altLang="zh-TW" sz="3000" dirty="0" smtClean="0">
                <a:latin typeface="微軟正黑體" pitchFamily="34" charset="-120"/>
                <a:ea typeface="微軟正黑體" pitchFamily="34" charset="-120"/>
              </a:rPr>
              <a:t>Q</a:t>
            </a:r>
            <a:r>
              <a:rPr lang="zh-TW" altLang="en-US" sz="3000" dirty="0" smtClean="0">
                <a:latin typeface="微軟正黑體" pitchFamily="34" charset="-120"/>
                <a:ea typeface="微軟正黑體" pitchFamily="34" charset="-120"/>
              </a:rPr>
              <a:t>：請簡答否決權的使用方法？</a:t>
            </a:r>
            <a:endParaRPr lang="en-US" altLang="zh-TW" sz="3000" dirty="0" smtClean="0">
              <a:latin typeface="微軟正黑體" pitchFamily="34" charset="-120"/>
              <a:ea typeface="微軟正黑體" pitchFamily="34" charset="-120"/>
            </a:endParaRPr>
          </a:p>
          <a:p>
            <a:pPr marL="514350" indent="-514350">
              <a:lnSpc>
                <a:spcPct val="150000"/>
              </a:lnSpc>
              <a:buNone/>
            </a:pPr>
            <a:r>
              <a:rPr lang="en-US" altLang="zh-TW" sz="3000" dirty="0" smtClean="0">
                <a:latin typeface="微軟正黑體" pitchFamily="34" charset="-120"/>
                <a:ea typeface="微軟正黑體" pitchFamily="34" charset="-120"/>
              </a:rPr>
              <a:t>A</a:t>
            </a:r>
            <a:r>
              <a:rPr lang="zh-TW" altLang="en-US" sz="3000" dirty="0" smtClean="0">
                <a:latin typeface="微軟正黑體" pitchFamily="34" charset="-120"/>
                <a:ea typeface="微軟正黑體" pitchFamily="34" charset="-120"/>
              </a:rPr>
              <a:t>：</a:t>
            </a:r>
          </a:p>
          <a:p>
            <a:pPr marL="514350" indent="-514350">
              <a:lnSpc>
                <a:spcPct val="150000"/>
              </a:lnSpc>
            </a:pPr>
            <a:endParaRPr lang="zh-TW" altLang="en-US" sz="3000" dirty="0">
              <a:latin typeface="微軟正黑體" pitchFamily="34" charset="-120"/>
              <a:ea typeface="微軟正黑體" pitchFamily="34" charset="-120"/>
            </a:endParaRPr>
          </a:p>
        </p:txBody>
      </p:sp>
      <p:grpSp>
        <p:nvGrpSpPr>
          <p:cNvPr id="6" name="群組 17"/>
          <p:cNvGrpSpPr>
            <a:grpSpLocks/>
          </p:cNvGrpSpPr>
          <p:nvPr/>
        </p:nvGrpSpPr>
        <p:grpSpPr bwMode="auto">
          <a:xfrm>
            <a:off x="92075" y="57150"/>
            <a:ext cx="2679725" cy="1050925"/>
            <a:chOff x="0" y="0"/>
            <a:chExt cx="2680481" cy="1051560"/>
          </a:xfrm>
        </p:grpSpPr>
        <p:sp>
          <p:nvSpPr>
            <p:cNvPr id="7" name="框架 6"/>
            <p:cNvSpPr/>
            <p:nvPr/>
          </p:nvSpPr>
          <p:spPr>
            <a:xfrm>
              <a:off x="0" y="0"/>
              <a:ext cx="2680481"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8" name="文字方塊 16"/>
            <p:cNvSpPr txBox="1">
              <a:spLocks noChangeArrowheads="1"/>
            </p:cNvSpPr>
            <p:nvPr/>
          </p:nvSpPr>
          <p:spPr bwMode="auto">
            <a:xfrm>
              <a:off x="217170" y="228600"/>
              <a:ext cx="2237141" cy="585128"/>
            </a:xfrm>
            <a:prstGeom prst="rect">
              <a:avLst/>
            </a:prstGeom>
            <a:noFill/>
            <a:ln w="9525">
              <a:noFill/>
              <a:miter lim="800000"/>
              <a:headEnd/>
              <a:tailEnd/>
            </a:ln>
          </p:spPr>
          <p:txBody>
            <a:bodyPr wrap="none">
              <a:spAutoFit/>
            </a:bodyPr>
            <a:lstStyle/>
            <a:p>
              <a:r>
                <a:rPr lang="zh-TW" altLang="en-US" sz="3200" b="1" dirty="0" smtClean="0">
                  <a:latin typeface="微軟正黑體" pitchFamily="34" charset="-120"/>
                  <a:ea typeface="微軟正黑體" pitchFamily="34" charset="-120"/>
                </a:rPr>
                <a:t>議題小考箱</a:t>
              </a:r>
              <a:endParaRPr lang="en-US" altLang="zh-TW" sz="3200" b="1" dirty="0" smtClean="0">
                <a:latin typeface="微軟正黑體" pitchFamily="34" charset="-120"/>
                <a:ea typeface="微軟正黑體" pitchFamily="34" charset="-120"/>
              </a:endParaRPr>
            </a:p>
          </p:txBody>
        </p:sp>
      </p:grpSp>
      <p:pic>
        <p:nvPicPr>
          <p:cNvPr id="11" name="內容版面配置區 4" descr="5.JPG"/>
          <p:cNvPicPr>
            <a:picLocks noChangeAspect="1"/>
          </p:cNvPicPr>
          <p:nvPr/>
        </p:nvPicPr>
        <p:blipFill>
          <a:blip r:embed="rId3" cstate="print"/>
          <a:stretch>
            <a:fillRect/>
          </a:stretch>
        </p:blipFill>
        <p:spPr>
          <a:xfrm>
            <a:off x="467544" y="2852936"/>
            <a:ext cx="8028384" cy="2655351"/>
          </a:xfrm>
          <a:prstGeom prst="rect">
            <a:avLst/>
          </a:prstGeom>
        </p:spPr>
      </p:pic>
    </p:spTree>
    <p:extLst>
      <p:ext uri="{BB962C8B-B14F-4D97-AF65-F5344CB8AC3E}">
        <p14:creationId xmlns="" xmlns:p14="http://schemas.microsoft.com/office/powerpoint/2010/main" val="34586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4294967295"/>
            <p:extLst>
              <p:ext uri="{D42A27DB-BD31-4B8C-83A1-F6EECF244321}">
                <p14:modId xmlns="" xmlns:p14="http://schemas.microsoft.com/office/powerpoint/2010/main" val="1196640732"/>
              </p:ext>
            </p:extLst>
          </p:nvPr>
        </p:nvGraphicFramePr>
        <p:xfrm>
          <a:off x="518864" y="1268760"/>
          <a:ext cx="8229600" cy="5303520"/>
        </p:xfrm>
        <a:graphic>
          <a:graphicData uri="http://schemas.openxmlformats.org/drawingml/2006/table">
            <a:tbl>
              <a:tblPr firstRow="1" bandRow="1">
                <a:tableStyleId>{93296810-A885-4BE3-A3E7-6D5BEEA58F35}</a:tableStyleId>
              </a:tblPr>
              <a:tblGrid>
                <a:gridCol w="4258816"/>
                <a:gridCol w="3970784"/>
              </a:tblGrid>
              <a:tr h="432048">
                <a:tc>
                  <a:txBody>
                    <a:bodyPr/>
                    <a:lstStyle/>
                    <a:p>
                      <a:pPr algn="ctr">
                        <a:lnSpc>
                          <a:spcPct val="150000"/>
                        </a:lnSpc>
                      </a:pPr>
                      <a:r>
                        <a:rPr lang="zh-TW" altLang="en-US" sz="2800" dirty="0" smtClean="0">
                          <a:latin typeface="微軟正黑體" pitchFamily="34" charset="-120"/>
                          <a:ea typeface="微軟正黑體" pitchFamily="34" charset="-120"/>
                        </a:rPr>
                        <a:t>優點</a:t>
                      </a:r>
                      <a:endParaRPr lang="zh-TW" altLang="en-US" sz="2800" dirty="0">
                        <a:latin typeface="微軟正黑體" pitchFamily="34" charset="-120"/>
                        <a:ea typeface="微軟正黑體" pitchFamily="34" charset="-120"/>
                      </a:endParaRPr>
                    </a:p>
                  </a:txBody>
                  <a:tcPr/>
                </a:tc>
                <a:tc>
                  <a:txBody>
                    <a:bodyPr/>
                    <a:lstStyle/>
                    <a:p>
                      <a:pPr algn="ctr">
                        <a:lnSpc>
                          <a:spcPct val="150000"/>
                        </a:lnSpc>
                      </a:pPr>
                      <a:r>
                        <a:rPr lang="zh-TW" altLang="en-US" sz="2800" dirty="0" smtClean="0">
                          <a:latin typeface="微軟正黑體" pitchFamily="34" charset="-120"/>
                          <a:ea typeface="微軟正黑體" pitchFamily="34" charset="-120"/>
                        </a:rPr>
                        <a:t>缺點</a:t>
                      </a:r>
                      <a:endParaRPr lang="zh-TW" altLang="en-US" sz="2800" dirty="0">
                        <a:latin typeface="微軟正黑體" pitchFamily="34" charset="-120"/>
                        <a:ea typeface="微軟正黑體" pitchFamily="34" charset="-120"/>
                      </a:endParaRPr>
                    </a:p>
                  </a:txBody>
                  <a:tcPr/>
                </a:tc>
              </a:tr>
              <a:tr h="370840">
                <a:tc>
                  <a:txBody>
                    <a:bodyPr/>
                    <a:lstStyle/>
                    <a:p>
                      <a:pPr marL="285750" indent="-285750">
                        <a:lnSpc>
                          <a:spcPct val="150000"/>
                        </a:lnSpc>
                        <a:buFont typeface="Arial" pitchFamily="34" charset="0"/>
                        <a:buChar char="•"/>
                      </a:pPr>
                      <a:r>
                        <a:rPr lang="zh-TW" altLang="en-US" sz="2800" dirty="0" smtClean="0">
                          <a:latin typeface="微軟正黑體" pitchFamily="34" charset="-120"/>
                          <a:ea typeface="微軟正黑體" pitchFamily="34" charset="-120"/>
                        </a:rPr>
                        <a:t>人民主權：總統由人民選舉產生</a:t>
                      </a:r>
                      <a:endParaRPr lang="en-US" altLang="zh-TW" sz="28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2800" dirty="0" smtClean="0">
                          <a:latin typeface="微軟正黑體" pitchFamily="34" charset="-120"/>
                          <a:ea typeface="微軟正黑體" pitchFamily="34" charset="-120"/>
                        </a:rPr>
                        <a:t>不易濫權：行政立法分立制衡</a:t>
                      </a:r>
                      <a:endParaRPr lang="en-US" altLang="zh-TW" sz="28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2800" dirty="0" smtClean="0">
                          <a:latin typeface="微軟正黑體" pitchFamily="34" charset="-120"/>
                          <a:ea typeface="微軟正黑體" pitchFamily="34" charset="-120"/>
                        </a:rPr>
                        <a:t>雙重民意基礎：國會法案須經總統同意</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不行使否決權</a:t>
                      </a:r>
                      <a:r>
                        <a:rPr lang="en-US" altLang="zh-TW" sz="2800" dirty="0" smtClean="0">
                          <a:latin typeface="微軟正黑體" pitchFamily="34" charset="-120"/>
                          <a:ea typeface="微軟正黑體" pitchFamily="34" charset="-120"/>
                        </a:rPr>
                        <a:t>)</a:t>
                      </a:r>
                      <a:endParaRPr lang="zh-TW" altLang="en-US" sz="2800" dirty="0">
                        <a:latin typeface="微軟正黑體" pitchFamily="34" charset="-120"/>
                        <a:ea typeface="微軟正黑體" pitchFamily="34" charset="-120"/>
                      </a:endParaRPr>
                    </a:p>
                  </a:txBody>
                  <a:tcPr/>
                </a:tc>
                <a:tc>
                  <a:txBody>
                    <a:bodyPr/>
                    <a:lstStyle/>
                    <a:p>
                      <a:pPr marL="285750" indent="-285750">
                        <a:lnSpc>
                          <a:spcPct val="150000"/>
                        </a:lnSpc>
                        <a:buFont typeface="Arial" pitchFamily="34" charset="0"/>
                        <a:buChar char="•"/>
                      </a:pPr>
                      <a:r>
                        <a:rPr lang="zh-TW" altLang="en-US" sz="2800" dirty="0" smtClean="0">
                          <a:latin typeface="微軟正黑體" pitchFamily="34" charset="-120"/>
                          <a:ea typeface="微軟正黑體" pitchFamily="34" charset="-120"/>
                        </a:rPr>
                        <a:t>政治僵局：總統與國會多數不同政黨</a:t>
                      </a:r>
                      <a:endParaRPr lang="en-US" altLang="zh-TW" sz="28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2800" dirty="0" smtClean="0">
                          <a:latin typeface="微軟正黑體" pitchFamily="34" charset="-120"/>
                          <a:ea typeface="微軟正黑體" pitchFamily="34" charset="-120"/>
                        </a:rPr>
                        <a:t>易形成威權統治：總統挾民意一意孤行</a:t>
                      </a:r>
                      <a:endParaRPr lang="zh-TW" altLang="en-US" sz="2800" dirty="0">
                        <a:latin typeface="微軟正黑體" pitchFamily="34" charset="-120"/>
                        <a:ea typeface="微軟正黑體" pitchFamily="34" charset="-120"/>
                      </a:endParaRPr>
                    </a:p>
                  </a:txBody>
                  <a:tcPr/>
                </a:tc>
              </a:tr>
            </a:tbl>
          </a:graphicData>
        </a:graphic>
      </p:graphicFrame>
      <p:sp>
        <p:nvSpPr>
          <p:cNvPr id="5" name="五邊形 4"/>
          <p:cNvSpPr/>
          <p:nvPr/>
        </p:nvSpPr>
        <p:spPr>
          <a:xfrm>
            <a:off x="0" y="188640"/>
            <a:ext cx="5436096" cy="864096"/>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000" b="1" dirty="0" smtClean="0">
                <a:solidFill>
                  <a:schemeClr val="tx1"/>
                </a:solidFill>
                <a:latin typeface="微軟正黑體" pitchFamily="34" charset="-120"/>
                <a:ea typeface="微軟正黑體" pitchFamily="34" charset="-120"/>
              </a:rPr>
              <a:t>總統制的優缺點</a:t>
            </a:r>
            <a:endParaRPr lang="zh-TW" altLang="en-US" sz="3000" b="1" dirty="0">
              <a:solidFill>
                <a:schemeClr val="tx1"/>
              </a:solidFill>
              <a:latin typeface="微軟正黑體" pitchFamily="34" charset="-120"/>
              <a:ea typeface="微軟正黑體" pitchFamily="34" charset="-120"/>
            </a:endParaRPr>
          </a:p>
        </p:txBody>
      </p:sp>
    </p:spTree>
    <p:extLst>
      <p:ext uri="{BB962C8B-B14F-4D97-AF65-F5344CB8AC3E}">
        <p14:creationId xmlns="" xmlns:p14="http://schemas.microsoft.com/office/powerpoint/2010/main" val="551100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p:cNvSpPr/>
          <p:nvPr/>
        </p:nvSpPr>
        <p:spPr>
          <a:xfrm>
            <a:off x="107504" y="1124744"/>
            <a:ext cx="8892480" cy="5661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1"/>
          <p:cNvSpPr>
            <a:spLocks noGrp="1"/>
          </p:cNvSpPr>
          <p:nvPr>
            <p:ph type="title"/>
          </p:nvPr>
        </p:nvSpPr>
        <p:spPr>
          <a:xfrm>
            <a:off x="601216" y="188640"/>
            <a:ext cx="5626968" cy="850106"/>
          </a:xfrm>
        </p:spPr>
        <p:txBody>
          <a:bodyPr>
            <a:normAutofit/>
          </a:bodyPr>
          <a:lstStyle/>
          <a:p>
            <a:r>
              <a:rPr lang="zh-TW" altLang="en-US" sz="3600" b="1" dirty="0" smtClean="0">
                <a:latin typeface="微軟正黑體" pitchFamily="34" charset="-120"/>
                <a:ea typeface="微軟正黑體" pitchFamily="34" charset="-120"/>
              </a:rPr>
              <a:t>三、我國的中央政府體制？</a:t>
            </a:r>
            <a:endParaRPr lang="zh-TW" altLang="en-US" sz="3600" b="1" dirty="0">
              <a:latin typeface="微軟正黑體" pitchFamily="34" charset="-120"/>
              <a:ea typeface="微軟正黑體" pitchFamily="34" charset="-120"/>
            </a:endParaRPr>
          </a:p>
        </p:txBody>
      </p:sp>
      <p:grpSp>
        <p:nvGrpSpPr>
          <p:cNvPr id="5" name="群組 21"/>
          <p:cNvGrpSpPr>
            <a:grpSpLocks/>
          </p:cNvGrpSpPr>
          <p:nvPr/>
        </p:nvGrpSpPr>
        <p:grpSpPr bwMode="auto">
          <a:xfrm>
            <a:off x="0" y="281211"/>
            <a:ext cx="6702425" cy="771525"/>
            <a:chOff x="0" y="642314"/>
            <a:chExt cx="6701742" cy="772734"/>
          </a:xfrm>
        </p:grpSpPr>
        <p:grpSp>
          <p:nvGrpSpPr>
            <p:cNvPr id="6" name="群組 11"/>
            <p:cNvGrpSpPr>
              <a:grpSpLocks/>
            </p:cNvGrpSpPr>
            <p:nvPr/>
          </p:nvGrpSpPr>
          <p:grpSpPr bwMode="auto">
            <a:xfrm>
              <a:off x="0" y="642314"/>
              <a:ext cx="533413" cy="772734"/>
              <a:chOff x="0" y="1313645"/>
              <a:chExt cx="533413" cy="772734"/>
            </a:xfrm>
          </p:grpSpPr>
          <p:cxnSp>
            <p:nvCxnSpPr>
              <p:cNvPr id="8" name="直線接點 7"/>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 name="直線接點 6"/>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內容版面配置區 10" descr="6.JPG"/>
          <p:cNvPicPr>
            <a:picLocks noGrp="1" noChangeAspect="1"/>
          </p:cNvPicPr>
          <p:nvPr>
            <p:ph idx="1"/>
          </p:nvPr>
        </p:nvPicPr>
        <p:blipFill>
          <a:blip r:embed="rId2" cstate="print">
            <a:clrChange>
              <a:clrFrom>
                <a:srgbClr val="F5FAFD"/>
              </a:clrFrom>
              <a:clrTo>
                <a:srgbClr val="F5FAFD">
                  <a:alpha val="0"/>
                </a:srgbClr>
              </a:clrTo>
            </a:clrChange>
          </a:blip>
          <a:stretch>
            <a:fillRect/>
          </a:stretch>
        </p:blipFill>
        <p:spPr>
          <a:xfrm>
            <a:off x="288032" y="1124744"/>
            <a:ext cx="8748464" cy="5551515"/>
          </a:xfrm>
        </p:spPr>
      </p:pic>
    </p:spTree>
    <p:extLst>
      <p:ext uri="{BB962C8B-B14F-4D97-AF65-F5344CB8AC3E}">
        <p14:creationId xmlns="" xmlns:p14="http://schemas.microsoft.com/office/powerpoint/2010/main" val="21234156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836712"/>
            <a:ext cx="8229600" cy="5289451"/>
          </a:xfrm>
        </p:spPr>
        <p:txBody>
          <a:bodyPr>
            <a:noAutofit/>
          </a:bodyPr>
          <a:lstStyle/>
          <a:p>
            <a:pPr marL="742950" indent="-742950">
              <a:lnSpc>
                <a:spcPct val="150000"/>
              </a:lnSpc>
            </a:pPr>
            <a:r>
              <a:rPr lang="zh-TW" altLang="en-US" sz="3000" dirty="0" smtClean="0">
                <a:latin typeface="微軟正黑體" pitchFamily="34" charset="-120"/>
                <a:ea typeface="微軟正黑體" pitchFamily="34" charset="-120"/>
              </a:rPr>
              <a:t>根據上圖或你對臺灣政治體制運作的認識，覺得台灣比較像是哪一種體制？</a:t>
            </a:r>
            <a:endParaRPr lang="zh-TW" altLang="en-US" sz="3000"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 xmlns:p14="http://schemas.microsoft.com/office/powerpoint/2010/main" val="3008576854"/>
              </p:ext>
            </p:extLst>
          </p:nvPr>
        </p:nvGraphicFramePr>
        <p:xfrm>
          <a:off x="2195736" y="2780928"/>
          <a:ext cx="4064000" cy="914400"/>
        </p:xfrm>
        <a:graphic>
          <a:graphicData uri="http://schemas.openxmlformats.org/drawingml/2006/table">
            <a:tbl>
              <a:tblPr firstRow="1" bandRow="1">
                <a:tableStyleId>{BDBED569-4797-4DF1-A0F4-6AAB3CD982D8}</a:tableStyleId>
              </a:tblPr>
              <a:tblGrid>
                <a:gridCol w="2032000"/>
                <a:gridCol w="2032000"/>
              </a:tblGrid>
              <a:tr h="370840">
                <a:tc>
                  <a:txBody>
                    <a:bodyPr/>
                    <a:lstStyle/>
                    <a:p>
                      <a:pPr>
                        <a:lnSpc>
                          <a:spcPct val="150000"/>
                        </a:lnSpc>
                      </a:pPr>
                      <a:r>
                        <a:rPr lang="zh-TW" altLang="en-US" sz="3600" dirty="0" smtClean="0">
                          <a:latin typeface="微軟正黑體" pitchFamily="34" charset="-120"/>
                          <a:ea typeface="微軟正黑體" pitchFamily="34" charset="-120"/>
                        </a:rPr>
                        <a:t>內閣制？</a:t>
                      </a:r>
                      <a:endParaRPr lang="zh-TW" altLang="en-US" sz="3600" dirty="0">
                        <a:latin typeface="微軟正黑體" pitchFamily="34" charset="-120"/>
                        <a:ea typeface="微軟正黑體" pitchFamily="34" charset="-120"/>
                      </a:endParaRPr>
                    </a:p>
                  </a:txBody>
                  <a:tcPr/>
                </a:tc>
                <a:tc>
                  <a:txBody>
                    <a:bodyPr/>
                    <a:lstStyle/>
                    <a:p>
                      <a:pPr>
                        <a:lnSpc>
                          <a:spcPct val="150000"/>
                        </a:lnSpc>
                      </a:pPr>
                      <a:r>
                        <a:rPr lang="zh-TW" altLang="en-US" sz="3600" dirty="0" smtClean="0">
                          <a:latin typeface="微軟正黑體" pitchFamily="34" charset="-120"/>
                          <a:ea typeface="微軟正黑體" pitchFamily="34" charset="-120"/>
                        </a:rPr>
                        <a:t>總統制？</a:t>
                      </a:r>
                      <a:endParaRPr lang="zh-TW" altLang="en-US" sz="36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26056912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descr="6 - 複製.JPG"/>
          <p:cNvPicPr>
            <a:picLocks noChangeAspect="1"/>
          </p:cNvPicPr>
          <p:nvPr/>
        </p:nvPicPr>
        <p:blipFill>
          <a:blip r:embed="rId2" cstate="print">
            <a:clrChange>
              <a:clrFrom>
                <a:srgbClr val="F3FBFE"/>
              </a:clrFrom>
              <a:clrTo>
                <a:srgbClr val="F3FBFE">
                  <a:alpha val="0"/>
                </a:srgbClr>
              </a:clrTo>
            </a:clrChange>
          </a:blip>
          <a:stretch>
            <a:fillRect/>
          </a:stretch>
        </p:blipFill>
        <p:spPr>
          <a:xfrm>
            <a:off x="179512" y="1196752"/>
            <a:ext cx="4957754" cy="5278760"/>
          </a:xfrm>
          <a:prstGeom prst="rect">
            <a:avLst/>
          </a:prstGeom>
        </p:spPr>
      </p:pic>
      <p:sp>
        <p:nvSpPr>
          <p:cNvPr id="2" name="標題 1"/>
          <p:cNvSpPr>
            <a:spLocks noGrp="1"/>
          </p:cNvSpPr>
          <p:nvPr>
            <p:ph type="title" idx="4294967295"/>
          </p:nvPr>
        </p:nvSpPr>
        <p:spPr>
          <a:xfrm>
            <a:off x="590872" y="274638"/>
            <a:ext cx="8229600" cy="1143000"/>
          </a:xfrm>
        </p:spPr>
        <p:txBody>
          <a:bodyPr>
            <a:normAutofit/>
          </a:bodyPr>
          <a:lstStyle/>
          <a:p>
            <a:pPr marL="742950" indent="-742950" algn="l">
              <a:buFont typeface="+mj-lt"/>
              <a:buAutoNum type="arabicPeriod"/>
            </a:pPr>
            <a:r>
              <a:rPr lang="zh-TW" altLang="en-US" sz="3200" b="1" dirty="0">
                <a:latin typeface="微軟正黑體" pitchFamily="34" charset="-120"/>
                <a:ea typeface="微軟正黑體" pitchFamily="34" charset="-120"/>
              </a:rPr>
              <a:t>行政權的歸屬</a:t>
            </a:r>
          </a:p>
        </p:txBody>
      </p:sp>
      <p:sp>
        <p:nvSpPr>
          <p:cNvPr id="4" name="矩形 3"/>
          <p:cNvSpPr/>
          <p:nvPr/>
        </p:nvSpPr>
        <p:spPr>
          <a:xfrm>
            <a:off x="4211960" y="3284984"/>
            <a:ext cx="4086200" cy="1392497"/>
          </a:xfrm>
          <a:prstGeom prst="rect">
            <a:avLst/>
          </a:prstGeom>
        </p:spPr>
        <p:txBody>
          <a:bodyPr wrap="square">
            <a:spAutoFit/>
          </a:bodyPr>
          <a:lstStyle/>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人民直選</a:t>
            </a:r>
            <a:endParaRPr lang="en-US" altLang="zh-TW" sz="3000" dirty="0" smtClean="0">
              <a:latin typeface="微軟正黑體" pitchFamily="34" charset="-120"/>
              <a:ea typeface="微軟正黑體" pitchFamily="34" charset="-120"/>
            </a:endParaRPr>
          </a:p>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掌握行政實權</a:t>
            </a:r>
            <a:endParaRPr lang="en-US" altLang="zh-TW" sz="3000" dirty="0" smtClean="0">
              <a:latin typeface="微軟正黑體" pitchFamily="34" charset="-120"/>
              <a:ea typeface="微軟正黑體" pitchFamily="34" charset="-120"/>
            </a:endParaRPr>
          </a:p>
        </p:txBody>
      </p:sp>
      <p:sp>
        <p:nvSpPr>
          <p:cNvPr id="5" name="矩形 4"/>
          <p:cNvSpPr/>
          <p:nvPr/>
        </p:nvSpPr>
        <p:spPr>
          <a:xfrm>
            <a:off x="2267744" y="4797152"/>
            <a:ext cx="3744416" cy="1392497"/>
          </a:xfrm>
          <a:prstGeom prst="rect">
            <a:avLst/>
          </a:prstGeom>
        </p:spPr>
        <p:txBody>
          <a:bodyPr wrap="square">
            <a:spAutoFit/>
          </a:bodyPr>
          <a:lstStyle/>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最高行政機關</a:t>
            </a:r>
            <a:endParaRPr lang="en-US" altLang="zh-TW" sz="3000" dirty="0" smtClean="0">
              <a:latin typeface="微軟正黑體" pitchFamily="34" charset="-120"/>
              <a:ea typeface="微軟正黑體" pitchFamily="34" charset="-120"/>
            </a:endParaRPr>
          </a:p>
          <a:p>
            <a:pPr marL="457200" indent="-457200">
              <a:lnSpc>
                <a:spcPct val="150000"/>
              </a:lnSpc>
              <a:buFont typeface="Arial" pitchFamily="34" charset="0"/>
              <a:buChar char="•"/>
            </a:pPr>
            <a:r>
              <a:rPr lang="zh-TW" altLang="en-US" sz="3000" dirty="0">
                <a:latin typeface="微軟正黑體" pitchFamily="34" charset="-120"/>
                <a:ea typeface="微軟正黑體" pitchFamily="34" charset="-120"/>
              </a:rPr>
              <a:t>由總統任命</a:t>
            </a:r>
          </a:p>
        </p:txBody>
      </p:sp>
      <p:sp>
        <p:nvSpPr>
          <p:cNvPr id="8" name="矩形 7"/>
          <p:cNvSpPr/>
          <p:nvPr/>
        </p:nvSpPr>
        <p:spPr>
          <a:xfrm>
            <a:off x="5201816" y="1303600"/>
            <a:ext cx="3690664" cy="1477328"/>
          </a:xfrm>
          <a:prstGeom prst="rect">
            <a:avLst/>
          </a:prstGeom>
        </p:spPr>
        <p:txBody>
          <a:bodyPr wrap="square">
            <a:spAutoFit/>
          </a:bodyPr>
          <a:lstStyle/>
          <a:p>
            <a:pPr marL="457200" indent="-457200">
              <a:lnSpc>
                <a:spcPct val="150000"/>
              </a:lnSpc>
              <a:buFont typeface="Arial" pitchFamily="34" charset="0"/>
              <a:buChar char="•"/>
            </a:pPr>
            <a:r>
              <a:rPr lang="zh-TW" altLang="en-US" sz="3000" b="1" dirty="0" smtClean="0">
                <a:solidFill>
                  <a:srgbClr val="FF0000"/>
                </a:solidFill>
                <a:latin typeface="微軟正黑體" pitchFamily="34" charset="-120"/>
                <a:ea typeface="微軟正黑體" pitchFamily="34" charset="-120"/>
              </a:rPr>
              <a:t>與行政院長共享行政實權</a:t>
            </a:r>
            <a:endParaRPr lang="en-US" altLang="zh-TW" sz="3000" dirty="0" smtClean="0"/>
          </a:p>
        </p:txBody>
      </p:sp>
    </p:spTree>
    <p:extLst>
      <p:ext uri="{BB962C8B-B14F-4D97-AF65-F5344CB8AC3E}">
        <p14:creationId xmlns="" xmlns:p14="http://schemas.microsoft.com/office/powerpoint/2010/main" val="301065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標題 1"/>
          <p:cNvSpPr>
            <a:spLocks noGrp="1"/>
          </p:cNvSpPr>
          <p:nvPr>
            <p:ph type="title"/>
          </p:nvPr>
        </p:nvSpPr>
        <p:spPr/>
        <p:txBody>
          <a:bodyPr>
            <a:normAutofit/>
          </a:bodyPr>
          <a:lstStyle/>
          <a:p>
            <a:pPr marL="514350" indent="-514350" algn="l">
              <a:buFont typeface="Arial" pitchFamily="34" charset="0"/>
              <a:buChar char="•"/>
            </a:pPr>
            <a:r>
              <a:rPr lang="zh-TW" altLang="en-US" sz="3200" b="1" dirty="0">
                <a:solidFill>
                  <a:srgbClr val="FF0000"/>
                </a:solidFill>
                <a:latin typeface="微軟正黑體" pitchFamily="34" charset="-120"/>
                <a:ea typeface="微軟正黑體" pitchFamily="34" charset="-120"/>
              </a:rPr>
              <a:t>部分副署</a:t>
            </a:r>
            <a:r>
              <a:rPr lang="zh-TW" altLang="en-US" sz="3200" b="1" dirty="0" smtClean="0">
                <a:solidFill>
                  <a:srgbClr val="FF0000"/>
                </a:solidFill>
                <a:latin typeface="微軟正黑體" pitchFamily="34" charset="-120"/>
                <a:ea typeface="微軟正黑體" pitchFamily="34" charset="-120"/>
              </a:rPr>
              <a:t>制度</a:t>
            </a:r>
            <a:endParaRPr lang="zh-TW" altLang="en-US" sz="3200" dirty="0">
              <a:latin typeface="微軟正黑體" pitchFamily="34" charset="-120"/>
              <a:ea typeface="微軟正黑體" pitchFamily="34" charset="-120"/>
            </a:endParaRPr>
          </a:p>
        </p:txBody>
      </p:sp>
      <p:graphicFrame>
        <p:nvGraphicFramePr>
          <p:cNvPr id="5" name="內容版面配置區 4"/>
          <p:cNvGraphicFramePr>
            <a:graphicFrameLocks/>
          </p:cNvGraphicFramePr>
          <p:nvPr>
            <p:extLst>
              <p:ext uri="{D42A27DB-BD31-4B8C-83A1-F6EECF244321}">
                <p14:modId xmlns="" xmlns:p14="http://schemas.microsoft.com/office/powerpoint/2010/main" val="4113641274"/>
              </p:ext>
            </p:extLst>
          </p:nvPr>
        </p:nvGraphicFramePr>
        <p:xfrm>
          <a:off x="457200" y="1600200"/>
          <a:ext cx="8229600" cy="3611880"/>
        </p:xfrm>
        <a:graphic>
          <a:graphicData uri="http://schemas.openxmlformats.org/drawingml/2006/table">
            <a:tbl>
              <a:tblPr firstRow="1" bandRow="1">
                <a:tableStyleId>{F5AB1C69-6EDB-4FF4-983F-18BD219EF322}</a:tableStyleId>
              </a:tblPr>
              <a:tblGrid>
                <a:gridCol w="4114800"/>
                <a:gridCol w="4114800"/>
              </a:tblGrid>
              <a:tr h="370840">
                <a:tc>
                  <a:txBody>
                    <a:bodyPr/>
                    <a:lstStyle/>
                    <a:p>
                      <a:pPr algn="ctr">
                        <a:lnSpc>
                          <a:spcPct val="150000"/>
                        </a:lnSpc>
                      </a:pPr>
                      <a:r>
                        <a:rPr lang="zh-TW" altLang="en-US" sz="3000" dirty="0" smtClean="0">
                          <a:latin typeface="微軟正黑體" pitchFamily="34" charset="-120"/>
                          <a:ea typeface="微軟正黑體" pitchFamily="34" charset="-120"/>
                        </a:rPr>
                        <a:t>需副署</a:t>
                      </a:r>
                      <a:endParaRPr lang="zh-TW" altLang="en-US" sz="3000" dirty="0">
                        <a:latin typeface="微軟正黑體" pitchFamily="34" charset="-120"/>
                        <a:ea typeface="微軟正黑體" pitchFamily="34" charset="-120"/>
                      </a:endParaRPr>
                    </a:p>
                  </a:txBody>
                  <a:tcPr/>
                </a:tc>
                <a:tc>
                  <a:txBody>
                    <a:bodyPr/>
                    <a:lstStyle/>
                    <a:p>
                      <a:pPr algn="ctr">
                        <a:lnSpc>
                          <a:spcPct val="150000"/>
                        </a:lnSpc>
                      </a:pPr>
                      <a:r>
                        <a:rPr lang="zh-TW" altLang="en-US" sz="3000" dirty="0" smtClean="0">
                          <a:latin typeface="微軟正黑體" pitchFamily="34" charset="-120"/>
                          <a:ea typeface="微軟正黑體" pitchFamily="34" charset="-120"/>
                        </a:rPr>
                        <a:t>不需副署</a:t>
                      </a:r>
                      <a:endParaRPr lang="zh-TW" altLang="en-US" sz="3000" dirty="0">
                        <a:latin typeface="微軟正黑體" pitchFamily="34" charset="-120"/>
                        <a:ea typeface="微軟正黑體" pitchFamily="34" charset="-120"/>
                      </a:endParaRPr>
                    </a:p>
                  </a:txBody>
                  <a:tcPr/>
                </a:tc>
              </a:tr>
              <a:tr h="370840">
                <a:tc>
                  <a:txBody>
                    <a:bodyPr/>
                    <a:lstStyle/>
                    <a:p>
                      <a:pPr marL="285750" indent="-285750">
                        <a:lnSpc>
                          <a:spcPct val="150000"/>
                        </a:lnSpc>
                        <a:buFont typeface="Wingdings" pitchFamily="2" charset="2"/>
                        <a:buChar char="ü"/>
                      </a:pPr>
                      <a:r>
                        <a:rPr lang="zh-TW" altLang="en-US" sz="3000" dirty="0" smtClean="0">
                          <a:latin typeface="微軟正黑體" pitchFamily="34" charset="-120"/>
                          <a:ea typeface="微軟正黑體" pitchFamily="34" charset="-120"/>
                        </a:rPr>
                        <a:t>公布法律、命令</a:t>
                      </a:r>
                      <a:endParaRPr lang="zh-TW" altLang="en-US" sz="3000" dirty="0">
                        <a:latin typeface="微軟正黑體" pitchFamily="34" charset="-120"/>
                        <a:ea typeface="微軟正黑體" pitchFamily="34" charset="-120"/>
                      </a:endParaRPr>
                    </a:p>
                  </a:txBody>
                  <a:tcPr/>
                </a:tc>
                <a:tc>
                  <a:txBody>
                    <a:bodyPr/>
                    <a:lstStyle/>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任免行政院長</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經立法院同意任命人員之任免</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解散立法院</a:t>
                      </a:r>
                      <a:endParaRPr lang="en-US" altLang="zh-TW" sz="3000" dirty="0" smtClean="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4029174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74638"/>
            <a:ext cx="4114800" cy="850106"/>
          </a:xfrm>
        </p:spPr>
        <p:txBody>
          <a:bodyPr>
            <a:normAutofit/>
          </a:bodyPr>
          <a:lstStyle/>
          <a:p>
            <a:r>
              <a:rPr lang="zh-TW" altLang="en-US" sz="3600" b="1" dirty="0" smtClean="0">
                <a:latin typeface="微軟正黑體" pitchFamily="34" charset="-120"/>
                <a:ea typeface="微軟正黑體" pitchFamily="34" charset="-120"/>
              </a:rPr>
              <a:t>中央政府權限劃分</a:t>
            </a:r>
            <a:endParaRPr lang="zh-TW" altLang="en-US" sz="3600" b="1" dirty="0">
              <a:latin typeface="微軟正黑體" pitchFamily="34" charset="-120"/>
              <a:ea typeface="微軟正黑體" pitchFamily="34" charset="-120"/>
            </a:endParaRPr>
          </a:p>
        </p:txBody>
      </p:sp>
      <p:grpSp>
        <p:nvGrpSpPr>
          <p:cNvPr id="4" name="群組 21"/>
          <p:cNvGrpSpPr>
            <a:grpSpLocks/>
          </p:cNvGrpSpPr>
          <p:nvPr/>
        </p:nvGrpSpPr>
        <p:grpSpPr bwMode="auto">
          <a:xfrm>
            <a:off x="0" y="425227"/>
            <a:ext cx="6702425" cy="771525"/>
            <a:chOff x="0" y="642314"/>
            <a:chExt cx="6701742" cy="772734"/>
          </a:xfrm>
        </p:grpSpPr>
        <p:grpSp>
          <p:nvGrpSpPr>
            <p:cNvPr id="5"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0" name="內容版面配置區 9" descr="擷取.JPG"/>
          <p:cNvPicPr>
            <a:picLocks noGrp="1" noChangeAspect="1"/>
          </p:cNvPicPr>
          <p:nvPr>
            <p:ph idx="1"/>
          </p:nvPr>
        </p:nvPicPr>
        <p:blipFill>
          <a:blip r:embed="rId2" cstate="print"/>
          <a:stretch>
            <a:fillRect/>
          </a:stretch>
        </p:blipFill>
        <p:spPr>
          <a:xfrm>
            <a:off x="0" y="1556792"/>
            <a:ext cx="9144000" cy="4053385"/>
          </a:xfrm>
        </p:spPr>
      </p:pic>
    </p:spTree>
    <p:extLst>
      <p:ext uri="{BB962C8B-B14F-4D97-AF65-F5344CB8AC3E}">
        <p14:creationId xmlns="" xmlns:p14="http://schemas.microsoft.com/office/powerpoint/2010/main" val="366129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標題 1"/>
          <p:cNvSpPr>
            <a:spLocks noGrp="1"/>
          </p:cNvSpPr>
          <p:nvPr>
            <p:ph type="title"/>
          </p:nvPr>
        </p:nvSpPr>
        <p:spPr/>
        <p:txBody>
          <a:bodyPr>
            <a:normAutofit/>
          </a:bodyPr>
          <a:lstStyle/>
          <a:p>
            <a:pPr marL="514350" indent="-514350" algn="l">
              <a:buFont typeface="+mj-lt"/>
              <a:buAutoNum type="arabicPeriod" startAt="2"/>
            </a:pPr>
            <a:r>
              <a:rPr lang="zh-TW" altLang="en-US" sz="3200" b="1" dirty="0">
                <a:latin typeface="微軟正黑體" pitchFamily="34" charset="-120"/>
                <a:ea typeface="微軟正黑體" pitchFamily="34" charset="-120"/>
              </a:rPr>
              <a:t>行政權</a:t>
            </a:r>
            <a:r>
              <a:rPr lang="zh-TW" altLang="en-US" sz="3200" b="1" dirty="0" smtClean="0">
                <a:latin typeface="微軟正黑體" pitchFamily="34" charset="-120"/>
                <a:ea typeface="微軟正黑體" pitchFamily="34" charset="-120"/>
              </a:rPr>
              <a:t>與立法權間的關係</a:t>
            </a:r>
            <a:endParaRPr lang="zh-TW" altLang="en-US" sz="3200" b="1" dirty="0">
              <a:latin typeface="微軟正黑體" pitchFamily="34" charset="-120"/>
              <a:ea typeface="微軟正黑體" pitchFamily="34" charset="-120"/>
            </a:endParaRPr>
          </a:p>
        </p:txBody>
      </p:sp>
      <p:cxnSp>
        <p:nvCxnSpPr>
          <p:cNvPr id="7" name="直線單箭頭接點 6"/>
          <p:cNvCxnSpPr/>
          <p:nvPr/>
        </p:nvCxnSpPr>
        <p:spPr>
          <a:xfrm flipH="1">
            <a:off x="2051720" y="4365104"/>
            <a:ext cx="4248472" cy="0"/>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grpSp>
        <p:nvGrpSpPr>
          <p:cNvPr id="10" name="群組 9"/>
          <p:cNvGrpSpPr/>
          <p:nvPr/>
        </p:nvGrpSpPr>
        <p:grpSpPr>
          <a:xfrm>
            <a:off x="1763688" y="1916832"/>
            <a:ext cx="4896544" cy="1224136"/>
            <a:chOff x="1763688" y="1916832"/>
            <a:chExt cx="4896544" cy="1224136"/>
          </a:xfrm>
        </p:grpSpPr>
        <p:cxnSp>
          <p:nvCxnSpPr>
            <p:cNvPr id="6" name="直線單箭頭接點 5"/>
            <p:cNvCxnSpPr/>
            <p:nvPr/>
          </p:nvCxnSpPr>
          <p:spPr>
            <a:xfrm>
              <a:off x="2051720" y="3140968"/>
              <a:ext cx="4248472" cy="0"/>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8" name="文字方塊 7"/>
            <p:cNvSpPr txBox="1"/>
            <p:nvPr/>
          </p:nvSpPr>
          <p:spPr>
            <a:xfrm>
              <a:off x="1763688" y="1916832"/>
              <a:ext cx="4896544" cy="784830"/>
            </a:xfrm>
            <a:prstGeom prst="rect">
              <a:avLst/>
            </a:prstGeom>
            <a:noFill/>
          </p:spPr>
          <p:txBody>
            <a:bodyPr wrap="square" rtlCol="0">
              <a:spAutoFit/>
            </a:bodyPr>
            <a:lstStyle/>
            <a:p>
              <a:pPr>
                <a:lnSpc>
                  <a:spcPct val="150000"/>
                </a:lnSpc>
              </a:pPr>
              <a:r>
                <a:rPr lang="zh-TW" altLang="en-US" sz="3000" dirty="0" smtClean="0">
                  <a:latin typeface="微軟正黑體" pitchFamily="34" charset="-120"/>
                  <a:ea typeface="微軟正黑體" pitchFamily="34" charset="-120"/>
                </a:rPr>
                <a:t>立法委員不得兼任行政閣員</a:t>
              </a:r>
              <a:endParaRPr lang="zh-TW" altLang="en-US" sz="3000" dirty="0">
                <a:latin typeface="微軟正黑體" pitchFamily="34" charset="-120"/>
                <a:ea typeface="微軟正黑體" pitchFamily="34" charset="-120"/>
              </a:endParaRPr>
            </a:p>
          </p:txBody>
        </p:sp>
      </p:grpSp>
      <p:sp>
        <p:nvSpPr>
          <p:cNvPr id="9" name="文字方塊 8"/>
          <p:cNvSpPr txBox="1"/>
          <p:nvPr/>
        </p:nvSpPr>
        <p:spPr>
          <a:xfrm>
            <a:off x="3563888" y="3356992"/>
            <a:ext cx="1350311" cy="769441"/>
          </a:xfrm>
          <a:prstGeom prst="rect">
            <a:avLst/>
          </a:prstGeom>
          <a:noFill/>
        </p:spPr>
        <p:txBody>
          <a:bodyPr wrap="square" rtlCol="0">
            <a:spAutoFit/>
          </a:bodyPr>
          <a:lstStyle/>
          <a:p>
            <a:r>
              <a:rPr lang="zh-TW" altLang="en-US" sz="4400" b="1" dirty="0" smtClean="0">
                <a:solidFill>
                  <a:srgbClr val="FF0000"/>
                </a:solidFill>
                <a:latin typeface="微軟正黑體" pitchFamily="34" charset="-120"/>
                <a:ea typeface="微軟正黑體" pitchFamily="34" charset="-120"/>
              </a:rPr>
              <a:t>分立</a:t>
            </a:r>
            <a:endParaRPr lang="zh-TW" altLang="en-US" sz="4400" b="1" dirty="0">
              <a:solidFill>
                <a:srgbClr val="FF0000"/>
              </a:solidFill>
              <a:latin typeface="微軟正黑體" pitchFamily="34" charset="-120"/>
              <a:ea typeface="微軟正黑體" pitchFamily="34" charset="-120"/>
            </a:endParaRPr>
          </a:p>
        </p:txBody>
      </p:sp>
      <p:pic>
        <p:nvPicPr>
          <p:cNvPr id="11" name="內容版面配置區 10" descr="6.JPG"/>
          <p:cNvPicPr>
            <a:picLocks noGrp="1" noChangeAspect="1"/>
          </p:cNvPicPr>
          <p:nvPr>
            <p:ph idx="1"/>
          </p:nvPr>
        </p:nvPicPr>
        <p:blipFill>
          <a:blip r:embed="rId2" cstate="print">
            <a:clrChange>
              <a:clrFrom>
                <a:srgbClr val="F5FAFD"/>
              </a:clrFrom>
              <a:clrTo>
                <a:srgbClr val="F5FAFD">
                  <a:alpha val="0"/>
                </a:srgbClr>
              </a:clrTo>
            </a:clrChange>
          </a:blip>
          <a:srcRect t="46202" r="85184" b="21371"/>
          <a:stretch>
            <a:fillRect/>
          </a:stretch>
        </p:blipFill>
        <p:spPr>
          <a:xfrm>
            <a:off x="179512" y="2420889"/>
            <a:ext cx="1762756" cy="2448272"/>
          </a:xfrm>
        </p:spPr>
      </p:pic>
      <p:pic>
        <p:nvPicPr>
          <p:cNvPr id="13" name="圖片 12" descr="6 - 複製.JPG"/>
          <p:cNvPicPr>
            <a:picLocks noChangeAspect="1"/>
          </p:cNvPicPr>
          <p:nvPr/>
        </p:nvPicPr>
        <p:blipFill>
          <a:blip r:embed="rId3" cstate="print">
            <a:clrChange>
              <a:clrFrom>
                <a:srgbClr val="F3FBFE"/>
              </a:clrFrom>
              <a:clrTo>
                <a:srgbClr val="F3FBFE">
                  <a:alpha val="0"/>
                </a:srgbClr>
              </a:clrTo>
            </a:clrChange>
          </a:blip>
          <a:stretch>
            <a:fillRect/>
          </a:stretch>
        </p:blipFill>
        <p:spPr>
          <a:xfrm>
            <a:off x="6372201" y="2060849"/>
            <a:ext cx="2771800" cy="2850672"/>
          </a:xfrm>
          <a:prstGeom prst="rect">
            <a:avLst/>
          </a:prstGeom>
        </p:spPr>
      </p:pic>
    </p:spTree>
    <p:extLst>
      <p:ext uri="{BB962C8B-B14F-4D97-AF65-F5344CB8AC3E}">
        <p14:creationId xmlns="" xmlns:p14="http://schemas.microsoft.com/office/powerpoint/2010/main" val="42126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文字方塊 10"/>
          <p:cNvSpPr txBox="1"/>
          <p:nvPr/>
        </p:nvSpPr>
        <p:spPr>
          <a:xfrm>
            <a:off x="2195736" y="1578858"/>
            <a:ext cx="4680521" cy="584775"/>
          </a:xfrm>
          <a:prstGeom prst="rect">
            <a:avLst/>
          </a:prstGeom>
          <a:noFill/>
        </p:spPr>
        <p:txBody>
          <a:bodyPr wrap="square" rtlCol="0">
            <a:spAutoFit/>
          </a:bodyPr>
          <a:lstStyle/>
          <a:p>
            <a:r>
              <a:rPr lang="zh-TW" altLang="en-US" sz="3200" b="1" dirty="0" smtClean="0">
                <a:solidFill>
                  <a:srgbClr val="FF0000"/>
                </a:solidFill>
                <a:latin typeface="微軟正黑體" pitchFamily="34" charset="-120"/>
                <a:ea typeface="微軟正黑體" pitchFamily="34" charset="-120"/>
              </a:rPr>
              <a:t>行政院向立法院負責</a:t>
            </a:r>
            <a:endParaRPr lang="zh-TW" altLang="en-US" sz="3200" b="1" dirty="0">
              <a:solidFill>
                <a:srgbClr val="FF0000"/>
              </a:solidFill>
              <a:latin typeface="微軟正黑體" pitchFamily="34" charset="-120"/>
              <a:ea typeface="微軟正黑體" pitchFamily="34" charset="-120"/>
            </a:endParaRPr>
          </a:p>
        </p:txBody>
      </p:sp>
      <p:pic>
        <p:nvPicPr>
          <p:cNvPr id="12" name="內容版面配置區 10" descr="6.JPG"/>
          <p:cNvPicPr>
            <a:picLocks noChangeAspect="1"/>
          </p:cNvPicPr>
          <p:nvPr/>
        </p:nvPicPr>
        <p:blipFill>
          <a:blip r:embed="rId2" cstate="print">
            <a:clrChange>
              <a:clrFrom>
                <a:srgbClr val="F5FAFD"/>
              </a:clrFrom>
              <a:clrTo>
                <a:srgbClr val="F5FAFD">
                  <a:alpha val="0"/>
                </a:srgbClr>
              </a:clrTo>
            </a:clrChange>
          </a:blip>
          <a:srcRect t="46202" r="85184" b="21371"/>
          <a:stretch>
            <a:fillRect/>
          </a:stretch>
        </p:blipFill>
        <p:spPr>
          <a:xfrm>
            <a:off x="114727" y="1758845"/>
            <a:ext cx="1792977" cy="2490245"/>
          </a:xfrm>
          <a:prstGeom prst="rect">
            <a:avLst/>
          </a:prstGeom>
        </p:spPr>
      </p:pic>
      <p:pic>
        <p:nvPicPr>
          <p:cNvPr id="13" name="圖片 12" descr="6 - 複製.JPG"/>
          <p:cNvPicPr>
            <a:picLocks noChangeAspect="1"/>
          </p:cNvPicPr>
          <p:nvPr/>
        </p:nvPicPr>
        <p:blipFill>
          <a:blip r:embed="rId3" cstate="print">
            <a:clrChange>
              <a:clrFrom>
                <a:srgbClr val="F3FBFE"/>
              </a:clrFrom>
              <a:clrTo>
                <a:srgbClr val="F3FBFE">
                  <a:alpha val="0"/>
                </a:srgbClr>
              </a:clrTo>
            </a:clrChange>
          </a:blip>
          <a:stretch>
            <a:fillRect/>
          </a:stretch>
        </p:blipFill>
        <p:spPr>
          <a:xfrm>
            <a:off x="6343372" y="1340768"/>
            <a:ext cx="2800628" cy="2880320"/>
          </a:xfrm>
          <a:prstGeom prst="rect">
            <a:avLst/>
          </a:prstGeom>
        </p:spPr>
      </p:pic>
      <p:grpSp>
        <p:nvGrpSpPr>
          <p:cNvPr id="9" name="群組 8"/>
          <p:cNvGrpSpPr/>
          <p:nvPr/>
        </p:nvGrpSpPr>
        <p:grpSpPr>
          <a:xfrm>
            <a:off x="2195736" y="2298938"/>
            <a:ext cx="4248472" cy="792088"/>
            <a:chOff x="2195736" y="2298938"/>
            <a:chExt cx="4248472" cy="792088"/>
          </a:xfrm>
        </p:grpSpPr>
        <p:sp>
          <p:nvSpPr>
            <p:cNvPr id="8" name="文字方塊 7"/>
            <p:cNvSpPr txBox="1"/>
            <p:nvPr/>
          </p:nvSpPr>
          <p:spPr>
            <a:xfrm>
              <a:off x="2411760" y="2298938"/>
              <a:ext cx="3878088" cy="553998"/>
            </a:xfrm>
            <a:prstGeom prst="rect">
              <a:avLst/>
            </a:prstGeom>
            <a:noFill/>
          </p:spPr>
          <p:txBody>
            <a:bodyPr wrap="square" rtlCol="0">
              <a:spAutoFit/>
            </a:bodyPr>
            <a:lstStyle/>
            <a:p>
              <a:r>
                <a:rPr lang="zh-TW" altLang="en-US" sz="3000" dirty="0" smtClean="0">
                  <a:latin typeface="微軟正黑體" pitchFamily="34" charset="-120"/>
                  <a:ea typeface="微軟正黑體" pitchFamily="34" charset="-120"/>
                </a:rPr>
                <a:t>備詢、提出施政報告</a:t>
              </a:r>
              <a:endParaRPr lang="zh-TW" altLang="en-US" sz="3000" dirty="0">
                <a:latin typeface="微軟正黑體" pitchFamily="34" charset="-120"/>
                <a:ea typeface="微軟正黑體" pitchFamily="34" charset="-120"/>
              </a:endParaRPr>
            </a:p>
          </p:txBody>
        </p:sp>
        <p:cxnSp>
          <p:nvCxnSpPr>
            <p:cNvPr id="14" name="直線單箭頭接點 13"/>
            <p:cNvCxnSpPr/>
            <p:nvPr/>
          </p:nvCxnSpPr>
          <p:spPr>
            <a:xfrm>
              <a:off x="2195736" y="3091026"/>
              <a:ext cx="4248472" cy="0"/>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grpSp>
      <p:grpSp>
        <p:nvGrpSpPr>
          <p:cNvPr id="16" name="群組 15"/>
          <p:cNvGrpSpPr/>
          <p:nvPr/>
        </p:nvGrpSpPr>
        <p:grpSpPr>
          <a:xfrm>
            <a:off x="2123728" y="3523074"/>
            <a:ext cx="4248472" cy="698014"/>
            <a:chOff x="2123728" y="3523074"/>
            <a:chExt cx="4248472" cy="698014"/>
          </a:xfrm>
        </p:grpSpPr>
        <p:sp>
          <p:nvSpPr>
            <p:cNvPr id="10" name="文字方塊 9"/>
            <p:cNvSpPr txBox="1"/>
            <p:nvPr/>
          </p:nvSpPr>
          <p:spPr>
            <a:xfrm>
              <a:off x="3851920" y="3667090"/>
              <a:ext cx="1062279" cy="553998"/>
            </a:xfrm>
            <a:prstGeom prst="rect">
              <a:avLst/>
            </a:prstGeom>
            <a:noFill/>
          </p:spPr>
          <p:txBody>
            <a:bodyPr wrap="square" rtlCol="0">
              <a:spAutoFit/>
            </a:bodyPr>
            <a:lstStyle/>
            <a:p>
              <a:r>
                <a:rPr lang="zh-TW" altLang="en-US" sz="3000" dirty="0" smtClean="0">
                  <a:latin typeface="微軟正黑體" pitchFamily="34" charset="-120"/>
                  <a:ea typeface="微軟正黑體" pitchFamily="34" charset="-120"/>
                </a:rPr>
                <a:t>質詢</a:t>
              </a:r>
              <a:endParaRPr lang="zh-TW" altLang="en-US" sz="3000" dirty="0">
                <a:latin typeface="微軟正黑體" pitchFamily="34" charset="-120"/>
                <a:ea typeface="微軟正黑體" pitchFamily="34" charset="-120"/>
              </a:endParaRPr>
            </a:p>
          </p:txBody>
        </p:sp>
        <p:cxnSp>
          <p:nvCxnSpPr>
            <p:cNvPr id="15" name="直線單箭頭接點 14"/>
            <p:cNvCxnSpPr/>
            <p:nvPr/>
          </p:nvCxnSpPr>
          <p:spPr>
            <a:xfrm flipH="1">
              <a:off x="2123728" y="3523074"/>
              <a:ext cx="4248472" cy="0"/>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 xmlns:p14="http://schemas.microsoft.com/office/powerpoint/2010/main" val="5572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內容版面配置區 10" descr="6.JPG"/>
          <p:cNvPicPr>
            <a:picLocks noChangeAspect="1"/>
          </p:cNvPicPr>
          <p:nvPr/>
        </p:nvPicPr>
        <p:blipFill>
          <a:blip r:embed="rId2" cstate="print">
            <a:clrChange>
              <a:clrFrom>
                <a:srgbClr val="F5FAFD"/>
              </a:clrFrom>
              <a:clrTo>
                <a:srgbClr val="F5FAFD">
                  <a:alpha val="0"/>
                </a:srgbClr>
              </a:clrTo>
            </a:clrChange>
          </a:blip>
          <a:srcRect t="46202" r="85184" b="21371"/>
          <a:stretch>
            <a:fillRect/>
          </a:stretch>
        </p:blipFill>
        <p:spPr>
          <a:xfrm>
            <a:off x="251520" y="1988840"/>
            <a:ext cx="1558453" cy="2164517"/>
          </a:xfrm>
          <a:prstGeom prst="rect">
            <a:avLst/>
          </a:prstGeom>
        </p:spPr>
      </p:pic>
      <p:pic>
        <p:nvPicPr>
          <p:cNvPr id="3" name="圖片 2" descr="6 - 複製.JPG"/>
          <p:cNvPicPr>
            <a:picLocks noChangeAspect="1"/>
          </p:cNvPicPr>
          <p:nvPr/>
        </p:nvPicPr>
        <p:blipFill>
          <a:blip r:embed="rId3" cstate="print">
            <a:clrChange>
              <a:clrFrom>
                <a:srgbClr val="F3FBFE"/>
              </a:clrFrom>
              <a:clrTo>
                <a:srgbClr val="F3FBFE">
                  <a:alpha val="0"/>
                </a:srgbClr>
              </a:clrTo>
            </a:clrChange>
          </a:blip>
          <a:stretch>
            <a:fillRect/>
          </a:stretch>
        </p:blipFill>
        <p:spPr>
          <a:xfrm>
            <a:off x="6372200" y="1556792"/>
            <a:ext cx="2590580" cy="2664296"/>
          </a:xfrm>
          <a:prstGeom prst="rect">
            <a:avLst/>
          </a:prstGeom>
        </p:spPr>
      </p:pic>
      <p:grpSp>
        <p:nvGrpSpPr>
          <p:cNvPr id="9" name="群組 8"/>
          <p:cNvGrpSpPr/>
          <p:nvPr/>
        </p:nvGrpSpPr>
        <p:grpSpPr>
          <a:xfrm>
            <a:off x="1979712" y="3212976"/>
            <a:ext cx="4469027" cy="842030"/>
            <a:chOff x="2376264" y="476672"/>
            <a:chExt cx="4469027" cy="842030"/>
          </a:xfrm>
        </p:grpSpPr>
        <p:cxnSp>
          <p:nvCxnSpPr>
            <p:cNvPr id="4" name="直線單箭頭接點 3"/>
            <p:cNvCxnSpPr/>
            <p:nvPr/>
          </p:nvCxnSpPr>
          <p:spPr>
            <a:xfrm>
              <a:off x="2376264" y="476672"/>
              <a:ext cx="4392488" cy="0"/>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6" name="文字方塊 5"/>
            <p:cNvSpPr txBox="1"/>
            <p:nvPr/>
          </p:nvSpPr>
          <p:spPr>
            <a:xfrm>
              <a:off x="2448272" y="764704"/>
              <a:ext cx="4397019" cy="553998"/>
            </a:xfrm>
            <a:prstGeom prst="rect">
              <a:avLst/>
            </a:prstGeom>
            <a:noFill/>
          </p:spPr>
          <p:txBody>
            <a:bodyPr wrap="square" rtlCol="0">
              <a:spAutoFit/>
            </a:bodyPr>
            <a:lstStyle/>
            <a:p>
              <a:r>
                <a:rPr lang="zh-TW" altLang="en-US" sz="3000" dirty="0" smtClean="0">
                  <a:latin typeface="微軟正黑體" pitchFamily="34" charset="-120"/>
                  <a:ea typeface="微軟正黑體" pitchFamily="34" charset="-120"/>
                </a:rPr>
                <a:t>十日內移請立法院覆議</a:t>
              </a:r>
              <a:endParaRPr lang="zh-TW" altLang="en-US" sz="3000" dirty="0">
                <a:latin typeface="微軟正黑體" pitchFamily="34" charset="-120"/>
                <a:ea typeface="微軟正黑體" pitchFamily="34" charset="-120"/>
              </a:endParaRPr>
            </a:p>
          </p:txBody>
        </p:sp>
      </p:grpSp>
      <p:grpSp>
        <p:nvGrpSpPr>
          <p:cNvPr id="10" name="群組 9"/>
          <p:cNvGrpSpPr/>
          <p:nvPr/>
        </p:nvGrpSpPr>
        <p:grpSpPr>
          <a:xfrm>
            <a:off x="1907704" y="1052736"/>
            <a:ext cx="4392488" cy="1584176"/>
            <a:chOff x="1944216" y="1861755"/>
            <a:chExt cx="4392488" cy="1584176"/>
          </a:xfrm>
        </p:grpSpPr>
        <p:cxnSp>
          <p:nvCxnSpPr>
            <p:cNvPr id="5" name="直線單箭頭接點 4"/>
            <p:cNvCxnSpPr/>
            <p:nvPr/>
          </p:nvCxnSpPr>
          <p:spPr>
            <a:xfrm flipH="1">
              <a:off x="1944216" y="3429000"/>
              <a:ext cx="4355976" cy="16931"/>
            </a:xfrm>
            <a:prstGeom prst="straightConnector1">
              <a:avLst/>
            </a:prstGeom>
            <a:ln w="38100">
              <a:solidFill>
                <a:schemeClr val="accent1">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7" name="文字方塊 6"/>
            <p:cNvSpPr txBox="1"/>
            <p:nvPr/>
          </p:nvSpPr>
          <p:spPr>
            <a:xfrm>
              <a:off x="2376264" y="1861755"/>
              <a:ext cx="3960440" cy="1477328"/>
            </a:xfrm>
            <a:prstGeom prst="rect">
              <a:avLst/>
            </a:prstGeom>
            <a:noFill/>
          </p:spPr>
          <p:txBody>
            <a:bodyPr wrap="square" rtlCol="0">
              <a:spAutoFit/>
            </a:bodyPr>
            <a:lstStyle/>
            <a:p>
              <a:pPr>
                <a:lnSpc>
                  <a:spcPct val="150000"/>
                </a:lnSpc>
              </a:pPr>
              <a:r>
                <a:rPr lang="zh-TW" altLang="en-US" sz="3000" dirty="0" smtClean="0">
                  <a:latin typeface="微軟正黑體" pitchFamily="34" charset="-120"/>
                  <a:ea typeface="微軟正黑體" pitchFamily="34" charset="-120"/>
                </a:rPr>
                <a:t>立法院通過的法律案、預算案、條約案</a:t>
              </a:r>
              <a:endParaRPr lang="zh-TW" altLang="en-US" sz="3000" dirty="0">
                <a:latin typeface="微軟正黑體" pitchFamily="34" charset="-120"/>
                <a:ea typeface="微軟正黑體" pitchFamily="34" charset="-120"/>
              </a:endParaRPr>
            </a:p>
          </p:txBody>
        </p:sp>
      </p:grpSp>
      <p:sp>
        <p:nvSpPr>
          <p:cNvPr id="8" name="文字方塊 7"/>
          <p:cNvSpPr txBox="1"/>
          <p:nvPr/>
        </p:nvSpPr>
        <p:spPr>
          <a:xfrm>
            <a:off x="395536" y="4149080"/>
            <a:ext cx="1944216" cy="1569660"/>
          </a:xfrm>
          <a:prstGeom prst="rect">
            <a:avLst/>
          </a:prstGeom>
          <a:noFill/>
        </p:spPr>
        <p:txBody>
          <a:bodyPr wrap="square" rtlCol="0">
            <a:spAutoFit/>
          </a:bodyPr>
          <a:lstStyle/>
          <a:p>
            <a:pPr>
              <a:lnSpc>
                <a:spcPct val="150000"/>
              </a:lnSpc>
            </a:pPr>
            <a:r>
              <a:rPr lang="zh-TW" altLang="en-US" sz="3200" b="1" dirty="0" smtClean="0">
                <a:solidFill>
                  <a:srgbClr val="FF0000"/>
                </a:solidFill>
                <a:latin typeface="微軟正黑體" pitchFamily="34" charset="-120"/>
                <a:ea typeface="微軟正黑體" pitchFamily="34" charset="-120"/>
              </a:rPr>
              <a:t>覺得</a:t>
            </a:r>
            <a:endParaRPr lang="en-US" altLang="zh-TW" sz="3200" b="1" dirty="0" smtClean="0">
              <a:solidFill>
                <a:srgbClr val="FF0000"/>
              </a:solidFill>
              <a:latin typeface="微軟正黑體" pitchFamily="34" charset="-120"/>
              <a:ea typeface="微軟正黑體" pitchFamily="34" charset="-120"/>
            </a:endParaRPr>
          </a:p>
          <a:p>
            <a:pPr>
              <a:lnSpc>
                <a:spcPct val="150000"/>
              </a:lnSpc>
            </a:pPr>
            <a:r>
              <a:rPr lang="zh-TW" altLang="en-US" sz="3200" b="1" dirty="0" smtClean="0">
                <a:solidFill>
                  <a:srgbClr val="FF0000"/>
                </a:solidFill>
                <a:latin typeface="微軟正黑體" pitchFamily="34" charset="-120"/>
                <a:ea typeface="微軟正黑體" pitchFamily="34" charset="-120"/>
              </a:rPr>
              <a:t>窒礙</a:t>
            </a:r>
            <a:r>
              <a:rPr lang="zh-TW" altLang="en-US" sz="3200" b="1" dirty="0">
                <a:solidFill>
                  <a:srgbClr val="FF0000"/>
                </a:solidFill>
                <a:latin typeface="微軟正黑體" pitchFamily="34" charset="-120"/>
                <a:ea typeface="微軟正黑體" pitchFamily="34" charset="-120"/>
              </a:rPr>
              <a:t>難行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548680"/>
            <a:ext cx="8229600" cy="5577483"/>
          </a:xfrm>
        </p:spPr>
        <p:txBody>
          <a:bodyPr>
            <a:normAutofit/>
          </a:bodyPr>
          <a:lstStyle/>
          <a:p>
            <a:pPr marL="0" indent="0">
              <a:buNone/>
            </a:pPr>
            <a:r>
              <a:rPr lang="zh-TW" altLang="en-US" sz="3000" dirty="0" smtClean="0">
                <a:latin typeface="微軟正黑體" pitchFamily="34" charset="-120"/>
                <a:ea typeface="微軟正黑體" pitchFamily="34" charset="-120"/>
              </a:rPr>
              <a:t>立法院收到覆議案後，</a:t>
            </a:r>
            <a:endParaRPr lang="zh-TW" altLang="en-US" sz="3000"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 xmlns:p14="http://schemas.microsoft.com/office/powerpoint/2010/main" val="1894490029"/>
              </p:ext>
            </p:extLst>
          </p:nvPr>
        </p:nvGraphicFramePr>
        <p:xfrm>
          <a:off x="1115616" y="1412776"/>
          <a:ext cx="7200801" cy="2926080"/>
        </p:xfrm>
        <a:graphic>
          <a:graphicData uri="http://schemas.openxmlformats.org/drawingml/2006/table">
            <a:tbl>
              <a:tblPr firstRow="1" bandRow="1">
                <a:tableStyleId>{5C22544A-7EE6-4342-B048-85BDC9FD1C3A}</a:tableStyleId>
              </a:tblPr>
              <a:tblGrid>
                <a:gridCol w="2400267"/>
                <a:gridCol w="2400267"/>
                <a:gridCol w="2400267"/>
              </a:tblGrid>
              <a:tr h="684076">
                <a:tc gridSpan="3">
                  <a:txBody>
                    <a:bodyPr/>
                    <a:lstStyle/>
                    <a:p>
                      <a:pPr algn="ctr">
                        <a:lnSpc>
                          <a:spcPct val="150000"/>
                        </a:lnSpc>
                      </a:pPr>
                      <a:r>
                        <a:rPr lang="en-US" altLang="zh-TW" sz="3000" dirty="0" smtClean="0">
                          <a:latin typeface="微軟正黑體" pitchFamily="34" charset="-120"/>
                          <a:ea typeface="微軟正黑體" pitchFamily="34" charset="-120"/>
                        </a:rPr>
                        <a:t>15</a:t>
                      </a:r>
                      <a:r>
                        <a:rPr lang="zh-TW" altLang="en-US" sz="3000" dirty="0" smtClean="0">
                          <a:latin typeface="微軟正黑體" pitchFamily="34" charset="-120"/>
                          <a:ea typeface="微軟正黑體" pitchFamily="34" charset="-120"/>
                        </a:rPr>
                        <a:t>天內表決</a:t>
                      </a:r>
                      <a:endParaRPr lang="zh-TW" altLang="en-US" sz="3000" dirty="0">
                        <a:latin typeface="微軟正黑體" pitchFamily="34" charset="-120"/>
                        <a:ea typeface="微軟正黑體" pitchFamily="34" charset="-120"/>
                      </a:endParaRPr>
                    </a:p>
                  </a:txBody>
                  <a:tcPr/>
                </a:tc>
                <a:tc hMerge="1">
                  <a:txBody>
                    <a:bodyPr/>
                    <a:lstStyle/>
                    <a:p>
                      <a:endParaRPr lang="zh-TW" altLang="en-US" dirty="0"/>
                    </a:p>
                  </a:txBody>
                  <a:tcPr/>
                </a:tc>
                <a:tc hMerge="1">
                  <a:txBody>
                    <a:bodyPr/>
                    <a:lstStyle/>
                    <a:p>
                      <a:endParaRPr lang="zh-TW" altLang="en-US" dirty="0"/>
                    </a:p>
                  </a:txBody>
                  <a:tcPr/>
                </a:tc>
              </a:tr>
              <a:tr h="1836204">
                <a:tc>
                  <a:txBody>
                    <a:bodyPr/>
                    <a:lstStyle/>
                    <a:p>
                      <a:pPr algn="ctr">
                        <a:lnSpc>
                          <a:spcPct val="150000"/>
                        </a:lnSpc>
                      </a:pPr>
                      <a:r>
                        <a:rPr lang="zh-TW" altLang="en-US" sz="3000" dirty="0" smtClean="0">
                          <a:latin typeface="微軟正黑體" pitchFamily="34" charset="-120"/>
                          <a:ea typeface="微軟正黑體" pitchFamily="34" charset="-120"/>
                        </a:rPr>
                        <a:t>維持原決議</a:t>
                      </a:r>
                      <a:endParaRPr lang="zh-TW" altLang="en-US" sz="3000" dirty="0">
                        <a:latin typeface="微軟正黑體" pitchFamily="34" charset="-120"/>
                        <a:ea typeface="微軟正黑體" pitchFamily="34" charset="-120"/>
                      </a:endParaRPr>
                    </a:p>
                  </a:txBody>
                  <a:tcPr anchor="ctr"/>
                </a:tc>
                <a:tc>
                  <a:txBody>
                    <a:bodyPr/>
                    <a:lstStyle/>
                    <a:p>
                      <a:pPr algn="ctr">
                        <a:lnSpc>
                          <a:spcPct val="150000"/>
                        </a:lnSpc>
                      </a:pPr>
                      <a:r>
                        <a:rPr lang="zh-TW" altLang="en-US" sz="3000" dirty="0" smtClean="0">
                          <a:latin typeface="微軟正黑體" pitchFamily="34" charset="-120"/>
                          <a:ea typeface="微軟正黑體" pitchFamily="34" charset="-120"/>
                        </a:rPr>
                        <a:t>不維持</a:t>
                      </a:r>
                      <a:endParaRPr lang="en-US" altLang="zh-TW" sz="3000" dirty="0" smtClean="0">
                        <a:latin typeface="微軟正黑體" pitchFamily="34" charset="-120"/>
                        <a:ea typeface="微軟正黑體" pitchFamily="34" charset="-120"/>
                      </a:endParaRPr>
                    </a:p>
                    <a:p>
                      <a:pPr algn="ctr">
                        <a:lnSpc>
                          <a:spcPct val="150000"/>
                        </a:lnSpc>
                      </a:pPr>
                      <a:r>
                        <a:rPr lang="zh-TW" altLang="en-US" sz="3000" dirty="0" smtClean="0">
                          <a:latin typeface="微軟正黑體" pitchFamily="34" charset="-120"/>
                          <a:ea typeface="微軟正黑體" pitchFamily="34" charset="-120"/>
                        </a:rPr>
                        <a:t>原決議</a:t>
                      </a:r>
                      <a:endParaRPr lang="zh-TW" altLang="en-US" sz="3000" dirty="0">
                        <a:latin typeface="微軟正黑體" pitchFamily="34" charset="-120"/>
                        <a:ea typeface="微軟正黑體" pitchFamily="34" charset="-120"/>
                      </a:endParaRPr>
                    </a:p>
                  </a:txBody>
                  <a:tcPr anchor="ctr"/>
                </a:tc>
                <a:tc>
                  <a:txBody>
                    <a:bodyPr/>
                    <a:lstStyle/>
                    <a:p>
                      <a:pPr algn="ctr">
                        <a:lnSpc>
                          <a:spcPct val="150000"/>
                        </a:lnSpc>
                      </a:pPr>
                      <a:r>
                        <a:rPr lang="zh-TW" altLang="en-US" sz="3000" dirty="0" smtClean="0">
                          <a:latin typeface="微軟正黑體" pitchFamily="34" charset="-120"/>
                          <a:ea typeface="微軟正黑體" pitchFamily="34" charset="-120"/>
                        </a:rPr>
                        <a:t>逾期未作成決議，原決議失效</a:t>
                      </a:r>
                      <a:endParaRPr lang="zh-TW" altLang="en-US" sz="3000" dirty="0">
                        <a:latin typeface="微軟正黑體" pitchFamily="34" charset="-120"/>
                        <a:ea typeface="微軟正黑體" pitchFamily="34" charset="-120"/>
                      </a:endParaRPr>
                    </a:p>
                  </a:txBody>
                  <a:tcPr anchor="ctr"/>
                </a:tc>
              </a:tr>
            </a:tbl>
          </a:graphicData>
        </a:graphic>
      </p:graphicFrame>
    </p:spTree>
    <p:extLst>
      <p:ext uri="{BB962C8B-B14F-4D97-AF65-F5344CB8AC3E}">
        <p14:creationId xmlns="" xmlns:p14="http://schemas.microsoft.com/office/powerpoint/2010/main" val="1799925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群組 12"/>
          <p:cNvGrpSpPr/>
          <p:nvPr/>
        </p:nvGrpSpPr>
        <p:grpSpPr>
          <a:xfrm>
            <a:off x="2267744" y="3284984"/>
            <a:ext cx="4248472" cy="1008112"/>
            <a:chOff x="2195736" y="740359"/>
            <a:chExt cx="4248472" cy="1008112"/>
          </a:xfrm>
        </p:grpSpPr>
        <p:cxnSp>
          <p:nvCxnSpPr>
            <p:cNvPr id="6" name="直線單箭頭接點 5"/>
            <p:cNvCxnSpPr/>
            <p:nvPr/>
          </p:nvCxnSpPr>
          <p:spPr>
            <a:xfrm>
              <a:off x="2195736" y="740359"/>
              <a:ext cx="4248472" cy="0"/>
            </a:xfrm>
            <a:prstGeom prst="straightConnector1">
              <a:avLst/>
            </a:prstGeom>
            <a:ln w="38100">
              <a:solidFill>
                <a:schemeClr val="accent3">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8" name="文字方塊 7"/>
            <p:cNvSpPr txBox="1"/>
            <p:nvPr/>
          </p:nvSpPr>
          <p:spPr>
            <a:xfrm>
              <a:off x="2339752" y="963641"/>
              <a:ext cx="3744416" cy="784830"/>
            </a:xfrm>
            <a:prstGeom prst="rect">
              <a:avLst/>
            </a:prstGeom>
            <a:noFill/>
          </p:spPr>
          <p:txBody>
            <a:bodyPr wrap="square" rtlCol="0">
              <a:spAutoFit/>
            </a:bodyPr>
            <a:lstStyle/>
            <a:p>
              <a:pPr>
                <a:lnSpc>
                  <a:spcPct val="150000"/>
                </a:lnSpc>
              </a:pPr>
              <a:r>
                <a:rPr lang="zh-TW" altLang="en-US" sz="3000" dirty="0">
                  <a:latin typeface="微軟正黑體" pitchFamily="34" charset="-120"/>
                  <a:ea typeface="微軟正黑體" pitchFamily="34" charset="-120"/>
                </a:rPr>
                <a:t>呈請總統</a:t>
              </a:r>
              <a:r>
                <a:rPr lang="zh-TW" altLang="en-US" sz="3000" b="1" dirty="0">
                  <a:solidFill>
                    <a:srgbClr val="FF0000"/>
                  </a:solidFill>
                  <a:latin typeface="微軟正黑體" pitchFamily="34" charset="-120"/>
                  <a:ea typeface="微軟正黑體" pitchFamily="34" charset="-120"/>
                </a:rPr>
                <a:t>解散</a:t>
              </a:r>
              <a:r>
                <a:rPr lang="zh-TW" altLang="en-US" sz="3000" b="1" dirty="0" smtClean="0">
                  <a:solidFill>
                    <a:srgbClr val="FF0000"/>
                  </a:solidFill>
                  <a:latin typeface="微軟正黑體" pitchFamily="34" charset="-120"/>
                  <a:ea typeface="微軟正黑體" pitchFamily="34" charset="-120"/>
                </a:rPr>
                <a:t>立法院</a:t>
              </a:r>
              <a:endParaRPr lang="zh-TW" altLang="en-US" sz="3000" b="1" dirty="0">
                <a:solidFill>
                  <a:srgbClr val="FF0000"/>
                </a:solidFill>
                <a:latin typeface="微軟正黑體" pitchFamily="34" charset="-120"/>
                <a:ea typeface="微軟正黑體" pitchFamily="34" charset="-120"/>
              </a:endParaRPr>
            </a:p>
          </p:txBody>
        </p:sp>
      </p:grpSp>
      <p:grpSp>
        <p:nvGrpSpPr>
          <p:cNvPr id="14" name="群組 13"/>
          <p:cNvGrpSpPr/>
          <p:nvPr/>
        </p:nvGrpSpPr>
        <p:grpSpPr>
          <a:xfrm>
            <a:off x="2195736" y="836712"/>
            <a:ext cx="4392488" cy="1584176"/>
            <a:chOff x="2267744" y="2828591"/>
            <a:chExt cx="4392488" cy="1584176"/>
          </a:xfrm>
        </p:grpSpPr>
        <p:cxnSp>
          <p:nvCxnSpPr>
            <p:cNvPr id="7" name="直線單箭頭接點 6"/>
            <p:cNvCxnSpPr/>
            <p:nvPr/>
          </p:nvCxnSpPr>
          <p:spPr>
            <a:xfrm flipH="1">
              <a:off x="2267744" y="4412767"/>
              <a:ext cx="4248472" cy="0"/>
            </a:xfrm>
            <a:prstGeom prst="straightConnector1">
              <a:avLst/>
            </a:prstGeom>
            <a:ln w="38100">
              <a:solidFill>
                <a:schemeClr val="accent3">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10" name="文字方塊 9"/>
            <p:cNvSpPr txBox="1"/>
            <p:nvPr/>
          </p:nvSpPr>
          <p:spPr>
            <a:xfrm>
              <a:off x="2411760" y="2828591"/>
              <a:ext cx="4248472" cy="1392497"/>
            </a:xfrm>
            <a:prstGeom prst="rect">
              <a:avLst/>
            </a:prstGeom>
            <a:noFill/>
          </p:spPr>
          <p:txBody>
            <a:bodyPr wrap="square" rtlCol="0">
              <a:spAutoFit/>
            </a:bodyPr>
            <a:lstStyle/>
            <a:p>
              <a:pPr algn="ctr">
                <a:lnSpc>
                  <a:spcPct val="150000"/>
                </a:lnSpc>
              </a:pPr>
              <a:r>
                <a:rPr lang="zh-TW" altLang="en-US" sz="3000" dirty="0" smtClean="0">
                  <a:latin typeface="微軟正黑體" pitchFamily="34" charset="-120"/>
                  <a:ea typeface="微軟正黑體" pitchFamily="34" charset="-120"/>
                </a:rPr>
                <a:t>對行政院施政不滿意：提出</a:t>
              </a:r>
              <a:r>
                <a:rPr lang="zh-TW" altLang="en-US" sz="3000" b="1" dirty="0" smtClean="0">
                  <a:solidFill>
                    <a:srgbClr val="FF0000"/>
                  </a:solidFill>
                  <a:latin typeface="微軟正黑體" pitchFamily="34" charset="-120"/>
                  <a:ea typeface="微軟正黑體" pitchFamily="34" charset="-120"/>
                </a:rPr>
                <a:t>不信任案</a:t>
              </a:r>
              <a:endParaRPr lang="zh-TW" altLang="en-US" sz="3000" b="1" dirty="0">
                <a:solidFill>
                  <a:srgbClr val="FF0000"/>
                </a:solidFill>
                <a:latin typeface="微軟正黑體" pitchFamily="34" charset="-120"/>
                <a:ea typeface="微軟正黑體" pitchFamily="34" charset="-120"/>
              </a:endParaRPr>
            </a:p>
          </p:txBody>
        </p:sp>
      </p:grpSp>
      <p:sp>
        <p:nvSpPr>
          <p:cNvPr id="9" name="文字方塊 8"/>
          <p:cNvSpPr txBox="1"/>
          <p:nvPr/>
        </p:nvSpPr>
        <p:spPr>
          <a:xfrm>
            <a:off x="107504" y="4221088"/>
            <a:ext cx="2016224" cy="1392497"/>
          </a:xfrm>
          <a:prstGeom prst="rect">
            <a:avLst/>
          </a:prstGeom>
          <a:noFill/>
        </p:spPr>
        <p:txBody>
          <a:bodyPr wrap="square" rtlCol="0">
            <a:spAutoFit/>
          </a:bodyPr>
          <a:lstStyle/>
          <a:p>
            <a:pPr algn="ctr">
              <a:lnSpc>
                <a:spcPct val="150000"/>
              </a:lnSpc>
            </a:pPr>
            <a:r>
              <a:rPr lang="zh-TW" altLang="en-US" sz="3000" dirty="0" smtClean="0">
                <a:latin typeface="微軟正黑體" pitchFamily="34" charset="-120"/>
                <a:ea typeface="微軟正黑體" pitchFamily="34" charset="-120"/>
              </a:rPr>
              <a:t>行政院長辭職</a:t>
            </a:r>
            <a:endParaRPr lang="zh-TW" altLang="en-US" sz="3000" dirty="0">
              <a:latin typeface="微軟正黑體" pitchFamily="34" charset="-120"/>
              <a:ea typeface="微軟正黑體" pitchFamily="34" charset="-120"/>
            </a:endParaRPr>
          </a:p>
        </p:txBody>
      </p:sp>
      <p:pic>
        <p:nvPicPr>
          <p:cNvPr id="11" name="內容版面配置區 10" descr="6.JPG"/>
          <p:cNvPicPr>
            <a:picLocks noChangeAspect="1"/>
          </p:cNvPicPr>
          <p:nvPr/>
        </p:nvPicPr>
        <p:blipFill>
          <a:blip r:embed="rId2" cstate="print">
            <a:clrChange>
              <a:clrFrom>
                <a:srgbClr val="F5FAFD"/>
              </a:clrFrom>
              <a:clrTo>
                <a:srgbClr val="F5FAFD">
                  <a:alpha val="0"/>
                </a:srgbClr>
              </a:clrTo>
            </a:clrChange>
          </a:blip>
          <a:srcRect t="46202" r="85184" b="21371"/>
          <a:stretch>
            <a:fillRect/>
          </a:stretch>
        </p:blipFill>
        <p:spPr>
          <a:xfrm>
            <a:off x="251520" y="1844824"/>
            <a:ext cx="1728192" cy="2400265"/>
          </a:xfrm>
          <a:prstGeom prst="rect">
            <a:avLst/>
          </a:prstGeom>
        </p:spPr>
      </p:pic>
      <p:pic>
        <p:nvPicPr>
          <p:cNvPr id="12" name="圖片 11" descr="6 - 複製.JPG"/>
          <p:cNvPicPr>
            <a:picLocks noChangeAspect="1"/>
          </p:cNvPicPr>
          <p:nvPr/>
        </p:nvPicPr>
        <p:blipFill>
          <a:blip r:embed="rId3" cstate="print">
            <a:clrChange>
              <a:clrFrom>
                <a:srgbClr val="F3FBFE"/>
              </a:clrFrom>
              <a:clrTo>
                <a:srgbClr val="F3FBFE">
                  <a:alpha val="0"/>
                </a:srgbClr>
              </a:clrTo>
            </a:clrChange>
          </a:blip>
          <a:stretch>
            <a:fillRect/>
          </a:stretch>
        </p:blipFill>
        <p:spPr>
          <a:xfrm>
            <a:off x="6516216" y="1628800"/>
            <a:ext cx="2590580" cy="2664296"/>
          </a:xfrm>
          <a:prstGeom prst="rect">
            <a:avLst/>
          </a:prstGeom>
        </p:spPr>
      </p:pic>
    </p:spTree>
    <p:extLst>
      <p:ext uri="{BB962C8B-B14F-4D97-AF65-F5344CB8AC3E}">
        <p14:creationId xmlns="" xmlns:p14="http://schemas.microsoft.com/office/powerpoint/2010/main" val="299235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2555875" y="0"/>
            <a:ext cx="5256213" cy="765175"/>
          </a:xfrm>
        </p:spPr>
        <p:txBody>
          <a:bodyPr/>
          <a:lstStyle/>
          <a:p>
            <a:pPr algn="l" eaLnBrk="1" hangingPunct="1"/>
            <a:r>
              <a:rPr lang="zh-TW" altLang="en-US" smtClean="0"/>
              <a:t>政府體制比較</a:t>
            </a:r>
          </a:p>
        </p:txBody>
      </p:sp>
      <p:sp>
        <p:nvSpPr>
          <p:cNvPr id="79875" name="投影片編號版面配置區 1"/>
          <p:cNvSpPr>
            <a:spLocks noGrp="1"/>
          </p:cNvSpPr>
          <p:nvPr>
            <p:ph type="sldNum" sz="quarter" idx="16"/>
          </p:nvPr>
        </p:nvSpPr>
        <p:spPr bwMode="auto">
          <a:noFill/>
          <a:ln>
            <a:miter lim="800000"/>
            <a:headEnd/>
            <a:tailEnd/>
          </a:ln>
        </p:spPr>
        <p:txBody>
          <a:bodyPr/>
          <a:lstStyle/>
          <a:p>
            <a:fld id="{5E92B63F-D6B0-4939-A1DB-6FFEE3BF3F56}" type="slidenum">
              <a:rPr lang="zh-TW" altLang="en-US" smtClean="0"/>
              <a:pPr/>
              <a:t>45</a:t>
            </a:fld>
            <a:endParaRPr lang="zh-TW" altLang="en-US" smtClean="0"/>
          </a:p>
        </p:txBody>
      </p:sp>
      <p:graphicFrame>
        <p:nvGraphicFramePr>
          <p:cNvPr id="4" name="表格 3"/>
          <p:cNvGraphicFramePr>
            <a:graphicFrameLocks noGrp="1"/>
          </p:cNvGraphicFramePr>
          <p:nvPr/>
        </p:nvGraphicFramePr>
        <p:xfrm>
          <a:off x="179388" y="1268413"/>
          <a:ext cx="8712201" cy="3959225"/>
        </p:xfrm>
        <a:graphic>
          <a:graphicData uri="http://schemas.openxmlformats.org/drawingml/2006/table">
            <a:tbl>
              <a:tblPr firstRow="1" bandRow="1">
                <a:tableStyleId>{93296810-A885-4BE3-A3E7-6D5BEEA58F35}</a:tableStyleId>
              </a:tblPr>
              <a:tblGrid>
                <a:gridCol w="1463654">
                  <a:extLst>
                    <a:ext uri="{9D8B030D-6E8A-4147-A177-3AD203B41FA5}"/>
                  </a:extLst>
                </a:gridCol>
                <a:gridCol w="1704419">
                  <a:extLst>
                    <a:ext uri="{9D8B030D-6E8A-4147-A177-3AD203B41FA5}"/>
                  </a:extLst>
                </a:gridCol>
                <a:gridCol w="2153233">
                  <a:extLst>
                    <a:ext uri="{9D8B030D-6E8A-4147-A177-3AD203B41FA5}"/>
                  </a:extLst>
                </a:gridCol>
                <a:gridCol w="3390895">
                  <a:extLst>
                    <a:ext uri="{9D8B030D-6E8A-4147-A177-3AD203B41FA5}"/>
                  </a:extLst>
                </a:gridCol>
              </a:tblGrid>
              <a:tr h="575665">
                <a:tc>
                  <a:txBody>
                    <a:bodyPr/>
                    <a:lstStyle/>
                    <a:p>
                      <a:pPr algn="ctr"/>
                      <a:endParaRPr lang="zh-TW" altLang="en-US" sz="3000" dirty="0">
                        <a:latin typeface="標楷體" pitchFamily="65" charset="-120"/>
                        <a:ea typeface="標楷體" pitchFamily="65" charset="-120"/>
                      </a:endParaRPr>
                    </a:p>
                  </a:txBody>
                  <a:tcPr marL="91432" marR="91432" marT="45689" marB="45689" anchor="ctr"/>
                </a:tc>
                <a:tc>
                  <a:txBody>
                    <a:bodyPr/>
                    <a:lstStyle/>
                    <a:p>
                      <a:pPr algn="ctr"/>
                      <a:r>
                        <a:rPr lang="zh-TW" altLang="en-US" sz="3000" dirty="0" smtClean="0">
                          <a:latin typeface="標楷體" pitchFamily="65" charset="-120"/>
                          <a:ea typeface="標楷體" pitchFamily="65" charset="-120"/>
                        </a:rPr>
                        <a:t>內閣制</a:t>
                      </a:r>
                      <a:endParaRPr lang="zh-TW" altLang="en-US" sz="3000" dirty="0">
                        <a:latin typeface="標楷體" pitchFamily="65" charset="-120"/>
                        <a:ea typeface="標楷體" pitchFamily="65" charset="-120"/>
                      </a:endParaRPr>
                    </a:p>
                  </a:txBody>
                  <a:tcPr marL="91432" marR="91432" marT="45689" marB="45689" anchor="ctr"/>
                </a:tc>
                <a:tc>
                  <a:txBody>
                    <a:bodyPr/>
                    <a:lstStyle/>
                    <a:p>
                      <a:pPr algn="ctr"/>
                      <a:r>
                        <a:rPr lang="zh-TW" altLang="en-US" sz="3000" b="1" kern="1200" baseline="0" dirty="0" smtClean="0">
                          <a:solidFill>
                            <a:schemeClr val="lt1"/>
                          </a:solidFill>
                          <a:latin typeface="標楷體" pitchFamily="65" charset="-120"/>
                          <a:ea typeface="標楷體" pitchFamily="65" charset="-120"/>
                          <a:cs typeface="+mn-cs"/>
                        </a:rPr>
                        <a:t>總統制</a:t>
                      </a:r>
                      <a:endParaRPr lang="zh-TW" altLang="en-US" sz="3000" dirty="0">
                        <a:latin typeface="標楷體" pitchFamily="65" charset="-120"/>
                        <a:ea typeface="標楷體" pitchFamily="65" charset="-120"/>
                      </a:endParaRPr>
                    </a:p>
                  </a:txBody>
                  <a:tcPr marL="91432" marR="91432" marT="45689" marB="45689" anchor="ctr"/>
                </a:tc>
                <a:tc>
                  <a:txBody>
                    <a:bodyPr/>
                    <a:lstStyle/>
                    <a:p>
                      <a:pPr algn="ctr"/>
                      <a:r>
                        <a:rPr lang="zh-TW" altLang="en-US" sz="3000" b="1" kern="1200" baseline="0" dirty="0" smtClean="0">
                          <a:solidFill>
                            <a:schemeClr val="lt1"/>
                          </a:solidFill>
                          <a:latin typeface="標楷體" pitchFamily="65" charset="-120"/>
                          <a:ea typeface="標楷體" pitchFamily="65" charset="-120"/>
                          <a:cs typeface="+mn-cs"/>
                        </a:rPr>
                        <a:t>雙首長制</a:t>
                      </a:r>
                      <a:endParaRPr lang="zh-TW" altLang="en-US" sz="3000" dirty="0">
                        <a:latin typeface="標楷體" pitchFamily="65" charset="-120"/>
                        <a:ea typeface="標楷體" pitchFamily="65" charset="-120"/>
                      </a:endParaRPr>
                    </a:p>
                  </a:txBody>
                  <a:tcPr marL="91432" marR="91432" marT="45689" marB="45689" anchor="ctr"/>
                </a:tc>
                <a:extLst>
                  <a:ext uri="{0D108BD9-81ED-4DB2-BD59-A6C34878D82A}"/>
                </a:extLst>
              </a:tr>
              <a:tr h="1463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000" dirty="0" smtClean="0">
                          <a:latin typeface="標楷體" pitchFamily="65" charset="-120"/>
                          <a:ea typeface="標楷體" pitchFamily="65" charset="-120"/>
                        </a:rPr>
                        <a:t>最高行政首長行政權</a:t>
                      </a:r>
                    </a:p>
                  </a:txBody>
                  <a:tcPr marL="91432" marR="91432" marT="45689" marB="45689"/>
                </a:tc>
                <a:tc>
                  <a:txBody>
                    <a:bodyPr/>
                    <a:lstStyle/>
                    <a:p>
                      <a:pPr algn="l"/>
                      <a:r>
                        <a:rPr lang="zh-TW" altLang="en-US" sz="3000" dirty="0" smtClean="0">
                          <a:latin typeface="標楷體" pitchFamily="65" charset="-120"/>
                          <a:ea typeface="標楷體" pitchFamily="65" charset="-120"/>
                        </a:rPr>
                        <a:t>閣揆</a:t>
                      </a:r>
                      <a:endParaRPr lang="zh-TW" altLang="en-US" sz="3000" dirty="0">
                        <a:latin typeface="標楷體" pitchFamily="65" charset="-120"/>
                        <a:ea typeface="標楷體" pitchFamily="65" charset="-120"/>
                      </a:endParaRPr>
                    </a:p>
                  </a:txBody>
                  <a:tcPr marL="91432" marR="91432" marT="45689" marB="45689" anchor="ctr"/>
                </a:tc>
                <a:tc>
                  <a:txBody>
                    <a:bodyPr/>
                    <a:lstStyle/>
                    <a:p>
                      <a:pPr algn="l"/>
                      <a:r>
                        <a:rPr lang="zh-TW" altLang="en-US" sz="3000" dirty="0" smtClean="0">
                          <a:latin typeface="標楷體" pitchFamily="65" charset="-120"/>
                          <a:ea typeface="標楷體" pitchFamily="65" charset="-120"/>
                        </a:rPr>
                        <a:t>總統</a:t>
                      </a:r>
                      <a:endParaRPr lang="zh-TW" altLang="en-US" sz="3000" dirty="0">
                        <a:latin typeface="標楷體" pitchFamily="65" charset="-120"/>
                        <a:ea typeface="標楷體" pitchFamily="65" charset="-120"/>
                      </a:endParaRPr>
                    </a:p>
                  </a:txBody>
                  <a:tcPr marL="91432" marR="91432" marT="45689" marB="45689" anchor="ctr"/>
                </a:tc>
                <a:tc>
                  <a:txBody>
                    <a:bodyPr/>
                    <a:lstStyle/>
                    <a:p>
                      <a:pPr algn="l"/>
                      <a:r>
                        <a:rPr lang="zh-TW" altLang="en-US" sz="3000" dirty="0" smtClean="0">
                          <a:latin typeface="標楷體" pitchFamily="65" charset="-120"/>
                          <a:ea typeface="標楷體" pitchFamily="65" charset="-120"/>
                        </a:rPr>
                        <a:t>總統與閣揆</a:t>
                      </a:r>
                      <a:endParaRPr lang="zh-TW" altLang="en-US" sz="3000" dirty="0">
                        <a:latin typeface="標楷體" pitchFamily="65" charset="-120"/>
                        <a:ea typeface="標楷體" pitchFamily="65" charset="-120"/>
                      </a:endParaRPr>
                    </a:p>
                  </a:txBody>
                  <a:tcPr marL="91432" marR="91432" marT="45689" marB="45689" anchor="ctr"/>
                </a:tc>
                <a:extLst>
                  <a:ext uri="{0D108BD9-81ED-4DB2-BD59-A6C34878D82A}"/>
                </a:extLst>
              </a:tr>
              <a:tr h="1920409">
                <a:tc>
                  <a:txBody>
                    <a:bodyPr/>
                    <a:lstStyle/>
                    <a:p>
                      <a:pPr algn="l"/>
                      <a:r>
                        <a:rPr lang="zh-TW" altLang="en-US" sz="3000" dirty="0" smtClean="0">
                          <a:latin typeface="標楷體" pitchFamily="65" charset="-120"/>
                          <a:ea typeface="標楷體" pitchFamily="65" charset="-120"/>
                        </a:rPr>
                        <a:t>行政權特色</a:t>
                      </a:r>
                      <a:endParaRPr lang="zh-TW" altLang="en-US" sz="3000" dirty="0">
                        <a:latin typeface="標楷體" pitchFamily="65" charset="-120"/>
                        <a:ea typeface="標楷體" pitchFamily="65" charset="-120"/>
                      </a:endParaRPr>
                    </a:p>
                  </a:txBody>
                  <a:tcPr marL="91432" marR="91432" marT="45689" marB="45689"/>
                </a:tc>
                <a:tc>
                  <a:txBody>
                    <a:bodyPr/>
                    <a:lstStyle/>
                    <a:p>
                      <a:pPr algn="l"/>
                      <a:r>
                        <a:rPr lang="zh-TW" altLang="en-US" sz="3000" kern="1200" baseline="0" dirty="0" smtClean="0">
                          <a:solidFill>
                            <a:schemeClr val="dk1"/>
                          </a:solidFill>
                          <a:latin typeface="標楷體" pitchFamily="65" charset="-120"/>
                          <a:ea typeface="標楷體" pitchFamily="65" charset="-120"/>
                          <a:cs typeface="+mn-cs"/>
                        </a:rPr>
                        <a:t>副署制度</a:t>
                      </a:r>
                      <a:endParaRPr lang="en-US" altLang="zh-TW" sz="3000" kern="1200" baseline="0" dirty="0" smtClean="0">
                        <a:solidFill>
                          <a:schemeClr val="dk1"/>
                        </a:solidFill>
                        <a:latin typeface="標楷體" pitchFamily="65" charset="-120"/>
                        <a:ea typeface="標楷體" pitchFamily="65" charset="-120"/>
                        <a:cs typeface="+mn-cs"/>
                      </a:endParaRPr>
                    </a:p>
                    <a:p>
                      <a:pPr algn="l"/>
                      <a:r>
                        <a:rPr lang="zh-TW" altLang="en-US" sz="3000" kern="1200" baseline="0" dirty="0" smtClean="0">
                          <a:solidFill>
                            <a:schemeClr val="dk1"/>
                          </a:solidFill>
                          <a:latin typeface="標楷體" pitchFamily="65" charset="-120"/>
                          <a:ea typeface="標楷體" pitchFamily="65" charset="-120"/>
                          <a:cs typeface="+mn-cs"/>
                        </a:rPr>
                        <a:t>虛位元首</a:t>
                      </a:r>
                      <a:endParaRPr lang="zh-TW" altLang="en-US" sz="3000" dirty="0">
                        <a:latin typeface="標楷體" pitchFamily="65" charset="-120"/>
                        <a:ea typeface="標楷體" pitchFamily="65" charset="-120"/>
                      </a:endParaRPr>
                    </a:p>
                  </a:txBody>
                  <a:tcPr marL="91432" marR="91432" marT="45689" marB="45689" anchor="ctr"/>
                </a:tc>
                <a:tc>
                  <a:txBody>
                    <a:bodyPr/>
                    <a:lstStyle/>
                    <a:p>
                      <a:pPr algn="l"/>
                      <a:r>
                        <a:rPr lang="zh-TW" altLang="en-US" sz="3000" kern="1200" baseline="0" dirty="0" smtClean="0">
                          <a:solidFill>
                            <a:schemeClr val="dk1"/>
                          </a:solidFill>
                          <a:latin typeface="標楷體" pitchFamily="65" charset="-120"/>
                          <a:ea typeface="標楷體" pitchFamily="65" charset="-120"/>
                          <a:cs typeface="+mn-cs"/>
                        </a:rPr>
                        <a:t>無副署制度</a:t>
                      </a:r>
                      <a:endParaRPr lang="en-US" altLang="zh-TW" sz="3000" kern="1200" baseline="0" dirty="0" smtClean="0">
                        <a:solidFill>
                          <a:schemeClr val="dk1"/>
                        </a:solidFill>
                        <a:latin typeface="標楷體" pitchFamily="65" charset="-120"/>
                        <a:ea typeface="標楷體" pitchFamily="65" charset="-120"/>
                        <a:cs typeface="+mn-cs"/>
                      </a:endParaRPr>
                    </a:p>
                    <a:p>
                      <a:pPr algn="l"/>
                      <a:r>
                        <a:rPr lang="zh-TW" altLang="en-US" sz="3000" kern="1200" baseline="0" dirty="0" smtClean="0">
                          <a:solidFill>
                            <a:schemeClr val="dk1"/>
                          </a:solidFill>
                          <a:latin typeface="標楷體" pitchFamily="65" charset="-120"/>
                          <a:ea typeface="標楷體" pitchFamily="65" charset="-120"/>
                          <a:cs typeface="+mn-cs"/>
                        </a:rPr>
                        <a:t>實權元首</a:t>
                      </a:r>
                      <a:endParaRPr lang="zh-TW" altLang="en-US" sz="3000" dirty="0" smtClean="0">
                        <a:latin typeface="標楷體" pitchFamily="65" charset="-120"/>
                        <a:ea typeface="標楷體" pitchFamily="65" charset="-120"/>
                      </a:endParaRPr>
                    </a:p>
                  </a:txBody>
                  <a:tcPr marL="91432" marR="91432" marT="45689" marB="45689" anchor="ctr"/>
                </a:tc>
                <a:tc>
                  <a:txBody>
                    <a:bodyPr/>
                    <a:lstStyle/>
                    <a:p>
                      <a:pPr marL="266700" marR="0" indent="-266700" algn="l" defTabSz="914400" rtl="0" eaLnBrk="1" fontAlgn="auto" latinLnBrk="0" hangingPunct="1">
                        <a:lnSpc>
                          <a:spcPct val="100000"/>
                        </a:lnSpc>
                        <a:spcBef>
                          <a:spcPts val="0"/>
                        </a:spcBef>
                        <a:spcAft>
                          <a:spcPts val="0"/>
                        </a:spcAft>
                        <a:buClrTx/>
                        <a:buSzTx/>
                        <a:buFont typeface="+mj-lt"/>
                        <a:buAutoNum type="arabicPeriod"/>
                        <a:tabLst/>
                        <a:defRPr/>
                      </a:pPr>
                      <a:r>
                        <a:rPr lang="zh-TW" altLang="en-US" sz="3000" kern="1200" baseline="0" dirty="0" smtClean="0">
                          <a:solidFill>
                            <a:schemeClr val="dk1"/>
                          </a:solidFill>
                          <a:latin typeface="標楷體" pitchFamily="65" charset="-120"/>
                          <a:ea typeface="標楷體" pitchFamily="65" charset="-120"/>
                          <a:cs typeface="+mn-cs"/>
                        </a:rPr>
                        <a:t>副署制度</a:t>
                      </a:r>
                      <a:endParaRPr lang="en-US" altLang="zh-TW" sz="3000" kern="1200" baseline="0" dirty="0" smtClean="0">
                        <a:solidFill>
                          <a:schemeClr val="dk1"/>
                        </a:solidFill>
                        <a:latin typeface="標楷體" pitchFamily="65" charset="-120"/>
                        <a:ea typeface="標楷體" pitchFamily="65" charset="-120"/>
                        <a:cs typeface="+mn-cs"/>
                      </a:endParaRPr>
                    </a:p>
                    <a:p>
                      <a:pPr marL="266700" indent="-266700" algn="l">
                        <a:buFont typeface="+mj-lt"/>
                        <a:buAutoNum type="arabicPeriod"/>
                      </a:pPr>
                      <a:r>
                        <a:rPr lang="zh-TW" altLang="en-US" sz="3000" kern="1200" baseline="0" dirty="0" smtClean="0">
                          <a:solidFill>
                            <a:schemeClr val="dk1"/>
                          </a:solidFill>
                          <a:latin typeface="標楷體" pitchFamily="65" charset="-120"/>
                          <a:ea typeface="標楷體" pitchFamily="65" charset="-120"/>
                          <a:cs typeface="+mn-cs"/>
                        </a:rPr>
                        <a:t>總統與內閣分享行政權</a:t>
                      </a:r>
                      <a:endParaRPr lang="zh-TW" altLang="en-US" sz="3000" dirty="0">
                        <a:latin typeface="標楷體" pitchFamily="65" charset="-120"/>
                        <a:ea typeface="標楷體" pitchFamily="65" charset="-120"/>
                      </a:endParaRPr>
                    </a:p>
                  </a:txBody>
                  <a:tcPr marL="91432" marR="91432" marT="45689" marB="45689" anchor="ctr"/>
                </a:tc>
                <a:extLst>
                  <a:ext uri="{0D108BD9-81ED-4DB2-BD59-A6C34878D82A}"/>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a:xfrm>
            <a:off x="2555875" y="0"/>
            <a:ext cx="5256213" cy="765175"/>
          </a:xfrm>
        </p:spPr>
        <p:txBody>
          <a:bodyPr/>
          <a:lstStyle/>
          <a:p>
            <a:pPr algn="l" eaLnBrk="1" hangingPunct="1"/>
            <a:r>
              <a:rPr lang="zh-TW" altLang="en-US" smtClean="0"/>
              <a:t>政府體制比較</a:t>
            </a:r>
          </a:p>
        </p:txBody>
      </p:sp>
      <p:sp>
        <p:nvSpPr>
          <p:cNvPr id="80899" name="投影片編號版面配置區 1"/>
          <p:cNvSpPr>
            <a:spLocks noGrp="1"/>
          </p:cNvSpPr>
          <p:nvPr>
            <p:ph type="sldNum" sz="quarter" idx="16"/>
          </p:nvPr>
        </p:nvSpPr>
        <p:spPr bwMode="auto">
          <a:noFill/>
          <a:ln>
            <a:miter lim="800000"/>
            <a:headEnd/>
            <a:tailEnd/>
          </a:ln>
        </p:spPr>
        <p:txBody>
          <a:bodyPr/>
          <a:lstStyle/>
          <a:p>
            <a:fld id="{D87FB75E-1A53-46CD-B638-CDB2F5396E51}" type="slidenum">
              <a:rPr lang="zh-TW" altLang="en-US" smtClean="0"/>
              <a:pPr/>
              <a:t>46</a:t>
            </a:fld>
            <a:endParaRPr lang="zh-TW" altLang="en-US" smtClean="0"/>
          </a:p>
        </p:txBody>
      </p:sp>
      <p:graphicFrame>
        <p:nvGraphicFramePr>
          <p:cNvPr id="53280" name="Group 32"/>
          <p:cNvGraphicFramePr>
            <a:graphicFrameLocks noGrp="1"/>
          </p:cNvGraphicFramePr>
          <p:nvPr/>
        </p:nvGraphicFramePr>
        <p:xfrm>
          <a:off x="250825" y="1268413"/>
          <a:ext cx="8712200" cy="4092575"/>
        </p:xfrm>
        <a:graphic>
          <a:graphicData uri="http://schemas.openxmlformats.org/drawingml/2006/table">
            <a:tbl>
              <a:tblPr/>
              <a:tblGrid>
                <a:gridCol w="1728788">
                  <a:extLst>
                    <a:ext uri="{9D8B030D-6E8A-4147-A177-3AD203B41FA5}"/>
                  </a:extLst>
                </a:gridCol>
                <a:gridCol w="1439862">
                  <a:extLst>
                    <a:ext uri="{9D8B030D-6E8A-4147-A177-3AD203B41FA5}"/>
                  </a:extLst>
                </a:gridCol>
                <a:gridCol w="1871663">
                  <a:extLst>
                    <a:ext uri="{9D8B030D-6E8A-4147-A177-3AD203B41FA5}"/>
                  </a:extLst>
                </a:gridCol>
                <a:gridCol w="3671887">
                  <a:extLst>
                    <a:ext uri="{9D8B030D-6E8A-4147-A177-3AD203B41FA5}"/>
                  </a:extLst>
                </a:gridCol>
              </a:tblGrid>
              <a:tr h="7093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000" b="1" i="0" u="none" strike="noStrike" cap="none" normalizeH="0" baseline="0" dirty="0" smtClean="0">
                        <a:ln>
                          <a:noFill/>
                        </a:ln>
                        <a:solidFill>
                          <a:srgbClr val="FFFFFF"/>
                        </a:solidFill>
                        <a:effectLst/>
                        <a:latin typeface="標楷體" pitchFamily="65" charset="-120"/>
                        <a:ea typeface="標楷體" pitchFamily="65" charset="-120"/>
                      </a:endParaRP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內閣制</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總統制</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雙首長制</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extLst>
                  <a:ext uri="{0D108BD9-81ED-4DB2-BD59-A6C34878D82A}"/>
                </a:extLst>
              </a:tr>
              <a:tr h="1920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000" kern="1200" dirty="0" smtClean="0">
                          <a:solidFill>
                            <a:schemeClr val="dk1"/>
                          </a:solidFill>
                          <a:latin typeface="標楷體" pitchFamily="65" charset="-120"/>
                          <a:ea typeface="標楷體" pitchFamily="65" charset="-120"/>
                          <a:cs typeface="+mn-cs"/>
                        </a:rPr>
                        <a:t>行政權與立法權之互動原則</a:t>
                      </a:r>
                      <a:endParaRPr lang="zh-TW" altLang="en-US" sz="3000" kern="1200" dirty="0">
                        <a:solidFill>
                          <a:schemeClr val="dk1"/>
                        </a:solidFill>
                        <a:latin typeface="標楷體" pitchFamily="65" charset="-120"/>
                        <a:ea typeface="標楷體" pitchFamily="65" charset="-120"/>
                        <a:cs typeface="+mn-cs"/>
                      </a:endParaRPr>
                    </a:p>
                  </a:txBody>
                  <a:tcPr marL="91432" marR="91432" marT="45683" marB="45683">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algn="l" defTabSz="914400" rtl="0" eaLnBrk="1" latinLnBrk="0" hangingPunct="1"/>
                      <a:r>
                        <a:rPr lang="zh-TW" altLang="en-US" sz="3000" kern="1200" dirty="0" smtClean="0">
                          <a:solidFill>
                            <a:schemeClr val="dk1"/>
                          </a:solidFill>
                          <a:latin typeface="標楷體" pitchFamily="65" charset="-120"/>
                          <a:ea typeface="標楷體" pitchFamily="65" charset="-120"/>
                          <a:cs typeface="+mn-cs"/>
                        </a:rPr>
                        <a:t>行政向立法負責</a:t>
                      </a:r>
                      <a:endParaRPr lang="zh-TW" altLang="en-US" sz="3000" kern="1200" dirty="0">
                        <a:solidFill>
                          <a:schemeClr val="dk1"/>
                        </a:solidFill>
                        <a:latin typeface="標楷體" pitchFamily="65" charset="-120"/>
                        <a:ea typeface="標楷體" pitchFamily="65" charset="-120"/>
                        <a:cs typeface="+mn-cs"/>
                      </a:endParaRPr>
                    </a:p>
                  </a:txBody>
                  <a:tcPr marL="91432" marR="91432" marT="45683" marB="456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algn="l" defTabSz="914400" rtl="0" eaLnBrk="1" latinLnBrk="0" hangingPunct="1"/>
                      <a:r>
                        <a:rPr lang="zh-TW" altLang="en-US" sz="3000" kern="1200" dirty="0" smtClean="0">
                          <a:solidFill>
                            <a:schemeClr val="dk1"/>
                          </a:solidFill>
                          <a:latin typeface="標楷體" pitchFamily="65" charset="-120"/>
                          <a:ea typeface="標楷體" pitchFamily="65" charset="-120"/>
                          <a:cs typeface="+mn-cs"/>
                        </a:rPr>
                        <a:t>行政與立法相互制衡</a:t>
                      </a:r>
                      <a:endParaRPr lang="zh-TW" altLang="en-US" sz="3000" kern="1200" dirty="0">
                        <a:solidFill>
                          <a:schemeClr val="dk1"/>
                        </a:solidFill>
                        <a:latin typeface="標楷體" pitchFamily="65" charset="-120"/>
                        <a:ea typeface="標楷體" pitchFamily="65" charset="-120"/>
                        <a:cs typeface="+mn-cs"/>
                      </a:endParaRPr>
                    </a:p>
                  </a:txBody>
                  <a:tcPr marL="91432" marR="91432" marT="45683" marB="456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449263" indent="-449263" algn="l" defTabSz="914400" rtl="0" eaLnBrk="1" latinLnBrk="0" hangingPunct="1">
                        <a:buFont typeface="+mj-lt"/>
                        <a:buAutoNum type="arabicPeriod"/>
                      </a:pPr>
                      <a:r>
                        <a:rPr lang="zh-TW" altLang="en-US" sz="3000" kern="1200" dirty="0" smtClean="0">
                          <a:solidFill>
                            <a:schemeClr val="dk1"/>
                          </a:solidFill>
                          <a:latin typeface="標楷體" pitchFamily="65" charset="-120"/>
                          <a:ea typeface="標楷體" pitchFamily="65" charset="-120"/>
                          <a:cs typeface="+mn-cs"/>
                        </a:rPr>
                        <a:t>行政（內閣）向立法負責</a:t>
                      </a:r>
                      <a:endParaRPr lang="en-US" altLang="zh-TW" sz="3000" kern="1200" dirty="0" smtClean="0">
                        <a:solidFill>
                          <a:schemeClr val="dk1"/>
                        </a:solidFill>
                        <a:latin typeface="標楷體" pitchFamily="65" charset="-120"/>
                        <a:ea typeface="標楷體" pitchFamily="65" charset="-120"/>
                        <a:cs typeface="+mn-cs"/>
                      </a:endParaRPr>
                    </a:p>
                    <a:p>
                      <a:pPr marL="449263" indent="-449263" algn="l" defTabSz="914400" rtl="0" eaLnBrk="1" latinLnBrk="0" hangingPunct="1">
                        <a:buFont typeface="+mj-lt"/>
                        <a:buAutoNum type="arabicPeriod"/>
                      </a:pPr>
                      <a:r>
                        <a:rPr lang="zh-TW" altLang="en-US" sz="3000" kern="1200" dirty="0" smtClean="0">
                          <a:solidFill>
                            <a:schemeClr val="dk1"/>
                          </a:solidFill>
                          <a:latin typeface="標楷體" pitchFamily="65" charset="-120"/>
                          <a:ea typeface="標楷體" pitchFamily="65" charset="-120"/>
                          <a:cs typeface="+mn-cs"/>
                        </a:rPr>
                        <a:t>行政（總統）與立法相互制衡</a:t>
                      </a:r>
                    </a:p>
                  </a:txBody>
                  <a:tcPr marL="91432" marR="91432" marT="45683" marB="4568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CDDCF"/>
                    </a:solidFill>
                  </a:tcPr>
                </a:tc>
              </a:tr>
              <a:tr h="1463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最高行政首長產生方式</a:t>
                      </a:r>
                    </a:p>
                  </a:txBody>
                  <a:tcPr marT="45706" marB="4570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國會決定</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人民普選</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449263" marR="0" lvl="0" indent="-449263"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閣揆由總統任命</a:t>
                      </a:r>
                      <a:endParaRPr kumimoji="0" lang="en-US" altLang="zh-TW" sz="3000" b="0" i="0" u="none" strike="noStrike" cap="none" normalizeH="0" baseline="0" dirty="0" smtClean="0">
                        <a:ln>
                          <a:noFill/>
                        </a:ln>
                        <a:solidFill>
                          <a:srgbClr val="000000"/>
                        </a:solidFill>
                        <a:effectLst/>
                        <a:latin typeface="標楷體" pitchFamily="65" charset="-120"/>
                        <a:ea typeface="標楷體" pitchFamily="65" charset="-120"/>
                      </a:endParaRPr>
                    </a:p>
                    <a:p>
                      <a:pPr marL="449263" marR="0" lvl="0" indent="-449263"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總統由人民普選</a:t>
                      </a:r>
                    </a:p>
                  </a:txBody>
                  <a:tcPr marT="45706" marB="4570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a:xfrm>
            <a:off x="2555875" y="0"/>
            <a:ext cx="5256213" cy="765175"/>
          </a:xfrm>
        </p:spPr>
        <p:txBody>
          <a:bodyPr/>
          <a:lstStyle/>
          <a:p>
            <a:pPr algn="l" eaLnBrk="1" hangingPunct="1"/>
            <a:r>
              <a:rPr lang="zh-TW" altLang="en-US" smtClean="0"/>
              <a:t>政府體制比較</a:t>
            </a:r>
          </a:p>
        </p:txBody>
      </p:sp>
      <p:sp>
        <p:nvSpPr>
          <p:cNvPr id="81923" name="投影片編號版面配置區 1"/>
          <p:cNvSpPr>
            <a:spLocks noGrp="1"/>
          </p:cNvSpPr>
          <p:nvPr>
            <p:ph type="sldNum" sz="quarter" idx="16"/>
          </p:nvPr>
        </p:nvSpPr>
        <p:spPr bwMode="auto">
          <a:noFill/>
          <a:ln>
            <a:miter lim="800000"/>
            <a:headEnd/>
            <a:tailEnd/>
          </a:ln>
        </p:spPr>
        <p:txBody>
          <a:bodyPr/>
          <a:lstStyle/>
          <a:p>
            <a:fld id="{39AB13BC-8794-4794-9321-511D91680667}" type="slidenum">
              <a:rPr lang="zh-TW" altLang="en-US" smtClean="0"/>
              <a:pPr/>
              <a:t>47</a:t>
            </a:fld>
            <a:endParaRPr lang="zh-TW" altLang="en-US" smtClean="0"/>
          </a:p>
        </p:txBody>
      </p:sp>
      <p:graphicFrame>
        <p:nvGraphicFramePr>
          <p:cNvPr id="53280" name="Group 32"/>
          <p:cNvGraphicFramePr>
            <a:graphicFrameLocks noGrp="1"/>
          </p:cNvGraphicFramePr>
          <p:nvPr/>
        </p:nvGraphicFramePr>
        <p:xfrm>
          <a:off x="250825" y="1268413"/>
          <a:ext cx="8712200" cy="3178204"/>
        </p:xfrm>
        <a:graphic>
          <a:graphicData uri="http://schemas.openxmlformats.org/drawingml/2006/table">
            <a:tbl>
              <a:tblPr/>
              <a:tblGrid>
                <a:gridCol w="1728788">
                  <a:extLst>
                    <a:ext uri="{9D8B030D-6E8A-4147-A177-3AD203B41FA5}"/>
                  </a:extLst>
                </a:gridCol>
                <a:gridCol w="1439862">
                  <a:extLst>
                    <a:ext uri="{9D8B030D-6E8A-4147-A177-3AD203B41FA5}"/>
                  </a:extLst>
                </a:gridCol>
                <a:gridCol w="1871663">
                  <a:extLst>
                    <a:ext uri="{9D8B030D-6E8A-4147-A177-3AD203B41FA5}"/>
                  </a:extLst>
                </a:gridCol>
                <a:gridCol w="3671887">
                  <a:extLst>
                    <a:ext uri="{9D8B030D-6E8A-4147-A177-3AD203B41FA5}"/>
                  </a:extLst>
                </a:gridCol>
              </a:tblGrid>
              <a:tr h="7093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000" b="1" i="0" u="none" strike="noStrike" cap="none" normalizeH="0" baseline="0" dirty="0" smtClean="0">
                        <a:ln>
                          <a:noFill/>
                        </a:ln>
                        <a:solidFill>
                          <a:srgbClr val="FFFFFF"/>
                        </a:solidFill>
                        <a:effectLst/>
                        <a:latin typeface="標楷體" pitchFamily="65" charset="-120"/>
                        <a:ea typeface="標楷體" pitchFamily="65" charset="-120"/>
                      </a:endParaRP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內閣制</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總統制</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雙首長制</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extLst>
                  <a:ext uri="{0D108BD9-81ED-4DB2-BD59-A6C34878D82A}"/>
                </a:extLst>
              </a:tr>
              <a:tr h="10057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最高行政首長任期</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無任期保障</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固定任期</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266700" marR="0" lvl="0" indent="-2667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閣揆無任期保障</a:t>
                      </a:r>
                      <a:endParaRPr kumimoji="0" lang="en-US" altLang="zh-TW" sz="3000" b="0" i="0" u="none" strike="noStrike" cap="none" normalizeH="0" baseline="0" dirty="0" smtClean="0">
                        <a:ln>
                          <a:noFill/>
                        </a:ln>
                        <a:solidFill>
                          <a:srgbClr val="000000"/>
                        </a:solidFill>
                        <a:effectLst/>
                        <a:latin typeface="標楷體" pitchFamily="65" charset="-120"/>
                        <a:ea typeface="標楷體" pitchFamily="65" charset="-120"/>
                      </a:endParaRPr>
                    </a:p>
                    <a:p>
                      <a:pPr marL="266700" marR="0" lvl="0" indent="-2667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總統有任期保障</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extLst>
                  <a:ext uri="{0D108BD9-81ED-4DB2-BD59-A6C34878D82A}"/>
                </a:extLst>
              </a:tr>
              <a:tr h="14629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議員與閣員身分關係</a:t>
                      </a:r>
                    </a:p>
                  </a:txBody>
                  <a:tcPr marT="45705" marB="4570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兼任</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不兼任</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不兼任</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06090"/>
          </a:xfrm>
        </p:spPr>
        <p:txBody>
          <a:bodyPr>
            <a:normAutofit/>
          </a:bodyPr>
          <a:lstStyle/>
          <a:p>
            <a:pPr marL="514350" indent="-514350" algn="l">
              <a:buFont typeface="+mj-lt"/>
              <a:buAutoNum type="arabicPeriod" startAt="3"/>
            </a:pPr>
            <a:r>
              <a:rPr lang="zh-TW" altLang="en-US" sz="3200" b="1" dirty="0" smtClean="0">
                <a:latin typeface="微軟正黑體" pitchFamily="34" charset="-120"/>
                <a:ea typeface="微軟正黑體" pitchFamily="34" charset="-120"/>
              </a:rPr>
              <a:t>我國政府體制與其他體制的比較</a:t>
            </a:r>
            <a:endParaRPr lang="zh-TW" altLang="en-US" sz="3200" b="1" dirty="0">
              <a:latin typeface="微軟正黑體" pitchFamily="34" charset="-120"/>
              <a:ea typeface="微軟正黑體" pitchFamily="34" charset="-120"/>
            </a:endParaRPr>
          </a:p>
        </p:txBody>
      </p:sp>
      <p:graphicFrame>
        <p:nvGraphicFramePr>
          <p:cNvPr id="4" name="內容版面配置區 3"/>
          <p:cNvGraphicFramePr>
            <a:graphicFrameLocks noGrp="1"/>
          </p:cNvGraphicFramePr>
          <p:nvPr>
            <p:ph idx="1"/>
            <p:extLst>
              <p:ext uri="{D42A27DB-BD31-4B8C-83A1-F6EECF244321}">
                <p14:modId xmlns="" xmlns:p14="http://schemas.microsoft.com/office/powerpoint/2010/main" val="180851968"/>
              </p:ext>
            </p:extLst>
          </p:nvPr>
        </p:nvGraphicFramePr>
        <p:xfrm>
          <a:off x="457200" y="1012504"/>
          <a:ext cx="8229600" cy="5438168"/>
        </p:xfrm>
        <a:graphic>
          <a:graphicData uri="http://schemas.openxmlformats.org/drawingml/2006/table">
            <a:tbl>
              <a:tblPr firstRow="1" bandRow="1">
                <a:tableStyleId>{8799B23B-EC83-4686-B30A-512413B5E67A}</a:tableStyleId>
              </a:tblPr>
              <a:tblGrid>
                <a:gridCol w="946448"/>
                <a:gridCol w="4104456"/>
                <a:gridCol w="3178696"/>
              </a:tblGrid>
              <a:tr h="571336">
                <a:tc>
                  <a:txBody>
                    <a:bodyPr/>
                    <a:lstStyle/>
                    <a:p>
                      <a:endParaRPr lang="zh-TW" altLang="en-US" sz="2800"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itchFamily="34" charset="-120"/>
                          <a:ea typeface="微軟正黑體" pitchFamily="34" charset="-120"/>
                        </a:rPr>
                        <a:t>內閣制</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微軟正黑體" pitchFamily="34" charset="-120"/>
                          <a:ea typeface="微軟正黑體" pitchFamily="34" charset="-120"/>
                        </a:rPr>
                        <a:t>總統制</a:t>
                      </a:r>
                    </a:p>
                  </a:txBody>
                  <a:tcPr/>
                </a:tc>
              </a:tr>
              <a:tr h="1041848">
                <a:tc>
                  <a:txBody>
                    <a:bodyPr/>
                    <a:lstStyle/>
                    <a:p>
                      <a:r>
                        <a:rPr lang="zh-TW" altLang="en-US" sz="2800" dirty="0" smtClean="0">
                          <a:latin typeface="微軟正黑體" pitchFamily="34" charset="-120"/>
                          <a:ea typeface="微軟正黑體" pitchFamily="34" charset="-120"/>
                        </a:rPr>
                        <a:t>相同之處</a:t>
                      </a:r>
                      <a:endParaRPr lang="zh-TW" altLang="en-US" sz="2800" dirty="0">
                        <a:latin typeface="微軟正黑體" pitchFamily="34" charset="-120"/>
                        <a:ea typeface="微軟正黑體" pitchFamily="34" charset="-120"/>
                      </a:endParaRPr>
                    </a:p>
                  </a:txBody>
                  <a:tcPr/>
                </a:tc>
                <a:tc>
                  <a:txBody>
                    <a:bodyPr/>
                    <a:lstStyle/>
                    <a:p>
                      <a:pPr marL="457200" indent="-457200" algn="l">
                        <a:lnSpc>
                          <a:spcPct val="150000"/>
                        </a:lnSpc>
                        <a:buFont typeface="Arial" pitchFamily="34" charset="0"/>
                        <a:buChar char="•"/>
                      </a:pPr>
                      <a:r>
                        <a:rPr lang="zh-TW" altLang="en-US" sz="2800" dirty="0" smtClean="0">
                          <a:latin typeface="微軟正黑體" pitchFamily="34" charset="-120"/>
                          <a:ea typeface="微軟正黑體" pitchFamily="34" charset="-120"/>
                        </a:rPr>
                        <a:t>副署</a:t>
                      </a:r>
                      <a:endParaRPr lang="en-US" altLang="zh-TW" sz="2800" dirty="0" smtClean="0">
                        <a:latin typeface="微軟正黑體" pitchFamily="34" charset="-120"/>
                        <a:ea typeface="微軟正黑體" pitchFamily="34" charset="-120"/>
                      </a:endParaRPr>
                    </a:p>
                    <a:p>
                      <a:pPr marL="457200" indent="-457200" algn="l">
                        <a:lnSpc>
                          <a:spcPct val="150000"/>
                        </a:lnSpc>
                        <a:buFont typeface="Arial" pitchFamily="34" charset="0"/>
                        <a:buChar char="•"/>
                      </a:pPr>
                      <a:r>
                        <a:rPr lang="zh-TW" altLang="en-US" sz="2800" dirty="0" smtClean="0">
                          <a:latin typeface="微軟正黑體" pitchFamily="34" charset="-120"/>
                          <a:ea typeface="微軟正黑體" pitchFamily="34" charset="-120"/>
                        </a:rPr>
                        <a:t>信任制度</a:t>
                      </a:r>
                      <a:endParaRPr lang="zh-TW" altLang="en-US" sz="2800" dirty="0">
                        <a:latin typeface="微軟正黑體" pitchFamily="34" charset="-120"/>
                        <a:ea typeface="微軟正黑體" pitchFamily="34" charset="-120"/>
                      </a:endParaRPr>
                    </a:p>
                  </a:txBody>
                  <a:tcPr/>
                </a:tc>
                <a:tc>
                  <a:txBody>
                    <a:bodyPr/>
                    <a:lstStyle/>
                    <a:p>
                      <a:pPr marL="457200" indent="-457200" algn="l">
                        <a:lnSpc>
                          <a:spcPct val="150000"/>
                        </a:lnSpc>
                        <a:buFont typeface="Arial" pitchFamily="34" charset="0"/>
                        <a:buChar char="•"/>
                      </a:pPr>
                      <a:r>
                        <a:rPr lang="zh-TW" altLang="en-US" sz="2800" dirty="0" smtClean="0">
                          <a:latin typeface="微軟正黑體" pitchFamily="34" charset="-120"/>
                          <a:ea typeface="微軟正黑體" pitchFamily="34" charset="-120"/>
                        </a:rPr>
                        <a:t>行政立法權分立</a:t>
                      </a:r>
                      <a:endParaRPr lang="en-US" altLang="zh-TW" sz="2800" dirty="0" smtClean="0">
                        <a:latin typeface="微軟正黑體" pitchFamily="34" charset="-120"/>
                        <a:ea typeface="微軟正黑體" pitchFamily="34" charset="-120"/>
                      </a:endParaRPr>
                    </a:p>
                    <a:p>
                      <a:pPr marL="457200" indent="-457200" algn="l">
                        <a:lnSpc>
                          <a:spcPct val="150000"/>
                        </a:lnSpc>
                        <a:buFont typeface="Arial" pitchFamily="34" charset="0"/>
                        <a:buChar char="•"/>
                      </a:pPr>
                      <a:r>
                        <a:rPr lang="zh-TW" altLang="en-US" sz="2800" dirty="0" smtClean="0">
                          <a:latin typeface="微軟正黑體" pitchFamily="34" charset="-120"/>
                          <a:ea typeface="微軟正黑體" pitchFamily="34" charset="-120"/>
                        </a:rPr>
                        <a:t>覆議制度</a:t>
                      </a:r>
                      <a:endParaRPr lang="zh-TW" altLang="en-US" sz="2800" dirty="0">
                        <a:latin typeface="微軟正黑體" pitchFamily="34" charset="-120"/>
                        <a:ea typeface="微軟正黑體" pitchFamily="34" charset="-120"/>
                      </a:endParaRPr>
                    </a:p>
                  </a:txBody>
                  <a:tcPr/>
                </a:tc>
              </a:tr>
              <a:tr h="2923896">
                <a:tc>
                  <a:txBody>
                    <a:bodyPr/>
                    <a:lstStyle/>
                    <a:p>
                      <a:r>
                        <a:rPr lang="zh-TW" altLang="en-US" sz="2800" dirty="0" smtClean="0">
                          <a:latin typeface="微軟正黑體" pitchFamily="34" charset="-120"/>
                          <a:ea typeface="微軟正黑體" pitchFamily="34" charset="-120"/>
                        </a:rPr>
                        <a:t>不同之處</a:t>
                      </a:r>
                      <a:endParaRPr lang="zh-TW" altLang="en-US" sz="2800" dirty="0">
                        <a:latin typeface="微軟正黑體" pitchFamily="34" charset="-120"/>
                        <a:ea typeface="微軟正黑體" pitchFamily="34" charset="-120"/>
                      </a:endParaRPr>
                    </a:p>
                  </a:txBody>
                  <a:tcPr/>
                </a:tc>
                <a:tc>
                  <a:txBody>
                    <a:bodyPr/>
                    <a:lstStyle/>
                    <a:p>
                      <a:pPr marL="457200" indent="-457200" algn="l">
                        <a:buFont typeface="Wingdings" pitchFamily="2" charset="2"/>
                        <a:buChar char="Ø"/>
                      </a:pPr>
                      <a:r>
                        <a:rPr lang="zh-TW" altLang="en-US" sz="2800" dirty="0" smtClean="0">
                          <a:latin typeface="微軟正黑體" pitchFamily="34" charset="-120"/>
                          <a:ea typeface="微軟正黑體" pitchFamily="34" charset="-120"/>
                        </a:rPr>
                        <a:t>國會過半席次政黨的黨魁不會成為閣揆</a:t>
                      </a:r>
                      <a:endParaRPr lang="en-US" altLang="zh-TW" sz="2800" dirty="0" smtClean="0">
                        <a:latin typeface="微軟正黑體" pitchFamily="34" charset="-120"/>
                        <a:ea typeface="微軟正黑體" pitchFamily="34" charset="-120"/>
                      </a:endParaRPr>
                    </a:p>
                    <a:p>
                      <a:pPr marL="457200" indent="-457200" algn="l">
                        <a:buFont typeface="Wingdings" pitchFamily="2" charset="2"/>
                        <a:buChar char="Ø"/>
                      </a:pPr>
                      <a:r>
                        <a:rPr lang="zh-TW" altLang="en-US" sz="2800" dirty="0" smtClean="0">
                          <a:latin typeface="微軟正黑體" pitchFamily="34" charset="-120"/>
                          <a:ea typeface="微軟正黑體" pitchFamily="34" charset="-120"/>
                        </a:rPr>
                        <a:t>總統通常任命與自己同一政黨的人擔任行政院長</a:t>
                      </a:r>
                      <a:endParaRPr lang="zh-TW" altLang="en-US" sz="2800" dirty="0">
                        <a:latin typeface="微軟正黑體" pitchFamily="34" charset="-120"/>
                        <a:ea typeface="微軟正黑體" pitchFamily="34" charset="-120"/>
                      </a:endParaRPr>
                    </a:p>
                  </a:txBody>
                  <a:tcPr/>
                </a:tc>
                <a:tc>
                  <a:txBody>
                    <a:bodyPr/>
                    <a:lstStyle/>
                    <a:p>
                      <a:pPr marL="457200" indent="-457200" algn="l">
                        <a:buFont typeface="Wingdings" pitchFamily="2" charset="2"/>
                        <a:buChar char="Ø"/>
                      </a:pPr>
                      <a:r>
                        <a:rPr lang="zh-TW" altLang="en-US" sz="2800" dirty="0" smtClean="0">
                          <a:latin typeface="微軟正黑體" pitchFamily="34" charset="-120"/>
                          <a:ea typeface="微軟正黑體" pitchFamily="34" charset="-120"/>
                        </a:rPr>
                        <a:t>總統與行政院長皆有實權</a:t>
                      </a:r>
                      <a:endParaRPr lang="en-US" altLang="zh-TW" sz="2800" dirty="0" smtClean="0">
                        <a:latin typeface="微軟正黑體" pitchFamily="34" charset="-120"/>
                        <a:ea typeface="微軟正黑體" pitchFamily="34" charset="-120"/>
                      </a:endParaRPr>
                    </a:p>
                    <a:p>
                      <a:pPr marL="457200" indent="-457200" algn="l">
                        <a:buFont typeface="Wingdings" pitchFamily="2" charset="2"/>
                        <a:buChar char="Ø"/>
                      </a:pPr>
                      <a:r>
                        <a:rPr lang="zh-TW" altLang="en-US" sz="2800" dirty="0" smtClean="0">
                          <a:latin typeface="微軟正黑體" pitchFamily="34" charset="-120"/>
                          <a:ea typeface="微軟正黑體" pitchFamily="34" charset="-120"/>
                        </a:rPr>
                        <a:t>覆議權由行政院長提出、經總統核可。而非由總統行使。</a:t>
                      </a:r>
                      <a:endParaRPr lang="zh-TW" altLang="en-US" sz="2800" dirty="0">
                        <a:latin typeface="微軟正黑體" pitchFamily="34" charset="-120"/>
                        <a:ea typeface="微軟正黑體" pitchFamily="34" charset="-120"/>
                      </a:endParaRPr>
                    </a:p>
                  </a:txBody>
                  <a:tcPr/>
                </a:tc>
              </a:tr>
              <a:tr h="571336">
                <a:tc gridSpan="3">
                  <a:txBody>
                    <a:bodyPr/>
                    <a:lstStyle/>
                    <a:p>
                      <a:pPr algn="ctr"/>
                      <a:r>
                        <a:rPr lang="zh-TW" altLang="en-US" sz="2800" dirty="0" smtClean="0">
                          <a:latin typeface="微軟正黑體" pitchFamily="34" charset="-120"/>
                          <a:ea typeface="微軟正黑體" pitchFamily="34" charset="-120"/>
                        </a:rPr>
                        <a:t>？總統有權無責、行政院長有責無權？</a:t>
                      </a:r>
                      <a:endParaRPr lang="zh-TW" altLang="en-US" sz="2800" dirty="0">
                        <a:latin typeface="微軟正黑體" pitchFamily="34" charset="-120"/>
                        <a:ea typeface="微軟正黑體" pitchFamily="34" charset="-120"/>
                      </a:endParaRPr>
                    </a:p>
                  </a:txBody>
                  <a:tcPr/>
                </a:tc>
                <a:tc hMerge="1">
                  <a:txBody>
                    <a:bodyPr/>
                    <a:lstStyle/>
                    <a:p>
                      <a:pPr marL="457200" indent="-457200" algn="l">
                        <a:buFont typeface="Wingdings" pitchFamily="2" charset="2"/>
                        <a:buChar char="Ø"/>
                      </a:pPr>
                      <a:endParaRPr lang="zh-TW" altLang="en-US" sz="2800" dirty="0"/>
                    </a:p>
                  </a:txBody>
                  <a:tcPr/>
                </a:tc>
                <a:tc hMerge="1">
                  <a:txBody>
                    <a:bodyPr/>
                    <a:lstStyle/>
                    <a:p>
                      <a:pPr marL="457200" indent="-457200" algn="l">
                        <a:buFont typeface="Wingdings" pitchFamily="2" charset="2"/>
                        <a:buChar char="Ø"/>
                      </a:pPr>
                      <a:endParaRPr lang="zh-TW" altLang="en-US" sz="2800" dirty="0"/>
                    </a:p>
                  </a:txBody>
                  <a:tcPr/>
                </a:tc>
              </a:tr>
            </a:tbl>
          </a:graphicData>
        </a:graphic>
      </p:graphicFrame>
    </p:spTree>
    <p:extLst>
      <p:ext uri="{BB962C8B-B14F-4D97-AF65-F5344CB8AC3E}">
        <p14:creationId xmlns="" xmlns:p14="http://schemas.microsoft.com/office/powerpoint/2010/main" val="1013306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9" name="內容版面配置區 8" descr="7.JPG"/>
          <p:cNvPicPr>
            <a:picLocks noGrp="1" noChangeAspect="1"/>
          </p:cNvPicPr>
          <p:nvPr>
            <p:ph idx="1"/>
          </p:nvPr>
        </p:nvPicPr>
        <p:blipFill>
          <a:blip r:embed="rId2" cstate="print"/>
          <a:stretch>
            <a:fillRect/>
          </a:stretch>
        </p:blipFill>
        <p:spPr>
          <a:xfrm>
            <a:off x="24463" y="188640"/>
            <a:ext cx="9052212" cy="6624736"/>
          </a:xfrm>
        </p:spPr>
      </p:pic>
      <p:sp>
        <p:nvSpPr>
          <p:cNvPr id="11" name="剪去對角線角落矩形 10"/>
          <p:cNvSpPr/>
          <p:nvPr/>
        </p:nvSpPr>
        <p:spPr>
          <a:xfrm>
            <a:off x="4860032" y="188640"/>
            <a:ext cx="4283968" cy="129614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sz="3000" dirty="0" smtClean="0">
                <a:latin typeface="微軟正黑體" pitchFamily="34" charset="-120"/>
                <a:ea typeface="微軟正黑體" pitchFamily="34" charset="-120"/>
              </a:rPr>
              <a:t>比較我國體制與內閣制、</a:t>
            </a:r>
            <a:endParaRPr lang="en-US" altLang="zh-TW" sz="3000" dirty="0" smtClean="0">
              <a:latin typeface="微軟正黑體" pitchFamily="34" charset="-120"/>
              <a:ea typeface="微軟正黑體" pitchFamily="34" charset="-120"/>
            </a:endParaRPr>
          </a:p>
          <a:p>
            <a:pPr>
              <a:lnSpc>
                <a:spcPct val="150000"/>
              </a:lnSpc>
            </a:pPr>
            <a:r>
              <a:rPr lang="zh-TW" altLang="en-US" sz="3000" dirty="0" smtClean="0">
                <a:latin typeface="微軟正黑體" pitchFamily="34" charset="-120"/>
                <a:ea typeface="微軟正黑體" pitchFamily="34" charset="-120"/>
              </a:rPr>
              <a:t>總統制有何差異</a:t>
            </a:r>
            <a:endParaRPr lang="zh-TW" altLang="en-US" sz="30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41339473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0" y="0"/>
            <a:ext cx="8229600" cy="765175"/>
          </a:xfrm>
        </p:spPr>
        <p:txBody>
          <a:bodyPr/>
          <a:lstStyle/>
          <a:p>
            <a:pPr eaLnBrk="1" hangingPunct="1"/>
            <a:r>
              <a:rPr lang="zh-TW" altLang="en-US" smtClean="0"/>
              <a:t>一、內閣制</a:t>
            </a:r>
          </a:p>
        </p:txBody>
      </p:sp>
      <p:sp>
        <p:nvSpPr>
          <p:cNvPr id="31747" name="內容版面配置區 2"/>
          <p:cNvSpPr>
            <a:spLocks noGrp="1"/>
          </p:cNvSpPr>
          <p:nvPr>
            <p:ph sz="quarter" idx="13"/>
          </p:nvPr>
        </p:nvSpPr>
        <p:spPr>
          <a:xfrm>
            <a:off x="250825" y="981075"/>
            <a:ext cx="8351838" cy="647700"/>
          </a:xfrm>
        </p:spPr>
        <p:txBody>
          <a:bodyPr/>
          <a:lstStyle/>
          <a:p>
            <a:r>
              <a:rPr lang="zh-TW" altLang="en-US" smtClean="0"/>
              <a:t>內閣制的特色</a:t>
            </a:r>
          </a:p>
        </p:txBody>
      </p:sp>
      <p:sp>
        <p:nvSpPr>
          <p:cNvPr id="31748" name="投影片編號版面配置區 1"/>
          <p:cNvSpPr>
            <a:spLocks noGrp="1"/>
          </p:cNvSpPr>
          <p:nvPr>
            <p:ph type="sldNum" sz="quarter" idx="16"/>
          </p:nvPr>
        </p:nvSpPr>
        <p:spPr bwMode="auto">
          <a:noFill/>
          <a:ln>
            <a:miter lim="800000"/>
            <a:headEnd/>
            <a:tailEnd/>
          </a:ln>
        </p:spPr>
        <p:txBody>
          <a:bodyPr/>
          <a:lstStyle/>
          <a:p>
            <a:fld id="{182FC062-26CF-47C5-A91C-6C3215B26193}" type="slidenum">
              <a:rPr lang="zh-TW" altLang="en-US" smtClean="0"/>
              <a:pPr/>
              <a:t>5</a:t>
            </a:fld>
            <a:endParaRPr lang="en-US" altLang="zh-TW" smtClean="0"/>
          </a:p>
        </p:txBody>
      </p:sp>
      <p:pic>
        <p:nvPicPr>
          <p:cNvPr id="31749" name="Picture 2" descr="E:\Work\PPT新icon\png\06-交錯流程圖\images\06-交錯流程圖_09.png"/>
          <p:cNvPicPr>
            <a:picLocks noChangeAspect="1" noChangeArrowheads="1"/>
          </p:cNvPicPr>
          <p:nvPr/>
        </p:nvPicPr>
        <p:blipFill>
          <a:blip r:embed="rId2"/>
          <a:srcRect/>
          <a:stretch>
            <a:fillRect/>
          </a:stretch>
        </p:blipFill>
        <p:spPr bwMode="auto">
          <a:xfrm>
            <a:off x="1116013" y="4076700"/>
            <a:ext cx="4764087" cy="1139825"/>
          </a:xfrm>
          <a:prstGeom prst="rect">
            <a:avLst/>
          </a:prstGeom>
          <a:noFill/>
          <a:ln w="9525">
            <a:noFill/>
            <a:miter lim="800000"/>
            <a:headEnd/>
            <a:tailEnd/>
          </a:ln>
        </p:spPr>
      </p:pic>
      <p:pic>
        <p:nvPicPr>
          <p:cNvPr id="31750" name="Picture 3" descr="E:\Work\PPT新icon\png\06-交錯流程圖\images\06-交錯流程圖_10.png"/>
          <p:cNvPicPr>
            <a:picLocks noChangeAspect="1" noChangeArrowheads="1"/>
          </p:cNvPicPr>
          <p:nvPr/>
        </p:nvPicPr>
        <p:blipFill>
          <a:blip r:embed="rId3"/>
          <a:srcRect/>
          <a:stretch>
            <a:fillRect/>
          </a:stretch>
        </p:blipFill>
        <p:spPr bwMode="auto">
          <a:xfrm>
            <a:off x="900113" y="2808288"/>
            <a:ext cx="4762500" cy="1125537"/>
          </a:xfrm>
          <a:prstGeom prst="rect">
            <a:avLst/>
          </a:prstGeom>
          <a:noFill/>
          <a:ln w="9525">
            <a:noFill/>
            <a:miter lim="800000"/>
            <a:headEnd/>
            <a:tailEnd/>
          </a:ln>
        </p:spPr>
      </p:pic>
      <p:pic>
        <p:nvPicPr>
          <p:cNvPr id="31751" name="Picture 4" descr="E:\Work\PPT新icon\png\06-交錯流程圖\images\06-交錯流程圖_03.png"/>
          <p:cNvPicPr>
            <a:picLocks noChangeAspect="1" noChangeArrowheads="1"/>
          </p:cNvPicPr>
          <p:nvPr/>
        </p:nvPicPr>
        <p:blipFill>
          <a:blip r:embed="rId4"/>
          <a:srcRect/>
          <a:stretch>
            <a:fillRect/>
          </a:stretch>
        </p:blipFill>
        <p:spPr bwMode="auto">
          <a:xfrm>
            <a:off x="539750" y="1628775"/>
            <a:ext cx="4768850" cy="1079500"/>
          </a:xfrm>
          <a:prstGeom prst="rect">
            <a:avLst/>
          </a:prstGeom>
          <a:noFill/>
          <a:ln w="9525">
            <a:noFill/>
            <a:miter lim="800000"/>
            <a:headEnd/>
            <a:tailEnd/>
          </a:ln>
        </p:spPr>
      </p:pic>
      <p:sp>
        <p:nvSpPr>
          <p:cNvPr id="31752" name="文字方塊 6"/>
          <p:cNvSpPr txBox="1">
            <a:spLocks noChangeArrowheads="1"/>
          </p:cNvSpPr>
          <p:nvPr/>
        </p:nvSpPr>
        <p:spPr bwMode="auto">
          <a:xfrm>
            <a:off x="1116013" y="3094038"/>
            <a:ext cx="4464050" cy="552450"/>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行政權與立法權相互融合</a:t>
            </a:r>
          </a:p>
        </p:txBody>
      </p:sp>
      <p:sp>
        <p:nvSpPr>
          <p:cNvPr id="31753" name="文字方塊 7"/>
          <p:cNvSpPr txBox="1">
            <a:spLocks noChangeArrowheads="1"/>
          </p:cNvSpPr>
          <p:nvPr/>
        </p:nvSpPr>
        <p:spPr bwMode="auto">
          <a:xfrm>
            <a:off x="1430338" y="4368800"/>
            <a:ext cx="4135437" cy="554038"/>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行政權歸屬閣揆與內閣</a:t>
            </a:r>
          </a:p>
        </p:txBody>
      </p:sp>
      <p:sp>
        <p:nvSpPr>
          <p:cNvPr id="31754" name="文字方塊 8"/>
          <p:cNvSpPr txBox="1">
            <a:spLocks noChangeArrowheads="1"/>
          </p:cNvSpPr>
          <p:nvPr/>
        </p:nvSpPr>
        <p:spPr bwMode="auto">
          <a:xfrm>
            <a:off x="889000" y="1963738"/>
            <a:ext cx="4133850" cy="554037"/>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虛位元首與副署制度</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sp>
        <p:nvSpPr>
          <p:cNvPr id="4" name="標題 1"/>
          <p:cNvSpPr>
            <a:spLocks noGrp="1"/>
          </p:cNvSpPr>
          <p:nvPr>
            <p:ph type="ctrTitle"/>
          </p:nvPr>
        </p:nvSpPr>
        <p:spPr>
          <a:xfrm>
            <a:off x="685800" y="1268760"/>
            <a:ext cx="7772400" cy="1470025"/>
          </a:xfrm>
        </p:spPr>
        <p:txBody>
          <a:bodyPr>
            <a:normAutofit/>
          </a:bodyPr>
          <a:lstStyle/>
          <a:p>
            <a:r>
              <a:rPr lang="zh-TW" altLang="en-US" sz="3600" b="1" dirty="0">
                <a:latin typeface="微軟正黑體" pitchFamily="34" charset="-120"/>
                <a:ea typeface="微軟正黑體" pitchFamily="34" charset="-120"/>
              </a:rPr>
              <a:t>民主國家</a:t>
            </a:r>
            <a:r>
              <a:rPr lang="zh-TW" altLang="en-US" sz="3600" b="1" dirty="0" smtClean="0">
                <a:latin typeface="微軟正黑體" pitchFamily="34" charset="-120"/>
                <a:ea typeface="微軟正黑體" pitchFamily="34" charset="-120"/>
              </a:rPr>
              <a:t>政府權限的劃分</a:t>
            </a:r>
            <a:endParaRPr lang="zh-TW" altLang="en-US" sz="3600" b="1" dirty="0">
              <a:latin typeface="微軟正黑體" pitchFamily="34" charset="-120"/>
              <a:ea typeface="微軟正黑體" pitchFamily="34" charset="-120"/>
            </a:endParaRPr>
          </a:p>
        </p:txBody>
      </p:sp>
      <p:sp>
        <p:nvSpPr>
          <p:cNvPr id="5" name="標題 1"/>
          <p:cNvSpPr>
            <a:spLocks noGrp="1"/>
          </p:cNvSpPr>
          <p:nvPr>
            <p:ph type="subTitle" idx="1"/>
          </p:nvPr>
        </p:nvSpPr>
        <p:spPr>
          <a:xfrm>
            <a:off x="1171600" y="2636912"/>
            <a:ext cx="6800800" cy="1752600"/>
          </a:xfrm>
        </p:spPr>
        <p:txBody>
          <a:bodyPr>
            <a:normAutofit/>
          </a:bodyPr>
          <a:lstStyle/>
          <a:p>
            <a:pPr marL="0" indent="0" algn="ctr">
              <a:lnSpc>
                <a:spcPct val="150000"/>
              </a:lnSpc>
              <a:buNone/>
            </a:pPr>
            <a:r>
              <a:rPr lang="zh-TW" altLang="en-US" sz="3000" dirty="0">
                <a:solidFill>
                  <a:schemeClr val="tx1"/>
                </a:solidFill>
                <a:latin typeface="微軟正黑體" pitchFamily="34" charset="-120"/>
                <a:ea typeface="微軟正黑體" pitchFamily="34" charset="-120"/>
              </a:rPr>
              <a:t>認識了</a:t>
            </a:r>
            <a:r>
              <a:rPr lang="zh-TW" altLang="en-US" sz="3000" dirty="0" smtClean="0">
                <a:solidFill>
                  <a:schemeClr val="tx1"/>
                </a:solidFill>
                <a:latin typeface="微軟正黑體" pitchFamily="34" charset="-120"/>
                <a:ea typeface="微軟正黑體" pitchFamily="34" charset="-120"/>
              </a:rPr>
              <a:t>民主國家常見的中央政府體制，</a:t>
            </a:r>
            <a:endParaRPr lang="en-US" altLang="zh-TW" sz="3000" dirty="0" smtClean="0">
              <a:solidFill>
                <a:schemeClr val="tx1"/>
              </a:solidFill>
              <a:latin typeface="微軟正黑體" pitchFamily="34" charset="-120"/>
              <a:ea typeface="微軟正黑體" pitchFamily="34" charset="-120"/>
            </a:endParaRPr>
          </a:p>
          <a:p>
            <a:pPr marL="0" indent="0" algn="ctr">
              <a:lnSpc>
                <a:spcPct val="150000"/>
              </a:lnSpc>
              <a:buNone/>
            </a:pPr>
            <a:r>
              <a:rPr lang="zh-TW" altLang="en-US" sz="3000" b="1" dirty="0">
                <a:solidFill>
                  <a:srgbClr val="FF0000"/>
                </a:solidFill>
                <a:latin typeface="微軟正黑體" pitchFamily="34" charset="-120"/>
                <a:ea typeface="微軟正黑體" pitchFamily="34" charset="-120"/>
              </a:rPr>
              <a:t>那</a:t>
            </a:r>
            <a:r>
              <a:rPr lang="zh-TW" altLang="en-US" sz="3000" b="1" dirty="0" smtClean="0">
                <a:solidFill>
                  <a:srgbClr val="FF0000"/>
                </a:solidFill>
                <a:latin typeface="微軟正黑體" pitchFamily="34" charset="-120"/>
                <a:ea typeface="微軟正黑體" pitchFamily="34" charset="-120"/>
              </a:rPr>
              <a:t>中央</a:t>
            </a:r>
            <a:r>
              <a:rPr lang="zh-TW" altLang="en-US" sz="3000" b="1" dirty="0">
                <a:solidFill>
                  <a:srgbClr val="FF0000"/>
                </a:solidFill>
                <a:latin typeface="微軟正黑體" pitchFamily="34" charset="-120"/>
                <a:ea typeface="微軟正黑體" pitchFamily="34" charset="-120"/>
              </a:rPr>
              <a:t>與地方政府之間如何劃分</a:t>
            </a:r>
            <a:r>
              <a:rPr lang="zh-TW" altLang="en-US" sz="3000" b="1" dirty="0" smtClean="0">
                <a:solidFill>
                  <a:srgbClr val="FF0000"/>
                </a:solidFill>
                <a:latin typeface="微軟正黑體" pitchFamily="34" charset="-120"/>
                <a:ea typeface="微軟正黑體" pitchFamily="34" charset="-120"/>
              </a:rPr>
              <a:t>權限？</a:t>
            </a:r>
            <a:endParaRPr lang="zh-TW" altLang="en-US" sz="3000" b="1" dirty="0">
              <a:solidFill>
                <a:srgbClr val="FF0000"/>
              </a:solidFill>
              <a:latin typeface="微軟正黑體" pitchFamily="34" charset="-120"/>
              <a:ea typeface="微軟正黑體" pitchFamily="34" charset="-120"/>
            </a:endParaRPr>
          </a:p>
        </p:txBody>
      </p:sp>
    </p:spTree>
    <p:extLst>
      <p:ext uri="{BB962C8B-B14F-4D97-AF65-F5344CB8AC3E}">
        <p14:creationId xmlns="" xmlns:p14="http://schemas.microsoft.com/office/powerpoint/2010/main" val="1510589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文字方塊 5"/>
          <p:cNvSpPr>
            <a:spLocks noChangeArrowheads="1"/>
          </p:cNvSpPr>
          <p:nvPr/>
        </p:nvSpPr>
        <p:spPr bwMode="auto">
          <a:xfrm>
            <a:off x="1062038" y="1776075"/>
            <a:ext cx="7648575" cy="1940957"/>
          </a:xfrm>
          <a:prstGeom prst="roundRect">
            <a:avLst>
              <a:gd name="adj" fmla="val 16667"/>
            </a:avLst>
          </a:prstGeom>
          <a:solidFill>
            <a:schemeClr val="accent1"/>
          </a:solidFill>
          <a:ln w="9525">
            <a:noFill/>
            <a:round/>
            <a:headEnd/>
            <a:tailEnd/>
          </a:ln>
        </p:spPr>
        <p:txBody>
          <a:bodyPr anchor="ctr">
            <a:spAutoFit/>
          </a:bodyPr>
          <a:lstStyle/>
          <a:p>
            <a:r>
              <a:rPr kumimoji="0" lang="zh-TW" altLang="en-US" sz="5400" dirty="0">
                <a:solidFill>
                  <a:schemeClr val="bg1"/>
                </a:solidFill>
                <a:latin typeface="微軟正黑體" pitchFamily="34" charset="-120"/>
                <a:ea typeface="微軟正黑體" pitchFamily="34" charset="-120"/>
              </a:rPr>
              <a:t>　</a:t>
            </a:r>
            <a:r>
              <a:rPr lang="zh-TW" altLang="en-US" sz="5400" dirty="0" smtClean="0">
                <a:solidFill>
                  <a:schemeClr val="bg1"/>
                </a:solidFill>
                <a:latin typeface="微軟正黑體" pitchFamily="34" charset="-120"/>
                <a:ea typeface="微軟正黑體" pitchFamily="34" charset="-120"/>
              </a:rPr>
              <a:t>中央與地方政府之間如何劃分權限？ 	</a:t>
            </a:r>
          </a:p>
        </p:txBody>
      </p:sp>
      <p:sp>
        <p:nvSpPr>
          <p:cNvPr id="7" name="橢圓 6">
            <a:extLst>
              <a:ext uri="{FF2B5EF4-FFF2-40B4-BE49-F238E27FC236}"/>
            </a:extLst>
          </p:cNvPr>
          <p:cNvSpPr/>
          <p:nvPr/>
        </p:nvSpPr>
        <p:spPr>
          <a:xfrm>
            <a:off x="537121" y="1496645"/>
            <a:ext cx="1298575" cy="129698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r>
              <a:rPr lang="zh-TW" altLang="en-US" sz="7200" dirty="0" smtClean="0">
                <a:solidFill>
                  <a:schemeClr val="accent1"/>
                </a:solidFill>
                <a:latin typeface="微軟正黑體" pitchFamily="34" charset="-120"/>
                <a:ea typeface="微軟正黑體" pitchFamily="34" charset="-120"/>
              </a:rPr>
              <a:t>貳</a:t>
            </a:r>
            <a:endParaRPr kumimoji="0" lang="zh-TW" altLang="en-US" sz="7200" dirty="0">
              <a:solidFill>
                <a:schemeClr val="accent1"/>
              </a:solidFill>
              <a:latin typeface="微軟正黑體" pitchFamily="34" charset="-120"/>
              <a:ea typeface="微軟正黑體" pitchFamily="34" charset="-120"/>
            </a:endParaRPr>
          </a:p>
        </p:txBody>
      </p:sp>
      <p:pic>
        <p:nvPicPr>
          <p:cNvPr id="8196"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pic>
        <p:nvPicPr>
          <p:cNvPr id="5"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188640"/>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46646"/>
            <a:ext cx="5770984" cy="778098"/>
          </a:xfrm>
        </p:spPr>
        <p:txBody>
          <a:bodyPr>
            <a:normAutofit/>
          </a:bodyPr>
          <a:lstStyle/>
          <a:p>
            <a:r>
              <a:rPr lang="zh-TW" altLang="en-US" sz="3600" b="1" smtClean="0">
                <a:latin typeface="微軟正黑體" pitchFamily="34" charset="-120"/>
                <a:ea typeface="微軟正黑體" pitchFamily="34" charset="-120"/>
              </a:rPr>
              <a:t>中央與地方政府的權力劃分</a:t>
            </a:r>
            <a:endParaRPr lang="zh-TW" altLang="en-US" sz="3600" b="1" dirty="0">
              <a:latin typeface="微軟正黑體" pitchFamily="34" charset="-120"/>
              <a:ea typeface="微軟正黑體" pitchFamily="34" charset="-120"/>
            </a:endParaRPr>
          </a:p>
        </p:txBody>
      </p:sp>
      <p:graphicFrame>
        <p:nvGraphicFramePr>
          <p:cNvPr id="4" name="內容版面配置區 3"/>
          <p:cNvGraphicFramePr>
            <a:graphicFrameLocks noGrp="1"/>
          </p:cNvGraphicFramePr>
          <p:nvPr>
            <p:ph idx="1"/>
            <p:extLst>
              <p:ext uri="{D42A27DB-BD31-4B8C-83A1-F6EECF244321}">
                <p14:modId xmlns="" xmlns:p14="http://schemas.microsoft.com/office/powerpoint/2010/main" val="2404741782"/>
              </p:ext>
            </p:extLst>
          </p:nvPr>
        </p:nvGraphicFramePr>
        <p:xfrm>
          <a:off x="457200" y="1484784"/>
          <a:ext cx="8230150" cy="4389120"/>
        </p:xfrm>
        <a:graphic>
          <a:graphicData uri="http://schemas.openxmlformats.org/drawingml/2006/table">
            <a:tbl>
              <a:tblPr firstRow="1" bandRow="1">
                <a:tableStyleId>{5C22544A-7EE6-4342-B048-85BDC9FD1C3A}</a:tableStyleId>
              </a:tblPr>
              <a:tblGrid>
                <a:gridCol w="8230150"/>
              </a:tblGrid>
              <a:tr h="597243">
                <a:tc>
                  <a:txBody>
                    <a:bodyPr/>
                    <a:lstStyle/>
                    <a:p>
                      <a:pPr marL="514350" indent="-514350" algn="ctr">
                        <a:lnSpc>
                          <a:spcPct val="150000"/>
                        </a:lnSpc>
                        <a:buFont typeface="+mj-lt"/>
                        <a:buNone/>
                      </a:pPr>
                      <a:r>
                        <a:rPr lang="zh-TW" altLang="en-US" sz="3000" dirty="0" smtClean="0">
                          <a:latin typeface="微軟正黑體" pitchFamily="34" charset="-120"/>
                          <a:ea typeface="微軟正黑體" pitchFamily="34" charset="-120"/>
                        </a:rPr>
                        <a:t>權力較偏向地方政府─聯邦制</a:t>
                      </a:r>
                      <a:endParaRPr lang="en-US" altLang="zh-TW" sz="3000" dirty="0" smtClean="0">
                        <a:latin typeface="微軟正黑體" pitchFamily="34" charset="-120"/>
                        <a:ea typeface="微軟正黑體" pitchFamily="34" charset="-120"/>
                      </a:endParaRPr>
                    </a:p>
                  </a:txBody>
                  <a:tcPr marL="96641" marR="96641"/>
                </a:tc>
              </a:tr>
              <a:tr h="2106068">
                <a:tc>
                  <a:txBody>
                    <a:bodyPr/>
                    <a:lstStyle/>
                    <a:p>
                      <a:pPr marL="457200" indent="-457200" algn="l">
                        <a:lnSpc>
                          <a:spcPct val="150000"/>
                        </a:lnSpc>
                        <a:buFont typeface="Arial" pitchFamily="34" charset="0"/>
                        <a:buChar char="•"/>
                      </a:pPr>
                      <a:r>
                        <a:rPr lang="zh-TW" altLang="en-US" sz="3000" dirty="0" smtClean="0">
                          <a:latin typeface="微軟正黑體" pitchFamily="34" charset="-120"/>
                          <a:ea typeface="微軟正黑體" pitchFamily="34" charset="-120"/>
                        </a:rPr>
                        <a:t>地方機關有高度裁量權、自主權</a:t>
                      </a:r>
                      <a:endParaRPr lang="en-US" altLang="zh-TW" sz="3000" dirty="0" smtClean="0">
                        <a:latin typeface="微軟正黑體" pitchFamily="34" charset="-120"/>
                        <a:ea typeface="微軟正黑體" pitchFamily="34" charset="-120"/>
                      </a:endParaRPr>
                    </a:p>
                    <a:p>
                      <a:pPr marL="457200" indent="-457200" algn="l">
                        <a:lnSpc>
                          <a:spcPct val="150000"/>
                        </a:lnSpc>
                        <a:buFont typeface="Arial" pitchFamily="34" charset="0"/>
                        <a:buChar char="•"/>
                      </a:pPr>
                      <a:r>
                        <a:rPr lang="zh-TW" altLang="en-US" sz="3000" dirty="0" smtClean="0">
                          <a:latin typeface="微軟正黑體" pitchFamily="34" charset="-120"/>
                          <a:ea typeface="微軟正黑體" pitchFamily="34" charset="-120"/>
                        </a:rPr>
                        <a:t>中央僅有監督權</a:t>
                      </a:r>
                      <a:endParaRPr lang="en-US" altLang="zh-TW" sz="3000" dirty="0" smtClean="0">
                        <a:latin typeface="微軟正黑體" pitchFamily="34" charset="-120"/>
                        <a:ea typeface="微軟正黑體" pitchFamily="34" charset="-120"/>
                      </a:endParaRPr>
                    </a:p>
                    <a:p>
                      <a:pPr marL="457200" indent="-457200" algn="l">
                        <a:lnSpc>
                          <a:spcPct val="150000"/>
                        </a:lnSpc>
                        <a:buFont typeface="Arial" pitchFamily="34" charset="0"/>
                        <a:buChar char="•"/>
                      </a:pPr>
                      <a:r>
                        <a:rPr lang="zh-TW" altLang="en-US" sz="3000" dirty="0" smtClean="0">
                          <a:latin typeface="微軟正黑體" pitchFamily="34" charset="-120"/>
                          <a:ea typeface="微軟正黑體" pitchFamily="34" charset="-120"/>
                        </a:rPr>
                        <a:t>聯邦成員將各自的</a:t>
                      </a:r>
                      <a:r>
                        <a:rPr lang="zh-TW" altLang="en-US" sz="3000" b="1" dirty="0" smtClean="0">
                          <a:solidFill>
                            <a:srgbClr val="FF0000"/>
                          </a:solidFill>
                          <a:latin typeface="微軟正黑體" pitchFamily="34" charset="-120"/>
                          <a:ea typeface="微軟正黑體" pitchFamily="34" charset="-120"/>
                        </a:rPr>
                        <a:t>部份權力</a:t>
                      </a:r>
                      <a:r>
                        <a:rPr lang="zh-TW" altLang="en-US" sz="3000" dirty="0" smtClean="0">
                          <a:latin typeface="微軟正黑體" pitchFamily="34" charset="-120"/>
                          <a:ea typeface="微軟正黑體" pitchFamily="34" charset="-120"/>
                        </a:rPr>
                        <a:t>讓渡給聯邦政府</a:t>
                      </a:r>
                      <a:endParaRPr lang="zh-TW" altLang="en-US" sz="3000" dirty="0">
                        <a:latin typeface="微軟正黑體" pitchFamily="34" charset="-120"/>
                        <a:ea typeface="微軟正黑體" pitchFamily="34" charset="-120"/>
                      </a:endParaRPr>
                    </a:p>
                  </a:txBody>
                  <a:tcPr marL="96641" marR="96641"/>
                </a:tc>
              </a:tr>
              <a:tr h="1100185">
                <a:tc>
                  <a:txBody>
                    <a:bodyPr/>
                    <a:lstStyle/>
                    <a:p>
                      <a:pPr algn="ctr">
                        <a:lnSpc>
                          <a:spcPct val="150000"/>
                        </a:lnSpc>
                      </a:pPr>
                      <a:r>
                        <a:rPr lang="zh-TW" altLang="en-US" sz="3000" dirty="0" smtClean="0">
                          <a:latin typeface="微軟正黑體" pitchFamily="34" charset="-120"/>
                          <a:ea typeface="微軟正黑體" pitchFamily="34" charset="-120"/>
                        </a:rPr>
                        <a:t>例：美國的聯邦政府擁有外交、國防等權力，婚姻、社會福利等權力由各州自訂</a:t>
                      </a:r>
                      <a:endParaRPr lang="zh-TW" altLang="en-US" sz="3000" dirty="0">
                        <a:latin typeface="微軟正黑體" pitchFamily="34" charset="-120"/>
                        <a:ea typeface="微軟正黑體" pitchFamily="34" charset="-120"/>
                      </a:endParaRPr>
                    </a:p>
                  </a:txBody>
                  <a:tcPr marL="96641" marR="96641"/>
                </a:tc>
              </a:tr>
            </a:tbl>
          </a:graphicData>
        </a:graphic>
      </p:graphicFrame>
      <p:grpSp>
        <p:nvGrpSpPr>
          <p:cNvPr id="5" name="群組 21"/>
          <p:cNvGrpSpPr>
            <a:grpSpLocks/>
          </p:cNvGrpSpPr>
          <p:nvPr/>
        </p:nvGrpSpPr>
        <p:grpSpPr bwMode="auto">
          <a:xfrm>
            <a:off x="0" y="425227"/>
            <a:ext cx="6702425" cy="771525"/>
            <a:chOff x="0" y="642314"/>
            <a:chExt cx="6701742" cy="772734"/>
          </a:xfrm>
        </p:grpSpPr>
        <p:grpSp>
          <p:nvGrpSpPr>
            <p:cNvPr id="6" name="群組 11"/>
            <p:cNvGrpSpPr>
              <a:grpSpLocks/>
            </p:cNvGrpSpPr>
            <p:nvPr/>
          </p:nvGrpSpPr>
          <p:grpSpPr bwMode="auto">
            <a:xfrm>
              <a:off x="0" y="642314"/>
              <a:ext cx="533413" cy="772734"/>
              <a:chOff x="0" y="1313645"/>
              <a:chExt cx="533413" cy="772734"/>
            </a:xfrm>
          </p:grpSpPr>
          <p:cxnSp>
            <p:nvCxnSpPr>
              <p:cNvPr id="8" name="直線接點 7"/>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 name="直線接點 6"/>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3314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 xmlns:p14="http://schemas.microsoft.com/office/powerpoint/2010/main" val="2059358883"/>
              </p:ext>
            </p:extLst>
          </p:nvPr>
        </p:nvGraphicFramePr>
        <p:xfrm>
          <a:off x="467544" y="1201846"/>
          <a:ext cx="8230150" cy="3703320"/>
        </p:xfrm>
        <a:graphic>
          <a:graphicData uri="http://schemas.openxmlformats.org/drawingml/2006/table">
            <a:tbl>
              <a:tblPr firstRow="1" bandRow="1">
                <a:tableStyleId>{5C22544A-7EE6-4342-B048-85BDC9FD1C3A}</a:tableStyleId>
              </a:tblPr>
              <a:tblGrid>
                <a:gridCol w="8230150"/>
              </a:tblGrid>
              <a:tr h="370840">
                <a:tc>
                  <a:txBody>
                    <a:bodyPr/>
                    <a:lstStyle/>
                    <a:p>
                      <a:pPr marL="514350" indent="-514350" algn="ctr">
                        <a:lnSpc>
                          <a:spcPct val="150000"/>
                        </a:lnSpc>
                        <a:buFont typeface="+mj-lt"/>
                        <a:buNone/>
                      </a:pPr>
                      <a:r>
                        <a:rPr lang="zh-TW" altLang="en-US" sz="3000" dirty="0" smtClean="0">
                          <a:latin typeface="微軟正黑體" pitchFamily="34" charset="-120"/>
                          <a:ea typeface="微軟正黑體" pitchFamily="34" charset="-120"/>
                        </a:rPr>
                        <a:t>權力較集中在中央政府─中央集權制</a:t>
                      </a:r>
                      <a:endParaRPr lang="zh-TW" altLang="en-US" sz="3000" dirty="0">
                        <a:latin typeface="微軟正黑體" pitchFamily="34" charset="-120"/>
                        <a:ea typeface="微軟正黑體" pitchFamily="34" charset="-120"/>
                      </a:endParaRPr>
                    </a:p>
                  </a:txBody>
                  <a:tcPr marL="96641" marR="96641"/>
                </a:tc>
              </a:tr>
              <a:tr h="370840">
                <a:tc>
                  <a:txBody>
                    <a:bodyPr/>
                    <a:lstStyle/>
                    <a:p>
                      <a:pPr marL="457200" indent="-457200" algn="l">
                        <a:lnSpc>
                          <a:spcPct val="150000"/>
                        </a:lnSpc>
                        <a:buFont typeface="Wingdings" pitchFamily="2" charset="2"/>
                        <a:buChar char="ü"/>
                      </a:pPr>
                      <a:r>
                        <a:rPr lang="zh-TW" altLang="en-US" sz="3000" dirty="0" smtClean="0">
                          <a:latin typeface="微軟正黑體" pitchFamily="34" charset="-120"/>
                          <a:ea typeface="微軟正黑體" pitchFamily="34" charset="-120"/>
                        </a:rPr>
                        <a:t>地方政府的權力受制於中央</a:t>
                      </a:r>
                      <a:endParaRPr lang="en-US" altLang="zh-TW" sz="3000" dirty="0" smtClean="0">
                        <a:latin typeface="微軟正黑體" pitchFamily="34" charset="-120"/>
                        <a:ea typeface="微軟正黑體" pitchFamily="34" charset="-120"/>
                      </a:endParaRPr>
                    </a:p>
                    <a:p>
                      <a:pPr marL="457200" indent="-457200" algn="l">
                        <a:lnSpc>
                          <a:spcPct val="150000"/>
                        </a:lnSpc>
                        <a:buFont typeface="Wingdings" pitchFamily="2" charset="2"/>
                        <a:buChar char="ü"/>
                      </a:pPr>
                      <a:r>
                        <a:rPr lang="zh-TW" altLang="en-US" sz="3000" b="1" dirty="0" smtClean="0">
                          <a:solidFill>
                            <a:srgbClr val="FF0000"/>
                          </a:solidFill>
                          <a:latin typeface="微軟正黑體" pitchFamily="34" charset="-120"/>
                          <a:ea typeface="微軟正黑體" pitchFamily="34" charset="-120"/>
                        </a:rPr>
                        <a:t>單一制國家</a:t>
                      </a:r>
                      <a:r>
                        <a:rPr lang="zh-TW" altLang="en-US" sz="3000" dirty="0" smtClean="0">
                          <a:latin typeface="微軟正黑體" pitchFamily="34" charset="-120"/>
                          <a:ea typeface="微軟正黑體" pitchFamily="34" charset="-120"/>
                        </a:rPr>
                        <a:t>較易採行中央集權制</a:t>
                      </a:r>
                      <a:endParaRPr lang="en-US" altLang="zh-TW" sz="3000" dirty="0" smtClean="0">
                        <a:latin typeface="微軟正黑體" pitchFamily="34" charset="-120"/>
                        <a:ea typeface="微軟正黑體" pitchFamily="34" charset="-120"/>
                      </a:endParaRPr>
                    </a:p>
                    <a:p>
                      <a:pPr marL="0" indent="0" algn="l">
                        <a:lnSpc>
                          <a:spcPct val="150000"/>
                        </a:lnSpc>
                        <a:buFont typeface="Wingdings" pitchFamily="2" charset="2"/>
                        <a:buNone/>
                      </a:pPr>
                      <a:r>
                        <a:rPr lang="zh-TW" altLang="en-US" sz="3000" dirty="0" smtClean="0">
                          <a:latin typeface="微軟正黑體" pitchFamily="34" charset="-120"/>
                          <a:ea typeface="微軟正黑體" pitchFamily="34" charset="-120"/>
                        </a:rPr>
                        <a:t>           由中央政府決定地方政府的自治權力</a:t>
                      </a:r>
                      <a:endParaRPr lang="zh-TW" altLang="en-US" sz="3000" dirty="0">
                        <a:latin typeface="微軟正黑體" pitchFamily="34" charset="-120"/>
                        <a:ea typeface="微軟正黑體" pitchFamily="34" charset="-120"/>
                      </a:endParaRPr>
                    </a:p>
                  </a:txBody>
                  <a:tcPr marL="96641" marR="96641"/>
                </a:tc>
              </a:tr>
              <a:tr h="370840">
                <a:tc>
                  <a:txBody>
                    <a:bodyPr/>
                    <a:lstStyle/>
                    <a:p>
                      <a:pPr algn="ctr">
                        <a:lnSpc>
                          <a:spcPct val="150000"/>
                        </a:lnSpc>
                      </a:pPr>
                      <a:r>
                        <a:rPr lang="zh-TW" altLang="en-US" sz="3000" dirty="0" smtClean="0">
                          <a:latin typeface="微軟正黑體" pitchFamily="34" charset="-120"/>
                          <a:ea typeface="微軟正黑體" pitchFamily="34" charset="-120"/>
                        </a:rPr>
                        <a:t>例：法國</a:t>
                      </a:r>
                      <a:endParaRPr lang="zh-TW" altLang="en-US" sz="3000" dirty="0">
                        <a:latin typeface="微軟正黑體" pitchFamily="34" charset="-120"/>
                        <a:ea typeface="微軟正黑體" pitchFamily="34" charset="-120"/>
                      </a:endParaRPr>
                    </a:p>
                  </a:txBody>
                  <a:tcPr marL="96641" marR="96641"/>
                </a:tc>
              </a:tr>
            </a:tbl>
          </a:graphicData>
        </a:graphic>
      </p:graphicFrame>
      <p:sp>
        <p:nvSpPr>
          <p:cNvPr id="9" name="上彎箭號 8"/>
          <p:cNvSpPr/>
          <p:nvPr/>
        </p:nvSpPr>
        <p:spPr>
          <a:xfrm rot="5400000">
            <a:off x="971600" y="3356992"/>
            <a:ext cx="576064" cy="432048"/>
          </a:xfrm>
          <a:prstGeom prst="bentUpArrow">
            <a:avLst>
              <a:gd name="adj1" fmla="val 14146"/>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26292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9776"/>
            <a:ext cx="8229600" cy="926976"/>
          </a:xfrm>
        </p:spPr>
        <p:txBody>
          <a:bodyPr>
            <a:normAutofit/>
          </a:bodyPr>
          <a:lstStyle/>
          <a:p>
            <a:pPr marL="742950" indent="-742950" algn="l"/>
            <a:r>
              <a:rPr lang="zh-TW" altLang="en-US" sz="3600" b="1" dirty="0" smtClean="0">
                <a:latin typeface="微軟正黑體" pitchFamily="34" charset="-120"/>
                <a:ea typeface="微軟正黑體" pitchFamily="34" charset="-120"/>
              </a:rPr>
              <a:t>我國中央與地方政府間的事權分配</a:t>
            </a:r>
            <a:endParaRPr lang="zh-TW" altLang="en-US" sz="3600" b="1"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normAutofit/>
          </a:bodyPr>
          <a:lstStyle/>
          <a:p>
            <a:pPr marL="0" indent="0">
              <a:buNone/>
            </a:pPr>
            <a:r>
              <a:rPr lang="zh-TW" altLang="en-US" sz="3000" b="1" dirty="0" smtClean="0">
                <a:solidFill>
                  <a:srgbClr val="FF0000"/>
                </a:solidFill>
                <a:latin typeface="微軟正黑體" pitchFamily="34" charset="-120"/>
                <a:ea typeface="微軟正黑體" pitchFamily="34" charset="-120"/>
              </a:rPr>
              <a:t>依據</a:t>
            </a:r>
            <a:r>
              <a:rPr lang="zh-TW" altLang="en-US" sz="3000" b="1" dirty="0" smtClean="0">
                <a:solidFill>
                  <a:srgbClr val="FF0000"/>
                </a:solidFill>
                <a:latin typeface="微軟正黑體" pitchFamily="34" charset="-120"/>
                <a:ea typeface="微軟正黑體" pitchFamily="34" charset="-120"/>
              </a:rPr>
              <a:t>憲法</a:t>
            </a:r>
            <a:r>
              <a:rPr lang="zh-TW" altLang="en-US" sz="3000" b="1" dirty="0" smtClean="0">
                <a:solidFill>
                  <a:srgbClr val="FF0000"/>
                </a:solidFill>
                <a:latin typeface="微軟正黑體" pitchFamily="34" charset="-120"/>
                <a:ea typeface="微軟正黑體" pitchFamily="34" charset="-120"/>
              </a:rPr>
              <a:t>、地方制度法</a:t>
            </a:r>
            <a:r>
              <a:rPr lang="en-US" altLang="zh-TW" sz="3000" b="1" dirty="0" smtClean="0">
                <a:solidFill>
                  <a:srgbClr val="FF0000"/>
                </a:solidFill>
                <a:latin typeface="微軟正黑體" pitchFamily="34" charset="-120"/>
                <a:ea typeface="微軟正黑體" pitchFamily="34" charset="-120"/>
                <a:sym typeface="Wingdings" pitchFamily="2" charset="2"/>
              </a:rPr>
              <a:t></a:t>
            </a:r>
            <a:r>
              <a:rPr lang="zh-TW" altLang="en-US" sz="3000" b="1" dirty="0" smtClean="0">
                <a:solidFill>
                  <a:srgbClr val="FF0000"/>
                </a:solidFill>
                <a:latin typeface="微軟正黑體" pitchFamily="34" charset="-120"/>
                <a:ea typeface="微軟正黑體" pitchFamily="34" charset="-120"/>
              </a:rPr>
              <a:t>均權制</a:t>
            </a:r>
            <a:endParaRPr lang="en-US" altLang="zh-TW" sz="3000" b="1" dirty="0" smtClean="0">
              <a:solidFill>
                <a:srgbClr val="FF0000"/>
              </a:solidFill>
              <a:latin typeface="微軟正黑體" pitchFamily="34" charset="-120"/>
              <a:ea typeface="微軟正黑體" pitchFamily="34" charset="-120"/>
            </a:endParaRPr>
          </a:p>
          <a:p>
            <a:pPr marL="0" indent="0">
              <a:buNone/>
            </a:pPr>
            <a:r>
              <a:rPr lang="zh-TW" altLang="en-US" sz="3000" b="1" dirty="0" smtClean="0">
                <a:solidFill>
                  <a:srgbClr val="FF0000"/>
                </a:solidFill>
                <a:latin typeface="微軟正黑體" pitchFamily="34" charset="-120"/>
                <a:ea typeface="微軟正黑體" pitchFamily="34" charset="-120"/>
              </a:rPr>
              <a:t>有</a:t>
            </a:r>
            <a:r>
              <a:rPr lang="zh-TW" altLang="en-US" sz="3000" b="1" dirty="0" smtClean="0">
                <a:solidFill>
                  <a:srgbClr val="FF0000"/>
                </a:solidFill>
                <a:latin typeface="微軟正黑體" pitchFamily="34" charset="-120"/>
                <a:ea typeface="微軟正黑體" pitchFamily="34" charset="-120"/>
              </a:rPr>
              <a:t>爭議時，由立法院解決之</a:t>
            </a:r>
            <a:endParaRPr lang="zh-TW" altLang="en-US" sz="3000" b="1" dirty="0">
              <a:solidFill>
                <a:srgbClr val="FF0000"/>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 xmlns:p14="http://schemas.microsoft.com/office/powerpoint/2010/main" val="4005559607"/>
              </p:ext>
            </p:extLst>
          </p:nvPr>
        </p:nvGraphicFramePr>
        <p:xfrm>
          <a:off x="714348" y="3143248"/>
          <a:ext cx="6096170" cy="1619648"/>
        </p:xfrm>
        <a:graphic>
          <a:graphicData uri="http://schemas.openxmlformats.org/drawingml/2006/table">
            <a:tbl>
              <a:tblPr firstRow="1" bandRow="1">
                <a:tableStyleId>{C083E6E3-FA7D-4D7B-A595-EF9225AFEA82}</a:tableStyleId>
              </a:tblPr>
              <a:tblGrid>
                <a:gridCol w="4293184"/>
                <a:gridCol w="1802986"/>
              </a:tblGrid>
              <a:tr h="809824">
                <a:tc>
                  <a:txBody>
                    <a:bodyPr/>
                    <a:lstStyle/>
                    <a:p>
                      <a:pPr>
                        <a:lnSpc>
                          <a:spcPct val="150000"/>
                        </a:lnSpc>
                      </a:pPr>
                      <a:r>
                        <a:rPr lang="zh-TW" altLang="en-US" sz="3000" b="0" dirty="0" smtClean="0">
                          <a:latin typeface="微軟正黑體" pitchFamily="34" charset="-120"/>
                          <a:ea typeface="微軟正黑體" pitchFamily="34" charset="-120"/>
                        </a:rPr>
                        <a:t>有全國一致之性質者→</a:t>
                      </a:r>
                      <a:endParaRPr lang="zh-TW" altLang="en-US" sz="3000" b="0" dirty="0">
                        <a:latin typeface="微軟正黑體" pitchFamily="34" charset="-120"/>
                        <a:ea typeface="微軟正黑體" pitchFamily="34" charset="-120"/>
                      </a:endParaRPr>
                    </a:p>
                  </a:txBody>
                  <a:tcPr/>
                </a:tc>
                <a:tc>
                  <a:txBody>
                    <a:bodyPr/>
                    <a:lstStyle/>
                    <a:p>
                      <a:pPr>
                        <a:lnSpc>
                          <a:spcPct val="150000"/>
                        </a:lnSpc>
                      </a:pPr>
                      <a:r>
                        <a:rPr lang="zh-TW" altLang="en-US" sz="3000" b="0" dirty="0" smtClean="0">
                          <a:latin typeface="微軟正黑體" pitchFamily="34" charset="-120"/>
                          <a:ea typeface="微軟正黑體" pitchFamily="34" charset="-120"/>
                        </a:rPr>
                        <a:t>劃歸中央</a:t>
                      </a:r>
                      <a:endParaRPr lang="zh-TW" altLang="en-US" sz="3000" b="0" dirty="0">
                        <a:latin typeface="微軟正黑體" pitchFamily="34" charset="-120"/>
                        <a:ea typeface="微軟正黑體" pitchFamily="34" charset="-120"/>
                      </a:endParaRPr>
                    </a:p>
                  </a:txBody>
                  <a:tcPr/>
                </a:tc>
              </a:tr>
              <a:tr h="809824">
                <a:tc>
                  <a:txBody>
                    <a:bodyPr/>
                    <a:lstStyle/>
                    <a:p>
                      <a:pPr>
                        <a:lnSpc>
                          <a:spcPct val="150000"/>
                        </a:lnSpc>
                      </a:pPr>
                      <a:r>
                        <a:rPr lang="zh-TW" altLang="en-US" sz="3000" b="0" dirty="0" smtClean="0">
                          <a:latin typeface="微軟正黑體" pitchFamily="34" charset="-120"/>
                          <a:ea typeface="微軟正黑體" pitchFamily="34" charset="-120"/>
                        </a:rPr>
                        <a:t>有因地制宜之性質者→</a:t>
                      </a:r>
                      <a:endParaRPr lang="zh-TW" altLang="en-US" sz="3000" b="0" dirty="0">
                        <a:latin typeface="微軟正黑體" pitchFamily="34" charset="-120"/>
                        <a:ea typeface="微軟正黑體" pitchFamily="34" charset="-120"/>
                      </a:endParaRPr>
                    </a:p>
                  </a:txBody>
                  <a:tcPr/>
                </a:tc>
                <a:tc>
                  <a:txBody>
                    <a:bodyPr/>
                    <a:lstStyle/>
                    <a:p>
                      <a:pPr>
                        <a:lnSpc>
                          <a:spcPct val="150000"/>
                        </a:lnSpc>
                      </a:pPr>
                      <a:r>
                        <a:rPr lang="zh-TW" altLang="en-US" sz="3000" b="0" dirty="0" smtClean="0">
                          <a:latin typeface="微軟正黑體" pitchFamily="34" charset="-120"/>
                          <a:ea typeface="微軟正黑體" pitchFamily="34" charset="-120"/>
                        </a:rPr>
                        <a:t>劃歸地方</a:t>
                      </a:r>
                      <a:endParaRPr lang="zh-TW" altLang="en-US" sz="3000" b="0" dirty="0">
                        <a:latin typeface="微軟正黑體" pitchFamily="34" charset="-120"/>
                        <a:ea typeface="微軟正黑體" pitchFamily="34" charset="-120"/>
                      </a:endParaRPr>
                    </a:p>
                  </a:txBody>
                  <a:tcPr/>
                </a:tc>
              </a:tr>
            </a:tbl>
          </a:graphicData>
        </a:graphic>
      </p:graphicFrame>
      <p:grpSp>
        <p:nvGrpSpPr>
          <p:cNvPr id="6" name="群組 21"/>
          <p:cNvGrpSpPr>
            <a:grpSpLocks/>
          </p:cNvGrpSpPr>
          <p:nvPr/>
        </p:nvGrpSpPr>
        <p:grpSpPr bwMode="auto">
          <a:xfrm>
            <a:off x="0" y="425227"/>
            <a:ext cx="6702425" cy="771525"/>
            <a:chOff x="0" y="642314"/>
            <a:chExt cx="6701742" cy="772734"/>
          </a:xfrm>
        </p:grpSpPr>
        <p:grpSp>
          <p:nvGrpSpPr>
            <p:cNvPr id="7" name="群組 11"/>
            <p:cNvGrpSpPr>
              <a:grpSpLocks/>
            </p:cNvGrpSpPr>
            <p:nvPr/>
          </p:nvGrpSpPr>
          <p:grpSpPr bwMode="auto">
            <a:xfrm>
              <a:off x="0" y="642314"/>
              <a:ext cx="533413" cy="772734"/>
              <a:chOff x="0" y="1313645"/>
              <a:chExt cx="533413" cy="772734"/>
            </a:xfrm>
          </p:grpSpPr>
          <p:cxnSp>
            <p:nvCxnSpPr>
              <p:cNvPr id="9" name="直線接點 8"/>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 name="直線接點 7"/>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2859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內容版面配置區 4" descr="擷取.JPG"/>
          <p:cNvPicPr>
            <a:picLocks noGrp="1" noChangeAspect="1"/>
          </p:cNvPicPr>
          <p:nvPr>
            <p:ph idx="1"/>
          </p:nvPr>
        </p:nvPicPr>
        <p:blipFill>
          <a:blip r:embed="rId2" cstate="print"/>
          <a:stretch>
            <a:fillRect/>
          </a:stretch>
        </p:blipFill>
        <p:spPr>
          <a:xfrm>
            <a:off x="0" y="1124745"/>
            <a:ext cx="9144000" cy="5584436"/>
          </a:xfrm>
        </p:spPr>
      </p:pic>
      <p:sp>
        <p:nvSpPr>
          <p:cNvPr id="6" name="五邊形 5"/>
          <p:cNvSpPr/>
          <p:nvPr/>
        </p:nvSpPr>
        <p:spPr>
          <a:xfrm>
            <a:off x="0" y="260648"/>
            <a:ext cx="4139952" cy="86409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3200" dirty="0" smtClean="0">
                <a:latin typeface="微軟正黑體" pitchFamily="34" charset="-120"/>
                <a:ea typeface="微軟正黑體" pitchFamily="34" charset="-120"/>
              </a:rPr>
              <a:t>發生爭議時～</a:t>
            </a:r>
            <a:endParaRPr lang="zh-TW" altLang="en-US" sz="32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40144444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90872" y="404664"/>
            <a:ext cx="8229600" cy="648072"/>
          </a:xfrm>
        </p:spPr>
        <p:txBody>
          <a:bodyPr>
            <a:normAutofit/>
          </a:bodyPr>
          <a:lstStyle/>
          <a:p>
            <a:pPr marL="742950" indent="-742950" algn="l"/>
            <a:r>
              <a:rPr lang="zh-TW" altLang="en-US" sz="3600" b="1" dirty="0">
                <a:latin typeface="微軟正黑體" pitchFamily="34" charset="-120"/>
                <a:ea typeface="微軟正黑體" pitchFamily="34" charset="-120"/>
              </a:rPr>
              <a:t>我國地方政府的權限</a:t>
            </a:r>
          </a:p>
        </p:txBody>
      </p:sp>
      <p:sp>
        <p:nvSpPr>
          <p:cNvPr id="3" name="內容版面配置區 2"/>
          <p:cNvSpPr>
            <a:spLocks noGrp="1"/>
          </p:cNvSpPr>
          <p:nvPr>
            <p:ph idx="1"/>
          </p:nvPr>
        </p:nvSpPr>
        <p:spPr>
          <a:xfrm>
            <a:off x="457200" y="1307901"/>
            <a:ext cx="8229600" cy="4713387"/>
          </a:xfrm>
        </p:spPr>
        <p:txBody>
          <a:bodyPr>
            <a:normAutofit/>
          </a:bodyPr>
          <a:lstStyle/>
          <a:p>
            <a:pPr marL="514350" indent="-514350">
              <a:lnSpc>
                <a:spcPct val="150000"/>
              </a:lnSpc>
            </a:pPr>
            <a:r>
              <a:rPr lang="zh-TW" altLang="en-US" sz="3000" dirty="0" smtClean="0">
                <a:latin typeface="微軟正黑體" pitchFamily="34" charset="-120"/>
                <a:ea typeface="微軟正黑體" pitchFamily="34" charset="-120"/>
              </a:rPr>
              <a:t>根據</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地方制度法</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，各地方政府為地方自治團體，具公法人地位</a:t>
            </a:r>
            <a:endParaRPr lang="zh-TW" altLang="en-US" sz="3000" dirty="0">
              <a:latin typeface="微軟正黑體" pitchFamily="34" charset="-120"/>
              <a:ea typeface="微軟正黑體" pitchFamily="34" charset="-120"/>
            </a:endParaRPr>
          </a:p>
        </p:txBody>
      </p:sp>
      <p:sp>
        <p:nvSpPr>
          <p:cNvPr id="6" name="文字方塊 5"/>
          <p:cNvSpPr txBox="1"/>
          <p:nvPr/>
        </p:nvSpPr>
        <p:spPr>
          <a:xfrm>
            <a:off x="72008" y="3275712"/>
            <a:ext cx="2483768" cy="1428214"/>
          </a:xfrm>
          <a:prstGeom prst="ellipse">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zh-TW" altLang="en-US" sz="3000" dirty="0" smtClean="0">
                <a:solidFill>
                  <a:schemeClr val="tx1"/>
                </a:solidFill>
                <a:latin typeface="微軟正黑體" pitchFamily="34" charset="-120"/>
                <a:ea typeface="微軟正黑體" pitchFamily="34" charset="-120"/>
              </a:rPr>
              <a:t>地方</a:t>
            </a:r>
            <a:endParaRPr lang="en-US" altLang="zh-TW" sz="3000" dirty="0" smtClean="0">
              <a:solidFill>
                <a:schemeClr val="tx1"/>
              </a:solidFill>
              <a:latin typeface="微軟正黑體" pitchFamily="34" charset="-120"/>
              <a:ea typeface="微軟正黑體" pitchFamily="34" charset="-120"/>
            </a:endParaRPr>
          </a:p>
          <a:p>
            <a:r>
              <a:rPr lang="zh-TW" altLang="en-US" sz="3000" dirty="0" smtClean="0">
                <a:solidFill>
                  <a:schemeClr val="tx1"/>
                </a:solidFill>
                <a:latin typeface="微軟正黑體" pitchFamily="34" charset="-120"/>
                <a:ea typeface="微軟正黑體" pitchFamily="34" charset="-120"/>
              </a:rPr>
              <a:t>行政機關</a:t>
            </a:r>
            <a:endParaRPr lang="zh-TW" altLang="en-US" sz="3000" dirty="0">
              <a:solidFill>
                <a:schemeClr val="tx1"/>
              </a:solidFill>
              <a:latin typeface="微軟正黑體" pitchFamily="34" charset="-120"/>
              <a:ea typeface="微軟正黑體" pitchFamily="34" charset="-120"/>
            </a:endParaRPr>
          </a:p>
        </p:txBody>
      </p:sp>
      <p:sp>
        <p:nvSpPr>
          <p:cNvPr id="7" name="文字方塊 6"/>
          <p:cNvSpPr txBox="1"/>
          <p:nvPr/>
        </p:nvSpPr>
        <p:spPr>
          <a:xfrm>
            <a:off x="6588224" y="3275712"/>
            <a:ext cx="2483768" cy="1428214"/>
          </a:xfrm>
          <a:prstGeom prst="ellipse">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3000" dirty="0" smtClean="0">
                <a:solidFill>
                  <a:schemeClr val="tx1"/>
                </a:solidFill>
                <a:latin typeface="微軟正黑體" pitchFamily="34" charset="-120"/>
                <a:ea typeface="微軟正黑體" pitchFamily="34" charset="-120"/>
              </a:rPr>
              <a:t>地方</a:t>
            </a:r>
            <a:endParaRPr lang="en-US" altLang="zh-TW" sz="3000" dirty="0" smtClean="0">
              <a:solidFill>
                <a:schemeClr val="tx1"/>
              </a:solidFill>
              <a:latin typeface="微軟正黑體" pitchFamily="34" charset="-120"/>
              <a:ea typeface="微軟正黑體" pitchFamily="34" charset="-120"/>
            </a:endParaRPr>
          </a:p>
          <a:p>
            <a:r>
              <a:rPr lang="zh-TW" altLang="en-US" sz="3000" dirty="0" smtClean="0">
                <a:solidFill>
                  <a:schemeClr val="tx1"/>
                </a:solidFill>
                <a:latin typeface="微軟正黑體" pitchFamily="34" charset="-120"/>
                <a:ea typeface="微軟正黑體" pitchFamily="34" charset="-120"/>
              </a:rPr>
              <a:t>立法機關</a:t>
            </a:r>
            <a:endParaRPr lang="zh-TW" altLang="en-US" sz="3000" dirty="0">
              <a:solidFill>
                <a:schemeClr val="tx1"/>
              </a:solidFill>
              <a:latin typeface="微軟正黑體" pitchFamily="34" charset="-120"/>
              <a:ea typeface="微軟正黑體" pitchFamily="34" charset="-120"/>
            </a:endParaRPr>
          </a:p>
        </p:txBody>
      </p:sp>
      <p:grpSp>
        <p:nvGrpSpPr>
          <p:cNvPr id="17" name="群組 16"/>
          <p:cNvGrpSpPr/>
          <p:nvPr/>
        </p:nvGrpSpPr>
        <p:grpSpPr>
          <a:xfrm>
            <a:off x="2627784" y="2924944"/>
            <a:ext cx="3960440" cy="658481"/>
            <a:chOff x="2627784" y="2924944"/>
            <a:chExt cx="3960440" cy="658481"/>
          </a:xfrm>
        </p:grpSpPr>
        <p:cxnSp>
          <p:nvCxnSpPr>
            <p:cNvPr id="4" name="直線單箭頭接點 3"/>
            <p:cNvCxnSpPr/>
            <p:nvPr/>
          </p:nvCxnSpPr>
          <p:spPr>
            <a:xfrm>
              <a:off x="2699792" y="3573864"/>
              <a:ext cx="3888432" cy="9561"/>
            </a:xfrm>
            <a:prstGeom prst="straightConnector1">
              <a:avLst/>
            </a:prstGeom>
            <a:ln w="38100">
              <a:solidFill>
                <a:schemeClr val="accent6">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8" name="文字方塊 7"/>
            <p:cNvSpPr txBox="1"/>
            <p:nvPr/>
          </p:nvSpPr>
          <p:spPr>
            <a:xfrm>
              <a:off x="2627784" y="2924944"/>
              <a:ext cx="3744416" cy="553998"/>
            </a:xfrm>
            <a:prstGeom prst="rect">
              <a:avLst/>
            </a:prstGeom>
            <a:noFill/>
          </p:spPr>
          <p:txBody>
            <a:bodyPr wrap="square" rtlCol="0">
              <a:spAutoFit/>
            </a:bodyPr>
            <a:lstStyle/>
            <a:p>
              <a:pPr algn="ctr"/>
              <a:r>
                <a:rPr lang="zh-TW" altLang="en-US" sz="3000" dirty="0">
                  <a:latin typeface="微軟正黑體" pitchFamily="34" charset="-120"/>
                  <a:ea typeface="微軟正黑體" pitchFamily="34" charset="-120"/>
                </a:rPr>
                <a:t>施政報告</a:t>
              </a:r>
              <a:endParaRPr lang="en-US" altLang="zh-TW" sz="3000" dirty="0" smtClean="0">
                <a:latin typeface="微軟正黑體" pitchFamily="34" charset="-120"/>
                <a:ea typeface="微軟正黑體" pitchFamily="34" charset="-120"/>
              </a:endParaRPr>
            </a:p>
          </p:txBody>
        </p:sp>
      </p:grpSp>
      <p:grpSp>
        <p:nvGrpSpPr>
          <p:cNvPr id="18" name="群組 17"/>
          <p:cNvGrpSpPr/>
          <p:nvPr/>
        </p:nvGrpSpPr>
        <p:grpSpPr>
          <a:xfrm>
            <a:off x="2627784" y="4149928"/>
            <a:ext cx="3888432" cy="842030"/>
            <a:chOff x="2627784" y="4149928"/>
            <a:chExt cx="3888432" cy="842030"/>
          </a:xfrm>
        </p:grpSpPr>
        <p:cxnSp>
          <p:nvCxnSpPr>
            <p:cNvPr id="5" name="直線單箭頭接點 4"/>
            <p:cNvCxnSpPr/>
            <p:nvPr/>
          </p:nvCxnSpPr>
          <p:spPr>
            <a:xfrm flipH="1">
              <a:off x="2627784" y="4149928"/>
              <a:ext cx="3888432" cy="0"/>
            </a:xfrm>
            <a:prstGeom prst="straightConnector1">
              <a:avLst/>
            </a:prstGeom>
            <a:ln w="38100">
              <a:solidFill>
                <a:schemeClr val="accent6">
                  <a:lumMod val="75000"/>
                </a:schemeClr>
              </a:solidFill>
              <a:tailEnd type="arrow"/>
            </a:ln>
          </p:spPr>
          <p:style>
            <a:lnRef idx="1">
              <a:schemeClr val="accent3"/>
            </a:lnRef>
            <a:fillRef idx="0">
              <a:schemeClr val="accent3"/>
            </a:fillRef>
            <a:effectRef idx="0">
              <a:schemeClr val="accent3"/>
            </a:effectRef>
            <a:fontRef idx="minor">
              <a:schemeClr val="tx1"/>
            </a:fontRef>
          </p:style>
        </p:cxnSp>
        <p:sp>
          <p:nvSpPr>
            <p:cNvPr id="9" name="文字方塊 8"/>
            <p:cNvSpPr txBox="1"/>
            <p:nvPr/>
          </p:nvSpPr>
          <p:spPr>
            <a:xfrm>
              <a:off x="2699792" y="4437960"/>
              <a:ext cx="3744416" cy="553998"/>
            </a:xfrm>
            <a:prstGeom prst="rect">
              <a:avLst/>
            </a:prstGeom>
            <a:noFill/>
          </p:spPr>
          <p:txBody>
            <a:bodyPr wrap="square" rtlCol="0">
              <a:spAutoFit/>
            </a:bodyPr>
            <a:lstStyle/>
            <a:p>
              <a:pPr algn="ctr"/>
              <a:r>
                <a:rPr lang="zh-TW" altLang="en-US" sz="3000" dirty="0" smtClean="0">
                  <a:latin typeface="微軟正黑體" pitchFamily="34" charset="-120"/>
                  <a:ea typeface="微軟正黑體" pitchFamily="34" charset="-120"/>
                </a:rPr>
                <a:t>立法、監督行政機關</a:t>
              </a:r>
              <a:endParaRPr lang="en-US" altLang="zh-TW" sz="3000" dirty="0" smtClean="0">
                <a:latin typeface="微軟正黑體" pitchFamily="34" charset="-120"/>
                <a:ea typeface="微軟正黑體" pitchFamily="34" charset="-120"/>
              </a:endParaRPr>
            </a:p>
          </p:txBody>
        </p:sp>
      </p:grpSp>
      <p:grpSp>
        <p:nvGrpSpPr>
          <p:cNvPr id="12" name="群組 21"/>
          <p:cNvGrpSpPr>
            <a:grpSpLocks/>
          </p:cNvGrpSpPr>
          <p:nvPr/>
        </p:nvGrpSpPr>
        <p:grpSpPr bwMode="auto">
          <a:xfrm>
            <a:off x="0" y="425227"/>
            <a:ext cx="6702425" cy="771525"/>
            <a:chOff x="0" y="642314"/>
            <a:chExt cx="6701742" cy="772734"/>
          </a:xfrm>
        </p:grpSpPr>
        <p:grpSp>
          <p:nvGrpSpPr>
            <p:cNvPr id="13" name="群組 11"/>
            <p:cNvGrpSpPr>
              <a:grpSpLocks/>
            </p:cNvGrpSpPr>
            <p:nvPr/>
          </p:nvGrpSpPr>
          <p:grpSpPr bwMode="auto">
            <a:xfrm>
              <a:off x="0" y="642314"/>
              <a:ext cx="533413" cy="772734"/>
              <a:chOff x="0" y="1313645"/>
              <a:chExt cx="533413" cy="772734"/>
            </a:xfrm>
          </p:grpSpPr>
          <p:cxnSp>
            <p:nvCxnSpPr>
              <p:cNvPr id="15" name="直線接點 14"/>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4" name="直線接點 13"/>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28141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descr="1.JPG"/>
          <p:cNvPicPr>
            <a:picLocks noChangeAspect="1"/>
          </p:cNvPicPr>
          <p:nvPr/>
        </p:nvPicPr>
        <p:blipFill>
          <a:blip r:embed="rId2" cstate="print"/>
          <a:stretch>
            <a:fillRect/>
          </a:stretch>
        </p:blipFill>
        <p:spPr>
          <a:xfrm>
            <a:off x="1313373" y="0"/>
            <a:ext cx="7830627" cy="6858000"/>
          </a:xfrm>
          <a:prstGeom prst="rect">
            <a:avLst/>
          </a:prstGeom>
        </p:spPr>
      </p:pic>
      <p:sp>
        <p:nvSpPr>
          <p:cNvPr id="7" name="矩形圖說文字 6"/>
          <p:cNvSpPr/>
          <p:nvPr/>
        </p:nvSpPr>
        <p:spPr>
          <a:xfrm>
            <a:off x="216024" y="1484784"/>
            <a:ext cx="7092280" cy="2736304"/>
          </a:xfrm>
          <a:prstGeom prst="wedgeRectCallout">
            <a:avLst>
              <a:gd name="adj1" fmla="val -1824"/>
              <a:gd name="adj2" fmla="val 62072"/>
            </a:avLst>
          </a:prstGeom>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zh-TW" altLang="en-US" sz="2800" dirty="0" smtClean="0">
                <a:solidFill>
                  <a:schemeClr val="tx1"/>
                </a:solidFill>
                <a:latin typeface="微軟正黑體" pitchFamily="34" charset="-120"/>
                <a:ea typeface="微軟正黑體" pitchFamily="34" charset="-120"/>
              </a:rPr>
              <a:t>根據我國「地方制度法」規定，各地方政府為地方自治團體，具公法人的地位， 例如：直轄市、縣市、鄉鎮市、直轄市山地原住民區。圖為我國各級地方政府的架構。</a:t>
            </a:r>
          </a:p>
        </p:txBody>
      </p:sp>
    </p:spTree>
    <p:extLst>
      <p:ext uri="{BB962C8B-B14F-4D97-AF65-F5344CB8AC3E}">
        <p14:creationId xmlns="" xmlns:p14="http://schemas.microsoft.com/office/powerpoint/2010/main" val="11753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a:xfrm>
            <a:off x="0" y="0"/>
            <a:ext cx="8229600" cy="765175"/>
          </a:xfrm>
        </p:spPr>
        <p:txBody>
          <a:bodyPr/>
          <a:lstStyle/>
          <a:p>
            <a:pPr eaLnBrk="1" hangingPunct="1"/>
            <a:r>
              <a:rPr lang="zh-TW" altLang="en-US" smtClean="0"/>
              <a:t>二、地方治理</a:t>
            </a:r>
          </a:p>
        </p:txBody>
      </p:sp>
      <p:sp>
        <p:nvSpPr>
          <p:cNvPr id="43011" name="內容版面配置區 2"/>
          <p:cNvSpPr>
            <a:spLocks noGrp="1"/>
          </p:cNvSpPr>
          <p:nvPr>
            <p:ph sz="quarter" idx="13"/>
          </p:nvPr>
        </p:nvSpPr>
        <p:spPr>
          <a:xfrm>
            <a:off x="250825" y="981075"/>
            <a:ext cx="8353425" cy="3960813"/>
          </a:xfrm>
        </p:spPr>
        <p:txBody>
          <a:bodyPr/>
          <a:lstStyle/>
          <a:p>
            <a:pPr>
              <a:lnSpc>
                <a:spcPct val="110000"/>
              </a:lnSpc>
              <a:buFont typeface="Arial" charset="0"/>
              <a:buNone/>
              <a:defRPr/>
            </a:pPr>
            <a:r>
              <a:rPr lang="zh-TW" altLang="en-US" dirty="0" smtClean="0"/>
              <a:t>（二）地方政府</a:t>
            </a:r>
            <a:r>
              <a:rPr lang="zh-TW" altLang="zh-TW" dirty="0" smtClean="0"/>
              <a:t>的組織與權責</a:t>
            </a:r>
            <a:endParaRPr lang="zh-TW" altLang="en-US" dirty="0" smtClean="0"/>
          </a:p>
          <a:p>
            <a:pPr>
              <a:lnSpc>
                <a:spcPct val="110000"/>
              </a:lnSpc>
              <a:buFont typeface="Arial" charset="0"/>
              <a:buChar char="•"/>
              <a:defRPr/>
            </a:pPr>
            <a:r>
              <a:rPr lang="zh-TW" altLang="en-US" dirty="0" smtClean="0"/>
              <a:t>省</a:t>
            </a:r>
          </a:p>
          <a:p>
            <a:pPr lvl="1" eaLnBrk="1" hangingPunct="1">
              <a:lnSpc>
                <a:spcPct val="110000"/>
              </a:lnSpc>
              <a:buFont typeface="Arial" charset="0"/>
              <a:buChar char="–"/>
              <a:defRPr/>
            </a:pPr>
            <a:r>
              <a:rPr lang="zh-TW" altLang="en-US" sz="3000" dirty="0" smtClean="0"/>
              <a:t>為第一級地方政府，但自</a:t>
            </a:r>
            <a:r>
              <a:rPr lang="en-US" altLang="zh-TW" sz="3000" dirty="0" smtClean="0"/>
              <a:t>1997 </a:t>
            </a:r>
            <a:r>
              <a:rPr lang="zh-TW" altLang="en-US" sz="3000" dirty="0" smtClean="0"/>
              <a:t>年虛級化後，已不具地方自治團體性質。</a:t>
            </a:r>
          </a:p>
          <a:p>
            <a:pPr lvl="1" eaLnBrk="1" hangingPunct="1">
              <a:lnSpc>
                <a:spcPct val="110000"/>
              </a:lnSpc>
              <a:buFont typeface="Arial" charset="0"/>
              <a:buChar char="–"/>
              <a:defRPr/>
            </a:pPr>
            <a:r>
              <a:rPr lang="zh-TW" altLang="en-US" sz="3000" dirty="0" smtClean="0"/>
              <a:t>目前設「省政府」與「省諮議會」，省政府委員與省諮議員皆由</a:t>
            </a:r>
            <a:r>
              <a:rPr lang="zh-TW" altLang="en-US" sz="3000" b="1" dirty="0" smtClean="0">
                <a:solidFill>
                  <a:srgbClr val="FF3C00"/>
                </a:solidFill>
              </a:rPr>
              <a:t>行政院院長</a:t>
            </a:r>
            <a:r>
              <a:rPr lang="zh-TW" altLang="en-US" sz="3000" dirty="0" smtClean="0"/>
              <a:t>提請總統任命。</a:t>
            </a:r>
          </a:p>
          <a:p>
            <a:pPr marL="457200" lvl="1" indent="0" eaLnBrk="1" hangingPunct="1">
              <a:lnSpc>
                <a:spcPct val="110000"/>
              </a:lnSpc>
              <a:buFont typeface="Arial" charset="0"/>
              <a:buNone/>
              <a:defRPr/>
            </a:pPr>
            <a:endParaRPr lang="en-US" altLang="zh-TW" sz="2600" dirty="0" smtClean="0"/>
          </a:p>
        </p:txBody>
      </p:sp>
      <p:sp>
        <p:nvSpPr>
          <p:cNvPr id="39940" name="投影片編號版面配置區 1"/>
          <p:cNvSpPr>
            <a:spLocks noGrp="1"/>
          </p:cNvSpPr>
          <p:nvPr>
            <p:ph type="sldNum" sz="quarter" idx="16"/>
          </p:nvPr>
        </p:nvSpPr>
        <p:spPr bwMode="auto">
          <a:noFill/>
          <a:ln>
            <a:miter lim="800000"/>
            <a:headEnd/>
            <a:tailEnd/>
          </a:ln>
        </p:spPr>
        <p:txBody>
          <a:bodyPr/>
          <a:lstStyle/>
          <a:p>
            <a:fld id="{1D173983-8492-4846-8080-EE1EFF751E99}" type="slidenum">
              <a:rPr lang="zh-TW" altLang="en-US" smtClean="0"/>
              <a:pPr/>
              <a:t>58</a:t>
            </a:fld>
            <a:endParaRPr lang="en-US" altLang="zh-TW" smtClean="0"/>
          </a:p>
        </p:txBody>
      </p:sp>
      <p:pic>
        <p:nvPicPr>
          <p:cNvPr id="39941" name="Picture 4" descr="E:\Work\PPT新icon\icon-影片.png"/>
          <p:cNvPicPr>
            <a:picLocks noChangeAspect="1" noChangeArrowheads="1"/>
          </p:cNvPicPr>
          <p:nvPr/>
        </p:nvPicPr>
        <p:blipFill>
          <a:blip r:embed="rId3"/>
          <a:srcRect/>
          <a:stretch>
            <a:fillRect/>
          </a:stretch>
        </p:blipFill>
        <p:spPr bwMode="auto">
          <a:xfrm>
            <a:off x="638175" y="4868863"/>
            <a:ext cx="790575" cy="781050"/>
          </a:xfrm>
          <a:prstGeom prst="rect">
            <a:avLst/>
          </a:prstGeom>
          <a:noFill/>
          <a:ln w="9525">
            <a:noFill/>
            <a:miter lim="800000"/>
            <a:headEnd/>
            <a:tailEnd/>
          </a:ln>
        </p:spPr>
      </p:pic>
      <p:sp>
        <p:nvSpPr>
          <p:cNvPr id="39942" name="文字方塊 1">
            <a:hlinkClick r:id="rId4"/>
          </p:cNvPr>
          <p:cNvSpPr txBox="1">
            <a:spLocks noChangeArrowheads="1"/>
          </p:cNvSpPr>
          <p:nvPr/>
        </p:nvSpPr>
        <p:spPr bwMode="auto">
          <a:xfrm>
            <a:off x="1428750" y="5013325"/>
            <a:ext cx="7216775" cy="554038"/>
          </a:xfrm>
          <a:prstGeom prst="rect">
            <a:avLst/>
          </a:prstGeom>
          <a:noFill/>
          <a:ln w="9525">
            <a:noFill/>
            <a:miter lim="800000"/>
            <a:headEnd/>
            <a:tailEnd/>
          </a:ln>
        </p:spPr>
        <p:txBody>
          <a:bodyPr wrap="none">
            <a:spAutoFit/>
          </a:bodyPr>
          <a:lstStyle/>
          <a:p>
            <a:pPr>
              <a:spcBef>
                <a:spcPct val="30000"/>
              </a:spcBef>
            </a:pPr>
            <a:r>
              <a:rPr lang="zh-TW" altLang="en-US" sz="3000">
                <a:hlinkClick r:id="rId5"/>
              </a:rPr>
              <a:t>有凍沒廢！</a:t>
            </a:r>
            <a:r>
              <a:rPr lang="en-US" altLang="zh-TW" sz="3000">
                <a:hlinkClick r:id="rId5"/>
              </a:rPr>
              <a:t> </a:t>
            </a:r>
            <a:r>
              <a:rPr lang="zh-TW" altLang="en-US" sz="3000">
                <a:hlinkClick r:id="rId5"/>
              </a:rPr>
              <a:t>啥是省政府　學子：沒聽過！</a:t>
            </a:r>
            <a:endParaRPr lang="en-US" altLang="zh-TW" sz="30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0" y="0"/>
            <a:ext cx="8229600" cy="765175"/>
          </a:xfrm>
        </p:spPr>
        <p:txBody>
          <a:bodyPr/>
          <a:lstStyle/>
          <a:p>
            <a:pPr eaLnBrk="1" hangingPunct="1"/>
            <a:r>
              <a:rPr lang="zh-TW" altLang="en-US" smtClean="0"/>
              <a:t>二、地方治理</a:t>
            </a:r>
          </a:p>
        </p:txBody>
      </p:sp>
      <p:sp>
        <p:nvSpPr>
          <p:cNvPr id="40963" name="內容版面配置區 2"/>
          <p:cNvSpPr>
            <a:spLocks noGrp="1"/>
          </p:cNvSpPr>
          <p:nvPr>
            <p:ph sz="quarter" idx="13"/>
          </p:nvPr>
        </p:nvSpPr>
        <p:spPr>
          <a:xfrm>
            <a:off x="250825" y="981075"/>
            <a:ext cx="8353425" cy="4897438"/>
          </a:xfrm>
        </p:spPr>
        <p:txBody>
          <a:bodyPr/>
          <a:lstStyle/>
          <a:p>
            <a:pPr>
              <a:lnSpc>
                <a:spcPct val="110000"/>
              </a:lnSpc>
              <a:buFont typeface="Arial" pitchFamily="34" charset="0"/>
              <a:buNone/>
            </a:pPr>
            <a:r>
              <a:rPr lang="zh-TW" altLang="en-US" smtClean="0"/>
              <a:t>（二）地方政府</a:t>
            </a:r>
            <a:r>
              <a:rPr lang="zh-TW" altLang="zh-TW" smtClean="0"/>
              <a:t>的組織與權責</a:t>
            </a:r>
            <a:endParaRPr lang="zh-TW" altLang="en-US" smtClean="0"/>
          </a:p>
          <a:p>
            <a:pPr>
              <a:lnSpc>
                <a:spcPct val="110000"/>
              </a:lnSpc>
            </a:pPr>
            <a:r>
              <a:rPr lang="zh-TW" altLang="en-US" smtClean="0"/>
              <a:t>省</a:t>
            </a:r>
          </a:p>
          <a:p>
            <a:pPr lvl="1" eaLnBrk="1" hangingPunct="1">
              <a:lnSpc>
                <a:spcPct val="110000"/>
              </a:lnSpc>
            </a:pPr>
            <a:r>
              <a:rPr lang="zh-TW" altLang="en-US" sz="3000" smtClean="0"/>
              <a:t>省政府受</a:t>
            </a:r>
            <a:r>
              <a:rPr lang="zh-TW" altLang="en-US" sz="3000" b="1" smtClean="0">
                <a:solidFill>
                  <a:srgbClr val="FF3C00"/>
                </a:solidFill>
              </a:rPr>
              <a:t>行政院</a:t>
            </a:r>
            <a:r>
              <a:rPr lang="zh-TW" altLang="en-US" sz="3000" smtClean="0"/>
              <a:t>指揮，辦理監督縣（市）自治事項；省諮議會職權則僅對省政府業務提供諮詢。</a:t>
            </a:r>
          </a:p>
          <a:p>
            <a:pPr lvl="1" eaLnBrk="1" hangingPunct="1">
              <a:lnSpc>
                <a:spcPct val="110000"/>
              </a:lnSpc>
            </a:pPr>
            <a:endParaRPr lang="en-US" altLang="zh-TW" sz="2600" smtClean="0"/>
          </a:p>
        </p:txBody>
      </p:sp>
      <p:sp>
        <p:nvSpPr>
          <p:cNvPr id="40964" name="投影片編號版面配置區 1"/>
          <p:cNvSpPr>
            <a:spLocks noGrp="1"/>
          </p:cNvSpPr>
          <p:nvPr>
            <p:ph type="sldNum" sz="quarter" idx="16"/>
          </p:nvPr>
        </p:nvSpPr>
        <p:spPr bwMode="auto">
          <a:noFill/>
          <a:ln>
            <a:miter lim="800000"/>
            <a:headEnd/>
            <a:tailEnd/>
          </a:ln>
        </p:spPr>
        <p:txBody>
          <a:bodyPr/>
          <a:lstStyle/>
          <a:p>
            <a:fld id="{16680F55-6A21-4E2E-9AC1-8E6C8F45D733}" type="slidenum">
              <a:rPr lang="zh-TW" altLang="en-US" smtClean="0"/>
              <a:pPr/>
              <a:t>59</a:t>
            </a:fld>
            <a:endParaRPr lang="en-US" altLang="zh-TW"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60648"/>
            <a:ext cx="5112568" cy="864096"/>
          </a:xfrm>
        </p:spPr>
        <p:txBody>
          <a:bodyPr>
            <a:normAutofit/>
          </a:bodyPr>
          <a:lstStyle/>
          <a:p>
            <a:r>
              <a:rPr lang="zh-TW" altLang="en-US" sz="3600" b="1" dirty="0" smtClean="0">
                <a:latin typeface="微軟正黑體" pitchFamily="34" charset="-120"/>
                <a:ea typeface="微軟正黑體" pitchFamily="34" charset="-120"/>
              </a:rPr>
              <a:t>一、內閣制：英國為例</a:t>
            </a:r>
            <a:endParaRPr lang="zh-TW" altLang="en-US" sz="3600" b="1" dirty="0">
              <a:latin typeface="微軟正黑體" pitchFamily="34" charset="-120"/>
              <a:ea typeface="微軟正黑體" pitchFamily="34" charset="-120"/>
            </a:endParaRPr>
          </a:p>
        </p:txBody>
      </p:sp>
      <p:grpSp>
        <p:nvGrpSpPr>
          <p:cNvPr id="4" name="群組 21"/>
          <p:cNvGrpSpPr>
            <a:grpSpLocks/>
          </p:cNvGrpSpPr>
          <p:nvPr/>
        </p:nvGrpSpPr>
        <p:grpSpPr bwMode="auto">
          <a:xfrm>
            <a:off x="0" y="425227"/>
            <a:ext cx="6702425" cy="771525"/>
            <a:chOff x="0" y="642314"/>
            <a:chExt cx="6701742" cy="772734"/>
          </a:xfrm>
        </p:grpSpPr>
        <p:grpSp>
          <p:nvGrpSpPr>
            <p:cNvPr id="5"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2" name="內容版面配置區 11" descr="1.JPG"/>
          <p:cNvPicPr>
            <a:picLocks noGrp="1" noChangeAspect="1"/>
          </p:cNvPicPr>
          <p:nvPr>
            <p:ph idx="1"/>
          </p:nvPr>
        </p:nvPicPr>
        <p:blipFill>
          <a:blip r:embed="rId3" cstate="print">
            <a:clrChange>
              <a:clrFrom>
                <a:srgbClr val="F3FBFE"/>
              </a:clrFrom>
              <a:clrTo>
                <a:srgbClr val="F3FBFE">
                  <a:alpha val="0"/>
                </a:srgbClr>
              </a:clrTo>
            </a:clrChange>
          </a:blip>
          <a:stretch>
            <a:fillRect/>
          </a:stretch>
        </p:blipFill>
        <p:spPr>
          <a:xfrm>
            <a:off x="179512" y="1268760"/>
            <a:ext cx="8662562" cy="5184576"/>
          </a:xfrm>
        </p:spPr>
      </p:pic>
    </p:spTree>
    <p:extLst>
      <p:ext uri="{BB962C8B-B14F-4D97-AF65-F5344CB8AC3E}">
        <p14:creationId xmlns="" xmlns:p14="http://schemas.microsoft.com/office/powerpoint/2010/main" val="34022984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0" y="0"/>
            <a:ext cx="8229600" cy="765175"/>
          </a:xfrm>
        </p:spPr>
        <p:txBody>
          <a:bodyPr/>
          <a:lstStyle/>
          <a:p>
            <a:pPr eaLnBrk="1" hangingPunct="1"/>
            <a:r>
              <a:rPr lang="zh-TW" altLang="en-US" smtClean="0"/>
              <a:t>二、地方治理</a:t>
            </a:r>
          </a:p>
        </p:txBody>
      </p:sp>
      <p:sp>
        <p:nvSpPr>
          <p:cNvPr id="43011" name="內容版面配置區 2"/>
          <p:cNvSpPr>
            <a:spLocks noGrp="1"/>
          </p:cNvSpPr>
          <p:nvPr>
            <p:ph sz="quarter" idx="13"/>
          </p:nvPr>
        </p:nvSpPr>
        <p:spPr>
          <a:xfrm>
            <a:off x="250825" y="981075"/>
            <a:ext cx="8353425" cy="4897438"/>
          </a:xfrm>
        </p:spPr>
        <p:txBody>
          <a:bodyPr/>
          <a:lstStyle/>
          <a:p>
            <a:pPr>
              <a:lnSpc>
                <a:spcPct val="110000"/>
              </a:lnSpc>
              <a:buFont typeface="Arial" pitchFamily="34" charset="0"/>
              <a:buNone/>
            </a:pPr>
            <a:r>
              <a:rPr lang="zh-TW" altLang="en-US" smtClean="0"/>
              <a:t>（二）地方政府</a:t>
            </a:r>
            <a:r>
              <a:rPr lang="zh-TW" altLang="zh-TW" smtClean="0"/>
              <a:t>的組織與權責</a:t>
            </a:r>
            <a:endParaRPr lang="zh-TW" altLang="en-US" smtClean="0"/>
          </a:p>
          <a:p>
            <a:pPr>
              <a:lnSpc>
                <a:spcPct val="110000"/>
              </a:lnSpc>
            </a:pPr>
            <a:r>
              <a:rPr lang="zh-TW" altLang="en-US" smtClean="0"/>
              <a:t>直轄市</a:t>
            </a:r>
          </a:p>
          <a:p>
            <a:pPr lvl="1" eaLnBrk="1" hangingPunct="1">
              <a:lnSpc>
                <a:spcPct val="110000"/>
              </a:lnSpc>
            </a:pPr>
            <a:r>
              <a:rPr lang="en-US" altLang="zh-TW" sz="3000" smtClean="0"/>
              <a:t>2010</a:t>
            </a:r>
            <a:r>
              <a:rPr lang="zh-TW" altLang="en-US" sz="3000" smtClean="0"/>
              <a:t>年底，我國除原有的臺北市、高雄市外，增加新北市、臺中市、臺南市三個直轄市。其中新北市是由臺北縣升格，臺中市、臺南市、高雄市則由原縣市合併升格。</a:t>
            </a:r>
          </a:p>
          <a:p>
            <a:pPr lvl="1" eaLnBrk="1" hangingPunct="1">
              <a:lnSpc>
                <a:spcPct val="110000"/>
              </a:lnSpc>
            </a:pPr>
            <a:r>
              <a:rPr lang="en-US" altLang="zh-TW" sz="3000" smtClean="0"/>
              <a:t>2014</a:t>
            </a:r>
            <a:r>
              <a:rPr lang="zh-TW" altLang="en-US" sz="3000" smtClean="0"/>
              <a:t>年底，</a:t>
            </a:r>
            <a:r>
              <a:rPr lang="zh-TW" altLang="en-US" sz="3000" b="1" smtClean="0">
                <a:solidFill>
                  <a:srgbClr val="FF3C00"/>
                </a:solidFill>
              </a:rPr>
              <a:t>桃園縣</a:t>
            </a:r>
            <a:r>
              <a:rPr lang="zh-TW" altLang="en-US" sz="3000" smtClean="0"/>
              <a:t>改制成為第六個直轄市。</a:t>
            </a:r>
          </a:p>
          <a:p>
            <a:pPr lvl="1" eaLnBrk="1" hangingPunct="1">
              <a:lnSpc>
                <a:spcPct val="110000"/>
              </a:lnSpc>
            </a:pPr>
            <a:endParaRPr lang="en-US" altLang="zh-TW" sz="2600" smtClean="0"/>
          </a:p>
        </p:txBody>
      </p:sp>
      <p:sp>
        <p:nvSpPr>
          <p:cNvPr id="43012" name="投影片編號版面配置區 1"/>
          <p:cNvSpPr>
            <a:spLocks noGrp="1"/>
          </p:cNvSpPr>
          <p:nvPr>
            <p:ph type="sldNum" sz="quarter" idx="16"/>
          </p:nvPr>
        </p:nvSpPr>
        <p:spPr bwMode="auto">
          <a:noFill/>
          <a:ln>
            <a:miter lim="800000"/>
            <a:headEnd/>
            <a:tailEnd/>
          </a:ln>
        </p:spPr>
        <p:txBody>
          <a:bodyPr/>
          <a:lstStyle/>
          <a:p>
            <a:fld id="{C14882CC-0DF6-4800-A1EA-E14CA4830E0B}" type="slidenum">
              <a:rPr lang="zh-TW" altLang="en-US" smtClean="0"/>
              <a:pPr/>
              <a:t>60</a:t>
            </a:fld>
            <a:endParaRPr lang="en-US" altLang="zh-TW"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 xmlns:p14="http://schemas.microsoft.com/office/powerpoint/2010/main" val="3761603316"/>
              </p:ext>
            </p:extLst>
          </p:nvPr>
        </p:nvGraphicFramePr>
        <p:xfrm>
          <a:off x="457200" y="1340768"/>
          <a:ext cx="8229600" cy="3611880"/>
        </p:xfrm>
        <a:graphic>
          <a:graphicData uri="http://schemas.openxmlformats.org/drawingml/2006/table">
            <a:tbl>
              <a:tblPr firstRow="1" bandRow="1">
                <a:tableStyleId>{C083E6E3-FA7D-4D7B-A595-EF9225AFEA82}</a:tableStyleId>
              </a:tblPr>
              <a:tblGrid>
                <a:gridCol w="4330824"/>
                <a:gridCol w="3898776"/>
              </a:tblGrid>
              <a:tr h="370840">
                <a:tc>
                  <a:txBody>
                    <a:bodyPr/>
                    <a:lstStyle/>
                    <a:p>
                      <a:pPr algn="ctr">
                        <a:lnSpc>
                          <a:spcPct val="150000"/>
                        </a:lnSpc>
                      </a:pPr>
                      <a:r>
                        <a:rPr lang="zh-TW" altLang="en-US" sz="3000" dirty="0" smtClean="0">
                          <a:latin typeface="微軟正黑體" pitchFamily="34" charset="-120"/>
                          <a:ea typeface="微軟正黑體" pitchFamily="34" charset="-120"/>
                        </a:rPr>
                        <a:t>地方立法機關</a:t>
                      </a:r>
                      <a:endParaRPr lang="zh-TW" altLang="en-US" sz="3000" dirty="0">
                        <a:latin typeface="微軟正黑體" pitchFamily="34" charset="-120"/>
                        <a:ea typeface="微軟正黑體" pitchFamily="34" charset="-120"/>
                      </a:endParaRPr>
                    </a:p>
                  </a:txBody>
                  <a:tcPr>
                    <a:lnR w="12700" cap="flat" cmpd="sng" algn="ctr">
                      <a:solidFill>
                        <a:schemeClr val="tx1"/>
                      </a:solidFill>
                      <a:prstDash val="solid"/>
                      <a:round/>
                      <a:headEnd type="none" w="med" len="med"/>
                      <a:tailEnd type="none" w="med" len="med"/>
                    </a:lnR>
                  </a:tcPr>
                </a:tc>
                <a:tc>
                  <a:txBody>
                    <a:bodyPr/>
                    <a:lstStyle/>
                    <a:p>
                      <a:pPr algn="ctr">
                        <a:lnSpc>
                          <a:spcPct val="150000"/>
                        </a:lnSpc>
                      </a:pPr>
                      <a:r>
                        <a:rPr lang="zh-TW" altLang="en-US" sz="3000" dirty="0" smtClean="0">
                          <a:latin typeface="微軟正黑體" pitchFamily="34" charset="-120"/>
                          <a:ea typeface="微軟正黑體" pitchFamily="34" charset="-120"/>
                        </a:rPr>
                        <a:t>地方行政機關</a:t>
                      </a:r>
                      <a:endParaRPr lang="zh-TW" altLang="en-US" sz="3000" dirty="0">
                        <a:latin typeface="微軟正黑體" pitchFamily="34" charset="-120"/>
                        <a:ea typeface="微軟正黑體" pitchFamily="34" charset="-120"/>
                      </a:endParaRPr>
                    </a:p>
                  </a:txBody>
                  <a:tcPr>
                    <a:lnL w="12700" cap="flat" cmpd="sng" algn="ctr">
                      <a:solidFill>
                        <a:schemeClr val="tx1"/>
                      </a:solidFill>
                      <a:prstDash val="solid"/>
                      <a:round/>
                      <a:headEnd type="none" w="med" len="med"/>
                      <a:tailEnd type="none" w="med" len="med"/>
                    </a:lnL>
                  </a:tcPr>
                </a:tc>
              </a:tr>
              <a:tr h="370840">
                <a:tc>
                  <a:txBody>
                    <a:bodyPr/>
                    <a:lstStyle/>
                    <a:p>
                      <a:pPr marL="457200" indent="-457200">
                        <a:lnSpc>
                          <a:spcPct val="150000"/>
                        </a:lnSpc>
                        <a:buFont typeface="Wingdings" pitchFamily="2" charset="2"/>
                        <a:buChar char="l"/>
                      </a:pPr>
                      <a:r>
                        <a:rPr lang="zh-TW" altLang="en-US" sz="3000" dirty="0" smtClean="0">
                          <a:latin typeface="微軟正黑體" pitchFamily="34" charset="-120"/>
                          <a:ea typeface="微軟正黑體" pitchFamily="34" charset="-120"/>
                        </a:rPr>
                        <a:t>議決自治法規</a:t>
                      </a:r>
                      <a:endParaRPr lang="en-US" altLang="zh-TW" sz="3000" dirty="0" smtClean="0">
                        <a:latin typeface="微軟正黑體" pitchFamily="34" charset="-120"/>
                        <a:ea typeface="微軟正黑體" pitchFamily="34" charset="-120"/>
                      </a:endParaRPr>
                    </a:p>
                    <a:p>
                      <a:pPr marL="457200" indent="-457200">
                        <a:lnSpc>
                          <a:spcPct val="150000"/>
                        </a:lnSpc>
                        <a:buFont typeface="Wingdings" pitchFamily="2" charset="2"/>
                        <a:buChar char="l"/>
                      </a:pPr>
                      <a:r>
                        <a:rPr lang="zh-TW" altLang="en-US" sz="3000" dirty="0" smtClean="0">
                          <a:latin typeface="微軟正黑體" pitchFamily="34" charset="-120"/>
                          <a:ea typeface="微軟正黑體" pitchFamily="34" charset="-120"/>
                        </a:rPr>
                        <a:t>審核自治預算與決算</a:t>
                      </a:r>
                      <a:endParaRPr lang="en-US" altLang="zh-TW" sz="3000" dirty="0" smtClean="0">
                        <a:latin typeface="微軟正黑體" pitchFamily="34" charset="-120"/>
                        <a:ea typeface="微軟正黑體" pitchFamily="34" charset="-120"/>
                      </a:endParaRPr>
                    </a:p>
                    <a:p>
                      <a:pPr marL="457200" indent="-457200">
                        <a:lnSpc>
                          <a:spcPct val="150000"/>
                        </a:lnSpc>
                        <a:buFont typeface="Wingdings" pitchFamily="2" charset="2"/>
                        <a:buChar char="l"/>
                      </a:pPr>
                      <a:r>
                        <a:rPr lang="zh-TW" altLang="en-US" sz="3000" dirty="0" smtClean="0">
                          <a:latin typeface="微軟正黑體" pitchFamily="34" charset="-120"/>
                          <a:ea typeface="微軟正黑體" pitchFamily="34" charset="-120"/>
                        </a:rPr>
                        <a:t>處分自治財產</a:t>
                      </a:r>
                      <a:endParaRPr lang="en-US" altLang="zh-TW" sz="3000" dirty="0" smtClean="0">
                        <a:latin typeface="微軟正黑體" pitchFamily="34" charset="-120"/>
                        <a:ea typeface="微軟正黑體" pitchFamily="34" charset="-120"/>
                      </a:endParaRPr>
                    </a:p>
                    <a:p>
                      <a:pPr marL="457200" indent="-457200">
                        <a:lnSpc>
                          <a:spcPct val="150000"/>
                        </a:lnSpc>
                        <a:buFont typeface="Wingdings" pitchFamily="2" charset="2"/>
                        <a:buChar char="l"/>
                      </a:pPr>
                      <a:r>
                        <a:rPr lang="zh-TW" altLang="en-US" sz="3000" dirty="0" smtClean="0">
                          <a:latin typeface="微軟正黑體" pitchFamily="34" charset="-120"/>
                          <a:ea typeface="微軟正黑體" pitchFamily="34" charset="-120"/>
                        </a:rPr>
                        <a:t>接受人民請願</a:t>
                      </a:r>
                      <a:endParaRPr lang="zh-TW" altLang="en-US" sz="3000" dirty="0">
                        <a:latin typeface="微軟正黑體" pitchFamily="34" charset="-120"/>
                        <a:ea typeface="微軟正黑體" pitchFamily="34" charset="-120"/>
                      </a:endParaRPr>
                    </a:p>
                  </a:txBody>
                  <a:tcPr>
                    <a:lnR w="12700" cap="flat" cmpd="sng" algn="ctr">
                      <a:solidFill>
                        <a:schemeClr val="tx1"/>
                      </a:solidFill>
                      <a:prstDash val="solid"/>
                      <a:round/>
                      <a:headEnd type="none" w="med" len="med"/>
                      <a:tailEnd type="none" w="med" len="med"/>
                    </a:lnR>
                  </a:tcPr>
                </a:tc>
                <a:tc>
                  <a:txBody>
                    <a:bodyPr/>
                    <a:lstStyle/>
                    <a:p>
                      <a:pPr algn="ctr">
                        <a:lnSpc>
                          <a:spcPct val="150000"/>
                        </a:lnSpc>
                      </a:pPr>
                      <a:r>
                        <a:rPr lang="zh-TW" altLang="en-US" sz="3000" dirty="0" smtClean="0">
                          <a:latin typeface="微軟正黑體" pitchFamily="34" charset="-120"/>
                          <a:ea typeface="微軟正黑體" pitchFamily="34" charset="-120"/>
                        </a:rPr>
                        <a:t>執行各項行政事務</a:t>
                      </a:r>
                      <a:endParaRPr lang="zh-TW" altLang="en-US" sz="3000" dirty="0">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 xmlns:p14="http://schemas.microsoft.com/office/powerpoint/2010/main" val="42828696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260648"/>
            <a:ext cx="8229600" cy="778098"/>
          </a:xfrm>
        </p:spPr>
        <p:txBody>
          <a:bodyPr>
            <a:normAutofit/>
          </a:bodyPr>
          <a:lstStyle/>
          <a:p>
            <a:pPr marL="514350" indent="-514350" algn="l">
              <a:buFont typeface="Arial" pitchFamily="34" charset="0"/>
              <a:buChar char="•"/>
            </a:pPr>
            <a:r>
              <a:rPr lang="zh-TW" altLang="en-US" sz="3200" b="1" dirty="0" smtClean="0">
                <a:latin typeface="微軟正黑體" pitchFamily="34" charset="-120"/>
                <a:ea typeface="微軟正黑體" pitchFamily="34" charset="-120"/>
              </a:rPr>
              <a:t>地方行政機關權責</a:t>
            </a:r>
            <a:endParaRPr lang="zh-TW" altLang="en-US" sz="3200" b="1" dirty="0">
              <a:latin typeface="微軟正黑體" pitchFamily="34" charset="-120"/>
              <a:ea typeface="微軟正黑體" pitchFamily="34" charset="-120"/>
            </a:endParaRPr>
          </a:p>
        </p:txBody>
      </p:sp>
      <p:graphicFrame>
        <p:nvGraphicFramePr>
          <p:cNvPr id="2" name="內容版面配置區 1"/>
          <p:cNvGraphicFramePr>
            <a:graphicFrameLocks noGrp="1"/>
          </p:cNvGraphicFramePr>
          <p:nvPr>
            <p:ph idx="1"/>
            <p:extLst>
              <p:ext uri="{D42A27DB-BD31-4B8C-83A1-F6EECF244321}">
                <p14:modId xmlns="" xmlns:p14="http://schemas.microsoft.com/office/powerpoint/2010/main" val="3541183699"/>
              </p:ext>
            </p:extLst>
          </p:nvPr>
        </p:nvGraphicFramePr>
        <p:xfrm>
          <a:off x="457200" y="1068708"/>
          <a:ext cx="4186808" cy="2156270"/>
        </p:xfrm>
        <a:graphic>
          <a:graphicData uri="http://schemas.openxmlformats.org/drawingml/2006/table">
            <a:tbl>
              <a:tblPr firstRow="1" bandRow="1">
                <a:tableStyleId>{C083E6E3-FA7D-4D7B-A595-EF9225AFEA82}</a:tableStyleId>
              </a:tblPr>
              <a:tblGrid>
                <a:gridCol w="4186808"/>
              </a:tblGrid>
              <a:tr h="370840">
                <a:tc>
                  <a:txBody>
                    <a:bodyPr/>
                    <a:lstStyle/>
                    <a:p>
                      <a:pPr algn="ctr">
                        <a:lnSpc>
                          <a:spcPct val="150000"/>
                        </a:lnSpc>
                      </a:pPr>
                      <a:r>
                        <a:rPr lang="en-US" altLang="zh-TW" sz="3000" dirty="0" smtClean="0">
                          <a:latin typeface="微軟正黑體" pitchFamily="34" charset="-120"/>
                          <a:ea typeface="微軟正黑體" pitchFamily="34" charset="-120"/>
                        </a:rPr>
                        <a:t>1.</a:t>
                      </a:r>
                      <a:r>
                        <a:rPr lang="zh-TW" altLang="en-US" sz="3000" dirty="0" smtClean="0">
                          <a:latin typeface="微軟正黑體" pitchFamily="34" charset="-120"/>
                          <a:ea typeface="微軟正黑體" pitchFamily="34" charset="-120"/>
                        </a:rPr>
                        <a:t>自治</a:t>
                      </a:r>
                      <a:r>
                        <a:rPr lang="zh-TW" altLang="en-US" sz="3000" dirty="0" smtClean="0">
                          <a:latin typeface="微軟正黑體" pitchFamily="34" charset="-120"/>
                          <a:ea typeface="微軟正黑體" pitchFamily="34" charset="-120"/>
                        </a:rPr>
                        <a:t>事項</a:t>
                      </a:r>
                      <a:endParaRPr lang="zh-TW" altLang="en-US" sz="3000" dirty="0">
                        <a:latin typeface="微軟正黑體" pitchFamily="34" charset="-120"/>
                        <a:ea typeface="微軟正黑體" pitchFamily="34" charset="-120"/>
                      </a:endParaRPr>
                    </a:p>
                  </a:txBody>
                  <a:tcPr marL="182880" marR="182880"/>
                </a:tc>
              </a:tr>
              <a:tr h="370840">
                <a:tc>
                  <a:txBody>
                    <a:bodyPr/>
                    <a:lstStyle/>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跨區域事項</a:t>
                      </a:r>
                      <a:endParaRPr lang="en-US" altLang="zh-TW" sz="3000" dirty="0" smtClean="0">
                        <a:latin typeface="微軟正黑體" pitchFamily="34" charset="-120"/>
                        <a:ea typeface="微軟正黑體" pitchFamily="34" charset="-120"/>
                      </a:endParaRPr>
                    </a:p>
                    <a:p>
                      <a:pPr marL="285750" indent="-285750">
                        <a:lnSpc>
                          <a:spcPct val="150000"/>
                        </a:lnSpc>
                        <a:buFont typeface="Arial" pitchFamily="34" charset="0"/>
                        <a:buChar char="•"/>
                      </a:pPr>
                      <a:r>
                        <a:rPr lang="zh-TW" altLang="en-US" sz="3000" dirty="0" smtClean="0">
                          <a:latin typeface="微軟正黑體" pitchFamily="34" charset="-120"/>
                          <a:ea typeface="微軟正黑體" pitchFamily="34" charset="-120"/>
                        </a:rPr>
                        <a:t>經營合辦事項 </a:t>
                      </a:r>
                      <a:endParaRPr lang="zh-TW" altLang="en-US" sz="3000" dirty="0">
                        <a:latin typeface="微軟正黑體" pitchFamily="34" charset="-120"/>
                        <a:ea typeface="微軟正黑體" pitchFamily="34" charset="-120"/>
                      </a:endParaRPr>
                    </a:p>
                  </a:txBody>
                  <a:tcPr marL="182880" marR="182880"/>
                </a:tc>
              </a:tr>
            </a:tbl>
          </a:graphicData>
        </a:graphic>
      </p:graphicFrame>
      <p:graphicFrame>
        <p:nvGraphicFramePr>
          <p:cNvPr id="5" name="表格 4"/>
          <p:cNvGraphicFramePr>
            <a:graphicFrameLocks noGrp="1"/>
          </p:cNvGraphicFramePr>
          <p:nvPr>
            <p:extLst>
              <p:ext uri="{D42A27DB-BD31-4B8C-83A1-F6EECF244321}">
                <p14:modId xmlns="" xmlns:p14="http://schemas.microsoft.com/office/powerpoint/2010/main" val="2887763768"/>
              </p:ext>
            </p:extLst>
          </p:nvPr>
        </p:nvGraphicFramePr>
        <p:xfrm>
          <a:off x="467544" y="3442798"/>
          <a:ext cx="4114800" cy="3304921"/>
        </p:xfrm>
        <a:graphic>
          <a:graphicData uri="http://schemas.openxmlformats.org/drawingml/2006/table">
            <a:tbl>
              <a:tblPr firstRow="1" bandRow="1">
                <a:tableStyleId>{C083E6E3-FA7D-4D7B-A595-EF9225AFEA82}</a:tableStyleId>
              </a:tblPr>
              <a:tblGrid>
                <a:gridCol w="4114800"/>
              </a:tblGrid>
              <a:tr h="370840">
                <a:tc>
                  <a:txBody>
                    <a:bodyPr/>
                    <a:lstStyle/>
                    <a:p>
                      <a:pPr algn="ctr">
                        <a:lnSpc>
                          <a:spcPct val="150000"/>
                        </a:lnSpc>
                      </a:pPr>
                      <a:r>
                        <a:rPr lang="en-US" altLang="zh-TW" sz="2800" dirty="0" smtClean="0">
                          <a:latin typeface="微軟正黑體" pitchFamily="34" charset="-120"/>
                          <a:ea typeface="微軟正黑體" pitchFamily="34" charset="-120"/>
                        </a:rPr>
                        <a:t>2.</a:t>
                      </a:r>
                      <a:r>
                        <a:rPr lang="zh-TW" altLang="en-US" sz="2800" dirty="0" smtClean="0">
                          <a:latin typeface="微軟正黑體" pitchFamily="34" charset="-120"/>
                          <a:ea typeface="微軟正黑體" pitchFamily="34" charset="-120"/>
                        </a:rPr>
                        <a:t>委</a:t>
                      </a:r>
                      <a:r>
                        <a:rPr lang="zh-TW" altLang="en-US" sz="2800" dirty="0" smtClean="0">
                          <a:latin typeface="微軟正黑體" pitchFamily="34" charset="-120"/>
                          <a:ea typeface="微軟正黑體" pitchFamily="34" charset="-120"/>
                        </a:rPr>
                        <a:t>辦事項</a:t>
                      </a:r>
                      <a:endParaRPr lang="zh-TW" altLang="en-US" sz="2800" dirty="0">
                        <a:latin typeface="微軟正黑體" pitchFamily="34" charset="-120"/>
                        <a:ea typeface="微軟正黑體" pitchFamily="34" charset="-120"/>
                      </a:endParaRPr>
                    </a:p>
                  </a:txBody>
                  <a:tcPr/>
                </a:tc>
              </a:tr>
              <a:tr h="370840">
                <a:tc>
                  <a:txBody>
                    <a:bodyPr/>
                    <a:lstStyle/>
                    <a:p>
                      <a:pPr>
                        <a:lnSpc>
                          <a:spcPct val="150000"/>
                        </a:lnSpc>
                      </a:pPr>
                      <a:r>
                        <a:rPr lang="zh-TW" altLang="en-US" sz="2800" dirty="0" smtClean="0">
                          <a:latin typeface="微軟正黑體" pitchFamily="34" charset="-120"/>
                          <a:ea typeface="微軟正黑體" pitchFamily="34" charset="-120"/>
                        </a:rPr>
                        <a:t>委由地方政府代為辦理</a:t>
                      </a:r>
                      <a:endParaRPr lang="en-US" altLang="zh-TW" sz="2800" dirty="0" smtClean="0">
                        <a:latin typeface="微軟正黑體" pitchFamily="34" charset="-120"/>
                        <a:ea typeface="微軟正黑體" pitchFamily="34" charset="-120"/>
                      </a:endParaRPr>
                    </a:p>
                    <a:p>
                      <a:pPr>
                        <a:lnSpc>
                          <a:spcPct val="150000"/>
                        </a:lnSpc>
                      </a:pPr>
                      <a:r>
                        <a:rPr lang="zh-TW" altLang="en-US" sz="2800" dirty="0" smtClean="0">
                          <a:latin typeface="微軟正黑體" pitchFamily="34" charset="-120"/>
                          <a:ea typeface="微軟正黑體" pitchFamily="34" charset="-120"/>
                        </a:rPr>
                        <a:t>舉例：內政部委請各地方政府協助辦理兵役事宜。</a:t>
                      </a:r>
                      <a:endParaRPr lang="en-US" altLang="zh-TW" sz="2800" dirty="0" smtClean="0">
                        <a:latin typeface="微軟正黑體" pitchFamily="34" charset="-120"/>
                        <a:ea typeface="微軟正黑體" pitchFamily="34" charset="-120"/>
                      </a:endParaRPr>
                    </a:p>
                    <a:p>
                      <a:pPr>
                        <a:lnSpc>
                          <a:spcPct val="150000"/>
                        </a:lnSpc>
                      </a:pPr>
                      <a:r>
                        <a:rPr lang="zh-TW" altLang="en-US" sz="2800" dirty="0" smtClean="0">
                          <a:latin typeface="微軟正黑體" pitchFamily="34" charset="-120"/>
                          <a:ea typeface="微軟正黑體" pitchFamily="34" charset="-120"/>
                        </a:rPr>
                        <a:t>優點：便利、節省經費</a:t>
                      </a:r>
                      <a:endParaRPr lang="zh-TW" altLang="en-US" sz="2800" dirty="0">
                        <a:latin typeface="微軟正黑體" pitchFamily="34" charset="-120"/>
                        <a:ea typeface="微軟正黑體" pitchFamily="34" charset="-120"/>
                      </a:endParaRPr>
                    </a:p>
                  </a:txBody>
                  <a:tcPr/>
                </a:tc>
              </a:tr>
            </a:tbl>
          </a:graphicData>
        </a:graphic>
      </p:graphicFrame>
      <p:cxnSp>
        <p:nvCxnSpPr>
          <p:cNvPr id="7" name="直線單箭頭接點 6"/>
          <p:cNvCxnSpPr/>
          <p:nvPr/>
        </p:nvCxnSpPr>
        <p:spPr>
          <a:xfrm>
            <a:off x="2915816" y="2132856"/>
            <a:ext cx="20162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a:graphicFrameLocks noGrp="1"/>
          </p:cNvGraphicFramePr>
          <p:nvPr>
            <p:extLst>
              <p:ext uri="{D42A27DB-BD31-4B8C-83A1-F6EECF244321}">
                <p14:modId xmlns="" xmlns:p14="http://schemas.microsoft.com/office/powerpoint/2010/main" val="1458204543"/>
              </p:ext>
            </p:extLst>
          </p:nvPr>
        </p:nvGraphicFramePr>
        <p:xfrm>
          <a:off x="5004048" y="692696"/>
          <a:ext cx="3854118" cy="2011680"/>
        </p:xfrm>
        <a:graphic>
          <a:graphicData uri="http://schemas.openxmlformats.org/drawingml/2006/table">
            <a:tbl>
              <a:tblPr firstRow="1" bandRow="1">
                <a:tableStyleId>{F2DE63D5-997A-4646-A377-4702673A728D}</a:tableStyleId>
              </a:tblPr>
              <a:tblGrid>
                <a:gridCol w="3854118"/>
              </a:tblGrid>
              <a:tr h="370840">
                <a:tc>
                  <a:txBody>
                    <a:bodyPr/>
                    <a:lstStyle/>
                    <a:p>
                      <a:pPr algn="l">
                        <a:lnSpc>
                          <a:spcPct val="150000"/>
                        </a:lnSpc>
                      </a:pPr>
                      <a:r>
                        <a:rPr lang="zh-TW" altLang="en-US" sz="2800" dirty="0" smtClean="0">
                          <a:solidFill>
                            <a:schemeClr val="tx1"/>
                          </a:solidFill>
                          <a:latin typeface="微軟正黑體" pitchFamily="34" charset="-120"/>
                          <a:ea typeface="微軟正黑體" pitchFamily="34" charset="-120"/>
                        </a:rPr>
                        <a:t>涉及地區整體規劃</a:t>
                      </a:r>
                      <a:endParaRPr lang="en-US" altLang="zh-TW" sz="2800" dirty="0" smtClean="0">
                        <a:solidFill>
                          <a:schemeClr val="tx1"/>
                        </a:solidFill>
                        <a:latin typeface="微軟正黑體" pitchFamily="34" charset="-120"/>
                        <a:ea typeface="微軟正黑體" pitchFamily="34" charset="-120"/>
                      </a:endParaRPr>
                    </a:p>
                    <a:p>
                      <a:pPr algn="l">
                        <a:lnSpc>
                          <a:spcPct val="150000"/>
                        </a:lnSpc>
                      </a:pPr>
                      <a:r>
                        <a:rPr lang="zh-TW" altLang="en-US" sz="2800" dirty="0" smtClean="0">
                          <a:solidFill>
                            <a:schemeClr val="tx1"/>
                          </a:solidFill>
                          <a:latin typeface="微軟正黑體" pitchFamily="34" charset="-120"/>
                          <a:ea typeface="微軟正黑體" pitchFamily="34" charset="-120"/>
                        </a:rPr>
                        <a:t>舉例：整治河川、興建捷運</a:t>
                      </a:r>
                      <a:r>
                        <a:rPr lang="en-US" altLang="zh-TW" sz="2800" dirty="0" smtClean="0">
                          <a:solidFill>
                            <a:schemeClr val="tx1"/>
                          </a:solidFill>
                          <a:latin typeface="微軟正黑體" pitchFamily="34" charset="-120"/>
                          <a:ea typeface="微軟正黑體" pitchFamily="34" charset="-120"/>
                        </a:rPr>
                        <a:t>(</a:t>
                      </a:r>
                      <a:r>
                        <a:rPr lang="zh-TW" altLang="en-US" sz="2800" dirty="0" smtClean="0">
                          <a:solidFill>
                            <a:schemeClr val="tx1"/>
                          </a:solidFill>
                          <a:latin typeface="微軟正黑體" pitchFamily="34" charset="-120"/>
                          <a:ea typeface="微軟正黑體" pitchFamily="34" charset="-120"/>
                        </a:rPr>
                        <a:t>需跨區域</a:t>
                      </a:r>
                      <a:r>
                        <a:rPr lang="en-US" altLang="zh-TW" sz="2800" dirty="0" smtClean="0">
                          <a:solidFill>
                            <a:schemeClr val="tx1"/>
                          </a:solidFill>
                          <a:latin typeface="微軟正黑體" pitchFamily="34" charset="-120"/>
                          <a:ea typeface="微軟正黑體" pitchFamily="34" charset="-120"/>
                        </a:rPr>
                        <a:t>)</a:t>
                      </a:r>
                      <a:endParaRPr lang="zh-TW" altLang="en-US" sz="2800" dirty="0">
                        <a:solidFill>
                          <a:schemeClr val="tx1"/>
                        </a:solidFill>
                        <a:latin typeface="微軟正黑體" pitchFamily="34" charset="-120"/>
                        <a:ea typeface="微軟正黑體" pitchFamily="34" charset="-120"/>
                      </a:endParaRPr>
                    </a:p>
                  </a:txBody>
                  <a:tcPr/>
                </a:tc>
              </a:tr>
            </a:tbl>
          </a:graphicData>
        </a:graphic>
      </p:graphicFrame>
      <p:cxnSp>
        <p:nvCxnSpPr>
          <p:cNvPr id="12" name="直線單箭頭接點 11"/>
          <p:cNvCxnSpPr/>
          <p:nvPr/>
        </p:nvCxnSpPr>
        <p:spPr>
          <a:xfrm>
            <a:off x="3347864" y="2924944"/>
            <a:ext cx="1584176" cy="10081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aphicFrame>
        <p:nvGraphicFramePr>
          <p:cNvPr id="13" name="表格 12"/>
          <p:cNvGraphicFramePr>
            <a:graphicFrameLocks noGrp="1"/>
          </p:cNvGraphicFramePr>
          <p:nvPr>
            <p:extLst>
              <p:ext uri="{D42A27DB-BD31-4B8C-83A1-F6EECF244321}">
                <p14:modId xmlns="" xmlns:p14="http://schemas.microsoft.com/office/powerpoint/2010/main" val="3642736947"/>
              </p:ext>
            </p:extLst>
          </p:nvPr>
        </p:nvGraphicFramePr>
        <p:xfrm>
          <a:off x="5076056" y="2852936"/>
          <a:ext cx="3854118" cy="3931920"/>
        </p:xfrm>
        <a:graphic>
          <a:graphicData uri="http://schemas.openxmlformats.org/drawingml/2006/table">
            <a:tbl>
              <a:tblPr firstRow="1" bandRow="1">
                <a:tableStyleId>{F2DE63D5-997A-4646-A377-4702673A728D}</a:tableStyleId>
              </a:tblPr>
              <a:tblGrid>
                <a:gridCol w="3854118"/>
              </a:tblGrid>
              <a:tr h="370840">
                <a:tc>
                  <a:txBody>
                    <a:bodyPr/>
                    <a:lstStyle/>
                    <a:p>
                      <a:pPr algn="l">
                        <a:lnSpc>
                          <a:spcPct val="150000"/>
                        </a:lnSpc>
                      </a:pPr>
                      <a:r>
                        <a:rPr lang="zh-TW" altLang="en-US" sz="2800" dirty="0" smtClean="0">
                          <a:solidFill>
                            <a:schemeClr val="tx1"/>
                          </a:solidFill>
                          <a:latin typeface="微軟正黑體" pitchFamily="34" charset="-120"/>
                          <a:ea typeface="微軟正黑體" pitchFamily="34" charset="-120"/>
                        </a:rPr>
                        <a:t>不同自治團體合作經營之事業。 </a:t>
                      </a:r>
                      <a:endParaRPr lang="en-US" altLang="zh-TW" sz="2800" dirty="0" smtClean="0">
                        <a:solidFill>
                          <a:schemeClr val="tx1"/>
                        </a:solidFill>
                        <a:latin typeface="微軟正黑體" pitchFamily="34" charset="-120"/>
                        <a:ea typeface="微軟正黑體" pitchFamily="34" charset="-120"/>
                      </a:endParaRPr>
                    </a:p>
                    <a:p>
                      <a:pPr algn="ctr">
                        <a:lnSpc>
                          <a:spcPct val="150000"/>
                        </a:lnSpc>
                      </a:pPr>
                      <a:r>
                        <a:rPr lang="zh-TW" altLang="en-US" sz="2800" dirty="0" smtClean="0">
                          <a:solidFill>
                            <a:schemeClr val="tx1"/>
                          </a:solidFill>
                          <a:latin typeface="微軟正黑體" pitchFamily="34" charset="-120"/>
                          <a:ea typeface="微軟正黑體" pitchFamily="34" charset="-120"/>
                        </a:rPr>
                        <a:t>舉例：臺北大眾捷運股份有限公司；由臺北市政府、新北 市政府、交通部等共同合辦經營</a:t>
                      </a:r>
                      <a:endParaRPr lang="zh-TW" altLang="en-US" sz="2800" dirty="0">
                        <a:solidFill>
                          <a:schemeClr val="tx1"/>
                        </a:solidFill>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42828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t>原住民為何要自治</a:t>
            </a:r>
            <a:r>
              <a:rPr lang="en-US" altLang="zh-TW" dirty="0" smtClean="0"/>
              <a:t>?</a:t>
            </a:r>
            <a:endParaRPr lang="zh-TW"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2700338" y="0"/>
            <a:ext cx="5472112" cy="692150"/>
          </a:xfrm>
        </p:spPr>
        <p:txBody>
          <a:bodyPr/>
          <a:lstStyle/>
          <a:p>
            <a:pPr eaLnBrk="1" hangingPunct="1"/>
            <a:r>
              <a:rPr sz="3600" smtClean="0">
                <a:latin typeface="標楷體" pitchFamily="65" charset="-120"/>
                <a:ea typeface="標楷體" pitchFamily="65" charset="-120"/>
              </a:rPr>
              <a:t>直轄市升格後的體制變動</a:t>
            </a:r>
          </a:p>
        </p:txBody>
      </p:sp>
      <p:sp>
        <p:nvSpPr>
          <p:cNvPr id="50179" name="內容版面配置區 2"/>
          <p:cNvSpPr>
            <a:spLocks noGrp="1"/>
          </p:cNvSpPr>
          <p:nvPr>
            <p:ph type="body" sz="quarter" idx="13"/>
          </p:nvPr>
        </p:nvSpPr>
        <p:spPr/>
        <p:txBody>
          <a:bodyPr/>
          <a:lstStyle/>
          <a:p>
            <a:pPr marL="360363" indent="-360363" algn="just">
              <a:lnSpc>
                <a:spcPts val="4000"/>
              </a:lnSpc>
              <a:spcBef>
                <a:spcPct val="0"/>
              </a:spcBef>
              <a:buFontTx/>
              <a:buChar char="•"/>
            </a:pPr>
            <a:r>
              <a:rPr lang="zh-TW" altLang="en-US" smtClean="0"/>
              <a:t>縣市升格為直轄市後，原本的鄉、鎮、市皆改為區，不再具有地方自治團體地位，因此停止辦理鄉鎮市長與鄉鎮市民代表選舉。</a:t>
            </a:r>
          </a:p>
          <a:p>
            <a:pPr marL="360363" indent="-360363" algn="just">
              <a:lnSpc>
                <a:spcPts val="4000"/>
              </a:lnSpc>
              <a:spcBef>
                <a:spcPct val="0"/>
              </a:spcBef>
              <a:buFontTx/>
              <a:buChar char="•"/>
            </a:pPr>
            <a:r>
              <a:rPr lang="zh-TW" altLang="en-US" smtClean="0"/>
              <a:t>為了落實保障原住民族參政權的精神，</a:t>
            </a:r>
            <a:r>
              <a:rPr lang="en-US" altLang="zh-TW" smtClean="0"/>
              <a:t>2014</a:t>
            </a:r>
            <a:r>
              <a:rPr lang="zh-TW" altLang="en-US" smtClean="0"/>
              <a:t>年</a:t>
            </a:r>
            <a:r>
              <a:rPr lang="en-US" altLang="zh-TW" smtClean="0"/>
              <a:t>1</a:t>
            </a:r>
            <a:r>
              <a:rPr lang="zh-TW" altLang="en-US" smtClean="0"/>
              <a:t>月修正地方制度法，使原屬山地鄉的臺北縣</a:t>
            </a:r>
            <a:r>
              <a:rPr lang="zh-TW" altLang="en-US" b="1" smtClean="0">
                <a:solidFill>
                  <a:srgbClr val="FF3C00"/>
                </a:solidFill>
              </a:rPr>
              <a:t>烏來鄉</a:t>
            </a:r>
            <a:r>
              <a:rPr lang="zh-TW" altLang="en-US" smtClean="0"/>
              <a:t>、桃園縣</a:t>
            </a:r>
            <a:r>
              <a:rPr lang="zh-TW" altLang="en-US" b="1" smtClean="0">
                <a:solidFill>
                  <a:srgbClr val="FF3C00"/>
                </a:solidFill>
              </a:rPr>
              <a:t>復興鄉</a:t>
            </a:r>
            <a:r>
              <a:rPr lang="zh-TW" altLang="en-US" smtClean="0"/>
              <a:t>、臺中縣</a:t>
            </a:r>
            <a:r>
              <a:rPr lang="zh-TW" altLang="en-US" b="1" smtClean="0">
                <a:solidFill>
                  <a:srgbClr val="FF3C00"/>
                </a:solidFill>
              </a:rPr>
              <a:t>和平鄉</a:t>
            </a:r>
            <a:r>
              <a:rPr lang="zh-TW" altLang="en-US" smtClean="0"/>
              <a:t>、高雄縣 </a:t>
            </a:r>
            <a:r>
              <a:rPr lang="zh-TW" altLang="en-US" b="1" smtClean="0">
                <a:solidFill>
                  <a:srgbClr val="FF3C00"/>
                </a:solidFill>
              </a:rPr>
              <a:t>茂林鄉</a:t>
            </a:r>
            <a:r>
              <a:rPr lang="zh-TW" altLang="en-US" smtClean="0"/>
              <a:t>、</a:t>
            </a:r>
            <a:r>
              <a:rPr lang="zh-TW" altLang="en-US" b="1" smtClean="0">
                <a:solidFill>
                  <a:srgbClr val="FF3C00"/>
                </a:solidFill>
              </a:rPr>
              <a:t>桃源鄉</a:t>
            </a:r>
            <a:r>
              <a:rPr lang="zh-TW" altLang="en-US" smtClean="0"/>
              <a:t>與</a:t>
            </a:r>
            <a:r>
              <a:rPr lang="zh-TW" altLang="en-US" b="1" smtClean="0">
                <a:solidFill>
                  <a:srgbClr val="FF3C00"/>
                </a:solidFill>
              </a:rPr>
              <a:t>那瑪夏鄉</a:t>
            </a:r>
            <a:r>
              <a:rPr lang="zh-TW" altLang="en-US" smtClean="0"/>
              <a:t>改制為區後，仍舉辦區長與區民代表選舉。</a:t>
            </a:r>
          </a:p>
        </p:txBody>
      </p:sp>
      <p:sp>
        <p:nvSpPr>
          <p:cNvPr id="50180" name="投影片編號版面配置區 1"/>
          <p:cNvSpPr>
            <a:spLocks noGrp="1"/>
          </p:cNvSpPr>
          <p:nvPr>
            <p:ph type="sldNum" sz="quarter" idx="16"/>
          </p:nvPr>
        </p:nvSpPr>
        <p:spPr bwMode="auto">
          <a:noFill/>
          <a:ln>
            <a:miter lim="800000"/>
            <a:headEnd/>
            <a:tailEnd/>
          </a:ln>
        </p:spPr>
        <p:txBody>
          <a:bodyPr/>
          <a:lstStyle/>
          <a:p>
            <a:fld id="{59988AE5-7E62-469A-95F3-4BBE2F39FBC4}" type="slidenum">
              <a:rPr lang="zh-TW" altLang="en-US" smtClean="0"/>
              <a:pPr/>
              <a:t>64</a:t>
            </a:fld>
            <a:endParaRPr lang="en-US" altLang="zh-TW"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 xmlns:p14="http://schemas.microsoft.com/office/powerpoint/2010/main" val="312498888"/>
              </p:ext>
            </p:extLst>
          </p:nvPr>
        </p:nvGraphicFramePr>
        <p:xfrm>
          <a:off x="611560" y="1052736"/>
          <a:ext cx="7931224" cy="4297680"/>
        </p:xfrm>
        <a:graphic>
          <a:graphicData uri="http://schemas.openxmlformats.org/drawingml/2006/table">
            <a:tbl>
              <a:tblPr firstRow="1" bandRow="1">
                <a:tableStyleId>{BDBED569-4797-4DF1-A0F4-6AAB3CD982D8}</a:tableStyleId>
              </a:tblPr>
              <a:tblGrid>
                <a:gridCol w="7931224"/>
              </a:tblGrid>
              <a:tr h="637788">
                <a:tc>
                  <a:txBody>
                    <a:bodyPr/>
                    <a:lstStyle/>
                    <a:p>
                      <a:pPr algn="ctr">
                        <a:lnSpc>
                          <a:spcPct val="150000"/>
                        </a:lnSpc>
                      </a:pPr>
                      <a:r>
                        <a:rPr lang="zh-TW" altLang="en-US" sz="3000" dirty="0" smtClean="0">
                          <a:latin typeface="微軟正黑體" pitchFamily="34" charset="-120"/>
                          <a:ea typeface="微軟正黑體" pitchFamily="34" charset="-120"/>
                        </a:rPr>
                        <a:t>直轄市山地原住民區</a:t>
                      </a:r>
                      <a:endParaRPr lang="zh-TW" altLang="en-US" sz="3000" dirty="0">
                        <a:latin typeface="微軟正黑體" pitchFamily="34" charset="-120"/>
                        <a:ea typeface="微軟正黑體" pitchFamily="34" charset="-120"/>
                      </a:endParaRPr>
                    </a:p>
                  </a:txBody>
                  <a:tcPr/>
                </a:tc>
              </a:tr>
              <a:tr h="2763748">
                <a:tc>
                  <a:txBody>
                    <a:bodyPr/>
                    <a:lstStyle/>
                    <a:p>
                      <a:pPr marL="457200" indent="-457200">
                        <a:lnSpc>
                          <a:spcPct val="150000"/>
                        </a:lnSpc>
                        <a:buFont typeface="Wingdings" pitchFamily="2" charset="2"/>
                        <a:buChar char="ü"/>
                      </a:pPr>
                      <a:r>
                        <a:rPr lang="zh-TW" altLang="en-US" sz="3000" dirty="0" smtClean="0">
                          <a:latin typeface="微軟正黑體" pitchFamily="34" charset="-120"/>
                          <a:ea typeface="微軟正黑體" pitchFamily="34" charset="-120"/>
                        </a:rPr>
                        <a:t>山地鄉→區</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官派的行政機關、非地方自治團體</a:t>
                      </a:r>
                      <a:r>
                        <a:rPr lang="en-US" altLang="zh-TW" sz="3000" dirty="0" smtClean="0">
                          <a:latin typeface="微軟正黑體" pitchFamily="34" charset="-120"/>
                          <a:ea typeface="微軟正黑體" pitchFamily="34" charset="-120"/>
                        </a:rPr>
                        <a:t>)</a:t>
                      </a: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ü"/>
                        <a:tabLst/>
                        <a:defRPr/>
                      </a:pPr>
                      <a:r>
                        <a:rPr lang="zh-TW" altLang="en-US" sz="3000" dirty="0" smtClean="0">
                          <a:latin typeface="微軟正黑體" pitchFamily="34" charset="-120"/>
                          <a:ea typeface="微軟正黑體" pitchFamily="34" charset="-120"/>
                        </a:rPr>
                        <a:t>地方制度法─賦予直轄市山地原住民區實施自治之法源依據</a:t>
                      </a:r>
                      <a:endParaRPr lang="en-US" altLang="zh-TW" sz="3000" dirty="0" smtClean="0">
                        <a:latin typeface="微軟正黑體" pitchFamily="34" charset="-120"/>
                        <a:ea typeface="微軟正黑體" pitchFamily="34" charset="-120"/>
                      </a:endParaRPr>
                    </a:p>
                    <a:p>
                      <a:pPr marL="457200" marR="0" indent="-457200" algn="l" defTabSz="914400" rtl="0" eaLnBrk="1" fontAlgn="auto" latinLnBrk="0" hangingPunct="1">
                        <a:lnSpc>
                          <a:spcPct val="150000"/>
                        </a:lnSpc>
                        <a:spcBef>
                          <a:spcPts val="0"/>
                        </a:spcBef>
                        <a:spcAft>
                          <a:spcPts val="0"/>
                        </a:spcAft>
                        <a:buClrTx/>
                        <a:buSzTx/>
                        <a:buFont typeface="Wingdings" pitchFamily="2" charset="2"/>
                        <a:buChar char="ü"/>
                        <a:tabLst/>
                        <a:defRPr/>
                      </a:pPr>
                      <a:r>
                        <a:rPr lang="zh-TW" altLang="en-US" sz="3000" dirty="0" smtClean="0">
                          <a:latin typeface="微軟正黑體" pitchFamily="34" charset="-120"/>
                          <a:ea typeface="微軟正黑體" pitchFamily="34" charset="-120"/>
                        </a:rPr>
                        <a:t>保障原住民族文化</a:t>
                      </a:r>
                      <a:endParaRPr lang="zh-TW" altLang="en-US" sz="30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32704730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內容版面配置區 1"/>
          <p:cNvGraphicFramePr>
            <a:graphicFrameLocks noGrp="1"/>
          </p:cNvGraphicFramePr>
          <p:nvPr>
            <p:ph idx="1"/>
            <p:extLst>
              <p:ext uri="{D42A27DB-BD31-4B8C-83A1-F6EECF244321}">
                <p14:modId xmlns="" xmlns:p14="http://schemas.microsoft.com/office/powerpoint/2010/main" val="2396040044"/>
              </p:ext>
            </p:extLst>
          </p:nvPr>
        </p:nvGraphicFramePr>
        <p:xfrm>
          <a:off x="611560" y="620688"/>
          <a:ext cx="8064896" cy="5585270"/>
        </p:xfrm>
        <a:graphic>
          <a:graphicData uri="http://schemas.openxmlformats.org/drawingml/2006/table">
            <a:tbl>
              <a:tblPr firstRow="1" bandRow="1">
                <a:tableStyleId>{BDBED569-4797-4DF1-A0F4-6AAB3CD982D8}</a:tableStyleId>
              </a:tblPr>
              <a:tblGrid>
                <a:gridCol w="8064896"/>
              </a:tblGrid>
              <a:tr h="370840">
                <a:tc>
                  <a:txBody>
                    <a:bodyPr/>
                    <a:lstStyle/>
                    <a:p>
                      <a:pPr algn="ctr">
                        <a:lnSpc>
                          <a:spcPct val="150000"/>
                        </a:lnSpc>
                      </a:pPr>
                      <a:r>
                        <a:rPr lang="zh-TW" altLang="en-US" sz="3000" dirty="0" smtClean="0">
                          <a:latin typeface="微軟正黑體" pitchFamily="34" charset="-120"/>
                          <a:ea typeface="微軟正黑體" pitchFamily="34" charset="-120"/>
                        </a:rPr>
                        <a:t>原住民族自治與地方自治</a:t>
                      </a:r>
                      <a:endParaRPr lang="zh-TW" altLang="en-US" sz="3000" dirty="0">
                        <a:latin typeface="微軟正黑體" pitchFamily="34" charset="-120"/>
                        <a:ea typeface="微軟正黑體" pitchFamily="34" charset="-120"/>
                      </a:endParaRPr>
                    </a:p>
                  </a:txBody>
                  <a:tcPr/>
                </a:tc>
              </a:tr>
              <a:tr h="370840">
                <a:tc>
                  <a:txBody>
                    <a:bodyPr/>
                    <a:lstStyle/>
                    <a:p>
                      <a:pPr marL="0" indent="0">
                        <a:lnSpc>
                          <a:spcPct val="150000"/>
                        </a:lnSpc>
                        <a:buFont typeface="Wingdings" pitchFamily="2" charset="2"/>
                        <a:buNone/>
                      </a:pPr>
                      <a:r>
                        <a:rPr lang="en-US" altLang="zh-TW" sz="3000" dirty="0" smtClean="0">
                          <a:latin typeface="微軟正黑體" pitchFamily="34" charset="-120"/>
                          <a:ea typeface="微軟正黑體" pitchFamily="34" charset="-120"/>
                        </a:rPr>
                        <a:t>1.</a:t>
                      </a:r>
                      <a:r>
                        <a:rPr lang="zh-TW" altLang="en-US" sz="3000" dirty="0" smtClean="0">
                          <a:latin typeface="微軟正黑體" pitchFamily="34" charset="-120"/>
                          <a:ea typeface="微軟正黑體" pitchFamily="34" charset="-120"/>
                        </a:rPr>
                        <a:t>為什麼要自治→以原住民的方式掌握原住民</a:t>
                      </a:r>
                      <a:r>
                        <a:rPr lang="zh-TW" altLang="en-US" sz="3000" dirty="0" smtClean="0">
                          <a:latin typeface="微軟正黑體" pitchFamily="34" charset="-120"/>
                          <a:ea typeface="微軟正黑體" pitchFamily="34" charset="-120"/>
                        </a:rPr>
                        <a:t>事務，包括立法權、人事權、財政權。</a:t>
                      </a:r>
                      <a:endParaRPr lang="en-US" altLang="zh-TW" sz="3000" dirty="0" smtClean="0">
                        <a:latin typeface="微軟正黑體" pitchFamily="34" charset="-120"/>
                        <a:ea typeface="微軟正黑體" pitchFamily="34" charset="-120"/>
                      </a:endParaRPr>
                    </a:p>
                    <a:p>
                      <a:pPr marL="0" indent="0">
                        <a:lnSpc>
                          <a:spcPct val="150000"/>
                        </a:lnSpc>
                        <a:buFont typeface="Wingdings" pitchFamily="2" charset="2"/>
                        <a:buNone/>
                      </a:pPr>
                      <a:r>
                        <a:rPr lang="en-US" altLang="zh-TW" sz="3000" dirty="0" smtClean="0">
                          <a:latin typeface="微軟正黑體" pitchFamily="34" charset="-120"/>
                          <a:ea typeface="微軟正黑體" pitchFamily="34" charset="-120"/>
                        </a:rPr>
                        <a:t>2.</a:t>
                      </a:r>
                      <a:r>
                        <a:rPr lang="zh-TW" altLang="en-US" sz="3000" dirty="0" smtClean="0">
                          <a:latin typeface="微軟正黑體" pitchFamily="34" charset="-120"/>
                          <a:ea typeface="微軟正黑體" pitchFamily="34" charset="-120"/>
                        </a:rPr>
                        <a:t>原住民族自治之法律基礎：</a:t>
                      </a:r>
                      <a:endParaRPr lang="en-US" altLang="zh-TW" sz="3000" dirty="0" smtClean="0">
                        <a:latin typeface="微軟正黑體" pitchFamily="34" charset="-120"/>
                        <a:ea typeface="微軟正黑體" pitchFamily="34" charset="-120"/>
                      </a:endParaRPr>
                    </a:p>
                    <a:p>
                      <a:pPr marL="0" indent="0">
                        <a:lnSpc>
                          <a:spcPct val="150000"/>
                        </a:lnSpc>
                        <a:buFont typeface="Wingdings" pitchFamily="2" charset="2"/>
                        <a:buNone/>
                      </a:pPr>
                      <a:r>
                        <a:rPr lang="en-US" altLang="zh-TW" sz="3000" dirty="0" smtClean="0">
                          <a:latin typeface="微軟正黑體" pitchFamily="34" charset="-120"/>
                          <a:ea typeface="微軟正黑體" pitchFamily="34" charset="-120"/>
                        </a:rPr>
                        <a:t>(1)</a:t>
                      </a:r>
                      <a:r>
                        <a:rPr lang="zh-TW" altLang="en-US" sz="3000" dirty="0" smtClean="0">
                          <a:latin typeface="微軟正黑體" pitchFamily="34" charset="-120"/>
                          <a:ea typeface="微軟正黑體" pitchFamily="34" charset="-120"/>
                        </a:rPr>
                        <a:t>憲法增修條文第</a:t>
                      </a:r>
                      <a:r>
                        <a:rPr lang="en-US" altLang="zh-TW" sz="3000" dirty="0" smtClean="0">
                          <a:latin typeface="微軟正黑體" pitchFamily="34" charset="-120"/>
                          <a:ea typeface="微軟正黑體" pitchFamily="34" charset="-120"/>
                        </a:rPr>
                        <a:t>10</a:t>
                      </a:r>
                      <a:r>
                        <a:rPr lang="zh-TW" altLang="en-US" sz="3000" dirty="0" smtClean="0">
                          <a:latin typeface="微軟正黑體" pitchFamily="34" charset="-120"/>
                          <a:ea typeface="微軟正黑體" pitchFamily="34" charset="-120"/>
                        </a:rPr>
                        <a:t>條：「國家應依民族意願，保障原住民族之地位及政治參與</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a:t>
                      </a:r>
                      <a:endParaRPr lang="en-US" altLang="zh-TW" sz="3000" dirty="0" smtClean="0">
                        <a:latin typeface="微軟正黑體" pitchFamily="34" charset="-120"/>
                        <a:ea typeface="微軟正黑體" pitchFamily="34" charset="-120"/>
                      </a:endParaRPr>
                    </a:p>
                    <a:p>
                      <a:pPr marL="0" indent="0">
                        <a:lnSpc>
                          <a:spcPct val="150000"/>
                        </a:lnSpc>
                        <a:buFont typeface="Wingdings" pitchFamily="2" charset="2"/>
                        <a:buNone/>
                      </a:pPr>
                      <a:r>
                        <a:rPr lang="en-US" altLang="zh-TW" sz="3000" dirty="0" smtClean="0">
                          <a:latin typeface="微軟正黑體" pitchFamily="34" charset="-120"/>
                          <a:ea typeface="微軟正黑體" pitchFamily="34" charset="-120"/>
                        </a:rPr>
                        <a:t>(</a:t>
                      </a:r>
                      <a:r>
                        <a:rPr lang="en-US" altLang="zh-TW" sz="3000" dirty="0" smtClean="0">
                          <a:latin typeface="微軟正黑體" pitchFamily="34" charset="-120"/>
                          <a:ea typeface="微軟正黑體" pitchFamily="34" charset="-120"/>
                        </a:rPr>
                        <a:t>2)2005</a:t>
                      </a:r>
                      <a:r>
                        <a:rPr lang="zh-TW" altLang="en-US" sz="3000" dirty="0" smtClean="0">
                          <a:latin typeface="微軟正黑體" pitchFamily="34" charset="-120"/>
                          <a:ea typeface="微軟正黑體" pitchFamily="34" charset="-120"/>
                        </a:rPr>
                        <a:t>年原住民</a:t>
                      </a:r>
                      <a:r>
                        <a:rPr lang="zh-TW" altLang="en-US" sz="3000" dirty="0" smtClean="0">
                          <a:latin typeface="微軟正黑體" pitchFamily="34" charset="-120"/>
                          <a:ea typeface="微軟正黑體" pitchFamily="34" charset="-120"/>
                        </a:rPr>
                        <a:t>族基本法</a:t>
                      </a:r>
                      <a:endParaRPr lang="en-US" altLang="zh-TW" sz="3000" dirty="0" smtClean="0">
                        <a:latin typeface="微軟正黑體" pitchFamily="34" charset="-120"/>
                        <a:ea typeface="微軟正黑體" pitchFamily="34" charset="-120"/>
                      </a:endParaRPr>
                    </a:p>
                    <a:p>
                      <a:pPr marL="0" indent="0">
                        <a:lnSpc>
                          <a:spcPct val="150000"/>
                        </a:lnSpc>
                        <a:buFont typeface="Wingdings" pitchFamily="2" charset="2"/>
                        <a:buNone/>
                      </a:pPr>
                      <a:r>
                        <a:rPr lang="en-US" altLang="zh-TW" sz="3000" dirty="0" smtClean="0">
                          <a:latin typeface="微軟正黑體" pitchFamily="34" charset="-120"/>
                          <a:ea typeface="微軟正黑體" pitchFamily="34" charset="-120"/>
                        </a:rPr>
                        <a:t>(</a:t>
                      </a:r>
                      <a:r>
                        <a:rPr lang="en-US" altLang="zh-TW" sz="3000" dirty="0" smtClean="0">
                          <a:latin typeface="微軟正黑體" pitchFamily="34" charset="-120"/>
                          <a:ea typeface="微軟正黑體" pitchFamily="34" charset="-120"/>
                        </a:rPr>
                        <a:t>3)2015</a:t>
                      </a:r>
                      <a:r>
                        <a:rPr lang="zh-TW" altLang="en-US" sz="3000" dirty="0" smtClean="0">
                          <a:latin typeface="微軟正黑體" pitchFamily="34" charset="-120"/>
                          <a:ea typeface="微軟正黑體" pitchFamily="34" charset="-120"/>
                        </a:rPr>
                        <a:t>年原住民</a:t>
                      </a:r>
                      <a:r>
                        <a:rPr lang="zh-TW" altLang="en-US" sz="3000" dirty="0" smtClean="0">
                          <a:latin typeface="微軟正黑體" pitchFamily="34" charset="-120"/>
                          <a:ea typeface="微軟正黑體" pitchFamily="34" charset="-120"/>
                        </a:rPr>
                        <a:t>族自治暫行條例</a:t>
                      </a:r>
                      <a:endParaRPr lang="zh-TW" altLang="en-US" sz="30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14677842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b="1" dirty="0" smtClean="0">
                <a:latin typeface="微軟正黑體" pitchFamily="34" charset="-120"/>
                <a:ea typeface="微軟正黑體" pitchFamily="34" charset="-120"/>
              </a:rPr>
              <a:t>地方自治→地方治理</a:t>
            </a:r>
            <a:endParaRPr lang="zh-TW"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標題 1"/>
          <p:cNvSpPr>
            <a:spLocks noGrp="1"/>
          </p:cNvSpPr>
          <p:nvPr>
            <p:ph type="title"/>
          </p:nvPr>
        </p:nvSpPr>
        <p:spPr>
          <a:xfrm>
            <a:off x="590872" y="130622"/>
            <a:ext cx="8229600" cy="850106"/>
          </a:xfrm>
        </p:spPr>
        <p:txBody>
          <a:bodyPr>
            <a:normAutofit/>
          </a:bodyPr>
          <a:lstStyle/>
          <a:p>
            <a:pPr marL="514350" indent="-514350" algn="l"/>
            <a:endParaRPr lang="zh-TW" altLang="en-US" sz="3200" b="1" dirty="0">
              <a:latin typeface="微軟正黑體" pitchFamily="34" charset="-120"/>
              <a:ea typeface="微軟正黑體" pitchFamily="34" charset="-120"/>
            </a:endParaRPr>
          </a:p>
        </p:txBody>
      </p:sp>
      <p:graphicFrame>
        <p:nvGraphicFramePr>
          <p:cNvPr id="5" name="表格 4"/>
          <p:cNvGraphicFramePr>
            <a:graphicFrameLocks noGrp="1"/>
          </p:cNvGraphicFramePr>
          <p:nvPr>
            <p:extLst>
              <p:ext uri="{D42A27DB-BD31-4B8C-83A1-F6EECF244321}">
                <p14:modId xmlns="" xmlns:p14="http://schemas.microsoft.com/office/powerpoint/2010/main" val="3436160608"/>
              </p:ext>
            </p:extLst>
          </p:nvPr>
        </p:nvGraphicFramePr>
        <p:xfrm>
          <a:off x="1187624" y="3065512"/>
          <a:ext cx="4176464" cy="1371600"/>
        </p:xfrm>
        <a:graphic>
          <a:graphicData uri="http://schemas.openxmlformats.org/drawingml/2006/table">
            <a:tbl>
              <a:tblPr firstRow="1" bandRow="1">
                <a:tableStyleId>{BC89EF96-8CEA-46FF-86C4-4CE0E7609802}</a:tableStyleId>
              </a:tblPr>
              <a:tblGrid>
                <a:gridCol w="4176464"/>
              </a:tblGrid>
              <a:tr h="370840">
                <a:tc>
                  <a:txBody>
                    <a:bodyPr/>
                    <a:lstStyle/>
                    <a:p>
                      <a:r>
                        <a:rPr lang="zh-TW" altLang="en-US" sz="2800" dirty="0" smtClean="0">
                          <a:latin typeface="微軟正黑體" pitchFamily="34" charset="-120"/>
                          <a:ea typeface="微軟正黑體" pitchFamily="34" charset="-120"/>
                        </a:rPr>
                        <a:t>問題：人民的需求多元，公共問題複雜，中央或地方政府難以面面俱到。</a:t>
                      </a:r>
                      <a:endParaRPr lang="zh-TW" altLang="en-US" sz="2800" dirty="0">
                        <a:latin typeface="微軟正黑體" pitchFamily="34" charset="-120"/>
                        <a:ea typeface="微軟正黑體" pitchFamily="34" charset="-120"/>
                      </a:endParaRPr>
                    </a:p>
                  </a:txBody>
                  <a:tcPr/>
                </a:tc>
              </a:tr>
            </a:tbl>
          </a:graphicData>
        </a:graphic>
      </p:graphicFrame>
      <p:graphicFrame>
        <p:nvGraphicFramePr>
          <p:cNvPr id="6" name="表格 5"/>
          <p:cNvGraphicFramePr>
            <a:graphicFrameLocks noGrp="1"/>
          </p:cNvGraphicFramePr>
          <p:nvPr>
            <p:extLst>
              <p:ext uri="{D42A27DB-BD31-4B8C-83A1-F6EECF244321}">
                <p14:modId xmlns="" xmlns:p14="http://schemas.microsoft.com/office/powerpoint/2010/main" val="3197127720"/>
              </p:ext>
            </p:extLst>
          </p:nvPr>
        </p:nvGraphicFramePr>
        <p:xfrm>
          <a:off x="1187624" y="1124744"/>
          <a:ext cx="7128792" cy="1798320"/>
        </p:xfrm>
        <a:graphic>
          <a:graphicData uri="http://schemas.openxmlformats.org/drawingml/2006/table">
            <a:tbl>
              <a:tblPr firstRow="1" bandRow="1">
                <a:tableStyleId>{5C22544A-7EE6-4342-B048-85BDC9FD1C3A}</a:tableStyleId>
              </a:tblPr>
              <a:tblGrid>
                <a:gridCol w="1374997"/>
                <a:gridCol w="5753795"/>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solidFill>
                            <a:schemeClr val="tx1"/>
                          </a:solidFill>
                          <a:latin typeface="微軟正黑體" pitchFamily="34" charset="-120"/>
                          <a:ea typeface="微軟正黑體" pitchFamily="34" charset="-120"/>
                        </a:rPr>
                        <a:t>地方</a:t>
                      </a:r>
                      <a:endParaRPr lang="en-US" altLang="zh-TW" sz="2800" dirty="0" smtClean="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solidFill>
                            <a:schemeClr val="tx1"/>
                          </a:solidFill>
                          <a:latin typeface="微軟正黑體" pitchFamily="34" charset="-120"/>
                          <a:ea typeface="微軟正黑體" pitchFamily="34" charset="-120"/>
                        </a:rPr>
                        <a:t>自治</a:t>
                      </a:r>
                    </a:p>
                  </a:txBody>
                  <a:tcPr anchor="ctr">
                    <a:solidFill>
                      <a:schemeClr val="tx2">
                        <a:lumMod val="40000"/>
                        <a:lumOff val="60000"/>
                      </a:schemeClr>
                    </a:solidFill>
                  </a:tcPr>
                </a:tc>
                <a:tc>
                  <a:txBody>
                    <a:bodyPr/>
                    <a:lstStyle/>
                    <a:p>
                      <a:pPr marL="457200" indent="-457200">
                        <a:buFont typeface="Arial" pitchFamily="34" charset="0"/>
                        <a:buChar char="•"/>
                      </a:pPr>
                      <a:r>
                        <a:rPr lang="zh-TW" altLang="en-US" sz="2800" dirty="0" smtClean="0">
                          <a:solidFill>
                            <a:schemeClr val="tx1"/>
                          </a:solidFill>
                          <a:latin typeface="微軟正黑體" pitchFamily="34" charset="-120"/>
                          <a:ea typeface="微軟正黑體" pitchFamily="34" charset="-120"/>
                        </a:rPr>
                        <a:t>地方事務由地方居民選舉產生地方代表，組成自治團 體。</a:t>
                      </a:r>
                      <a:endParaRPr lang="en-US" altLang="zh-TW" sz="2800" dirty="0" smtClean="0">
                        <a:solidFill>
                          <a:schemeClr val="tx1"/>
                        </a:solidFill>
                        <a:latin typeface="微軟正黑體" pitchFamily="34" charset="-120"/>
                        <a:ea typeface="微軟正黑體" pitchFamily="34" charset="-120"/>
                      </a:endParaRPr>
                    </a:p>
                    <a:p>
                      <a:pPr marL="457200" indent="-457200">
                        <a:buFont typeface="Arial" pitchFamily="34" charset="0"/>
                        <a:buChar char="•"/>
                      </a:pPr>
                      <a:r>
                        <a:rPr lang="zh-TW" altLang="en-US" sz="2800" dirty="0" smtClean="0">
                          <a:solidFill>
                            <a:schemeClr val="tx1"/>
                          </a:solidFill>
                          <a:latin typeface="微軟正黑體" pitchFamily="34" charset="-120"/>
                          <a:ea typeface="微軟正黑體" pitchFamily="34" charset="-120"/>
                        </a:rPr>
                        <a:t>以地方的人力及財力，自行處理地方公共事務。 </a:t>
                      </a:r>
                      <a:endParaRPr lang="zh-TW" altLang="en-US" sz="2800" dirty="0">
                        <a:solidFill>
                          <a:schemeClr val="tx1"/>
                        </a:solidFill>
                        <a:latin typeface="微軟正黑體" pitchFamily="34" charset="-120"/>
                        <a:ea typeface="微軟正黑體" pitchFamily="34" charset="-120"/>
                      </a:endParaRPr>
                    </a:p>
                  </a:txBody>
                  <a:tcPr>
                    <a:solidFill>
                      <a:schemeClr val="tx2">
                        <a:lumMod val="40000"/>
                        <a:lumOff val="60000"/>
                      </a:schemeClr>
                    </a:solidFill>
                  </a:tcPr>
                </a:tc>
              </a:tr>
            </a:tbl>
          </a:graphicData>
        </a:graphic>
      </p:graphicFrame>
      <p:graphicFrame>
        <p:nvGraphicFramePr>
          <p:cNvPr id="7" name="表格 6"/>
          <p:cNvGraphicFramePr>
            <a:graphicFrameLocks noGrp="1"/>
          </p:cNvGraphicFramePr>
          <p:nvPr>
            <p:extLst>
              <p:ext uri="{D42A27DB-BD31-4B8C-83A1-F6EECF244321}">
                <p14:modId xmlns="" xmlns:p14="http://schemas.microsoft.com/office/powerpoint/2010/main" val="2427113305"/>
              </p:ext>
            </p:extLst>
          </p:nvPr>
        </p:nvGraphicFramePr>
        <p:xfrm>
          <a:off x="1187624" y="4581128"/>
          <a:ext cx="7056784" cy="1798320"/>
        </p:xfrm>
        <a:graphic>
          <a:graphicData uri="http://schemas.openxmlformats.org/drawingml/2006/table">
            <a:tbl>
              <a:tblPr firstRow="1" bandRow="1">
                <a:tableStyleId>{7DF18680-E054-41AD-8BC1-D1AEF772440D}</a:tableStyleId>
              </a:tblPr>
              <a:tblGrid>
                <a:gridCol w="1417071"/>
                <a:gridCol w="5639713"/>
              </a:tblGrid>
              <a:tr h="370840">
                <a:tc>
                  <a:txBody>
                    <a:bodyPr/>
                    <a:lstStyle/>
                    <a:p>
                      <a:pPr algn="ctr"/>
                      <a:r>
                        <a:rPr lang="zh-TW" altLang="en-US" sz="2800" dirty="0" smtClean="0">
                          <a:solidFill>
                            <a:schemeClr val="tx1"/>
                          </a:solidFill>
                          <a:latin typeface="微軟正黑體" pitchFamily="34" charset="-120"/>
                          <a:ea typeface="微軟正黑體" pitchFamily="34" charset="-120"/>
                        </a:rPr>
                        <a:t>地方</a:t>
                      </a:r>
                      <a:endParaRPr lang="en-US" altLang="zh-TW" sz="2800" dirty="0" smtClean="0">
                        <a:solidFill>
                          <a:schemeClr val="tx1"/>
                        </a:solidFill>
                        <a:latin typeface="微軟正黑體" pitchFamily="34" charset="-120"/>
                        <a:ea typeface="微軟正黑體" pitchFamily="34" charset="-120"/>
                      </a:endParaRPr>
                    </a:p>
                    <a:p>
                      <a:pPr algn="ctr"/>
                      <a:r>
                        <a:rPr lang="zh-TW" altLang="en-US" sz="2800" dirty="0" smtClean="0">
                          <a:solidFill>
                            <a:schemeClr val="tx1"/>
                          </a:solidFill>
                          <a:latin typeface="微軟正黑體" pitchFamily="34" charset="-120"/>
                          <a:ea typeface="微軟正黑體" pitchFamily="34" charset="-120"/>
                        </a:rPr>
                        <a:t>治理</a:t>
                      </a:r>
                      <a:endParaRPr lang="zh-TW" altLang="en-US" sz="2800" dirty="0">
                        <a:solidFill>
                          <a:schemeClr val="tx1"/>
                        </a:solidFill>
                        <a:latin typeface="微軟正黑體" pitchFamily="34" charset="-120"/>
                        <a:ea typeface="微軟正黑體" pitchFamily="34" charset="-120"/>
                      </a:endParaRPr>
                    </a:p>
                  </a:txBody>
                  <a:tcPr anchor="ctr">
                    <a:solidFill>
                      <a:schemeClr val="accent5">
                        <a:lumMod val="60000"/>
                        <a:lumOff val="40000"/>
                      </a:schemeClr>
                    </a:solidFill>
                  </a:tcPr>
                </a:tc>
                <a:tc>
                  <a:txBody>
                    <a:bodyPr/>
                    <a:lstStyle/>
                    <a:p>
                      <a:pPr marL="457200" indent="-457200">
                        <a:buFont typeface="Arial" pitchFamily="34" charset="0"/>
                        <a:buChar char="•"/>
                      </a:pPr>
                      <a:r>
                        <a:rPr lang="zh-TW" altLang="en-US" sz="2800" dirty="0" smtClean="0">
                          <a:solidFill>
                            <a:schemeClr val="tx1"/>
                          </a:solidFill>
                          <a:latin typeface="微軟正黑體" pitchFamily="34" charset="-120"/>
                          <a:ea typeface="微軟正黑體" pitchFamily="34" charset="-120"/>
                        </a:rPr>
                        <a:t>結合中央政府、地方政府、私部門、非營利組織等， 共同解決地方事務</a:t>
                      </a:r>
                      <a:endParaRPr lang="en-US" altLang="zh-TW" sz="2800" dirty="0" smtClean="0">
                        <a:solidFill>
                          <a:schemeClr val="tx1"/>
                        </a:solidFill>
                        <a:latin typeface="微軟正黑體" pitchFamily="34" charset="-120"/>
                        <a:ea typeface="微軟正黑體" pitchFamily="34" charset="-120"/>
                      </a:endParaRPr>
                    </a:p>
                    <a:p>
                      <a:pPr marL="457200" indent="-457200">
                        <a:buFont typeface="Arial" pitchFamily="34" charset="0"/>
                        <a:buChar char="•"/>
                      </a:pPr>
                      <a:r>
                        <a:rPr lang="zh-TW" altLang="en-US" sz="2800" dirty="0" smtClean="0">
                          <a:solidFill>
                            <a:schemeClr val="tx1"/>
                          </a:solidFill>
                          <a:latin typeface="微軟正黑體" pitchFamily="34" charset="-120"/>
                          <a:ea typeface="微軟正黑體" pitchFamily="34" charset="-120"/>
                        </a:rPr>
                        <a:t>建立政府與民間的夥 伴關係。</a:t>
                      </a:r>
                      <a:endParaRPr lang="zh-TW" altLang="en-US" sz="2800" dirty="0">
                        <a:solidFill>
                          <a:schemeClr val="tx1"/>
                        </a:solidFill>
                        <a:latin typeface="微軟正黑體" pitchFamily="34" charset="-120"/>
                        <a:ea typeface="微軟正黑體" pitchFamily="34" charset="-120"/>
                      </a:endParaRPr>
                    </a:p>
                  </a:txBody>
                  <a:tcPr>
                    <a:solidFill>
                      <a:schemeClr val="accent5">
                        <a:lumMod val="60000"/>
                        <a:lumOff val="40000"/>
                      </a:schemeClr>
                    </a:solidFill>
                  </a:tcPr>
                </a:tc>
              </a:tr>
            </a:tbl>
          </a:graphicData>
        </a:graphic>
      </p:graphicFrame>
      <p:sp>
        <p:nvSpPr>
          <p:cNvPr id="8" name="向下箭號 7"/>
          <p:cNvSpPr/>
          <p:nvPr/>
        </p:nvSpPr>
        <p:spPr>
          <a:xfrm>
            <a:off x="6804248" y="2924944"/>
            <a:ext cx="504056" cy="15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nvGrpSpPr>
          <p:cNvPr id="10" name="群組 21"/>
          <p:cNvGrpSpPr>
            <a:grpSpLocks/>
          </p:cNvGrpSpPr>
          <p:nvPr/>
        </p:nvGrpSpPr>
        <p:grpSpPr bwMode="auto">
          <a:xfrm>
            <a:off x="0" y="260648"/>
            <a:ext cx="6702425" cy="771525"/>
            <a:chOff x="0" y="642314"/>
            <a:chExt cx="6701742" cy="772734"/>
          </a:xfrm>
        </p:grpSpPr>
        <p:grpSp>
          <p:nvGrpSpPr>
            <p:cNvPr id="11" name="群組 11"/>
            <p:cNvGrpSpPr>
              <a:grpSpLocks/>
            </p:cNvGrpSpPr>
            <p:nvPr/>
          </p:nvGrpSpPr>
          <p:grpSpPr bwMode="auto">
            <a:xfrm>
              <a:off x="0" y="642314"/>
              <a:ext cx="533413" cy="772734"/>
              <a:chOff x="0" y="1313645"/>
              <a:chExt cx="533413" cy="772734"/>
            </a:xfrm>
          </p:grpSpPr>
          <p:cxnSp>
            <p:nvCxnSpPr>
              <p:cNvPr id="13" name="直線接點 12"/>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2" name="直線接點 11"/>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42828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0" y="0"/>
            <a:ext cx="8229600" cy="765175"/>
          </a:xfrm>
        </p:spPr>
        <p:txBody>
          <a:bodyPr/>
          <a:lstStyle/>
          <a:p>
            <a:pPr eaLnBrk="1" hangingPunct="1"/>
            <a:r>
              <a:rPr lang="zh-TW" altLang="en-US" smtClean="0"/>
              <a:t>二、地方治理</a:t>
            </a:r>
          </a:p>
        </p:txBody>
      </p:sp>
      <p:sp>
        <p:nvSpPr>
          <p:cNvPr id="52227" name="內容版面配置區 2"/>
          <p:cNvSpPr>
            <a:spLocks noGrp="1"/>
          </p:cNvSpPr>
          <p:nvPr>
            <p:ph sz="quarter" idx="13"/>
          </p:nvPr>
        </p:nvSpPr>
        <p:spPr>
          <a:xfrm>
            <a:off x="250825" y="981075"/>
            <a:ext cx="8353425" cy="2232025"/>
          </a:xfrm>
        </p:spPr>
        <p:txBody>
          <a:bodyPr/>
          <a:lstStyle/>
          <a:p>
            <a:pPr>
              <a:lnSpc>
                <a:spcPts val="4000"/>
              </a:lnSpc>
            </a:pPr>
            <a:r>
              <a:rPr lang="zh-TW" altLang="zh-TW" smtClean="0"/>
              <a:t>當前民主國家不僅強調中央與地方之間應建立伙伴關係，也認為在</a:t>
            </a:r>
            <a:r>
              <a:rPr lang="zh-TW" altLang="zh-TW" b="1" smtClean="0">
                <a:solidFill>
                  <a:srgbClr val="FF3C00"/>
                </a:solidFill>
              </a:rPr>
              <a:t>地方政府</a:t>
            </a:r>
            <a:r>
              <a:rPr lang="zh-TW" altLang="zh-TW" smtClean="0"/>
              <a:t>與</a:t>
            </a:r>
            <a:r>
              <a:rPr lang="zh-TW" altLang="zh-TW" b="1" smtClean="0">
                <a:solidFill>
                  <a:srgbClr val="FF3C00"/>
                </a:solidFill>
              </a:rPr>
              <a:t>民眾</a:t>
            </a:r>
            <a:r>
              <a:rPr lang="zh-TW" altLang="zh-TW" smtClean="0"/>
              <a:t>之間亦應建立伙伴關係，此一思維涉及當前盛行的「地方治理」（local</a:t>
            </a:r>
            <a:r>
              <a:rPr lang="zh-TW" altLang="en-US" smtClean="0"/>
              <a:t> </a:t>
            </a:r>
            <a:r>
              <a:rPr lang="zh-TW" altLang="zh-TW" smtClean="0"/>
              <a:t>governance）理念</a:t>
            </a:r>
            <a:r>
              <a:rPr lang="zh-TW" altLang="en-US" sz="2400" smtClean="0"/>
              <a:t>。</a:t>
            </a:r>
          </a:p>
          <a:p>
            <a:pPr>
              <a:lnSpc>
                <a:spcPts val="4000"/>
              </a:lnSpc>
              <a:buFont typeface="Arial" pitchFamily="34" charset="0"/>
              <a:buNone/>
            </a:pPr>
            <a:endParaRPr lang="en-US" altLang="zh-TW" smtClean="0"/>
          </a:p>
          <a:p>
            <a:pPr lvl="1" eaLnBrk="1" hangingPunct="1">
              <a:lnSpc>
                <a:spcPts val="4000"/>
              </a:lnSpc>
            </a:pPr>
            <a:endParaRPr lang="en-US" altLang="zh-TW" smtClean="0"/>
          </a:p>
        </p:txBody>
      </p:sp>
      <p:sp>
        <p:nvSpPr>
          <p:cNvPr id="52228" name="投影片編號版面配置區 1"/>
          <p:cNvSpPr>
            <a:spLocks noGrp="1"/>
          </p:cNvSpPr>
          <p:nvPr>
            <p:ph type="sldNum" sz="quarter" idx="16"/>
          </p:nvPr>
        </p:nvSpPr>
        <p:spPr bwMode="auto">
          <a:noFill/>
          <a:ln>
            <a:miter lim="800000"/>
            <a:headEnd/>
            <a:tailEnd/>
          </a:ln>
        </p:spPr>
        <p:txBody>
          <a:bodyPr/>
          <a:lstStyle/>
          <a:p>
            <a:fld id="{8A3FB663-8EF9-404A-B4D4-C3F6024281D6}" type="slidenum">
              <a:rPr lang="zh-TW" altLang="en-US" smtClean="0"/>
              <a:pPr/>
              <a:t>69</a:t>
            </a:fld>
            <a:endParaRPr lang="en-US" altLang="zh-TW"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854968"/>
          </a:xfrm>
        </p:spPr>
        <p:txBody>
          <a:bodyPr>
            <a:normAutofit/>
          </a:bodyPr>
          <a:lstStyle/>
          <a:p>
            <a:pPr marL="742950" indent="-742950" algn="l">
              <a:buFont typeface="+mj-lt"/>
              <a:buAutoNum type="arabicPeriod"/>
            </a:pPr>
            <a:r>
              <a:rPr lang="zh-TW" altLang="en-US" sz="3200" b="1" dirty="0">
                <a:latin typeface="微軟正黑體" pitchFamily="34" charset="-120"/>
                <a:ea typeface="微軟正黑體" pitchFamily="34" charset="-120"/>
              </a:rPr>
              <a:t>行政權的歸屬</a:t>
            </a:r>
          </a:p>
        </p:txBody>
      </p:sp>
      <p:sp>
        <p:nvSpPr>
          <p:cNvPr id="4" name="內容版面配置區 2"/>
          <p:cNvSpPr txBox="1">
            <a:spLocks/>
          </p:cNvSpPr>
          <p:nvPr/>
        </p:nvSpPr>
        <p:spPr>
          <a:xfrm>
            <a:off x="3707904" y="1738393"/>
            <a:ext cx="518457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zh-TW" altLang="en-US" dirty="0"/>
          </a:p>
        </p:txBody>
      </p:sp>
      <p:pic>
        <p:nvPicPr>
          <p:cNvPr id="8" name="內容版面配置區 7" descr="1.JPG"/>
          <p:cNvPicPr>
            <a:picLocks noGrp="1" noChangeAspect="1"/>
          </p:cNvPicPr>
          <p:nvPr>
            <p:ph idx="1"/>
          </p:nvPr>
        </p:nvPicPr>
        <p:blipFill>
          <a:blip r:embed="rId3" cstate="print">
            <a:clrChange>
              <a:clrFrom>
                <a:srgbClr val="F3FBFE"/>
              </a:clrFrom>
              <a:clrTo>
                <a:srgbClr val="F3FBFE">
                  <a:alpha val="0"/>
                </a:srgbClr>
              </a:clrTo>
            </a:clrChange>
          </a:blip>
          <a:srcRect l="5795"/>
          <a:stretch>
            <a:fillRect/>
          </a:stretch>
        </p:blipFill>
        <p:spPr>
          <a:xfrm>
            <a:off x="-1" y="1196752"/>
            <a:ext cx="6300193" cy="5112568"/>
          </a:xfrm>
        </p:spPr>
      </p:pic>
      <p:graphicFrame>
        <p:nvGraphicFramePr>
          <p:cNvPr id="6" name="表格 5"/>
          <p:cNvGraphicFramePr>
            <a:graphicFrameLocks noGrp="1"/>
          </p:cNvGraphicFramePr>
          <p:nvPr>
            <p:extLst>
              <p:ext uri="{D42A27DB-BD31-4B8C-83A1-F6EECF244321}">
                <p14:modId xmlns="" xmlns:p14="http://schemas.microsoft.com/office/powerpoint/2010/main" val="1206953373"/>
              </p:ext>
            </p:extLst>
          </p:nvPr>
        </p:nvGraphicFramePr>
        <p:xfrm>
          <a:off x="1799184" y="1844825"/>
          <a:ext cx="7344816" cy="3286120"/>
        </p:xfrm>
        <a:graphic>
          <a:graphicData uri="http://schemas.openxmlformats.org/drawingml/2006/table">
            <a:tbl>
              <a:tblPr firstRow="1" bandRow="1">
                <a:tableStyleId>{5C22544A-7EE6-4342-B048-85BDC9FD1C3A}</a:tableStyleId>
              </a:tblPr>
              <a:tblGrid>
                <a:gridCol w="3672408"/>
                <a:gridCol w="3672408"/>
              </a:tblGrid>
              <a:tr h="1137280">
                <a:tc>
                  <a:txBody>
                    <a:bodyPr/>
                    <a:lstStyle/>
                    <a:p>
                      <a:pPr algn="ctr">
                        <a:lnSpc>
                          <a:spcPct val="150000"/>
                        </a:lnSpc>
                      </a:pPr>
                      <a:r>
                        <a:rPr lang="zh-TW" altLang="en-US" sz="3000" dirty="0" smtClean="0">
                          <a:latin typeface="微軟正黑體" pitchFamily="34" charset="-120"/>
                          <a:ea typeface="微軟正黑體" pitchFamily="34" charset="-120"/>
                        </a:rPr>
                        <a:t>虛位元首</a:t>
                      </a:r>
                      <a:endParaRPr lang="zh-TW" altLang="en-US" sz="3000"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TW" altLang="en-US" sz="3000" dirty="0" smtClean="0">
                          <a:latin typeface="微軟正黑體" pitchFamily="34" charset="-120"/>
                          <a:ea typeface="微軟正黑體" pitchFamily="34" charset="-120"/>
                        </a:rPr>
                        <a:t>行政權歸屬內閣</a:t>
                      </a:r>
                    </a:p>
                  </a:txBody>
                  <a:tcPr/>
                </a:tc>
              </a:tr>
              <a:tr h="370840">
                <a:tc>
                  <a:txBody>
                    <a:bodyPr/>
                    <a:lstStyle/>
                    <a:p>
                      <a:pPr marL="457200" marR="0" indent="-457200" algn="l" defTabSz="914400" rtl="0" eaLnBrk="1" fontAlgn="auto" latinLnBrk="0" hangingPunct="1">
                        <a:lnSpc>
                          <a:spcPct val="150000"/>
                        </a:lnSpc>
                        <a:spcBef>
                          <a:spcPts val="0"/>
                        </a:spcBef>
                        <a:spcAft>
                          <a:spcPts val="0"/>
                        </a:spcAft>
                        <a:buClrTx/>
                        <a:buSzTx/>
                        <a:buFont typeface="Arial" pitchFamily="34" charset="0"/>
                        <a:buChar char="•"/>
                        <a:tabLst/>
                        <a:defRPr/>
                      </a:pPr>
                      <a:r>
                        <a:rPr lang="zh-TW" altLang="en-US" sz="3000" dirty="0" smtClean="0">
                          <a:latin typeface="微軟正黑體" pitchFamily="34" charset="-120"/>
                          <a:ea typeface="微軟正黑體" pitchFamily="34" charset="-120"/>
                        </a:rPr>
                        <a:t>象徵性</a:t>
                      </a:r>
                      <a:endParaRPr lang="en-US" altLang="zh-TW" sz="3000" dirty="0" smtClean="0">
                        <a:latin typeface="微軟正黑體" pitchFamily="34" charset="-120"/>
                        <a:ea typeface="微軟正黑體" pitchFamily="34" charset="-120"/>
                      </a:endParaRPr>
                    </a:p>
                    <a:p>
                      <a:pPr marL="457200" marR="0" indent="-457200" algn="l" defTabSz="914400" rtl="0" eaLnBrk="1" fontAlgn="auto" latinLnBrk="0" hangingPunct="1">
                        <a:lnSpc>
                          <a:spcPct val="150000"/>
                        </a:lnSpc>
                        <a:spcBef>
                          <a:spcPts val="0"/>
                        </a:spcBef>
                        <a:spcAft>
                          <a:spcPts val="0"/>
                        </a:spcAft>
                        <a:buClrTx/>
                        <a:buSzTx/>
                        <a:buFont typeface="Arial" pitchFamily="34" charset="0"/>
                        <a:buChar char="•"/>
                        <a:tabLst/>
                        <a:defRPr/>
                      </a:pPr>
                      <a:r>
                        <a:rPr lang="zh-TW" altLang="en-US" sz="3000" dirty="0" smtClean="0">
                          <a:latin typeface="微軟正黑體" pitchFamily="34" charset="-120"/>
                          <a:ea typeface="微軟正黑體" pitchFamily="34" charset="-120"/>
                        </a:rPr>
                        <a:t>沒有實權、不負責任</a:t>
                      </a:r>
                    </a:p>
                  </a:txBody>
                  <a:tcPr/>
                </a:tc>
                <a:tc>
                  <a:txBody>
                    <a:bodyPr/>
                    <a:lstStyle/>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閣揆與相關首長需簽名以示負責</a:t>
                      </a:r>
                      <a:endParaRPr lang="en-US" altLang="zh-TW" sz="3000" dirty="0" smtClean="0">
                        <a:latin typeface="微軟正黑體" pitchFamily="34" charset="-120"/>
                        <a:ea typeface="微軟正黑體" pitchFamily="34" charset="-120"/>
                      </a:endParaRPr>
                    </a:p>
                    <a:p>
                      <a:pPr marL="457200" indent="-457200">
                        <a:lnSpc>
                          <a:spcPct val="150000"/>
                        </a:lnSpc>
                        <a:buFont typeface="Arial" pitchFamily="34" charset="0"/>
                        <a:buChar char="•"/>
                      </a:pPr>
                      <a:r>
                        <a:rPr lang="zh-TW" altLang="en-US" sz="3000" dirty="0" smtClean="0">
                          <a:latin typeface="微軟正黑體" pitchFamily="34" charset="-120"/>
                          <a:ea typeface="微軟正黑體" pitchFamily="34" charset="-120"/>
                        </a:rPr>
                        <a:t>稱為「副署制度」</a:t>
                      </a:r>
                      <a:endParaRPr lang="zh-TW" altLang="en-US" sz="30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113540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0" y="0"/>
            <a:ext cx="8229600" cy="765175"/>
          </a:xfrm>
        </p:spPr>
        <p:txBody>
          <a:bodyPr/>
          <a:lstStyle/>
          <a:p>
            <a:pPr eaLnBrk="1" hangingPunct="1"/>
            <a:r>
              <a:rPr lang="zh-TW" altLang="en-US" smtClean="0"/>
              <a:t>一、地方治理</a:t>
            </a:r>
          </a:p>
        </p:txBody>
      </p:sp>
      <p:sp>
        <p:nvSpPr>
          <p:cNvPr id="51203" name="內容版面配置區 2"/>
          <p:cNvSpPr>
            <a:spLocks noGrp="1"/>
          </p:cNvSpPr>
          <p:nvPr>
            <p:ph sz="quarter" idx="13"/>
          </p:nvPr>
        </p:nvSpPr>
        <p:spPr>
          <a:xfrm>
            <a:off x="250825" y="981075"/>
            <a:ext cx="8351838" cy="2087563"/>
          </a:xfrm>
        </p:spPr>
        <p:txBody>
          <a:bodyPr>
            <a:normAutofit lnSpcReduction="10000"/>
          </a:bodyPr>
          <a:lstStyle/>
          <a:p>
            <a:pPr>
              <a:buFont typeface="Arial" pitchFamily="34" charset="0"/>
              <a:buNone/>
            </a:pPr>
            <a:r>
              <a:rPr lang="zh-TW" altLang="en-US" smtClean="0"/>
              <a:t>（一）地方治理</a:t>
            </a:r>
            <a:r>
              <a:rPr lang="zh-TW" altLang="zh-TW" smtClean="0"/>
              <a:t>的意涵</a:t>
            </a:r>
            <a:endParaRPr lang="en-US" altLang="zh-TW" smtClean="0"/>
          </a:p>
          <a:p>
            <a:r>
              <a:rPr lang="zh-TW" altLang="zh-TW" smtClean="0"/>
              <a:t>地方政府主動與私部門（民間企業）和第三部門（非營利組織）相互合作，結合民間力量，以有效提供公共服務並解決公共問題。</a:t>
            </a:r>
            <a:endParaRPr lang="en-US" altLang="zh-TW" smtClean="0"/>
          </a:p>
        </p:txBody>
      </p:sp>
      <p:sp>
        <p:nvSpPr>
          <p:cNvPr id="51204" name="投影片編號版面配置區 1"/>
          <p:cNvSpPr>
            <a:spLocks noGrp="1"/>
          </p:cNvSpPr>
          <p:nvPr>
            <p:ph type="sldNum" sz="quarter" idx="16"/>
          </p:nvPr>
        </p:nvSpPr>
        <p:spPr bwMode="auto">
          <a:noFill/>
          <a:ln>
            <a:miter lim="800000"/>
            <a:headEnd/>
            <a:tailEnd/>
          </a:ln>
        </p:spPr>
        <p:txBody>
          <a:bodyPr/>
          <a:lstStyle/>
          <a:p>
            <a:fld id="{E94E68BF-356B-495A-A0EF-727B68207C45}" type="slidenum">
              <a:rPr lang="zh-TW" altLang="en-US" sz="1400" smtClean="0"/>
              <a:pPr/>
              <a:t>70</a:t>
            </a:fld>
            <a:endParaRPr lang="en-US" altLang="zh-TW"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0" y="0"/>
            <a:ext cx="8229600" cy="765175"/>
          </a:xfrm>
        </p:spPr>
        <p:txBody>
          <a:bodyPr/>
          <a:lstStyle/>
          <a:p>
            <a:pPr eaLnBrk="1" hangingPunct="1"/>
            <a:r>
              <a:rPr lang="zh-TW" altLang="en-US" smtClean="0"/>
              <a:t>二、地方治理</a:t>
            </a:r>
          </a:p>
        </p:txBody>
      </p:sp>
      <p:sp>
        <p:nvSpPr>
          <p:cNvPr id="34819" name="內容版面配置區 2"/>
          <p:cNvSpPr>
            <a:spLocks noGrp="1"/>
          </p:cNvSpPr>
          <p:nvPr>
            <p:ph sz="quarter" idx="13"/>
          </p:nvPr>
        </p:nvSpPr>
        <p:spPr>
          <a:xfrm>
            <a:off x="250825" y="981075"/>
            <a:ext cx="8353425" cy="4897438"/>
          </a:xfrm>
        </p:spPr>
        <p:txBody>
          <a:bodyPr/>
          <a:lstStyle/>
          <a:p>
            <a:pPr>
              <a:lnSpc>
                <a:spcPct val="110000"/>
              </a:lnSpc>
              <a:buFont typeface="Arial" pitchFamily="34" charset="0"/>
              <a:buNone/>
            </a:pPr>
            <a:r>
              <a:rPr lang="zh-TW" altLang="en-US" smtClean="0"/>
              <a:t>（一）地方治理</a:t>
            </a:r>
            <a:r>
              <a:rPr lang="zh-TW" altLang="zh-TW" smtClean="0"/>
              <a:t>的意涵</a:t>
            </a:r>
            <a:endParaRPr lang="zh-TW" altLang="en-US" smtClean="0"/>
          </a:p>
          <a:p>
            <a:pPr>
              <a:lnSpc>
                <a:spcPct val="110000"/>
              </a:lnSpc>
            </a:pPr>
            <a:r>
              <a:rPr lang="zh-TW" altLang="en-US" smtClean="0"/>
              <a:t>公私夥伴關係</a:t>
            </a:r>
          </a:p>
          <a:p>
            <a:pPr lvl="1" eaLnBrk="1" hangingPunct="1">
              <a:lnSpc>
                <a:spcPct val="110000"/>
              </a:lnSpc>
            </a:pPr>
            <a:r>
              <a:rPr lang="zh-TW" altLang="en-US" sz="3000" smtClean="0"/>
              <a:t>地方治理的趨勢下，地方政府的統治型態已經逐漸跳脫出由上而下的</a:t>
            </a:r>
            <a:r>
              <a:rPr lang="zh-TW" altLang="en-US" sz="3000" b="1" smtClean="0">
                <a:solidFill>
                  <a:srgbClr val="FF3C00"/>
                </a:solidFill>
              </a:rPr>
              <a:t>支配</a:t>
            </a:r>
            <a:r>
              <a:rPr lang="zh-TW" altLang="en-US" sz="3000" smtClean="0"/>
              <a:t>關係，轉為由公部門、私部門與第三部門緊密合作的</a:t>
            </a:r>
            <a:r>
              <a:rPr lang="zh-TW" altLang="en-US" sz="3000" b="1" smtClean="0">
                <a:solidFill>
                  <a:srgbClr val="FF3C00"/>
                </a:solidFill>
              </a:rPr>
              <a:t>政策網絡關係</a:t>
            </a:r>
            <a:r>
              <a:rPr lang="zh-TW" altLang="en-US" sz="3000" smtClean="0"/>
              <a:t>。</a:t>
            </a:r>
          </a:p>
          <a:p>
            <a:pPr lvl="1" eaLnBrk="1" hangingPunct="1">
              <a:lnSpc>
                <a:spcPct val="110000"/>
              </a:lnSpc>
              <a:buFont typeface="Arial" pitchFamily="34" charset="0"/>
              <a:buNone/>
            </a:pPr>
            <a:endParaRPr lang="zh-TW" altLang="en-US" sz="2600" smtClean="0"/>
          </a:p>
          <a:p>
            <a:pPr lvl="1" eaLnBrk="1" hangingPunct="1">
              <a:lnSpc>
                <a:spcPct val="110000"/>
              </a:lnSpc>
            </a:pPr>
            <a:endParaRPr lang="en-US" altLang="zh-TW" smtClean="0"/>
          </a:p>
        </p:txBody>
      </p:sp>
      <p:sp>
        <p:nvSpPr>
          <p:cNvPr id="34820" name="投影片編號版面配置區 1"/>
          <p:cNvSpPr>
            <a:spLocks noGrp="1"/>
          </p:cNvSpPr>
          <p:nvPr>
            <p:ph type="sldNum" sz="quarter" idx="16"/>
          </p:nvPr>
        </p:nvSpPr>
        <p:spPr bwMode="auto">
          <a:noFill/>
          <a:ln>
            <a:miter lim="800000"/>
            <a:headEnd/>
            <a:tailEnd/>
          </a:ln>
        </p:spPr>
        <p:txBody>
          <a:bodyPr/>
          <a:lstStyle/>
          <a:p>
            <a:fld id="{3A428375-0753-4354-B0FE-720EDA86DC31}" type="slidenum">
              <a:rPr lang="zh-TW" altLang="en-US" smtClean="0"/>
              <a:pPr/>
              <a:t>71</a:t>
            </a:fld>
            <a:endParaRPr lang="en-US" altLang="zh-TW"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0" y="0"/>
            <a:ext cx="8229600" cy="765175"/>
          </a:xfrm>
        </p:spPr>
        <p:txBody>
          <a:bodyPr/>
          <a:lstStyle/>
          <a:p>
            <a:pPr eaLnBrk="1" hangingPunct="1"/>
            <a:r>
              <a:rPr lang="zh-TW" altLang="en-US" smtClean="0"/>
              <a:t>一、地方治理</a:t>
            </a:r>
          </a:p>
        </p:txBody>
      </p:sp>
      <p:sp>
        <p:nvSpPr>
          <p:cNvPr id="53251" name="內容版面配置區 2"/>
          <p:cNvSpPr>
            <a:spLocks noGrp="1"/>
          </p:cNvSpPr>
          <p:nvPr>
            <p:ph sz="quarter" idx="13"/>
          </p:nvPr>
        </p:nvSpPr>
        <p:spPr>
          <a:xfrm>
            <a:off x="250825" y="981075"/>
            <a:ext cx="8351838" cy="576263"/>
          </a:xfrm>
        </p:spPr>
        <p:txBody>
          <a:bodyPr>
            <a:normAutofit lnSpcReduction="10000"/>
          </a:bodyPr>
          <a:lstStyle/>
          <a:p>
            <a:pPr>
              <a:buFont typeface="Arial" pitchFamily="34" charset="0"/>
              <a:buNone/>
            </a:pPr>
            <a:r>
              <a:rPr lang="zh-TW" altLang="en-US" smtClean="0"/>
              <a:t>（一）地方治理</a:t>
            </a:r>
            <a:r>
              <a:rPr lang="zh-TW" altLang="zh-TW" smtClean="0"/>
              <a:t>的意涵</a:t>
            </a:r>
            <a:endParaRPr lang="en-US" altLang="zh-TW" smtClean="0"/>
          </a:p>
        </p:txBody>
      </p:sp>
      <p:sp>
        <p:nvSpPr>
          <p:cNvPr id="53252" name="投影片編號版面配置區 1"/>
          <p:cNvSpPr>
            <a:spLocks noGrp="1"/>
          </p:cNvSpPr>
          <p:nvPr>
            <p:ph type="sldNum" sz="quarter" idx="16"/>
          </p:nvPr>
        </p:nvSpPr>
        <p:spPr bwMode="auto">
          <a:noFill/>
          <a:ln>
            <a:miter lim="800000"/>
            <a:headEnd/>
            <a:tailEnd/>
          </a:ln>
        </p:spPr>
        <p:txBody>
          <a:bodyPr/>
          <a:lstStyle/>
          <a:p>
            <a:fld id="{40760766-A529-4342-ACA3-403306344542}" type="slidenum">
              <a:rPr lang="zh-TW" altLang="en-US" sz="1400" smtClean="0"/>
              <a:pPr/>
              <a:t>72</a:t>
            </a:fld>
            <a:endParaRPr lang="en-US" altLang="zh-TW" smtClean="0"/>
          </a:p>
        </p:txBody>
      </p:sp>
      <p:grpSp>
        <p:nvGrpSpPr>
          <p:cNvPr id="2" name="Group 25"/>
          <p:cNvGrpSpPr>
            <a:grpSpLocks/>
          </p:cNvGrpSpPr>
          <p:nvPr/>
        </p:nvGrpSpPr>
        <p:grpSpPr bwMode="auto">
          <a:xfrm>
            <a:off x="395288" y="1412875"/>
            <a:ext cx="7921625" cy="5292725"/>
            <a:chOff x="910" y="1698"/>
            <a:chExt cx="3940" cy="2382"/>
          </a:xfrm>
        </p:grpSpPr>
        <p:sp>
          <p:nvSpPr>
            <p:cNvPr id="53254" name="AutoShape 5"/>
            <p:cNvSpPr>
              <a:spLocks noChangeAspect="1" noChangeArrowheads="1"/>
            </p:cNvSpPr>
            <p:nvPr/>
          </p:nvSpPr>
          <p:spPr bwMode="auto">
            <a:xfrm>
              <a:off x="910" y="1820"/>
              <a:ext cx="3940" cy="2260"/>
            </a:xfrm>
            <a:prstGeom prst="rect">
              <a:avLst/>
            </a:prstGeom>
            <a:noFill/>
            <a:ln w="9525">
              <a:noFill/>
              <a:miter lim="800000"/>
              <a:headEnd/>
              <a:tailEnd/>
            </a:ln>
          </p:spPr>
          <p:txBody>
            <a:bodyPr/>
            <a:lstStyle/>
            <a:p>
              <a:pPr eaLnBrk="1" hangingPunct="1"/>
              <a:endParaRPr lang="zh-TW" altLang="en-US"/>
            </a:p>
          </p:txBody>
        </p:sp>
        <p:sp>
          <p:nvSpPr>
            <p:cNvPr id="65542" name="Line 6"/>
            <p:cNvSpPr>
              <a:spLocks noChangeShapeType="1"/>
            </p:cNvSpPr>
            <p:nvPr/>
          </p:nvSpPr>
          <p:spPr bwMode="auto">
            <a:xfrm flipV="1">
              <a:off x="1914" y="2573"/>
              <a:ext cx="628" cy="754"/>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1" hangingPunct="1">
                <a:defRPr/>
              </a:pPr>
              <a:endParaRPr lang="zh-TW" altLang="en-US"/>
            </a:p>
          </p:txBody>
        </p:sp>
        <p:sp>
          <p:nvSpPr>
            <p:cNvPr id="53256" name="Text Box 7"/>
            <p:cNvSpPr txBox="1">
              <a:spLocks noChangeArrowheads="1"/>
            </p:cNvSpPr>
            <p:nvPr/>
          </p:nvSpPr>
          <p:spPr bwMode="auto">
            <a:xfrm>
              <a:off x="2416" y="2699"/>
              <a:ext cx="380" cy="251"/>
            </a:xfrm>
            <a:prstGeom prst="rect">
              <a:avLst/>
            </a:prstGeom>
            <a:noFill/>
            <a:ln w="9525">
              <a:noFill/>
              <a:miter lim="800000"/>
              <a:headEnd/>
              <a:tailEnd/>
            </a:ln>
          </p:spPr>
          <p:txBody>
            <a:bodyPr lIns="0" tIns="0" rIns="0" bIns="0"/>
            <a:lstStyle/>
            <a:p>
              <a:pPr eaLnBrk="1" hangingPunct="1"/>
              <a:r>
                <a:rPr lang="zh-TW" altLang="en-US" sz="2000">
                  <a:latin typeface="標楷體" pitchFamily="65" charset="-120"/>
                  <a:ea typeface="標楷體" pitchFamily="65" charset="-120"/>
                </a:rPr>
                <a:t>授權</a:t>
              </a:r>
              <a:endParaRPr lang="zh-TW" altLang="zh-TW"/>
            </a:p>
          </p:txBody>
        </p:sp>
        <p:sp>
          <p:nvSpPr>
            <p:cNvPr id="65544" name="Line 8"/>
            <p:cNvSpPr>
              <a:spLocks noChangeShapeType="1"/>
            </p:cNvSpPr>
            <p:nvPr/>
          </p:nvSpPr>
          <p:spPr bwMode="auto">
            <a:xfrm flipH="1">
              <a:off x="2256" y="2950"/>
              <a:ext cx="285" cy="362"/>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eaLnBrk="1" hangingPunct="1">
                <a:defRPr/>
              </a:pPr>
              <a:endParaRPr lang="zh-TW" altLang="en-US"/>
            </a:p>
          </p:txBody>
        </p:sp>
        <p:sp>
          <p:nvSpPr>
            <p:cNvPr id="53258" name="Text Box 9"/>
            <p:cNvSpPr txBox="1">
              <a:spLocks noChangeArrowheads="1"/>
            </p:cNvSpPr>
            <p:nvPr/>
          </p:nvSpPr>
          <p:spPr bwMode="auto">
            <a:xfrm>
              <a:off x="1914" y="2824"/>
              <a:ext cx="376" cy="252"/>
            </a:xfrm>
            <a:prstGeom prst="rect">
              <a:avLst/>
            </a:prstGeom>
            <a:solidFill>
              <a:srgbClr val="FFFFFF"/>
            </a:solidFill>
            <a:ln w="9525">
              <a:noFill/>
              <a:miter lim="800000"/>
              <a:headEnd/>
              <a:tailEnd/>
            </a:ln>
          </p:spPr>
          <p:txBody>
            <a:bodyPr lIns="0" tIns="0" rIns="0" bIns="0"/>
            <a:lstStyle/>
            <a:p>
              <a:pPr eaLnBrk="1" hangingPunct="1"/>
              <a:r>
                <a:rPr lang="zh-TW" altLang="en-US" sz="2000">
                  <a:latin typeface="標楷體" pitchFamily="65" charset="-120"/>
                  <a:ea typeface="標楷體" pitchFamily="65" charset="-120"/>
                </a:rPr>
                <a:t>協同</a:t>
              </a:r>
              <a:endParaRPr lang="zh-TW" altLang="zh-TW"/>
            </a:p>
          </p:txBody>
        </p:sp>
        <p:sp>
          <p:nvSpPr>
            <p:cNvPr id="53259" name="Oval 10"/>
            <p:cNvSpPr>
              <a:spLocks noChangeArrowheads="1"/>
            </p:cNvSpPr>
            <p:nvPr/>
          </p:nvSpPr>
          <p:spPr bwMode="auto">
            <a:xfrm>
              <a:off x="1161" y="2071"/>
              <a:ext cx="3638" cy="1883"/>
            </a:xfrm>
            <a:prstGeom prst="ellipse">
              <a:avLst/>
            </a:prstGeom>
            <a:noFill/>
            <a:ln w="38100">
              <a:solidFill>
                <a:srgbClr val="FF0000"/>
              </a:solidFill>
              <a:round/>
              <a:headEnd/>
              <a:tailEnd/>
            </a:ln>
          </p:spPr>
          <p:txBody>
            <a:bodyPr/>
            <a:lstStyle/>
            <a:p>
              <a:pPr eaLnBrk="1" hangingPunct="1"/>
              <a:endParaRPr lang="zh-TW" altLang="en-US"/>
            </a:p>
          </p:txBody>
        </p:sp>
        <p:sp>
          <p:nvSpPr>
            <p:cNvPr id="65547" name="Text Box 11"/>
            <p:cNvSpPr txBox="1">
              <a:spLocks noChangeArrowheads="1"/>
            </p:cNvSpPr>
            <p:nvPr/>
          </p:nvSpPr>
          <p:spPr bwMode="auto">
            <a:xfrm>
              <a:off x="2415" y="1776"/>
              <a:ext cx="1041" cy="50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lstStyle/>
            <a:p>
              <a:pPr algn="ctr" eaLnBrk="1" hangingPunct="1">
                <a:defRPr/>
              </a:pPr>
              <a:r>
                <a:rPr lang="zh-TW" altLang="en-US" sz="2400" b="1" dirty="0">
                  <a:solidFill>
                    <a:srgbClr val="FFFF00"/>
                  </a:solidFill>
                  <a:latin typeface="標楷體" pitchFamily="65" charset="-120"/>
                  <a:ea typeface="標楷體" pitchFamily="65" charset="-120"/>
                </a:rPr>
                <a:t>地方治理</a:t>
              </a:r>
              <a:endParaRPr lang="en-US" altLang="zh-TW" sz="2400" b="1" dirty="0">
                <a:solidFill>
                  <a:srgbClr val="FFFF00"/>
                </a:solidFill>
                <a:latin typeface="標楷體" pitchFamily="65" charset="-120"/>
                <a:ea typeface="標楷體" pitchFamily="65" charset="-120"/>
              </a:endParaRPr>
            </a:p>
            <a:p>
              <a:pPr algn="ctr" eaLnBrk="1" hangingPunct="1">
                <a:defRPr/>
              </a:pPr>
              <a:r>
                <a:rPr lang="zh-TW" altLang="en-US" sz="2400" b="1" dirty="0">
                  <a:solidFill>
                    <a:srgbClr val="FFFF00"/>
                  </a:solidFill>
                  <a:latin typeface="標楷體" pitchFamily="65" charset="-120"/>
                  <a:ea typeface="標楷體" pitchFamily="65" charset="-120"/>
                </a:rPr>
                <a:t>策略聯盟</a:t>
              </a:r>
              <a:endParaRPr lang="zh-TW" altLang="zh-TW" dirty="0">
                <a:solidFill>
                  <a:schemeClr val="tx1"/>
                </a:solidFill>
                <a:latin typeface="標楷體" pitchFamily="65" charset="-120"/>
                <a:ea typeface="標楷體" pitchFamily="65" charset="-120"/>
              </a:endParaRPr>
            </a:p>
          </p:txBody>
        </p:sp>
        <p:sp>
          <p:nvSpPr>
            <p:cNvPr id="53263" name="Text Box 12"/>
            <p:cNvSpPr txBox="1">
              <a:spLocks noChangeArrowheads="1"/>
            </p:cNvSpPr>
            <p:nvPr/>
          </p:nvSpPr>
          <p:spPr bwMode="auto">
            <a:xfrm>
              <a:off x="3294" y="3327"/>
              <a:ext cx="881" cy="376"/>
            </a:xfrm>
            <a:prstGeom prst="rect">
              <a:avLst/>
            </a:prstGeom>
            <a:solidFill>
              <a:srgbClr val="FFC000"/>
            </a:solidFill>
            <a:ln w="9525">
              <a:noFill/>
              <a:miter lim="800000"/>
              <a:headEnd/>
              <a:tailEnd/>
            </a:ln>
          </p:spPr>
          <p:txBody>
            <a:bodyPr lIns="0" tIns="0" rIns="0" bIns="0" anchor="ctr"/>
            <a:lstStyle/>
            <a:p>
              <a:pPr algn="ctr" eaLnBrk="1" hangingPunct="1"/>
              <a:r>
                <a:rPr lang="zh-TW" altLang="en-US" sz="2000">
                  <a:latin typeface="標楷體" pitchFamily="65" charset="-120"/>
                  <a:ea typeface="標楷體" pitchFamily="65" charset="-120"/>
                </a:rPr>
                <a:t>非營利組織</a:t>
              </a:r>
              <a:endParaRPr lang="zh-TW" sz="3200">
                <a:latin typeface="標楷體" pitchFamily="65" charset="-120"/>
                <a:ea typeface="標楷體" pitchFamily="65" charset="-120"/>
              </a:endParaRPr>
            </a:p>
          </p:txBody>
        </p:sp>
        <p:sp>
          <p:nvSpPr>
            <p:cNvPr id="53264" name="Text Box 13"/>
            <p:cNvSpPr txBox="1">
              <a:spLocks noChangeArrowheads="1"/>
            </p:cNvSpPr>
            <p:nvPr/>
          </p:nvSpPr>
          <p:spPr bwMode="auto">
            <a:xfrm>
              <a:off x="1788" y="3327"/>
              <a:ext cx="753" cy="376"/>
            </a:xfrm>
            <a:prstGeom prst="rect">
              <a:avLst/>
            </a:prstGeom>
            <a:solidFill>
              <a:srgbClr val="FFC000"/>
            </a:solidFill>
            <a:ln w="9525">
              <a:noFill/>
              <a:miter lim="800000"/>
              <a:headEnd/>
              <a:tailEnd/>
            </a:ln>
          </p:spPr>
          <p:txBody>
            <a:bodyPr lIns="0" tIns="0" rIns="0" bIns="0" anchor="ctr"/>
            <a:lstStyle/>
            <a:p>
              <a:pPr algn="ctr" eaLnBrk="1" hangingPunct="1"/>
              <a:r>
                <a:rPr lang="zh-TW" altLang="en-US" sz="2000">
                  <a:latin typeface="標楷體" pitchFamily="65" charset="-120"/>
                  <a:ea typeface="標楷體" pitchFamily="65" charset="-120"/>
                </a:rPr>
                <a:t>民間企業</a:t>
              </a:r>
              <a:endParaRPr lang="zh-TW" sz="3200">
                <a:latin typeface="標楷體" pitchFamily="65" charset="-120"/>
                <a:ea typeface="標楷體" pitchFamily="65" charset="-120"/>
              </a:endParaRPr>
            </a:p>
          </p:txBody>
        </p:sp>
        <p:sp>
          <p:nvSpPr>
            <p:cNvPr id="65550" name="Line 14"/>
            <p:cNvSpPr>
              <a:spLocks noChangeShapeType="1"/>
            </p:cNvSpPr>
            <p:nvPr/>
          </p:nvSpPr>
          <p:spPr bwMode="auto">
            <a:xfrm flipH="1" flipV="1">
              <a:off x="3294" y="2573"/>
              <a:ext cx="629" cy="754"/>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1" hangingPunct="1">
                <a:defRPr/>
              </a:pPr>
              <a:endParaRPr lang="zh-TW" altLang="en-US"/>
            </a:p>
          </p:txBody>
        </p:sp>
        <p:sp>
          <p:nvSpPr>
            <p:cNvPr id="53266" name="Text Box 15"/>
            <p:cNvSpPr txBox="1">
              <a:spLocks noChangeArrowheads="1"/>
            </p:cNvSpPr>
            <p:nvPr/>
          </p:nvSpPr>
          <p:spPr bwMode="auto">
            <a:xfrm>
              <a:off x="3075" y="2699"/>
              <a:ext cx="381" cy="251"/>
            </a:xfrm>
            <a:prstGeom prst="rect">
              <a:avLst/>
            </a:prstGeom>
            <a:noFill/>
            <a:ln w="9525">
              <a:noFill/>
              <a:miter lim="800000"/>
              <a:headEnd/>
              <a:tailEnd/>
            </a:ln>
          </p:spPr>
          <p:txBody>
            <a:bodyPr lIns="0" tIns="0" rIns="0" bIns="0"/>
            <a:lstStyle/>
            <a:p>
              <a:pPr eaLnBrk="1" hangingPunct="1"/>
              <a:r>
                <a:rPr lang="zh-TW" altLang="en-US" sz="2000">
                  <a:latin typeface="標楷體" pitchFamily="65" charset="-120"/>
                  <a:ea typeface="標楷體" pitchFamily="65" charset="-120"/>
                </a:rPr>
                <a:t>授權</a:t>
              </a:r>
              <a:endParaRPr lang="zh-TW" altLang="zh-TW"/>
            </a:p>
          </p:txBody>
        </p:sp>
        <p:sp>
          <p:nvSpPr>
            <p:cNvPr id="65552" name="Line 16"/>
            <p:cNvSpPr>
              <a:spLocks noChangeShapeType="1"/>
            </p:cNvSpPr>
            <p:nvPr/>
          </p:nvSpPr>
          <p:spPr bwMode="auto">
            <a:xfrm>
              <a:off x="3360" y="2928"/>
              <a:ext cx="311" cy="399"/>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eaLnBrk="1" hangingPunct="1">
                <a:defRPr/>
              </a:pPr>
              <a:endParaRPr lang="zh-TW" altLang="en-US"/>
            </a:p>
          </p:txBody>
        </p:sp>
        <p:sp>
          <p:nvSpPr>
            <p:cNvPr id="53268" name="Text Box 17"/>
            <p:cNvSpPr txBox="1">
              <a:spLocks noChangeArrowheads="1"/>
            </p:cNvSpPr>
            <p:nvPr/>
          </p:nvSpPr>
          <p:spPr bwMode="auto">
            <a:xfrm>
              <a:off x="3545" y="2824"/>
              <a:ext cx="375" cy="252"/>
            </a:xfrm>
            <a:prstGeom prst="rect">
              <a:avLst/>
            </a:prstGeom>
            <a:solidFill>
              <a:srgbClr val="FFFFFF"/>
            </a:solidFill>
            <a:ln w="9525">
              <a:noFill/>
              <a:miter lim="800000"/>
              <a:headEnd/>
              <a:tailEnd/>
            </a:ln>
          </p:spPr>
          <p:txBody>
            <a:bodyPr lIns="0" tIns="0" rIns="0" bIns="0"/>
            <a:lstStyle/>
            <a:p>
              <a:pPr eaLnBrk="1" hangingPunct="1"/>
              <a:r>
                <a:rPr lang="zh-TW" altLang="en-US" sz="2000">
                  <a:latin typeface="標楷體" pitchFamily="65" charset="-120"/>
                  <a:ea typeface="標楷體" pitchFamily="65" charset="-120"/>
                </a:rPr>
                <a:t>協同</a:t>
              </a:r>
              <a:endParaRPr lang="zh-TW" altLang="zh-TW"/>
            </a:p>
          </p:txBody>
        </p:sp>
        <p:sp>
          <p:nvSpPr>
            <p:cNvPr id="53269" name="Text Box 18"/>
            <p:cNvSpPr txBox="1">
              <a:spLocks noChangeArrowheads="1"/>
            </p:cNvSpPr>
            <p:nvPr/>
          </p:nvSpPr>
          <p:spPr bwMode="auto">
            <a:xfrm>
              <a:off x="2541" y="2322"/>
              <a:ext cx="752" cy="377"/>
            </a:xfrm>
            <a:prstGeom prst="rect">
              <a:avLst/>
            </a:prstGeom>
            <a:solidFill>
              <a:srgbClr val="FFC000"/>
            </a:solidFill>
            <a:ln w="9525">
              <a:noFill/>
              <a:miter lim="800000"/>
              <a:headEnd/>
              <a:tailEnd/>
            </a:ln>
          </p:spPr>
          <p:txBody>
            <a:bodyPr lIns="0" tIns="0" rIns="0" bIns="0" anchor="ctr"/>
            <a:lstStyle/>
            <a:p>
              <a:pPr algn="ctr" eaLnBrk="1" hangingPunct="1"/>
              <a:r>
                <a:rPr lang="zh-TW" altLang="en-US" sz="2000">
                  <a:latin typeface="標楷體" pitchFamily="65" charset="-120"/>
                  <a:ea typeface="標楷體" pitchFamily="65" charset="-120"/>
                </a:rPr>
                <a:t>地方政府</a:t>
              </a:r>
              <a:endParaRPr lang="zh-TW" sz="3200">
                <a:latin typeface="標楷體" pitchFamily="65" charset="-120"/>
                <a:ea typeface="標楷體" pitchFamily="65" charset="-120"/>
              </a:endParaRPr>
            </a:p>
          </p:txBody>
        </p:sp>
        <p:grpSp>
          <p:nvGrpSpPr>
            <p:cNvPr id="3" name="Group 19"/>
            <p:cNvGrpSpPr>
              <a:grpSpLocks/>
            </p:cNvGrpSpPr>
            <p:nvPr/>
          </p:nvGrpSpPr>
          <p:grpSpPr bwMode="auto">
            <a:xfrm>
              <a:off x="2541" y="3301"/>
              <a:ext cx="753" cy="278"/>
              <a:chOff x="4638" y="7357"/>
              <a:chExt cx="939" cy="354"/>
            </a:xfrm>
          </p:grpSpPr>
          <p:sp>
            <p:nvSpPr>
              <p:cNvPr id="65556" name="Line 20"/>
              <p:cNvSpPr>
                <a:spLocks noChangeShapeType="1"/>
              </p:cNvSpPr>
              <p:nvPr/>
            </p:nvSpPr>
            <p:spPr bwMode="auto">
              <a:xfrm>
                <a:off x="4638" y="7710"/>
                <a:ext cx="934" cy="1"/>
              </a:xfrm>
              <a:prstGeom prst="line">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txBody>
              <a:bodyPr/>
              <a:lstStyle/>
              <a:p>
                <a:pPr eaLnBrk="1" hangingPunct="1">
                  <a:defRPr/>
                </a:pPr>
                <a:endParaRPr lang="zh-TW" altLang="en-US"/>
              </a:p>
            </p:txBody>
          </p:sp>
          <p:sp>
            <p:nvSpPr>
              <p:cNvPr id="53272" name="Text Box 21"/>
              <p:cNvSpPr txBox="1">
                <a:spLocks noChangeArrowheads="1"/>
              </p:cNvSpPr>
              <p:nvPr/>
            </p:nvSpPr>
            <p:spPr bwMode="auto">
              <a:xfrm>
                <a:off x="4951" y="7357"/>
                <a:ext cx="470" cy="320"/>
              </a:xfrm>
              <a:prstGeom prst="rect">
                <a:avLst/>
              </a:prstGeom>
              <a:solidFill>
                <a:srgbClr val="FFFFFF"/>
              </a:solidFill>
              <a:ln w="9525">
                <a:noFill/>
                <a:miter lim="800000"/>
                <a:headEnd/>
                <a:tailEnd/>
              </a:ln>
            </p:spPr>
            <p:txBody>
              <a:bodyPr lIns="0" tIns="0" rIns="0" bIns="0"/>
              <a:lstStyle/>
              <a:p>
                <a:pPr eaLnBrk="1" hangingPunct="1"/>
                <a:r>
                  <a:rPr lang="zh-TW" altLang="en-US" sz="2000">
                    <a:latin typeface="標楷體" pitchFamily="65" charset="-120"/>
                    <a:ea typeface="標楷體" pitchFamily="65" charset="-120"/>
                  </a:rPr>
                  <a:t>協同</a:t>
                </a:r>
                <a:endParaRPr lang="zh-TW" altLang="zh-TW"/>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marL="742950" indent="-742950" algn="l"/>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二</a:t>
            </a:r>
            <a:r>
              <a:rPr lang="en-US" altLang="zh-TW" sz="3200" b="1" dirty="0" smtClean="0">
                <a:latin typeface="微軟正黑體" pitchFamily="34" charset="-120"/>
                <a:ea typeface="微軟正黑體" pitchFamily="34" charset="-120"/>
              </a:rPr>
              <a:t>)</a:t>
            </a:r>
            <a:r>
              <a:rPr lang="zh-TW" altLang="en-US" sz="3200" b="1" dirty="0" smtClean="0">
                <a:latin typeface="微軟正黑體" pitchFamily="34" charset="-120"/>
                <a:ea typeface="微軟正黑體" pitchFamily="34" charset="-120"/>
              </a:rPr>
              <a:t>地方治理的特色</a:t>
            </a:r>
            <a:endParaRPr lang="zh-TW" altLang="en-US" sz="3200" b="1" dirty="0">
              <a:latin typeface="微軟正黑體" pitchFamily="34" charset="-120"/>
              <a:ea typeface="微軟正黑體" pitchFamily="34" charset="-120"/>
            </a:endParaRPr>
          </a:p>
        </p:txBody>
      </p:sp>
      <p:graphicFrame>
        <p:nvGraphicFramePr>
          <p:cNvPr id="4" name="內容版面配置區 3"/>
          <p:cNvGraphicFramePr>
            <a:graphicFrameLocks noGrp="1"/>
          </p:cNvGraphicFramePr>
          <p:nvPr>
            <p:ph idx="1"/>
            <p:extLst>
              <p:ext uri="{D42A27DB-BD31-4B8C-83A1-F6EECF244321}">
                <p14:modId xmlns="" xmlns:p14="http://schemas.microsoft.com/office/powerpoint/2010/main" val="3875646362"/>
              </p:ext>
            </p:extLst>
          </p:nvPr>
        </p:nvGraphicFramePr>
        <p:xfrm>
          <a:off x="323528" y="1600200"/>
          <a:ext cx="8507288" cy="2842070"/>
        </p:xfrm>
        <a:graphic>
          <a:graphicData uri="http://schemas.openxmlformats.org/drawingml/2006/table">
            <a:tbl>
              <a:tblPr firstRow="1" bandRow="1">
                <a:tableStyleId>{93296810-A885-4BE3-A3E7-6D5BEEA58F35}</a:tableStyleId>
              </a:tblPr>
              <a:tblGrid>
                <a:gridCol w="4114800"/>
                <a:gridCol w="4392488"/>
              </a:tblGrid>
              <a:tr h="370840">
                <a:tc>
                  <a:txBody>
                    <a:bodyPr/>
                    <a:lstStyle/>
                    <a:p>
                      <a:pPr algn="ctr">
                        <a:lnSpc>
                          <a:spcPct val="150000"/>
                        </a:lnSpc>
                      </a:pPr>
                      <a:r>
                        <a:rPr lang="en-US" altLang="zh-TW" sz="3000" dirty="0" smtClean="0">
                          <a:latin typeface="微軟正黑體" pitchFamily="34" charset="-120"/>
                          <a:ea typeface="微軟正黑體" pitchFamily="34" charset="-120"/>
                        </a:rPr>
                        <a:t>1.</a:t>
                      </a:r>
                      <a:r>
                        <a:rPr lang="zh-TW" altLang="en-US" sz="3000" dirty="0" smtClean="0">
                          <a:latin typeface="微軟正黑體" pitchFamily="34" charset="-120"/>
                          <a:ea typeface="微軟正黑體" pitchFamily="34" charset="-120"/>
                        </a:rPr>
                        <a:t>政府</a:t>
                      </a:r>
                      <a:r>
                        <a:rPr lang="zh-TW" altLang="en-US" sz="3000" dirty="0" smtClean="0">
                          <a:latin typeface="微軟正黑體" pitchFamily="34" charset="-120"/>
                          <a:ea typeface="微軟正黑體" pitchFamily="34" charset="-120"/>
                        </a:rPr>
                        <a:t>權力分享與下放</a:t>
                      </a:r>
                      <a:endParaRPr lang="zh-TW" altLang="en-US" sz="3000" dirty="0">
                        <a:latin typeface="微軟正黑體" pitchFamily="34" charset="-120"/>
                        <a:ea typeface="微軟正黑體" pitchFamily="34" charset="-120"/>
                      </a:endParaRPr>
                    </a:p>
                  </a:txBody>
                  <a:tcPr/>
                </a:tc>
                <a:tc>
                  <a:txBody>
                    <a:bodyPr/>
                    <a:lstStyle/>
                    <a:p>
                      <a:pPr algn="ctr">
                        <a:lnSpc>
                          <a:spcPct val="150000"/>
                        </a:lnSpc>
                      </a:pPr>
                      <a:r>
                        <a:rPr lang="en-US" altLang="zh-TW" sz="3000" dirty="0" smtClean="0">
                          <a:latin typeface="微軟正黑體" pitchFamily="34" charset="-120"/>
                          <a:ea typeface="微軟正黑體" pitchFamily="34" charset="-120"/>
                        </a:rPr>
                        <a:t>2.</a:t>
                      </a:r>
                      <a:r>
                        <a:rPr lang="zh-TW" altLang="en-US" sz="3000" dirty="0" smtClean="0">
                          <a:latin typeface="微軟正黑體" pitchFamily="34" charset="-120"/>
                          <a:ea typeface="微軟正黑體" pitchFamily="34" charset="-120"/>
                        </a:rPr>
                        <a:t>整合</a:t>
                      </a:r>
                      <a:r>
                        <a:rPr lang="zh-TW" altLang="en-US" sz="3000" dirty="0" smtClean="0">
                          <a:latin typeface="微軟正黑體" pitchFamily="34" charset="-120"/>
                          <a:ea typeface="微軟正黑體" pitchFamily="34" charset="-120"/>
                        </a:rPr>
                        <a:t>地方人力與資源 </a:t>
                      </a:r>
                      <a:endParaRPr lang="zh-TW" altLang="en-US" sz="3000" dirty="0">
                        <a:latin typeface="微軟正黑體" pitchFamily="34" charset="-120"/>
                        <a:ea typeface="微軟正黑體" pitchFamily="34" charset="-120"/>
                      </a:endParaRPr>
                    </a:p>
                  </a:txBody>
                  <a:tcPr/>
                </a:tc>
              </a:tr>
              <a:tr h="370840">
                <a:tc>
                  <a:txBody>
                    <a:bodyPr/>
                    <a:lstStyle/>
                    <a:p>
                      <a:pPr>
                        <a:lnSpc>
                          <a:spcPct val="150000"/>
                        </a:lnSpc>
                      </a:pPr>
                      <a:r>
                        <a:rPr lang="zh-TW" altLang="en-US" sz="3000" dirty="0" smtClean="0">
                          <a:latin typeface="微軟正黑體" pitchFamily="34" charset="-120"/>
                          <a:ea typeface="微軟正黑體" pitchFamily="34" charset="-120"/>
                        </a:rPr>
                        <a:t>重視政府的角色，也重視 居民對於地方事務的參與和投入。</a:t>
                      </a:r>
                      <a:endParaRPr lang="zh-TW" altLang="en-US" sz="3000" dirty="0">
                        <a:latin typeface="微軟正黑體" pitchFamily="34" charset="-120"/>
                        <a:ea typeface="微軟正黑體" pitchFamily="34" charset="-120"/>
                      </a:endParaRPr>
                    </a:p>
                  </a:txBody>
                  <a:tcPr/>
                </a:tc>
                <a:tc>
                  <a:txBody>
                    <a:bodyPr/>
                    <a:lstStyle/>
                    <a:p>
                      <a:pPr>
                        <a:lnSpc>
                          <a:spcPct val="150000"/>
                        </a:lnSpc>
                      </a:pPr>
                      <a:r>
                        <a:rPr lang="zh-TW" altLang="en-US" sz="3000" dirty="0" smtClean="0">
                          <a:latin typeface="微軟正黑體" pitchFamily="34" charset="-120"/>
                          <a:ea typeface="微軟正黑體" pitchFamily="34" charset="-120"/>
                        </a:rPr>
                        <a:t>地方治理強調民間部門參與，帶動地方產業發展。</a:t>
                      </a:r>
                      <a:endParaRPr lang="zh-TW" altLang="en-US" sz="3000" dirty="0">
                        <a:latin typeface="微軟正黑體" pitchFamily="34" charset="-120"/>
                        <a:ea typeface="微軟正黑體" pitchFamily="34" charset="-120"/>
                      </a:endParaRPr>
                    </a:p>
                  </a:txBody>
                  <a:tcPr/>
                </a:tc>
              </a:tr>
            </a:tbl>
          </a:graphicData>
        </a:graphic>
      </p:graphicFrame>
    </p:spTree>
    <p:extLst>
      <p:ext uri="{BB962C8B-B14F-4D97-AF65-F5344CB8AC3E}">
        <p14:creationId xmlns="" xmlns:p14="http://schemas.microsoft.com/office/powerpoint/2010/main" val="22959102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a:t>
            </a:r>
            <a:r>
              <a:rPr lang="zh-TW" altLang="en-US" dirty="0" smtClean="0"/>
              <a:t>三</a:t>
            </a:r>
            <a:r>
              <a:rPr lang="en-US" altLang="zh-TW" dirty="0" smtClean="0"/>
              <a:t>)</a:t>
            </a:r>
            <a:r>
              <a:rPr lang="zh-TW" altLang="en-US" dirty="0" smtClean="0"/>
              <a:t>地方治理的實例</a:t>
            </a:r>
            <a:endParaRPr lang="zh-TW"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323528" y="332656"/>
            <a:ext cx="8229600" cy="5793507"/>
          </a:xfrm>
        </p:spPr>
        <p:txBody>
          <a:bodyPr>
            <a:normAutofit lnSpcReduction="10000"/>
          </a:bodyPr>
          <a:lstStyle/>
          <a:p>
            <a:pPr>
              <a:lnSpc>
                <a:spcPct val="150000"/>
              </a:lnSpc>
            </a:pPr>
            <a:r>
              <a:rPr lang="zh-TW" altLang="en-US" sz="2800" dirty="0" smtClean="0">
                <a:solidFill>
                  <a:srgbClr val="FF0000"/>
                </a:solidFill>
                <a:latin typeface="微軟正黑體" pitchFamily="34" charset="-120"/>
                <a:ea typeface="微軟正黑體" pitchFamily="34" charset="-120"/>
              </a:rPr>
              <a:t>新北市：幸福滿屋 實物銀行</a:t>
            </a:r>
          </a:p>
          <a:p>
            <a:pPr>
              <a:lnSpc>
                <a:spcPct val="150000"/>
              </a:lnSpc>
            </a:pPr>
            <a:r>
              <a:rPr lang="zh-TW" altLang="en-US" sz="2800" dirty="0" smtClean="0">
                <a:latin typeface="微軟正黑體" pitchFamily="34" charset="-120"/>
                <a:ea typeface="微軟正黑體" pitchFamily="34" charset="-120"/>
              </a:rPr>
              <a:t>使福利服務多元化，新北市政府串連企業、非營利組織及社區共同合作，推動「實物銀行」方案，以實體物資代替食物，回應社會處境不利民眾在食衣住行育樂等各生活層面的需求。如結合四大超商的「幸福保衛站」讓家中遭遇變故而受到飢餓的孩子可以到超商取得溫飽；或是將募集到的各式民生食品放在「區里平安箱」中，藉里長的手送到有需求的偏鄉民眾手中。</a:t>
            </a:r>
            <a:endParaRPr lang="zh-TW" altLang="en-US" sz="2800" dirty="0">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2" cstate="print"/>
          <a:srcRect/>
          <a:stretch>
            <a:fillRect/>
          </a:stretch>
        </p:blipFill>
        <p:spPr bwMode="auto">
          <a:xfrm>
            <a:off x="3347864" y="2636912"/>
            <a:ext cx="5616624" cy="4003868"/>
          </a:xfrm>
          <a:prstGeom prst="rect">
            <a:avLst/>
          </a:prstGeom>
          <a:noFill/>
          <a:ln w="9525">
            <a:noFill/>
            <a:miter lim="800000"/>
            <a:headEnd/>
            <a:tailEnd/>
          </a:ln>
        </p:spPr>
      </p:pic>
    </p:spTree>
    <p:extLst>
      <p:ext uri="{BB962C8B-B14F-4D97-AF65-F5344CB8AC3E}">
        <p14:creationId xmlns="" xmlns:p14="http://schemas.microsoft.com/office/powerpoint/2010/main" val="20869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26"/>
                                        </p:tgtEl>
                                        <p:attrNameLst>
                                          <p:attrName>ppt_x</p:attrName>
                                        </p:attrNameLst>
                                      </p:cBhvr>
                                      <p:tavLst>
                                        <p:tav tm="0">
                                          <p:val>
                                            <p:strVal val="ppt_x"/>
                                          </p:val>
                                        </p:tav>
                                        <p:tav tm="100000">
                                          <p:val>
                                            <p:strVal val="ppt_x"/>
                                          </p:val>
                                        </p:tav>
                                      </p:tavLst>
                                    </p:anim>
                                    <p:anim calcmode="lin" valueType="num">
                                      <p:cBhvr additive="base">
                                        <p:cTn id="23" dur="500"/>
                                        <p:tgtEl>
                                          <p:spTgt spid="1026"/>
                                        </p:tgtEl>
                                        <p:attrNameLst>
                                          <p:attrName>ppt_y</p:attrName>
                                        </p:attrNameLst>
                                      </p:cBhvr>
                                      <p:tavLst>
                                        <p:tav tm="0">
                                          <p:val>
                                            <p:strVal val="ppt_y"/>
                                          </p:val>
                                        </p:tav>
                                        <p:tav tm="100000">
                                          <p:val>
                                            <p:strVal val="1+ppt_h/2"/>
                                          </p:val>
                                        </p:tav>
                                      </p:tavLst>
                                    </p:anim>
                                    <p:set>
                                      <p:cBhvr>
                                        <p:cTn id="24"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30832" y="1268760"/>
            <a:ext cx="8229600" cy="4569371"/>
          </a:xfrm>
        </p:spPr>
        <p:txBody>
          <a:bodyPr>
            <a:normAutofit/>
          </a:bodyPr>
          <a:lstStyle/>
          <a:p>
            <a:pPr marL="514350" indent="-514350">
              <a:lnSpc>
                <a:spcPct val="150000"/>
              </a:lnSpc>
            </a:pPr>
            <a:r>
              <a:rPr lang="zh-TW" altLang="en-US" sz="3000" dirty="0" smtClean="0">
                <a:latin typeface="微軟正黑體" pitchFamily="34" charset="-120"/>
                <a:ea typeface="微軟正黑體" pitchFamily="34" charset="-120"/>
              </a:rPr>
              <a:t>繪本：誰在甘蔗田裡</a:t>
            </a:r>
            <a:endParaRPr lang="en-US" altLang="zh-TW" sz="3000" dirty="0" smtClean="0">
              <a:latin typeface="微軟正黑體" pitchFamily="34" charset="-120"/>
              <a:ea typeface="微軟正黑體" pitchFamily="34" charset="-120"/>
            </a:endParaRPr>
          </a:p>
          <a:p>
            <a:pPr marL="514350" indent="-514350">
              <a:lnSpc>
                <a:spcPct val="150000"/>
              </a:lnSpc>
            </a:pPr>
            <a:r>
              <a:rPr lang="zh-TW" altLang="en-US" sz="3000" dirty="0">
                <a:latin typeface="微軟正黑體" pitchFamily="34" charset="-120"/>
                <a:ea typeface="微軟正黑體" pitchFamily="34" charset="-120"/>
              </a:rPr>
              <a:t>每一個社區都有說不完的故事，雲林縣社區繪本創作培訓、推廣及出版計畫，每年都催生了許多雲林的素人繪本作家，也創作出一本本充滿泥土芬芳的繪</a:t>
            </a:r>
            <a:r>
              <a:rPr lang="zh-TW" altLang="en-US" sz="3000" dirty="0" smtClean="0">
                <a:latin typeface="微軟正黑體" pitchFamily="34" charset="-120"/>
                <a:ea typeface="微軟正黑體" pitchFamily="34" charset="-120"/>
              </a:rPr>
              <a:t>本！</a:t>
            </a:r>
            <a:endParaRPr lang="zh-TW" altLang="en-US" sz="3000" dirty="0">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4088" y="4185158"/>
            <a:ext cx="3522770" cy="2466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群組 17"/>
          <p:cNvGrpSpPr>
            <a:grpSpLocks/>
          </p:cNvGrpSpPr>
          <p:nvPr/>
        </p:nvGrpSpPr>
        <p:grpSpPr bwMode="auto">
          <a:xfrm>
            <a:off x="92075" y="116632"/>
            <a:ext cx="2251075" cy="1050925"/>
            <a:chOff x="0" y="0"/>
            <a:chExt cx="2251710" cy="1051560"/>
          </a:xfrm>
        </p:grpSpPr>
        <p:sp>
          <p:nvSpPr>
            <p:cNvPr id="6" name="框架 5"/>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生活實例</a:t>
              </a:r>
              <a:endParaRPr kumimoji="0" lang="zh-TW" altLang="en-US" sz="3200" b="1" dirty="0">
                <a:latin typeface="微軟正黑體" pitchFamily="34" charset="-120"/>
                <a:ea typeface="微軟正黑體" pitchFamily="34" charset="-120"/>
              </a:endParaRPr>
            </a:p>
          </p:txBody>
        </p:sp>
      </p:grpSp>
      <p:sp>
        <p:nvSpPr>
          <p:cNvPr id="8" name="矩形 7"/>
          <p:cNvSpPr/>
          <p:nvPr/>
        </p:nvSpPr>
        <p:spPr>
          <a:xfrm>
            <a:off x="6588224" y="980728"/>
            <a:ext cx="1569660" cy="369332"/>
          </a:xfrm>
          <a:prstGeom prst="rect">
            <a:avLst/>
          </a:prstGeom>
        </p:spPr>
        <p:txBody>
          <a:bodyPr wrap="none">
            <a:spAutoFit/>
          </a:bodyPr>
          <a:lstStyle/>
          <a:p>
            <a:r>
              <a:rPr lang="zh-TW" altLang="en-US" dirty="0" smtClean="0">
                <a:latin typeface="微軟正黑體" pitchFamily="34" charset="-120"/>
                <a:ea typeface="微軟正黑體" pitchFamily="34" charset="-120"/>
                <a:hlinkClick r:id="rId4"/>
              </a:rPr>
              <a:t>誰在甘蔗田裡</a:t>
            </a:r>
            <a:endParaRPr lang="zh-TW" altLang="en-US" dirty="0">
              <a:latin typeface="微軟正黑體" pitchFamily="34" charset="-120"/>
              <a:ea typeface="微軟正黑體" pitchFamily="34" charset="-120"/>
            </a:endParaRPr>
          </a:p>
        </p:txBody>
      </p:sp>
      <p:grpSp>
        <p:nvGrpSpPr>
          <p:cNvPr id="9" name="群組 8"/>
          <p:cNvGrpSpPr/>
          <p:nvPr/>
        </p:nvGrpSpPr>
        <p:grpSpPr>
          <a:xfrm>
            <a:off x="5220072" y="260648"/>
            <a:ext cx="2420692" cy="914400"/>
            <a:chOff x="627891" y="5719763"/>
            <a:chExt cx="2420692" cy="914400"/>
          </a:xfrm>
        </p:grpSpPr>
        <p:pic>
          <p:nvPicPr>
            <p:cNvPr id="10" name="Picture 3" descr="C:\Users\d-edit21a\Downloads\book.png"/>
            <p:cNvPicPr>
              <a:picLocks noChangeAspect="1" noChangeArrowheads="1"/>
            </p:cNvPicPr>
            <p:nvPr/>
          </p:nvPicPr>
          <p:blipFill>
            <a:blip r:embed="rId5" cstate="print"/>
            <a:srcRect/>
            <a:stretch>
              <a:fillRect/>
            </a:stretch>
          </p:blipFill>
          <p:spPr bwMode="auto">
            <a:xfrm>
              <a:off x="627891" y="5719763"/>
              <a:ext cx="914400" cy="914400"/>
            </a:xfrm>
            <a:prstGeom prst="rect">
              <a:avLst/>
            </a:prstGeom>
            <a:noFill/>
          </p:spPr>
        </p:pic>
        <p:sp>
          <p:nvSpPr>
            <p:cNvPr id="11" name="矩形 10"/>
            <p:cNvSpPr/>
            <p:nvPr/>
          </p:nvSpPr>
          <p:spPr>
            <a:xfrm>
              <a:off x="1581515" y="5992297"/>
              <a:ext cx="1467068" cy="400110"/>
            </a:xfrm>
            <a:prstGeom prst="rect">
              <a:avLst/>
            </a:prstGeom>
          </p:spPr>
          <p:txBody>
            <a:bodyPr wrap="none">
              <a:spAutoFit/>
            </a:bodyPr>
            <a:lstStyle/>
            <a:p>
              <a:r>
                <a:rPr lang="zh-TW" altLang="en-US" sz="2000" dirty="0" smtClean="0">
                  <a:latin typeface="微軟正黑體" pitchFamily="34" charset="-120"/>
                  <a:ea typeface="微軟正黑體" pitchFamily="34" charset="-120"/>
                </a:rPr>
                <a:t>延伸閱讀：</a:t>
              </a:r>
              <a:endParaRPr lang="zh-TW" altLang="en-US" sz="2000" dirty="0"/>
            </a:p>
          </p:txBody>
        </p:sp>
      </p:grpSp>
    </p:spTree>
    <p:extLst>
      <p:ext uri="{BB962C8B-B14F-4D97-AF65-F5344CB8AC3E}">
        <p14:creationId xmlns="" xmlns:p14="http://schemas.microsoft.com/office/powerpoint/2010/main" val="1000815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nextCondLst>
                <p:cond evt="onClick" delay="0">
                  <p:tgtEl>
                    <p:spTgt spid="9"/>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340768"/>
            <a:ext cx="8229600" cy="4597971"/>
          </a:xfrm>
        </p:spPr>
        <p:txBody>
          <a:bodyPr>
            <a:normAutofit/>
          </a:bodyPr>
          <a:lstStyle/>
          <a:p>
            <a:pPr marL="514350" indent="-514350">
              <a:lnSpc>
                <a:spcPct val="150000"/>
              </a:lnSpc>
              <a:buNone/>
            </a:pPr>
            <a:r>
              <a:rPr lang="en-US" altLang="zh-TW" sz="3000" dirty="0" smtClean="0">
                <a:latin typeface="微軟正黑體" pitchFamily="34" charset="-120"/>
                <a:ea typeface="微軟正黑體" pitchFamily="34" charset="-120"/>
              </a:rPr>
              <a:t>Q</a:t>
            </a:r>
            <a:r>
              <a:rPr lang="zh-TW" altLang="en-US" sz="3000" dirty="0" smtClean="0">
                <a:latin typeface="微軟正黑體" pitchFamily="34" charset="-120"/>
                <a:ea typeface="微軟正黑體" pitchFamily="34" charset="-120"/>
              </a:rPr>
              <a:t>：此繪本是由文化</a:t>
            </a:r>
            <a:r>
              <a:rPr lang="zh-TW" altLang="en-US" sz="3000" dirty="0">
                <a:latin typeface="微軟正黑體" pitchFamily="34" charset="-120"/>
                <a:ea typeface="微軟正黑體" pitchFamily="34" charset="-120"/>
              </a:rPr>
              <a:t>部社區營造三期及村落文化發展計畫之相關</a:t>
            </a:r>
            <a:r>
              <a:rPr lang="zh-TW" altLang="en-US" sz="3000" dirty="0" smtClean="0">
                <a:latin typeface="微軟正黑體" pitchFamily="34" charset="-120"/>
                <a:ea typeface="微軟正黑體" pitchFamily="34" charset="-120"/>
              </a:rPr>
              <a:t>政策所產出，也催生許多素人圖畫家，此種由政府、社區、在地藝術家共同產出繪本的形式，符合地方治理的哪種特色？</a:t>
            </a:r>
            <a:endParaRPr lang="en-US" altLang="zh-TW" sz="3000" dirty="0" smtClean="0">
              <a:latin typeface="微軟正黑體" pitchFamily="34" charset="-120"/>
              <a:ea typeface="微軟正黑體" pitchFamily="34" charset="-120"/>
            </a:endParaRPr>
          </a:p>
          <a:p>
            <a:pPr marL="514350" indent="-514350">
              <a:lnSpc>
                <a:spcPct val="150000"/>
              </a:lnSpc>
              <a:buNone/>
            </a:pPr>
            <a:r>
              <a:rPr lang="en-US" altLang="zh-TW" sz="3000" b="1" dirty="0" smtClean="0">
                <a:solidFill>
                  <a:srgbClr val="FF0000"/>
                </a:solidFill>
                <a:latin typeface="微軟正黑體" pitchFamily="34" charset="-120"/>
                <a:ea typeface="微軟正黑體" pitchFamily="34" charset="-120"/>
              </a:rPr>
              <a:t>A</a:t>
            </a:r>
            <a:r>
              <a:rPr lang="zh-TW" altLang="en-US" sz="3000" b="1" dirty="0" smtClean="0">
                <a:solidFill>
                  <a:srgbClr val="FF0000"/>
                </a:solidFill>
                <a:latin typeface="微軟正黑體" pitchFamily="34" charset="-120"/>
                <a:ea typeface="微軟正黑體" pitchFamily="34" charset="-120"/>
              </a:rPr>
              <a:t>：參考答案：整合地方人力與資源</a:t>
            </a:r>
          </a:p>
          <a:p>
            <a:pPr marL="514350" indent="-514350">
              <a:lnSpc>
                <a:spcPct val="150000"/>
              </a:lnSpc>
              <a:buFont typeface="+mj-lt"/>
              <a:buAutoNum type="arabicPeriod"/>
            </a:pPr>
            <a:endParaRPr lang="zh-TW" altLang="en-US" sz="3000" dirty="0">
              <a:latin typeface="微軟正黑體" pitchFamily="34" charset="-120"/>
              <a:ea typeface="微軟正黑體" pitchFamily="34" charset="-120"/>
            </a:endParaRPr>
          </a:p>
        </p:txBody>
      </p:sp>
      <p:grpSp>
        <p:nvGrpSpPr>
          <p:cNvPr id="5" name="群組 17"/>
          <p:cNvGrpSpPr>
            <a:grpSpLocks/>
          </p:cNvGrpSpPr>
          <p:nvPr/>
        </p:nvGrpSpPr>
        <p:grpSpPr bwMode="auto">
          <a:xfrm>
            <a:off x="92075" y="57150"/>
            <a:ext cx="2679725" cy="1050925"/>
            <a:chOff x="0" y="0"/>
            <a:chExt cx="2680481" cy="1051560"/>
          </a:xfrm>
        </p:grpSpPr>
        <p:sp>
          <p:nvSpPr>
            <p:cNvPr id="6" name="框架 5"/>
            <p:cNvSpPr/>
            <p:nvPr/>
          </p:nvSpPr>
          <p:spPr>
            <a:xfrm>
              <a:off x="0" y="0"/>
              <a:ext cx="2680481"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文字方塊 16"/>
            <p:cNvSpPr txBox="1">
              <a:spLocks noChangeArrowheads="1"/>
            </p:cNvSpPr>
            <p:nvPr/>
          </p:nvSpPr>
          <p:spPr bwMode="auto">
            <a:xfrm>
              <a:off x="217170" y="228600"/>
              <a:ext cx="2237141" cy="585128"/>
            </a:xfrm>
            <a:prstGeom prst="rect">
              <a:avLst/>
            </a:prstGeom>
            <a:noFill/>
            <a:ln w="9525">
              <a:noFill/>
              <a:miter lim="800000"/>
              <a:headEnd/>
              <a:tailEnd/>
            </a:ln>
          </p:spPr>
          <p:txBody>
            <a:bodyPr wrap="none">
              <a:spAutoFit/>
            </a:bodyPr>
            <a:lstStyle/>
            <a:p>
              <a:r>
                <a:rPr lang="zh-TW" altLang="en-US" sz="3200" b="1" dirty="0" smtClean="0">
                  <a:latin typeface="微軟正黑體" pitchFamily="34" charset="-120"/>
                  <a:ea typeface="微軟正黑體" pitchFamily="34" charset="-120"/>
                </a:rPr>
                <a:t>日常小考箱</a:t>
              </a:r>
              <a:endParaRPr lang="en-US" altLang="zh-TW" sz="3200" b="1" dirty="0" smtClean="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3447094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12776"/>
            <a:ext cx="8229600" cy="4525963"/>
          </a:xfrm>
        </p:spPr>
        <p:txBody>
          <a:bodyPr>
            <a:noAutofit/>
          </a:bodyPr>
          <a:lstStyle/>
          <a:p>
            <a:pPr marL="514350" indent="-514350">
              <a:lnSpc>
                <a:spcPct val="150000"/>
              </a:lnSpc>
            </a:pPr>
            <a:r>
              <a:rPr lang="zh-TW" altLang="en-US" sz="3000" dirty="0" smtClean="0">
                <a:latin typeface="微軟正黑體" pitchFamily="34" charset="-120"/>
                <a:ea typeface="微軟正黑體" pitchFamily="34" charset="-120"/>
              </a:rPr>
              <a:t>摘錄至</a:t>
            </a:r>
            <a:r>
              <a:rPr lang="en-US" altLang="zh-TW" sz="3000" dirty="0" smtClean="0">
                <a:latin typeface="微軟正黑體" pitchFamily="34" charset="-120"/>
                <a:ea typeface="微軟正黑體" pitchFamily="34" charset="-120"/>
              </a:rPr>
              <a:t>《</a:t>
            </a:r>
            <a:r>
              <a:rPr lang="zh-TW" altLang="en-US" sz="3000" dirty="0">
                <a:latin typeface="微軟正黑體" pitchFamily="34" charset="-120"/>
                <a:ea typeface="微軟正黑體" pitchFamily="34" charset="-120"/>
              </a:rPr>
              <a:t>遠見雜誌</a:t>
            </a:r>
            <a:r>
              <a:rPr lang="en-US" altLang="zh-TW" sz="3000" dirty="0" smtClean="0">
                <a:latin typeface="微軟正黑體" pitchFamily="34" charset="-120"/>
                <a:ea typeface="微軟正黑體" pitchFamily="34" charset="-120"/>
              </a:rPr>
              <a:t>》</a:t>
            </a:r>
            <a:r>
              <a:rPr lang="zh-TW" altLang="en-US" sz="3000" b="1" dirty="0">
                <a:latin typeface="微軟正黑體" pitchFamily="34" charset="-120"/>
                <a:ea typeface="微軟正黑體" pitchFamily="34" charset="-120"/>
              </a:rPr>
              <a:t>第四屆智慧城市大調查</a:t>
            </a:r>
          </a:p>
          <a:p>
            <a:pPr marL="514350" indent="-514350" algn="r">
              <a:lnSpc>
                <a:spcPct val="150000"/>
              </a:lnSpc>
              <a:buNone/>
            </a:pPr>
            <a:r>
              <a:rPr lang="en-US" altLang="zh-TW" sz="3000" b="1" u="sng" dirty="0" smtClean="0">
                <a:latin typeface="微軟正黑體" pitchFamily="34" charset="-120"/>
                <a:ea typeface="微軟正黑體" pitchFamily="34" charset="-120"/>
                <a:hlinkClick r:id="rId3"/>
              </a:rPr>
              <a:t>2018</a:t>
            </a:r>
            <a:r>
              <a:rPr lang="zh-TW" altLang="en-US" sz="3000" b="1" u="sng" dirty="0">
                <a:latin typeface="微軟正黑體" pitchFamily="34" charset="-120"/>
                <a:ea typeface="微軟正黑體" pitchFamily="34" charset="-120"/>
                <a:hlinkClick r:id="rId3"/>
              </a:rPr>
              <a:t>年</a:t>
            </a:r>
            <a:r>
              <a:rPr lang="en-US" altLang="zh-TW" sz="3000" b="1" u="sng" dirty="0">
                <a:latin typeface="微軟正黑體" pitchFamily="34" charset="-120"/>
                <a:ea typeface="微軟正黑體" pitchFamily="34" charset="-120"/>
                <a:hlinkClick r:id="rId3"/>
              </a:rPr>
              <a:t>4</a:t>
            </a:r>
            <a:r>
              <a:rPr lang="zh-TW" altLang="en-US" sz="3000" b="1" u="sng" dirty="0">
                <a:latin typeface="微軟正黑體" pitchFamily="34" charset="-120"/>
                <a:ea typeface="微軟正黑體" pitchFamily="34" charset="-120"/>
                <a:hlinkClick r:id="rId3"/>
              </a:rPr>
              <a:t>月號</a:t>
            </a:r>
            <a:endParaRPr lang="zh-TW" altLang="en-US" sz="3000" b="1" u="sng" dirty="0">
              <a:latin typeface="微軟正黑體" pitchFamily="34" charset="-120"/>
              <a:ea typeface="微軟正黑體" pitchFamily="34" charset="-120"/>
            </a:endParaRPr>
          </a:p>
          <a:p>
            <a:pPr marL="514350" indent="-514350">
              <a:lnSpc>
                <a:spcPct val="150000"/>
              </a:lnSpc>
            </a:pPr>
            <a:r>
              <a:rPr lang="zh-TW" altLang="en-US" sz="3000" dirty="0" smtClean="0">
                <a:latin typeface="微軟正黑體" pitchFamily="34" charset="-120"/>
                <a:ea typeface="微軟正黑體" pitchFamily="34" charset="-120"/>
              </a:rPr>
              <a:t>台灣雖地狹人稠，卻擁有發展</a:t>
            </a:r>
            <a:r>
              <a:rPr lang="en-US" altLang="zh-TW" sz="3000" dirty="0" smtClean="0">
                <a:latin typeface="微軟正黑體" pitchFamily="34" charset="-120"/>
                <a:ea typeface="微軟正黑體" pitchFamily="34" charset="-120"/>
              </a:rPr>
              <a:t>AI</a:t>
            </a:r>
            <a:r>
              <a:rPr lang="zh-TW" altLang="en-US" sz="3000" dirty="0" smtClean="0">
                <a:latin typeface="微軟正黑體" pitchFamily="34" charset="-120"/>
                <a:ea typeface="微軟正黑體" pitchFamily="34" charset="-120"/>
              </a:rPr>
              <a:t>與</a:t>
            </a:r>
            <a:r>
              <a:rPr lang="en-US" altLang="zh-TW" sz="3000" dirty="0" smtClean="0">
                <a:latin typeface="微軟正黑體" pitchFamily="34" charset="-120"/>
                <a:ea typeface="微軟正黑體" pitchFamily="34" charset="-120"/>
              </a:rPr>
              <a:t>5G</a:t>
            </a:r>
            <a:r>
              <a:rPr lang="zh-TW" altLang="en-US" sz="3000" dirty="0" smtClean="0">
                <a:latin typeface="微軟正黑體" pitchFamily="34" charset="-120"/>
                <a:ea typeface="微軟正黑體" pitchFamily="34" charset="-120"/>
              </a:rPr>
              <a:t>的最佳環境。</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遠見</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今年盤點四大構面，解構智慧城市特色，並且發現地域隔閡、政黨定位已逐漸模糊，跨縣市合作成為治理王道。</a:t>
            </a:r>
          </a:p>
          <a:p>
            <a:pPr marL="514350" indent="-514350">
              <a:lnSpc>
                <a:spcPct val="150000"/>
              </a:lnSpc>
            </a:pPr>
            <a:endParaRPr lang="zh-TW" altLang="en-US" sz="3000" dirty="0">
              <a:latin typeface="微軟正黑體" pitchFamily="34" charset="-120"/>
              <a:ea typeface="微軟正黑體" pitchFamily="34" charset="-120"/>
            </a:endParaRPr>
          </a:p>
        </p:txBody>
      </p:sp>
      <p:grpSp>
        <p:nvGrpSpPr>
          <p:cNvPr id="5" name="群組 17"/>
          <p:cNvGrpSpPr>
            <a:grpSpLocks/>
          </p:cNvGrpSpPr>
          <p:nvPr/>
        </p:nvGrpSpPr>
        <p:grpSpPr bwMode="auto">
          <a:xfrm>
            <a:off x="92075" y="116632"/>
            <a:ext cx="2251075" cy="1050925"/>
            <a:chOff x="0" y="0"/>
            <a:chExt cx="2251710" cy="1051560"/>
          </a:xfrm>
        </p:grpSpPr>
        <p:sp>
          <p:nvSpPr>
            <p:cNvPr id="6" name="框架 5"/>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時事議題</a:t>
              </a:r>
              <a:endParaRPr kumimoji="0" lang="zh-TW" altLang="en-US" sz="3200" b="1" dirty="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3890698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12776"/>
            <a:ext cx="8229600" cy="4713387"/>
          </a:xfrm>
        </p:spPr>
        <p:txBody>
          <a:bodyPr>
            <a:noAutofit/>
          </a:bodyPr>
          <a:lstStyle/>
          <a:p>
            <a:pPr>
              <a:lnSpc>
                <a:spcPct val="150000"/>
              </a:lnSpc>
            </a:pPr>
            <a:r>
              <a:rPr lang="zh-TW" altLang="en-US" sz="3000" dirty="0">
                <a:latin typeface="微軟正黑體" pitchFamily="34" charset="-120"/>
                <a:ea typeface="微軟正黑體" pitchFamily="34" charset="-120"/>
              </a:rPr>
              <a:t>各縣市對智慧城市的定義分歧，但有趣的是，核心精神卻相似，均是「藉助科技解決治理所面臨的問題」</a:t>
            </a:r>
            <a:r>
              <a:rPr lang="zh-TW" altLang="en-US" sz="3000" dirty="0" smtClean="0">
                <a:latin typeface="微軟正黑體" pitchFamily="34" charset="-120"/>
                <a:ea typeface="微軟正黑體" pitchFamily="34" charset="-120"/>
              </a:rPr>
              <a:t>。</a:t>
            </a:r>
            <a:endParaRPr lang="en-US" altLang="zh-TW" sz="3000" dirty="0" smtClean="0">
              <a:latin typeface="微軟正黑體" pitchFamily="34" charset="-120"/>
              <a:ea typeface="微軟正黑體" pitchFamily="34" charset="-120"/>
            </a:endParaRPr>
          </a:p>
          <a:p>
            <a:pPr>
              <a:lnSpc>
                <a:spcPct val="150000"/>
              </a:lnSpc>
            </a:pPr>
            <a:r>
              <a:rPr lang="zh-TW" altLang="en-US" sz="3000" dirty="0">
                <a:latin typeface="微軟正黑體" pitchFamily="34" charset="-120"/>
                <a:ea typeface="微軟正黑體" pitchFamily="34" charset="-120"/>
              </a:rPr>
              <a:t>縣市合作面向</a:t>
            </a:r>
            <a:r>
              <a:rPr lang="zh-TW" altLang="en-US" sz="3000" dirty="0" smtClean="0">
                <a:latin typeface="微軟正黑體" pitchFamily="34" charset="-120"/>
                <a:ea typeface="微軟正黑體" pitchFamily="34" charset="-120"/>
              </a:rPr>
              <a:t>，項目</a:t>
            </a:r>
            <a:r>
              <a:rPr lang="zh-TW" altLang="en-US" sz="3000" dirty="0">
                <a:latin typeface="微軟正黑體" pitchFamily="34" charset="-120"/>
                <a:ea typeface="微軟正黑體" pitchFamily="34" charset="-120"/>
              </a:rPr>
              <a:t>琳琅滿目</a:t>
            </a:r>
            <a:r>
              <a:rPr lang="zh-TW" altLang="en-US" sz="3000" dirty="0" smtClean="0">
                <a:latin typeface="微軟正黑體" pitchFamily="34" charset="-120"/>
                <a:ea typeface="微軟正黑體" pitchFamily="34" charset="-120"/>
              </a:rPr>
              <a:t>。</a:t>
            </a:r>
            <a:endParaRPr lang="zh-TW" altLang="en-US" sz="3000" dirty="0">
              <a:latin typeface="微軟正黑體" pitchFamily="34" charset="-120"/>
              <a:ea typeface="微軟正黑體" pitchFamily="34" charset="-120"/>
            </a:endParaRPr>
          </a:p>
        </p:txBody>
      </p:sp>
      <p:grpSp>
        <p:nvGrpSpPr>
          <p:cNvPr id="4" name="群組 17"/>
          <p:cNvGrpSpPr>
            <a:grpSpLocks/>
          </p:cNvGrpSpPr>
          <p:nvPr/>
        </p:nvGrpSpPr>
        <p:grpSpPr bwMode="auto">
          <a:xfrm>
            <a:off x="92075" y="116632"/>
            <a:ext cx="2251075" cy="1050925"/>
            <a:chOff x="0" y="0"/>
            <a:chExt cx="2251710" cy="1051560"/>
          </a:xfrm>
        </p:grpSpPr>
        <p:sp>
          <p:nvSpPr>
            <p:cNvPr id="5" name="框架 4"/>
            <p:cNvSpPr/>
            <p:nvPr/>
          </p:nvSpPr>
          <p:spPr>
            <a:xfrm>
              <a:off x="0" y="0"/>
              <a:ext cx="2251710"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6" name="文字方塊 16"/>
            <p:cNvSpPr txBox="1">
              <a:spLocks noChangeArrowheads="1"/>
            </p:cNvSpPr>
            <p:nvPr/>
          </p:nvSpPr>
          <p:spPr bwMode="auto">
            <a:xfrm>
              <a:off x="217170" y="228600"/>
              <a:ext cx="1826656" cy="585128"/>
            </a:xfrm>
            <a:prstGeom prst="rect">
              <a:avLst/>
            </a:prstGeom>
            <a:noFill/>
            <a:ln w="9525">
              <a:noFill/>
              <a:miter lim="800000"/>
              <a:headEnd/>
              <a:tailEnd/>
            </a:ln>
          </p:spPr>
          <p:txBody>
            <a:bodyPr wrap="none">
              <a:spAutoFit/>
            </a:bodyPr>
            <a:lstStyle/>
            <a:p>
              <a:r>
                <a:rPr kumimoji="0" lang="zh-TW" altLang="en-US" sz="3200" b="1" dirty="0" smtClean="0">
                  <a:latin typeface="微軟正黑體" pitchFamily="34" charset="-120"/>
                  <a:ea typeface="微軟正黑體" pitchFamily="34" charset="-120"/>
                </a:rPr>
                <a:t>議題剖析</a:t>
              </a:r>
              <a:endParaRPr kumimoji="0" lang="zh-TW" altLang="en-US" sz="3200" b="1" dirty="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3207354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2555875" y="0"/>
            <a:ext cx="4968875" cy="692150"/>
          </a:xfrm>
        </p:spPr>
        <p:txBody>
          <a:bodyPr>
            <a:normAutofit fontScale="90000"/>
          </a:bodyPr>
          <a:lstStyle/>
          <a:p>
            <a:r>
              <a:rPr smtClean="0"/>
              <a:t>副署</a:t>
            </a:r>
          </a:p>
        </p:txBody>
      </p:sp>
      <p:sp>
        <p:nvSpPr>
          <p:cNvPr id="37891" name="內容版面配置區 2"/>
          <p:cNvSpPr>
            <a:spLocks noGrp="1"/>
          </p:cNvSpPr>
          <p:nvPr>
            <p:ph type="body" sz="quarter" idx="13"/>
          </p:nvPr>
        </p:nvSpPr>
        <p:spPr/>
        <p:txBody>
          <a:bodyPr/>
          <a:lstStyle/>
          <a:p>
            <a:pPr>
              <a:buFont typeface="Arial" pitchFamily="34" charset="0"/>
              <a:buChar char="•"/>
            </a:pPr>
            <a:r>
              <a:t>在內閣制國家，法令由虛位的國家元首正式簽署頒布前，必須經閣揆與相關閣員簽名確認，此即副署。</a:t>
            </a:r>
            <a:endParaRPr lang="en-US" altLang="zh-TW"/>
          </a:p>
          <a:p>
            <a:pPr>
              <a:buFont typeface="Arial" pitchFamily="34" charset="0"/>
              <a:buChar char="•"/>
            </a:pPr>
            <a:r>
              <a:t>依英國憲法，國王君臨而不統治，一切行為，至少須有國務員一人副署，力能生效，則每一國務員，關於主管事項，均須副署。</a:t>
            </a:r>
          </a:p>
        </p:txBody>
      </p:sp>
      <p:sp>
        <p:nvSpPr>
          <p:cNvPr id="37892" name="投影片編號版面配置區 3"/>
          <p:cNvSpPr>
            <a:spLocks noGrp="1"/>
          </p:cNvSpPr>
          <p:nvPr>
            <p:ph type="sldNum" sz="quarter" idx="16"/>
          </p:nvPr>
        </p:nvSpPr>
        <p:spPr bwMode="auto">
          <a:noFill/>
          <a:ln>
            <a:miter lim="800000"/>
            <a:headEnd/>
            <a:tailEnd/>
          </a:ln>
        </p:spPr>
        <p:txBody>
          <a:bodyPr/>
          <a:lstStyle/>
          <a:p>
            <a:fld id="{DBA8834B-B136-4E68-8E40-8B7C4A0F5CA7}" type="slidenum">
              <a:rPr lang="zh-TW" altLang="en-US" smtClean="0"/>
              <a:pPr/>
              <a:t>8</a:t>
            </a:fld>
            <a:endParaRPr lang="zh-TW" alt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332656"/>
            <a:ext cx="8229600" cy="5793507"/>
          </a:xfrm>
        </p:spPr>
        <p:txBody>
          <a:bodyPr>
            <a:normAutofit/>
          </a:bodyPr>
          <a:lstStyle/>
          <a:p>
            <a:pPr>
              <a:lnSpc>
                <a:spcPct val="150000"/>
              </a:lnSpc>
            </a:pPr>
            <a:r>
              <a:rPr lang="zh-TW" altLang="en-US" sz="3000" dirty="0" smtClean="0">
                <a:latin typeface="微軟正黑體" pitchFamily="34" charset="-120"/>
                <a:ea typeface="微軟正黑體" pitchFamily="34" charset="-120"/>
              </a:rPr>
              <a:t>例如台北市和連江縣，儘管隔著台灣海峽，首長分屬不同政黨，仍開啟智慧城市的合作。由於馬祖專科醫師較少，縣民在醫院照</a:t>
            </a:r>
            <a:r>
              <a:rPr lang="en-US" altLang="zh-TW" sz="3000" dirty="0" smtClean="0">
                <a:latin typeface="微軟正黑體" pitchFamily="34" charset="-120"/>
                <a:ea typeface="微軟正黑體" pitchFamily="34" charset="-120"/>
              </a:rPr>
              <a:t>X</a:t>
            </a:r>
            <a:r>
              <a:rPr lang="zh-TW" altLang="en-US" sz="3000" dirty="0" smtClean="0">
                <a:latin typeface="微軟正黑體" pitchFamily="34" charset="-120"/>
                <a:ea typeface="微軟正黑體" pitchFamily="34" charset="-120"/>
              </a:rPr>
              <a:t>光片後，可立刻傳輸到台北市聯合醫院，醫生判讀後視訊會診，為連江縣病患看病。</a:t>
            </a:r>
          </a:p>
          <a:p>
            <a:pPr>
              <a:lnSpc>
                <a:spcPct val="150000"/>
              </a:lnSpc>
            </a:pPr>
            <a:r>
              <a:rPr lang="zh-TW" altLang="en-US" sz="3000" dirty="0" smtClean="0">
                <a:latin typeface="微軟正黑體" pitchFamily="34" charset="-120"/>
                <a:ea typeface="微軟正黑體" pitchFamily="34" charset="-120"/>
              </a:rPr>
              <a:t>在資源開放與共享的時代，各縣市能打破政治、地域藩籬，正是邁向智慧城市的最佳途徑。</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340768"/>
            <a:ext cx="8229600" cy="4785395"/>
          </a:xfrm>
        </p:spPr>
        <p:txBody>
          <a:bodyPr>
            <a:normAutofit/>
          </a:bodyPr>
          <a:lstStyle/>
          <a:p>
            <a:pPr marL="514350" indent="-514350">
              <a:lnSpc>
                <a:spcPct val="150000"/>
              </a:lnSpc>
              <a:buNone/>
            </a:pPr>
            <a:r>
              <a:rPr lang="en-US" altLang="zh-TW" sz="3000" dirty="0" smtClean="0">
                <a:latin typeface="微軟正黑體" pitchFamily="34" charset="-120"/>
                <a:ea typeface="微軟正黑體" pitchFamily="34" charset="-120"/>
              </a:rPr>
              <a:t>Q</a:t>
            </a:r>
            <a:r>
              <a:rPr lang="zh-TW" altLang="en-US" sz="3000" dirty="0" smtClean="0">
                <a:latin typeface="微軟正黑體" pitchFamily="34" charset="-120"/>
                <a:ea typeface="微軟正黑體" pitchFamily="34" charset="-120"/>
              </a:rPr>
              <a:t>：若從地方政府權限劃分的角度，分析智慧城市的建構，此種合作屬於自治事項或委辦事項？</a:t>
            </a:r>
            <a:endParaRPr lang="en-US" altLang="zh-TW" sz="3000" dirty="0" smtClean="0">
              <a:latin typeface="微軟正黑體" pitchFamily="34" charset="-120"/>
              <a:ea typeface="微軟正黑體" pitchFamily="34" charset="-120"/>
            </a:endParaRPr>
          </a:p>
          <a:p>
            <a:pPr marL="514350" indent="-514350">
              <a:lnSpc>
                <a:spcPct val="150000"/>
              </a:lnSpc>
              <a:buNone/>
            </a:pPr>
            <a:r>
              <a:rPr lang="en-US" altLang="zh-TW" sz="3000" dirty="0" smtClean="0">
                <a:solidFill>
                  <a:srgbClr val="FF0000"/>
                </a:solidFill>
                <a:latin typeface="微軟正黑體" pitchFamily="34" charset="-120"/>
                <a:ea typeface="微軟正黑體" pitchFamily="34" charset="-120"/>
              </a:rPr>
              <a:t>A</a:t>
            </a:r>
            <a:r>
              <a:rPr lang="zh-TW" altLang="en-US" sz="3000" dirty="0" smtClean="0">
                <a:solidFill>
                  <a:srgbClr val="FF0000"/>
                </a:solidFill>
                <a:latin typeface="微軟正黑體" pitchFamily="34" charset="-120"/>
                <a:ea typeface="微軟正黑體" pitchFamily="34" charset="-120"/>
              </a:rPr>
              <a:t>：參考答案：各縣市互相合作，屬於</a:t>
            </a:r>
            <a:r>
              <a:rPr lang="zh-TW" altLang="en-US" sz="3000" b="1" dirty="0" smtClean="0">
                <a:solidFill>
                  <a:srgbClr val="0070C0"/>
                </a:solidFill>
                <a:latin typeface="微軟正黑體" pitchFamily="34" charset="-120"/>
                <a:ea typeface="微軟正黑體" pitchFamily="34" charset="-120"/>
              </a:rPr>
              <a:t>自治事項</a:t>
            </a:r>
            <a:r>
              <a:rPr lang="zh-TW" altLang="en-US" sz="3000" dirty="0" smtClean="0">
                <a:solidFill>
                  <a:srgbClr val="FF0000"/>
                </a:solidFill>
                <a:latin typeface="微軟正黑體" pitchFamily="34" charset="-120"/>
                <a:ea typeface="微軟正黑體" pitchFamily="34" charset="-120"/>
              </a:rPr>
              <a:t>中的跨區域事項，也有機會經營合辦事業，打破政治、地域藩籬。</a:t>
            </a:r>
          </a:p>
          <a:p>
            <a:pPr marL="514350" indent="-514350">
              <a:lnSpc>
                <a:spcPct val="150000"/>
              </a:lnSpc>
              <a:buFont typeface="+mj-lt"/>
              <a:buAutoNum type="arabicPeriod"/>
            </a:pPr>
            <a:endParaRPr lang="zh-TW" altLang="en-US" sz="3000" dirty="0">
              <a:latin typeface="微軟正黑體" pitchFamily="34" charset="-120"/>
              <a:ea typeface="微軟正黑體" pitchFamily="34" charset="-120"/>
            </a:endParaRPr>
          </a:p>
        </p:txBody>
      </p:sp>
      <p:grpSp>
        <p:nvGrpSpPr>
          <p:cNvPr id="6" name="群組 17"/>
          <p:cNvGrpSpPr>
            <a:grpSpLocks/>
          </p:cNvGrpSpPr>
          <p:nvPr/>
        </p:nvGrpSpPr>
        <p:grpSpPr bwMode="auto">
          <a:xfrm>
            <a:off x="92075" y="57150"/>
            <a:ext cx="2679725" cy="1050925"/>
            <a:chOff x="0" y="0"/>
            <a:chExt cx="2680481" cy="1051560"/>
          </a:xfrm>
        </p:grpSpPr>
        <p:sp>
          <p:nvSpPr>
            <p:cNvPr id="7" name="框架 6"/>
            <p:cNvSpPr/>
            <p:nvPr/>
          </p:nvSpPr>
          <p:spPr>
            <a:xfrm>
              <a:off x="0" y="0"/>
              <a:ext cx="2680481" cy="1051560"/>
            </a:xfrm>
            <a:prstGeom prst="fram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8" name="文字方塊 16"/>
            <p:cNvSpPr txBox="1">
              <a:spLocks noChangeArrowheads="1"/>
            </p:cNvSpPr>
            <p:nvPr/>
          </p:nvSpPr>
          <p:spPr bwMode="auto">
            <a:xfrm>
              <a:off x="217170" y="228600"/>
              <a:ext cx="2237141" cy="585128"/>
            </a:xfrm>
            <a:prstGeom prst="rect">
              <a:avLst/>
            </a:prstGeom>
            <a:noFill/>
            <a:ln w="9525">
              <a:noFill/>
              <a:miter lim="800000"/>
              <a:headEnd/>
              <a:tailEnd/>
            </a:ln>
          </p:spPr>
          <p:txBody>
            <a:bodyPr wrap="none">
              <a:spAutoFit/>
            </a:bodyPr>
            <a:lstStyle/>
            <a:p>
              <a:r>
                <a:rPr lang="zh-TW" altLang="en-US" sz="3200" b="1" dirty="0" smtClean="0">
                  <a:latin typeface="微軟正黑體" pitchFamily="34" charset="-120"/>
                  <a:ea typeface="微軟正黑體" pitchFamily="34" charset="-120"/>
                </a:rPr>
                <a:t>日常小考箱</a:t>
              </a:r>
              <a:endParaRPr lang="en-US" altLang="zh-TW" sz="3200" b="1" dirty="0" smtClean="0">
                <a:latin typeface="微軟正黑體" pitchFamily="34" charset="-120"/>
                <a:ea typeface="微軟正黑體" pitchFamily="34" charset="-120"/>
              </a:endParaRPr>
            </a:p>
          </p:txBody>
        </p:sp>
      </p:grpSp>
    </p:spTree>
    <p:extLst>
      <p:ext uri="{BB962C8B-B14F-4D97-AF65-F5344CB8AC3E}">
        <p14:creationId xmlns="" xmlns:p14="http://schemas.microsoft.com/office/powerpoint/2010/main" val="1946732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786210"/>
          </a:xfrm>
        </p:spPr>
        <p:txBody>
          <a:bodyPr>
            <a:normAutofit/>
          </a:bodyPr>
          <a:lstStyle/>
          <a:p>
            <a:pPr marL="742950" indent="-742950" algn="l">
              <a:lnSpc>
                <a:spcPct val="150000"/>
              </a:lnSpc>
              <a:buFont typeface="Arial" pitchFamily="34" charset="0"/>
              <a:buChar char="•"/>
            </a:pPr>
            <a:r>
              <a:rPr lang="zh-TW" altLang="en-US" sz="3200" dirty="0">
                <a:latin typeface="微軟正黑體" pitchFamily="34" charset="-120"/>
                <a:ea typeface="微軟正黑體" pitchFamily="34" charset="-120"/>
              </a:rPr>
              <a:t>如何能讓</a:t>
            </a:r>
            <a:r>
              <a:rPr lang="zh-TW" altLang="en-US" sz="3200" dirty="0" smtClean="0">
                <a:latin typeface="微軟正黑體" pitchFamily="34" charset="-120"/>
                <a:ea typeface="微軟正黑體" pitchFamily="34" charset="-120"/>
              </a:rPr>
              <a:t>治理工作發揮最大的效能，為民眾提供最好的服務？</a:t>
            </a:r>
            <a:endParaRPr lang="zh-TW" altLang="en-US" sz="3200" dirty="0">
              <a:latin typeface="微軟正黑體" pitchFamily="34" charset="-120"/>
              <a:ea typeface="微軟正黑體" pitchFamily="34" charset="-120"/>
            </a:endParaRPr>
          </a:p>
        </p:txBody>
      </p:sp>
      <p:pic>
        <p:nvPicPr>
          <p:cNvPr id="1026" name="Picture 2" descr="C:\Program Files\Microsoft Office\MEDIA\CAGCAT10\j0205462.wm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847" y="3448373"/>
            <a:ext cx="2088232" cy="2077733"/>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Program Files\Microsoft Office\MEDIA\CAGCAT10\j0149481.wm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72200" y="1840382"/>
            <a:ext cx="2144162" cy="2178867"/>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4" name="表格 3"/>
          <p:cNvGraphicFramePr>
            <a:graphicFrameLocks noGrp="1"/>
          </p:cNvGraphicFramePr>
          <p:nvPr>
            <p:extLst>
              <p:ext uri="{D42A27DB-BD31-4B8C-83A1-F6EECF244321}">
                <p14:modId xmlns="" xmlns:p14="http://schemas.microsoft.com/office/powerpoint/2010/main" val="1046314997"/>
              </p:ext>
            </p:extLst>
          </p:nvPr>
        </p:nvGraphicFramePr>
        <p:xfrm>
          <a:off x="2971111" y="4191172"/>
          <a:ext cx="4744489" cy="1554480"/>
        </p:xfrm>
        <a:graphic>
          <a:graphicData uri="http://schemas.openxmlformats.org/drawingml/2006/table">
            <a:tbl>
              <a:tblPr firstRow="1" bandRow="1">
                <a:tableStyleId>{616DA210-FB5B-4158-B5E0-FEB733F419BA}</a:tableStyleId>
              </a:tblPr>
              <a:tblGrid>
                <a:gridCol w="4744489"/>
              </a:tblGrid>
              <a:tr h="370840">
                <a:tc>
                  <a:txBody>
                    <a:bodyPr/>
                    <a:lstStyle/>
                    <a:p>
                      <a:pPr>
                        <a:lnSpc>
                          <a:spcPct val="150000"/>
                        </a:lnSpc>
                      </a:pPr>
                      <a:r>
                        <a:rPr lang="zh-TW" altLang="en-US" sz="3200" dirty="0" smtClean="0">
                          <a:latin typeface="微軟正黑體" pitchFamily="34" charset="-120"/>
                          <a:ea typeface="微軟正黑體" pitchFamily="34" charset="-120"/>
                        </a:rPr>
                        <a:t>政府─輔導者的角色</a:t>
                      </a:r>
                      <a:endParaRPr lang="en-US" altLang="zh-TW" sz="3200" dirty="0" smtClean="0">
                        <a:latin typeface="微軟正黑體" pitchFamily="34" charset="-120"/>
                        <a:ea typeface="微軟正黑體" pitchFamily="34" charset="-120"/>
                      </a:endParaRPr>
                    </a:p>
                    <a:p>
                      <a:pPr>
                        <a:lnSpc>
                          <a:spcPct val="150000"/>
                        </a:lnSpc>
                      </a:pPr>
                      <a:r>
                        <a:rPr lang="zh-TW" altLang="en-US" sz="3200" dirty="0" smtClean="0">
                          <a:latin typeface="微軟正黑體" pitchFamily="34" charset="-120"/>
                          <a:ea typeface="微軟正黑體" pitchFamily="34" charset="-120"/>
                        </a:rPr>
                        <a:t>提供技術協助與經費支持</a:t>
                      </a:r>
                      <a:endParaRPr lang="zh-TW" altLang="en-US" sz="3200" dirty="0">
                        <a:latin typeface="微軟正黑體" pitchFamily="34" charset="-120"/>
                        <a:ea typeface="微軟正黑體" pitchFamily="34" charset="-120"/>
                      </a:endParaRPr>
                    </a:p>
                  </a:txBody>
                  <a:tcPr/>
                </a:tc>
              </a:tr>
            </a:tbl>
          </a:graphicData>
        </a:graphic>
      </p:graphicFrame>
      <p:graphicFrame>
        <p:nvGraphicFramePr>
          <p:cNvPr id="5" name="表格 4"/>
          <p:cNvGraphicFramePr>
            <a:graphicFrameLocks noGrp="1"/>
          </p:cNvGraphicFramePr>
          <p:nvPr>
            <p:extLst>
              <p:ext uri="{D42A27DB-BD31-4B8C-83A1-F6EECF244321}">
                <p14:modId xmlns="" xmlns:p14="http://schemas.microsoft.com/office/powerpoint/2010/main" val="2509789323"/>
              </p:ext>
            </p:extLst>
          </p:nvPr>
        </p:nvGraphicFramePr>
        <p:xfrm>
          <a:off x="3475167" y="2677639"/>
          <a:ext cx="2783632" cy="579120"/>
        </p:xfrm>
        <a:graphic>
          <a:graphicData uri="http://schemas.openxmlformats.org/drawingml/2006/table">
            <a:tbl>
              <a:tblPr firstRow="1" bandRow="1">
                <a:tableStyleId>{5DA37D80-6434-44D0-A028-1B22A696006F}</a:tableStyleId>
              </a:tblPr>
              <a:tblGrid>
                <a:gridCol w="2783632"/>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200" dirty="0" smtClean="0">
                          <a:latin typeface="微軟正黑體" pitchFamily="34" charset="-120"/>
                          <a:ea typeface="微軟正黑體" pitchFamily="34" charset="-120"/>
                        </a:rPr>
                        <a:t>民眾─主導者</a:t>
                      </a:r>
                      <a:endParaRPr lang="zh-TW" altLang="en-US" sz="3200" dirty="0">
                        <a:latin typeface="微軟正黑體" pitchFamily="34" charset="-120"/>
                        <a:ea typeface="微軟正黑體" pitchFamily="34" charset="-120"/>
                      </a:endParaRPr>
                    </a:p>
                  </a:txBody>
                  <a:tcPr/>
                </a:tc>
              </a:tr>
            </a:tbl>
          </a:graphicData>
        </a:graphic>
      </p:graphicFrame>
      <p:sp>
        <p:nvSpPr>
          <p:cNvPr id="6" name="十字形 5"/>
          <p:cNvSpPr/>
          <p:nvPr/>
        </p:nvSpPr>
        <p:spPr>
          <a:xfrm>
            <a:off x="4555287" y="3448373"/>
            <a:ext cx="576064" cy="576064"/>
          </a:xfrm>
          <a:prstGeom prst="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34459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a:lnSpc>
                <a:spcPct val="150000"/>
              </a:lnSpc>
            </a:pPr>
            <a:r>
              <a:rPr lang="zh-TW" altLang="en-US" sz="3000" dirty="0">
                <a:latin typeface="微軟正黑體" pitchFamily="34" charset="-120"/>
                <a:ea typeface="微軟正黑體" pitchFamily="34" charset="-120"/>
              </a:rPr>
              <a:t>我國友邦</a:t>
            </a:r>
            <a:r>
              <a:rPr lang="zh-TW" altLang="en-US" sz="3000" dirty="0" smtClean="0">
                <a:latin typeface="微軟正黑體" pitchFamily="34" charset="-120"/>
                <a:ea typeface="微軟正黑體" pitchFamily="34" charset="-120"/>
              </a:rPr>
              <a:t>索</a:t>
            </a:r>
            <a:r>
              <a:rPr lang="zh-TW" altLang="en-US" sz="3000" dirty="0">
                <a:latin typeface="微軟正黑體" pitchFamily="34" charset="-120"/>
                <a:ea typeface="微軟正黑體" pitchFamily="34" charset="-120"/>
              </a:rPr>
              <a:t>羅</a:t>
            </a:r>
            <a:r>
              <a:rPr lang="zh-TW" altLang="en-US" sz="3000" dirty="0" smtClean="0">
                <a:latin typeface="微軟正黑體" pitchFamily="34" charset="-120"/>
                <a:ea typeface="微軟正黑體" pitchFamily="34" charset="-120"/>
              </a:rPr>
              <a:t>門</a:t>
            </a:r>
            <a:r>
              <a:rPr lang="zh-TW" altLang="en-US" sz="3000" dirty="0">
                <a:latin typeface="微軟正黑體" pitchFamily="34" charset="-120"/>
                <a:ea typeface="微軟正黑體" pitchFamily="34" charset="-120"/>
              </a:rPr>
              <a:t>群島</a:t>
            </a:r>
            <a:r>
              <a:rPr lang="zh-TW" altLang="en-US" sz="3000" dirty="0" smtClean="0">
                <a:latin typeface="微軟正黑體" pitchFamily="34" charset="-120"/>
                <a:ea typeface="微軟正黑體" pitchFamily="34" charset="-120"/>
              </a:rPr>
              <a:t>舉行</a:t>
            </a:r>
            <a:r>
              <a:rPr lang="zh-TW" altLang="en-US" sz="3000" dirty="0">
                <a:latin typeface="微軟正黑體" pitchFamily="34" charset="-120"/>
                <a:ea typeface="微軟正黑體" pitchFamily="34" charset="-120"/>
              </a:rPr>
              <a:t>國民議會選舉，開票結果已出爐</a:t>
            </a:r>
            <a:r>
              <a:rPr lang="zh-TW" altLang="en-US" sz="3000" dirty="0" smtClean="0">
                <a:latin typeface="微軟正黑體" pitchFamily="34" charset="-120"/>
                <a:ea typeface="微軟正黑體" pitchFamily="34" charset="-120"/>
              </a:rPr>
              <a:t>。</a:t>
            </a:r>
            <a:r>
              <a:rPr lang="zh-TW" altLang="en-US" sz="3000" dirty="0">
                <a:latin typeface="微軟正黑體" pitchFamily="34" charset="-120"/>
                <a:ea typeface="微軟正黑體" pitchFamily="34" charset="-120"/>
              </a:rPr>
              <a:t>國會</a:t>
            </a:r>
            <a:r>
              <a:rPr lang="en-US" altLang="zh-TW" sz="3000" dirty="0">
                <a:latin typeface="微軟正黑體" pitchFamily="34" charset="-120"/>
                <a:ea typeface="微軟正黑體" pitchFamily="34" charset="-120"/>
              </a:rPr>
              <a:t>50</a:t>
            </a:r>
            <a:r>
              <a:rPr lang="zh-TW" altLang="en-US" sz="3000" dirty="0">
                <a:latin typeface="微軟正黑體" pitchFamily="34" charset="-120"/>
                <a:ea typeface="微軟正黑體" pitchFamily="34" charset="-120"/>
              </a:rPr>
              <a:t>席席次</a:t>
            </a:r>
            <a:r>
              <a:rPr lang="zh-TW" altLang="en-US" sz="3000" dirty="0" smtClean="0">
                <a:latin typeface="微軟正黑體" pitchFamily="34" charset="-120"/>
                <a:ea typeface="微軟正黑體" pitchFamily="34" charset="-120"/>
              </a:rPr>
              <a:t>結果，</a:t>
            </a:r>
            <a:r>
              <a:rPr lang="zh-TW" altLang="en-US" sz="3000" dirty="0">
                <a:latin typeface="微軟正黑體" pitchFamily="34" charset="-120"/>
                <a:ea typeface="微軟正黑體" pitchFamily="34" charset="-120"/>
              </a:rPr>
              <a:t>沒有單一政黨過半，目前是組成聯合政府的時刻，關於新政府組成未來會更清晰</a:t>
            </a:r>
            <a:r>
              <a:rPr lang="zh-TW" altLang="en-US" sz="3000" dirty="0" smtClean="0">
                <a:latin typeface="微軟正黑體" pitchFamily="34" charset="-120"/>
                <a:ea typeface="微軟正黑體" pitchFamily="34" charset="-120"/>
              </a:rPr>
              <a:t>。</a:t>
            </a:r>
            <a:endParaRPr lang="en-US" altLang="zh-TW" sz="3000" dirty="0" smtClean="0">
              <a:latin typeface="微軟正黑體" pitchFamily="34" charset="-120"/>
              <a:ea typeface="微軟正黑體" pitchFamily="34" charset="-120"/>
            </a:endParaRPr>
          </a:p>
          <a:p>
            <a:pPr>
              <a:lnSpc>
                <a:spcPct val="150000"/>
              </a:lnSpc>
            </a:pPr>
            <a:r>
              <a:rPr lang="zh-TW" altLang="en-US" sz="3000" dirty="0" smtClean="0">
                <a:latin typeface="微軟正黑體" pitchFamily="34" charset="-120"/>
                <a:ea typeface="微軟正黑體" pitchFamily="34" charset="-120"/>
              </a:rPr>
              <a:t>請根據上則新聞推論德國為何種體制？</a:t>
            </a:r>
          </a:p>
          <a:p>
            <a:pPr>
              <a:lnSpc>
                <a:spcPct val="150000"/>
              </a:lnSpc>
            </a:pPr>
            <a:endParaRPr lang="en-US" altLang="zh-TW" sz="3000" dirty="0" smtClean="0">
              <a:latin typeface="微軟正黑體" pitchFamily="34" charset="-120"/>
              <a:ea typeface="微軟正黑體" pitchFamily="34" charset="-120"/>
            </a:endParaRPr>
          </a:p>
        </p:txBody>
      </p:sp>
      <p:sp>
        <p:nvSpPr>
          <p:cNvPr id="4" name="內容版面配置區 2"/>
          <p:cNvSpPr txBox="1">
            <a:spLocks/>
          </p:cNvSpPr>
          <p:nvPr/>
        </p:nvSpPr>
        <p:spPr>
          <a:xfrm>
            <a:off x="584186" y="5004903"/>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zh-TW" altLang="en-US" dirty="0"/>
          </a:p>
        </p:txBody>
      </p:sp>
      <p:sp>
        <p:nvSpPr>
          <p:cNvPr id="5" name="標題 1"/>
          <p:cNvSpPr txBox="1">
            <a:spLocks/>
          </p:cNvSpPr>
          <p:nvPr/>
        </p:nvSpPr>
        <p:spPr>
          <a:xfrm>
            <a:off x="138113" y="173038"/>
            <a:ext cx="2136775" cy="7223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課後練習</a:t>
            </a:r>
          </a:p>
        </p:txBody>
      </p:sp>
    </p:spTree>
    <p:extLst>
      <p:ext uri="{BB962C8B-B14F-4D97-AF65-F5344CB8AC3E}">
        <p14:creationId xmlns="" xmlns:p14="http://schemas.microsoft.com/office/powerpoint/2010/main" val="10089775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548680"/>
            <a:ext cx="7886700" cy="5578250"/>
          </a:xfrm>
        </p:spPr>
        <p:txBody>
          <a:bodyPr>
            <a:normAutofit/>
          </a:bodyPr>
          <a:lstStyle/>
          <a:p>
            <a:pPr marL="514350" indent="-514350">
              <a:lnSpc>
                <a:spcPct val="150000"/>
              </a:lnSpc>
            </a:pPr>
            <a:r>
              <a:rPr lang="zh-TW" altLang="en-US" sz="3000" dirty="0" smtClean="0">
                <a:latin typeface="微軟正黑體" pitchFamily="34" charset="-120"/>
                <a:ea typeface="微軟正黑體" pitchFamily="34" charset="-120"/>
              </a:rPr>
              <a:t>參考答案：</a:t>
            </a:r>
            <a:endParaRPr lang="en-US" altLang="zh-TW" sz="3000" dirty="0" smtClean="0">
              <a:latin typeface="微軟正黑體" pitchFamily="34" charset="-120"/>
              <a:ea typeface="微軟正黑體" pitchFamily="34" charset="-120"/>
            </a:endParaRPr>
          </a:p>
          <a:p>
            <a:pPr marL="514350" indent="-514350">
              <a:lnSpc>
                <a:spcPct val="150000"/>
              </a:lnSpc>
            </a:pPr>
            <a:r>
              <a:rPr lang="zh-TW" altLang="en-US" sz="3000" dirty="0" smtClean="0">
                <a:latin typeface="微軟正黑體" pitchFamily="34" charset="-120"/>
                <a:ea typeface="微軟正黑體" pitchFamily="34" charset="-120"/>
              </a:rPr>
              <a:t>從題幹中是否組成</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聯合政府</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可推論，</a:t>
            </a:r>
            <a:r>
              <a:rPr lang="zh-TW" altLang="en-US" sz="3000" dirty="0">
                <a:latin typeface="微軟正黑體" pitchFamily="34" charset="-120"/>
                <a:ea typeface="微軟正黑體" pitchFamily="34" charset="-120"/>
              </a:rPr>
              <a:t>所羅門</a:t>
            </a:r>
            <a:r>
              <a:rPr lang="zh-TW" altLang="en-US" sz="3000" dirty="0" smtClean="0">
                <a:latin typeface="微軟正黑體" pitchFamily="34" charset="-120"/>
                <a:ea typeface="微軟正黑體" pitchFamily="34" charset="-120"/>
              </a:rPr>
              <a:t>屬於內閣制，內閣由國會過半數政黨組閣，當國會沒有政黨過半數時，多數黨便須跟其他政黨合作組閣，稱為聯合內閣。</a:t>
            </a:r>
            <a:endParaRPr lang="en-US" altLang="zh-TW" sz="3000" dirty="0" smtClean="0">
              <a:latin typeface="微軟正黑體" pitchFamily="34" charset="-120"/>
              <a:ea typeface="微軟正黑體" pitchFamily="34" charset="-120"/>
            </a:endParaRPr>
          </a:p>
          <a:p>
            <a:pPr marL="514350" indent="-514350">
              <a:lnSpc>
                <a:spcPct val="150000"/>
              </a:lnSpc>
            </a:pPr>
            <a:endParaRPr lang="zh-TW" altLang="en-US" sz="30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365496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268760"/>
            <a:ext cx="8229600" cy="4785395"/>
          </a:xfrm>
        </p:spPr>
        <p:txBody>
          <a:bodyPr>
            <a:normAutofit/>
          </a:bodyPr>
          <a:lstStyle/>
          <a:p>
            <a:pPr>
              <a:lnSpc>
                <a:spcPct val="150000"/>
              </a:lnSpc>
            </a:pPr>
            <a:r>
              <a:rPr lang="zh-TW" altLang="en-US" sz="3000" dirty="0" smtClean="0">
                <a:latin typeface="微軟正黑體" pitchFamily="34" charset="-120"/>
                <a:ea typeface="微軟正黑體" pitchFamily="34" charset="-120"/>
              </a:rPr>
              <a:t>某國政府之執政黨為國會多數黨，因政績不佳，民調持續低迷，引發要求首相下臺 的呼聲，該國已有多位執政黨籍的國會議員連署支持更換黨魁，要求舉行黨魁選舉。消息一出，引發國內股票市場震盪，多檔高股價的成交價格與數量均創下一個月新低的紀錄。 </a:t>
            </a:r>
            <a:endParaRPr lang="en-US" altLang="zh-TW" sz="3000" dirty="0">
              <a:latin typeface="微軟正黑體" pitchFamily="34" charset="-120"/>
              <a:ea typeface="微軟正黑體" pitchFamily="34" charset="-120"/>
            </a:endParaRPr>
          </a:p>
        </p:txBody>
      </p:sp>
      <p:sp>
        <p:nvSpPr>
          <p:cNvPr id="4" name="標題 1"/>
          <p:cNvSpPr txBox="1">
            <a:spLocks/>
          </p:cNvSpPr>
          <p:nvPr/>
        </p:nvSpPr>
        <p:spPr>
          <a:xfrm>
            <a:off x="138113" y="173038"/>
            <a:ext cx="2136775" cy="72231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歷屆試題</a:t>
            </a:r>
          </a:p>
        </p:txBody>
      </p:sp>
    </p:spTree>
    <p:extLst>
      <p:ext uri="{BB962C8B-B14F-4D97-AF65-F5344CB8AC3E}">
        <p14:creationId xmlns="" xmlns:p14="http://schemas.microsoft.com/office/powerpoint/2010/main" val="39396814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28650" y="476672"/>
            <a:ext cx="7886700" cy="5578250"/>
          </a:xfrm>
        </p:spPr>
        <p:txBody>
          <a:bodyPr>
            <a:normAutofit/>
          </a:bodyPr>
          <a:lstStyle/>
          <a:p>
            <a:pPr>
              <a:lnSpc>
                <a:spcPct val="150000"/>
              </a:lnSpc>
            </a:pPr>
            <a:r>
              <a:rPr lang="zh-TW" altLang="en-US" sz="3000" dirty="0" smtClean="0">
                <a:latin typeface="微軟正黑體" pitchFamily="34" charset="-120"/>
                <a:ea typeface="微軟正黑體" pitchFamily="34" charset="-120"/>
              </a:rPr>
              <a:t>依據題文訊息判斷該國的政治體制，下列敘述何者最可能？ </a:t>
            </a:r>
            <a:endParaRPr lang="en-US" altLang="zh-TW" sz="3000" dirty="0" smtClean="0">
              <a:latin typeface="微軟正黑體" pitchFamily="34" charset="-120"/>
              <a:ea typeface="微軟正黑體" pitchFamily="34" charset="-120"/>
            </a:endParaRPr>
          </a:p>
          <a:p>
            <a:pPr>
              <a:lnSpc>
                <a:spcPct val="150000"/>
              </a:lnSpc>
              <a:buNone/>
            </a:pPr>
            <a:r>
              <a:rPr lang="en-US" altLang="zh-TW" sz="3000" dirty="0" smtClean="0">
                <a:latin typeface="微軟正黑體" pitchFamily="34" charset="-120"/>
                <a:ea typeface="微軟正黑體" pitchFamily="34" charset="-120"/>
              </a:rPr>
              <a:t>(A)</a:t>
            </a:r>
            <a:r>
              <a:rPr lang="zh-TW" altLang="en-US" sz="3000" dirty="0" smtClean="0">
                <a:latin typeface="微軟正黑體" pitchFamily="34" charset="-120"/>
                <a:ea typeface="微軟正黑體" pitchFamily="34" charset="-120"/>
              </a:rPr>
              <a:t>該國屬於非競爭型的政黨體制 </a:t>
            </a:r>
            <a:endParaRPr lang="en-US" altLang="zh-TW" sz="3000" dirty="0" smtClean="0">
              <a:latin typeface="微軟正黑體" pitchFamily="34" charset="-120"/>
              <a:ea typeface="微軟正黑體" pitchFamily="34" charset="-120"/>
            </a:endParaRPr>
          </a:p>
          <a:p>
            <a:pPr>
              <a:lnSpc>
                <a:spcPct val="150000"/>
              </a:lnSpc>
              <a:buNone/>
            </a:pPr>
            <a:r>
              <a:rPr lang="en-US" altLang="zh-TW" sz="3000" dirty="0" smtClean="0">
                <a:latin typeface="微軟正黑體" pitchFamily="34" charset="-120"/>
                <a:ea typeface="微軟正黑體" pitchFamily="34" charset="-120"/>
              </a:rPr>
              <a:t>(B)</a:t>
            </a:r>
            <a:r>
              <a:rPr lang="zh-TW" altLang="en-US" sz="3000" dirty="0" smtClean="0">
                <a:latin typeface="微軟正黑體" pitchFamily="34" charset="-120"/>
                <a:ea typeface="微軟正黑體" pitchFamily="34" charset="-120"/>
              </a:rPr>
              <a:t>該國選舉制度採間接選舉制度 </a:t>
            </a:r>
            <a:endParaRPr lang="en-US" altLang="zh-TW" sz="3000" dirty="0" smtClean="0">
              <a:latin typeface="微軟正黑體" pitchFamily="34" charset="-120"/>
              <a:ea typeface="微軟正黑體" pitchFamily="34" charset="-120"/>
            </a:endParaRPr>
          </a:p>
          <a:p>
            <a:pPr>
              <a:lnSpc>
                <a:spcPct val="150000"/>
              </a:lnSpc>
              <a:buNone/>
            </a:pPr>
            <a:r>
              <a:rPr lang="en-US" altLang="zh-TW" sz="3000" dirty="0" smtClean="0">
                <a:latin typeface="微軟正黑體" pitchFamily="34" charset="-120"/>
                <a:ea typeface="微軟正黑體" pitchFamily="34" charset="-120"/>
              </a:rPr>
              <a:t>(C)</a:t>
            </a:r>
            <a:r>
              <a:rPr lang="zh-TW" altLang="en-US" sz="3000" dirty="0" smtClean="0">
                <a:latin typeface="微軟正黑體" pitchFamily="34" charset="-120"/>
                <a:ea typeface="微軟正黑體" pitchFamily="34" charset="-120"/>
              </a:rPr>
              <a:t>最高行政首長兼任政黨領導人 </a:t>
            </a:r>
            <a:endParaRPr lang="en-US" altLang="zh-TW" sz="3000" dirty="0" smtClean="0">
              <a:latin typeface="微軟正黑體" pitchFamily="34" charset="-120"/>
              <a:ea typeface="微軟正黑體" pitchFamily="34" charset="-120"/>
            </a:endParaRPr>
          </a:p>
          <a:p>
            <a:pPr>
              <a:lnSpc>
                <a:spcPct val="150000"/>
              </a:lnSpc>
              <a:buNone/>
            </a:pPr>
            <a:r>
              <a:rPr lang="en-US" altLang="zh-TW" sz="3000" dirty="0" smtClean="0">
                <a:latin typeface="微軟正黑體" pitchFamily="34" charset="-120"/>
                <a:ea typeface="微軟正黑體" pitchFamily="34" charset="-120"/>
              </a:rPr>
              <a:t>(D)</a:t>
            </a:r>
            <a:r>
              <a:rPr lang="zh-TW" altLang="en-US" sz="3000" dirty="0" smtClean="0">
                <a:latin typeface="微軟正黑體" pitchFamily="34" charset="-120"/>
                <a:ea typeface="微軟正黑體" pitchFamily="34" charset="-120"/>
              </a:rPr>
              <a:t>中央政府係採聯合內閣的模式</a:t>
            </a:r>
          </a:p>
        </p:txBody>
      </p:sp>
      <p:sp>
        <p:nvSpPr>
          <p:cNvPr id="3" name="框架 2"/>
          <p:cNvSpPr/>
          <p:nvPr/>
        </p:nvSpPr>
        <p:spPr>
          <a:xfrm>
            <a:off x="467544" y="3501008"/>
            <a:ext cx="5976664" cy="864096"/>
          </a:xfrm>
          <a:prstGeom prst="frame">
            <a:avLst>
              <a:gd name="adj1" fmla="val 6451"/>
            </a:avLst>
          </a:prstGeom>
          <a:solidFill>
            <a:schemeClr val="accent6">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548680"/>
            <a:ext cx="7886700" cy="5578250"/>
          </a:xfrm>
          <a:solidFill>
            <a:schemeClr val="accent6">
              <a:lumMod val="20000"/>
              <a:lumOff val="80000"/>
            </a:schemeClr>
          </a:solidFill>
        </p:spPr>
        <p:txBody>
          <a:bodyPr>
            <a:normAutofit fontScale="92500"/>
          </a:bodyPr>
          <a:lstStyle/>
          <a:p>
            <a:pPr marL="514350" indent="-514350">
              <a:lnSpc>
                <a:spcPct val="150000"/>
              </a:lnSpc>
            </a:pPr>
            <a:r>
              <a:rPr lang="zh-TW" altLang="en-US" sz="3000" dirty="0" smtClean="0">
                <a:latin typeface="微軟正黑體" pitchFamily="34" charset="-120"/>
                <a:ea typeface="微軟正黑體" pitchFamily="34" charset="-120"/>
              </a:rPr>
              <a:t>解析：</a:t>
            </a:r>
            <a:endParaRPr lang="en-US" altLang="zh-TW" sz="3000" dirty="0" smtClean="0">
              <a:latin typeface="微軟正黑體" pitchFamily="34" charset="-120"/>
              <a:ea typeface="微軟正黑體" pitchFamily="34" charset="-120"/>
            </a:endParaRPr>
          </a:p>
          <a:p>
            <a:pPr marL="514350" indent="-514350">
              <a:lnSpc>
                <a:spcPct val="150000"/>
              </a:lnSpc>
            </a:pPr>
            <a:r>
              <a:rPr lang="zh-TW" altLang="en-US" sz="3000" dirty="0" smtClean="0">
                <a:latin typeface="微軟正黑體" pitchFamily="34" charset="-120"/>
                <a:ea typeface="微軟正黑體" pitchFamily="34" charset="-120"/>
              </a:rPr>
              <a:t>從題幹之敘述</a:t>
            </a:r>
            <a:r>
              <a:rPr lang="en-US" altLang="zh-TW" sz="3000" dirty="0" smtClean="0">
                <a:latin typeface="微軟正黑體" pitchFamily="34" charset="-120"/>
                <a:ea typeface="微軟正黑體" pitchFamily="34" charset="-120"/>
              </a:rPr>
              <a:t>”</a:t>
            </a:r>
            <a:r>
              <a:rPr lang="zh-TW" altLang="en-US" sz="3000" b="1" dirty="0" smtClean="0">
                <a:solidFill>
                  <a:srgbClr val="0070C0"/>
                </a:solidFill>
                <a:latin typeface="微軟正黑體" pitchFamily="34" charset="-120"/>
                <a:ea typeface="微軟正黑體" pitchFamily="34" charset="-120"/>
              </a:rPr>
              <a:t>執政黨為國會多數黨</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，可推論該國之政府體制屬於內閣制。</a:t>
            </a:r>
            <a:r>
              <a:rPr lang="en-US" altLang="zh-TW" sz="3000" dirty="0" smtClean="0">
                <a:latin typeface="微軟正黑體" pitchFamily="34" charset="-120"/>
                <a:ea typeface="微軟正黑體" pitchFamily="34" charset="-120"/>
              </a:rPr>
              <a:t>(A)</a:t>
            </a:r>
            <a:r>
              <a:rPr lang="zh-TW" altLang="en-US" sz="3000" dirty="0" smtClean="0">
                <a:latin typeface="微軟正黑體" pitchFamily="34" charset="-120"/>
                <a:ea typeface="微軟正黑體" pitchFamily="34" charset="-120"/>
              </a:rPr>
              <a:t>有多位議員連署要求更換黨魁，可見該國並非非競爭 型政黨體制。</a:t>
            </a:r>
            <a:r>
              <a:rPr lang="en-US" altLang="zh-TW" sz="3000" dirty="0" smtClean="0">
                <a:latin typeface="微軟正黑體" pitchFamily="34" charset="-120"/>
                <a:ea typeface="微軟正黑體" pitchFamily="34" charset="-120"/>
              </a:rPr>
              <a:t>(B)(C)</a:t>
            </a:r>
            <a:r>
              <a:rPr lang="zh-TW" altLang="en-US" sz="3000" dirty="0" smtClean="0">
                <a:latin typeface="微軟正黑體" pitchFamily="34" charset="-120"/>
                <a:ea typeface="微軟正黑體" pitchFamily="34" charset="-120"/>
              </a:rPr>
              <a:t>內閣制由人民直接選出議員後，國會最大黨之黨魁擔任首相，屬直接選舉制度。</a:t>
            </a:r>
            <a:r>
              <a:rPr lang="en-US" altLang="zh-TW" sz="3000" dirty="0" smtClean="0">
                <a:latin typeface="微軟正黑體" pitchFamily="34" charset="-120"/>
                <a:ea typeface="微軟正黑體" pitchFamily="34" charset="-120"/>
              </a:rPr>
              <a:t>(D)</a:t>
            </a:r>
            <a:r>
              <a:rPr lang="zh-TW" altLang="en-US" sz="3000" dirty="0" smtClean="0">
                <a:latin typeface="微軟正黑體" pitchFamily="34" charset="-120"/>
                <a:ea typeface="微軟正黑體" pitchFamily="34" charset="-120"/>
              </a:rPr>
              <a:t>題幹中提到國會中的</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執政黨為國會多數黨</a:t>
            </a:r>
            <a:r>
              <a:rPr lang="en-US" altLang="zh-TW" sz="3000" dirty="0" smtClean="0">
                <a:latin typeface="微軟正黑體" pitchFamily="34" charset="-120"/>
                <a:ea typeface="微軟正黑體" pitchFamily="34" charset="-120"/>
              </a:rPr>
              <a:t>”</a:t>
            </a:r>
            <a:r>
              <a:rPr lang="zh-TW" altLang="en-US" sz="3000" dirty="0" smtClean="0">
                <a:latin typeface="微軟正黑體" pitchFamily="34" charset="-120"/>
                <a:ea typeface="微軟正黑體" pitchFamily="34" charset="-120"/>
              </a:rPr>
              <a:t>，並無聯合內閣的模式。 </a:t>
            </a:r>
          </a:p>
          <a:p>
            <a:pPr marL="514350" indent="-514350">
              <a:lnSpc>
                <a:spcPct val="150000"/>
              </a:lnSpc>
            </a:pPr>
            <a:endParaRPr lang="zh-TW" altLang="en-US" sz="30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25610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微軟正黑體" pitchFamily="34" charset="-120"/>
                <a:ea typeface="微軟正黑體" pitchFamily="34" charset="-120"/>
              </a:rPr>
              <a:t>延伸資訊</a:t>
            </a:r>
            <a:endParaRPr lang="zh-TW" altLang="en-US" b="1"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normAutofit/>
          </a:bodyPr>
          <a:lstStyle/>
          <a:p>
            <a:pPr marL="0" indent="0">
              <a:lnSpc>
                <a:spcPct val="150000"/>
              </a:lnSpc>
              <a:buNone/>
            </a:pPr>
            <a:r>
              <a:rPr lang="zh-TW" altLang="en-US" sz="3000" dirty="0" smtClean="0">
                <a:latin typeface="微軟正黑體" pitchFamily="34" charset="-120"/>
                <a:ea typeface="微軟正黑體" pitchFamily="34" charset="-120"/>
              </a:rPr>
              <a:t>網站：文化部台灣社區通</a:t>
            </a:r>
          </a:p>
          <a:p>
            <a:pPr marL="0" indent="0">
              <a:lnSpc>
                <a:spcPct val="150000"/>
              </a:lnSpc>
              <a:buNone/>
            </a:pPr>
            <a:r>
              <a:rPr lang="en-US" altLang="zh-TW" sz="3000" dirty="0" smtClean="0">
                <a:latin typeface="微軟正黑體" pitchFamily="34" charset="-120"/>
                <a:ea typeface="微軟正黑體" pitchFamily="34" charset="-120"/>
                <a:hlinkClick r:id="rId3"/>
              </a:rPr>
              <a:t>https://communitytaiwan.moc.gov.tw/Item/Detail/%E8%AA%B0%E5%9C%A8%E7%94%98%E8%94%97%E7%94%B0%E8%A3%A1</a:t>
            </a:r>
            <a:endParaRPr lang="en-US" altLang="zh-TW" sz="3000" dirty="0" smtClean="0">
              <a:latin typeface="微軟正黑體" pitchFamily="34" charset="-120"/>
              <a:ea typeface="微軟正黑體" pitchFamily="34" charset="-120"/>
            </a:endParaRPr>
          </a:p>
        </p:txBody>
      </p:sp>
    </p:spTree>
    <p:extLst>
      <p:ext uri="{BB962C8B-B14F-4D97-AF65-F5344CB8AC3E}">
        <p14:creationId xmlns="" xmlns:p14="http://schemas.microsoft.com/office/powerpoint/2010/main" val="11007045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微軟正黑體" pitchFamily="34" charset="-120"/>
                <a:ea typeface="微軟正黑體" pitchFamily="34" charset="-120"/>
              </a:rPr>
              <a:t>延伸資訊</a:t>
            </a:r>
            <a:endParaRPr lang="zh-TW" altLang="en-US" b="1" dirty="0">
              <a:latin typeface="微軟正黑體" pitchFamily="34" charset="-120"/>
              <a:ea typeface="微軟正黑體" pitchFamily="34" charset="-120"/>
            </a:endParaRPr>
          </a:p>
        </p:txBody>
      </p:sp>
      <p:sp>
        <p:nvSpPr>
          <p:cNvPr id="3" name="內容版面配置區 2"/>
          <p:cNvSpPr>
            <a:spLocks noGrp="1"/>
          </p:cNvSpPr>
          <p:nvPr>
            <p:ph idx="1"/>
          </p:nvPr>
        </p:nvSpPr>
        <p:spPr/>
        <p:txBody>
          <a:bodyPr>
            <a:normAutofit/>
          </a:bodyPr>
          <a:lstStyle/>
          <a:p>
            <a:pPr fontAlgn="base">
              <a:lnSpc>
                <a:spcPct val="150000"/>
              </a:lnSpc>
            </a:pPr>
            <a:r>
              <a:rPr lang="zh-TW" altLang="en-US" sz="3000" dirty="0">
                <a:latin typeface="微軟正黑體" pitchFamily="34" charset="-120"/>
                <a:ea typeface="微軟正黑體" pitchFamily="34" charset="-120"/>
              </a:rPr>
              <a:t>菜市場</a:t>
            </a:r>
            <a:r>
              <a:rPr lang="zh-TW" altLang="en-US" sz="3000" dirty="0" smtClean="0">
                <a:latin typeface="微軟正黑體" pitchFamily="34" charset="-120"/>
                <a:ea typeface="微軟正黑體" pitchFamily="34" charset="-120"/>
              </a:rPr>
              <a:t>政治學─憲政體制</a:t>
            </a:r>
            <a:endParaRPr lang="en-US" altLang="zh-TW" sz="3000" dirty="0" smtClean="0">
              <a:latin typeface="微軟正黑體" pitchFamily="34" charset="-120"/>
              <a:ea typeface="微軟正黑體" pitchFamily="34" charset="-120"/>
              <a:hlinkClick r:id="rId3"/>
            </a:endParaRPr>
          </a:p>
          <a:p>
            <a:pPr fontAlgn="base">
              <a:lnSpc>
                <a:spcPct val="150000"/>
              </a:lnSpc>
            </a:pPr>
            <a:r>
              <a:rPr lang="en-US" altLang="zh-TW" sz="3000" dirty="0" smtClean="0">
                <a:latin typeface="微軟正黑體" pitchFamily="34" charset="-120"/>
                <a:ea typeface="微軟正黑體" pitchFamily="34" charset="-120"/>
                <a:hlinkClick r:id="rId3"/>
              </a:rPr>
              <a:t>https://whogovernstw.org/tag/%E6%86%B2%E6%94%BF%E9%AB%94%E5%88%B6/</a:t>
            </a:r>
            <a:endParaRPr lang="zh-TW" altLang="en-US" sz="3000" dirty="0">
              <a:latin typeface="微軟正黑體" pitchFamily="34" charset="-120"/>
              <a:ea typeface="微軟正黑體" pitchFamily="34" charset="-120"/>
            </a:endParaRPr>
          </a:p>
        </p:txBody>
      </p:sp>
    </p:spTree>
    <p:extLst>
      <p:ext uri="{BB962C8B-B14F-4D97-AF65-F5344CB8AC3E}">
        <p14:creationId xmlns="" xmlns:p14="http://schemas.microsoft.com/office/powerpoint/2010/main" val="1979022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555875" y="0"/>
            <a:ext cx="4968875" cy="692150"/>
          </a:xfrm>
        </p:spPr>
        <p:txBody>
          <a:bodyPr>
            <a:normAutofit fontScale="90000"/>
          </a:bodyPr>
          <a:lstStyle/>
          <a:p>
            <a:endParaRPr smtClean="0"/>
          </a:p>
        </p:txBody>
      </p:sp>
      <p:sp>
        <p:nvSpPr>
          <p:cNvPr id="38915" name="文字版面配置區 2"/>
          <p:cNvSpPr>
            <a:spLocks noGrp="1"/>
          </p:cNvSpPr>
          <p:nvPr>
            <p:ph type="body" sz="quarter" idx="13"/>
          </p:nvPr>
        </p:nvSpPr>
        <p:spPr/>
        <p:txBody>
          <a:bodyPr/>
          <a:lstStyle/>
          <a:p>
            <a:pPr>
              <a:buFont typeface="Arial" pitchFamily="34" charset="0"/>
              <a:buChar char="•"/>
            </a:pPr>
            <a:r>
              <a:rPr sz="1800" b="1"/>
              <a:t>總統令</a:t>
            </a:r>
          </a:p>
          <a:p>
            <a:pPr>
              <a:buFont typeface="Arial" pitchFamily="34" charset="0"/>
              <a:buChar char="•"/>
            </a:pPr>
            <a:r>
              <a:rPr sz="1800"/>
              <a:t>中華民國</a:t>
            </a:r>
            <a:r>
              <a:rPr lang="en-US" sz="1800"/>
              <a:t>102</a:t>
            </a:r>
            <a:r>
              <a:rPr sz="1800"/>
              <a:t>年</a:t>
            </a:r>
            <a:r>
              <a:rPr lang="en-US" sz="1800"/>
              <a:t>1</a:t>
            </a:r>
            <a:r>
              <a:rPr sz="1800"/>
              <a:t>月</a:t>
            </a:r>
            <a:r>
              <a:rPr lang="en-US" sz="1800"/>
              <a:t>23</a:t>
            </a:r>
            <a:r>
              <a:rPr sz="1800"/>
              <a:t>日</a:t>
            </a:r>
          </a:p>
          <a:p>
            <a:pPr>
              <a:buFont typeface="Arial" pitchFamily="34" charset="0"/>
              <a:buChar char="•"/>
            </a:pPr>
            <a:r>
              <a:rPr sz="1800"/>
              <a:t>華總一義字第</a:t>
            </a:r>
            <a:r>
              <a:rPr lang="en-US" sz="1800"/>
              <a:t>10200012401</a:t>
            </a:r>
            <a:r>
              <a:rPr sz="1800"/>
              <a:t>號</a:t>
            </a:r>
          </a:p>
          <a:p>
            <a:pPr>
              <a:buFont typeface="Arial" pitchFamily="34" charset="0"/>
              <a:buChar char="•"/>
            </a:pPr>
            <a:r>
              <a:rPr sz="1800"/>
              <a:t>茲修正教師法第十八條之一條文，公布之。</a:t>
            </a:r>
          </a:p>
          <a:p>
            <a:pPr>
              <a:buFont typeface="Arial" pitchFamily="34" charset="0"/>
              <a:buChar char="•"/>
            </a:pPr>
            <a:r>
              <a:rPr sz="1800"/>
              <a:t>總　　　統　馬英九</a:t>
            </a:r>
          </a:p>
          <a:p>
            <a:pPr>
              <a:buFont typeface="Arial" pitchFamily="34" charset="0"/>
              <a:buChar char="•"/>
            </a:pPr>
            <a:r>
              <a:rPr sz="1800"/>
              <a:t>行政院院長　陳　冲</a:t>
            </a:r>
          </a:p>
          <a:p>
            <a:pPr>
              <a:buFont typeface="Arial" pitchFamily="34" charset="0"/>
              <a:buChar char="•"/>
            </a:pPr>
            <a:r>
              <a:rPr sz="1800"/>
              <a:t>教育部部長　蔣偉寧</a:t>
            </a:r>
          </a:p>
          <a:p>
            <a:pPr>
              <a:buFont typeface="Arial" pitchFamily="34" charset="0"/>
              <a:buChar char="•"/>
            </a:pPr>
            <a:r>
              <a:rPr sz="1800"/>
              <a:t>教師法修正第十八條之一條文</a:t>
            </a:r>
          </a:p>
          <a:p>
            <a:pPr>
              <a:buFont typeface="Arial" pitchFamily="34" charset="0"/>
              <a:buChar char="•"/>
            </a:pPr>
            <a:r>
              <a:rPr sz="1800"/>
              <a:t>中華民國</a:t>
            </a:r>
            <a:r>
              <a:rPr lang="en-US" sz="1800"/>
              <a:t>102</a:t>
            </a:r>
            <a:r>
              <a:rPr sz="1800"/>
              <a:t>年</a:t>
            </a:r>
            <a:r>
              <a:rPr lang="en-US" sz="1800"/>
              <a:t>1</a:t>
            </a:r>
            <a:r>
              <a:rPr sz="1800"/>
              <a:t>月</a:t>
            </a:r>
            <a:r>
              <a:rPr lang="en-US" sz="1800"/>
              <a:t>23</a:t>
            </a:r>
            <a:r>
              <a:rPr sz="1800"/>
              <a:t>日公布</a:t>
            </a:r>
          </a:p>
          <a:p>
            <a:pPr>
              <a:buFont typeface="Arial" pitchFamily="34" charset="0"/>
              <a:buChar char="•"/>
            </a:pPr>
            <a:r>
              <a:rPr sz="1800"/>
              <a:t>第十八條之一　　教師因婚、喪、疾病、分娩或其他正當事由，得依教師請假規則請假；其基於法定義務出席作證性侵害、性騷擾及霸凌事件，應給予公假。</a:t>
            </a:r>
          </a:p>
          <a:p>
            <a:pPr>
              <a:buFont typeface="Arial" pitchFamily="34" charset="0"/>
              <a:buChar char="•"/>
            </a:pPr>
            <a:r>
              <a:rPr sz="1800"/>
              <a:t>前項教師請假規則，應包括教師請假假別、日數、請假程序、核定權責與違反之處理及其他相關事項，並由教育部定之。</a:t>
            </a:r>
          </a:p>
          <a:p>
            <a:pPr>
              <a:buFont typeface="Arial" pitchFamily="34" charset="0"/>
              <a:buChar char="•"/>
            </a:pPr>
            <a:endParaRPr sz="1800"/>
          </a:p>
        </p:txBody>
      </p:sp>
      <p:sp>
        <p:nvSpPr>
          <p:cNvPr id="38916" name="投影片編號版面配置區 3"/>
          <p:cNvSpPr>
            <a:spLocks noGrp="1"/>
          </p:cNvSpPr>
          <p:nvPr>
            <p:ph type="sldNum" sz="quarter" idx="16"/>
          </p:nvPr>
        </p:nvSpPr>
        <p:spPr bwMode="auto">
          <a:noFill/>
          <a:ln>
            <a:miter lim="800000"/>
            <a:headEnd/>
            <a:tailEnd/>
          </a:ln>
        </p:spPr>
        <p:txBody>
          <a:bodyPr/>
          <a:lstStyle/>
          <a:p>
            <a:fld id="{071939C0-5E84-4CC1-A7D7-7F575ADC7422}" type="slidenum">
              <a:rPr lang="zh-TW" altLang="en-US" smtClean="0"/>
              <a:pPr/>
              <a:t>9</a:t>
            </a:fld>
            <a:endParaRPr lang="zh-TW" alt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微軟正黑體" pitchFamily="34" charset="-120"/>
                <a:ea typeface="微軟正黑體" pitchFamily="34" charset="-120"/>
              </a:rPr>
              <a:t>延伸資訊</a:t>
            </a:r>
            <a:endParaRPr lang="zh-TW" altLang="en-US" b="1" dirty="0">
              <a:latin typeface="微軟正黑體" pitchFamily="34" charset="-120"/>
              <a:ea typeface="微軟正黑體" pitchFamily="34" charset="-120"/>
            </a:endParaRPr>
          </a:p>
        </p:txBody>
      </p:sp>
      <p:sp>
        <p:nvSpPr>
          <p:cNvPr id="3" name="內容版面配置區 2"/>
          <p:cNvSpPr>
            <a:spLocks noGrp="1"/>
          </p:cNvSpPr>
          <p:nvPr>
            <p:ph idx="1"/>
          </p:nvPr>
        </p:nvSpPr>
        <p:spPr>
          <a:xfrm>
            <a:off x="251520" y="1268760"/>
            <a:ext cx="6203032" cy="4525963"/>
          </a:xfrm>
        </p:spPr>
        <p:txBody>
          <a:bodyPr>
            <a:normAutofit fontScale="92500" lnSpcReduction="20000"/>
          </a:bodyPr>
          <a:lstStyle/>
          <a:p>
            <a:pPr>
              <a:lnSpc>
                <a:spcPct val="150000"/>
              </a:lnSpc>
            </a:pPr>
            <a:r>
              <a:rPr lang="zh-TW" altLang="en-US" sz="3000" dirty="0" smtClean="0">
                <a:latin typeface="微軟正黑體" pitchFamily="34" charset="-120"/>
                <a:ea typeface="微軟正黑體" pitchFamily="34" charset="-120"/>
              </a:rPr>
              <a:t>書名：地方</a:t>
            </a:r>
            <a:r>
              <a:rPr lang="zh-TW" altLang="en-US" sz="3000" dirty="0">
                <a:latin typeface="微軟正黑體" pitchFamily="34" charset="-120"/>
                <a:ea typeface="微軟正黑體" pitchFamily="34" charset="-120"/>
              </a:rPr>
              <a:t>治理的問題與對策：理論與實務</a:t>
            </a:r>
            <a:r>
              <a:rPr lang="zh-TW" altLang="en-US" sz="3000" dirty="0" smtClean="0">
                <a:latin typeface="微軟正黑體" pitchFamily="34" charset="-120"/>
                <a:ea typeface="微軟正黑體" pitchFamily="34" charset="-120"/>
              </a:rPr>
              <a:t>分析</a:t>
            </a:r>
            <a:r>
              <a:rPr lang="en-US" altLang="zh-TW" sz="3000" dirty="0" smtClean="0">
                <a:latin typeface="微軟正黑體" pitchFamily="34" charset="-120"/>
                <a:ea typeface="微軟正黑體" pitchFamily="34" charset="-120"/>
                <a:hlinkClick r:id="rId3"/>
              </a:rPr>
              <a:t>Issues </a:t>
            </a:r>
            <a:r>
              <a:rPr lang="en-US" altLang="zh-TW" sz="3000" dirty="0">
                <a:latin typeface="微軟正黑體" pitchFamily="34" charset="-120"/>
                <a:ea typeface="微軟正黑體" pitchFamily="34" charset="-120"/>
                <a:hlinkClick r:id="rId3"/>
              </a:rPr>
              <a:t>and Policies in Local Governance: Theoretical and Empirical Analysis</a:t>
            </a:r>
            <a:endParaRPr lang="en-US" altLang="zh-TW" sz="3000" dirty="0">
              <a:latin typeface="微軟正黑體" pitchFamily="34" charset="-120"/>
              <a:ea typeface="微軟正黑體" pitchFamily="34" charset="-120"/>
            </a:endParaRPr>
          </a:p>
          <a:p>
            <a:pPr>
              <a:lnSpc>
                <a:spcPct val="150000"/>
              </a:lnSpc>
            </a:pPr>
            <a:r>
              <a:rPr lang="zh-TW" altLang="en-US" sz="3000" dirty="0">
                <a:latin typeface="微軟正黑體" pitchFamily="34" charset="-120"/>
                <a:ea typeface="微軟正黑體" pitchFamily="34" charset="-120"/>
              </a:rPr>
              <a:t>作者： </a:t>
            </a:r>
            <a:r>
              <a:rPr lang="zh-TW" altLang="en-US" sz="3000" dirty="0">
                <a:latin typeface="微軟正黑體" pitchFamily="34" charset="-120"/>
                <a:ea typeface="微軟正黑體" pitchFamily="34" charset="-120"/>
                <a:hlinkClick r:id="rId3"/>
              </a:rPr>
              <a:t>紀俊臣</a:t>
            </a:r>
            <a:r>
              <a:rPr lang="en-US" altLang="zh-TW" sz="3000" dirty="0">
                <a:latin typeface="微軟正黑體" pitchFamily="34" charset="-120"/>
                <a:ea typeface="微軟正黑體" pitchFamily="34" charset="-120"/>
              </a:rPr>
              <a:t>, </a:t>
            </a:r>
            <a:r>
              <a:rPr lang="zh-TW" altLang="en-US" sz="3000" dirty="0" smtClean="0">
                <a:latin typeface="微軟正黑體" pitchFamily="34" charset="-120"/>
                <a:ea typeface="微軟正黑體" pitchFamily="34" charset="-120"/>
                <a:hlinkClick r:id="rId3"/>
              </a:rPr>
              <a:t>邱榮舉</a:t>
            </a:r>
            <a:r>
              <a:rPr lang="zh-TW" altLang="en-US" sz="3000" dirty="0">
                <a:latin typeface="微軟正黑體" pitchFamily="34" charset="-120"/>
                <a:ea typeface="微軟正黑體" pitchFamily="34" charset="-120"/>
              </a:rPr>
              <a:t>  </a:t>
            </a:r>
            <a:endParaRPr lang="en-US" altLang="zh-TW" sz="3000" dirty="0" smtClean="0">
              <a:latin typeface="微軟正黑體" pitchFamily="34" charset="-120"/>
              <a:ea typeface="微軟正黑體" pitchFamily="34" charset="-120"/>
            </a:endParaRPr>
          </a:p>
          <a:p>
            <a:pPr>
              <a:lnSpc>
                <a:spcPct val="150000"/>
              </a:lnSpc>
            </a:pPr>
            <a:r>
              <a:rPr lang="zh-TW" altLang="en-US" sz="3000" dirty="0" smtClean="0">
                <a:latin typeface="微軟正黑體" pitchFamily="34" charset="-120"/>
                <a:ea typeface="微軟正黑體" pitchFamily="34" charset="-120"/>
              </a:rPr>
              <a:t>出版社</a:t>
            </a:r>
            <a:r>
              <a:rPr lang="zh-TW" altLang="en-US" sz="3000" dirty="0">
                <a:latin typeface="微軟正黑體" pitchFamily="34" charset="-120"/>
                <a:ea typeface="微軟正黑體" pitchFamily="34" charset="-120"/>
              </a:rPr>
              <a:t>：</a:t>
            </a:r>
            <a:r>
              <a:rPr lang="zh-TW" altLang="en-US" sz="3000" dirty="0">
                <a:latin typeface="微軟正黑體" pitchFamily="34" charset="-120"/>
                <a:ea typeface="微軟正黑體" pitchFamily="34" charset="-120"/>
                <a:hlinkClick r:id="rId3"/>
              </a:rPr>
              <a:t>致知學術</a:t>
            </a:r>
            <a:r>
              <a:rPr lang="zh-TW" altLang="en-US" sz="3000" dirty="0" smtClean="0">
                <a:latin typeface="微軟正黑體" pitchFamily="34" charset="-120"/>
                <a:ea typeface="微軟正黑體" pitchFamily="34" charset="-120"/>
                <a:hlinkClick r:id="rId3"/>
              </a:rPr>
              <a:t>出版</a:t>
            </a:r>
            <a:endParaRPr lang="en-US" altLang="zh-TW" sz="3000" dirty="0" smtClean="0">
              <a:latin typeface="微軟正黑體" pitchFamily="34" charset="-120"/>
              <a:ea typeface="微軟正黑體" pitchFamily="34" charset="-120"/>
            </a:endParaRPr>
          </a:p>
          <a:p>
            <a:pPr>
              <a:lnSpc>
                <a:spcPct val="150000"/>
              </a:lnSpc>
            </a:pPr>
            <a:r>
              <a:rPr lang="zh-TW" altLang="en-US" sz="3000" dirty="0" smtClean="0">
                <a:latin typeface="微軟正黑體" pitchFamily="34" charset="-120"/>
                <a:ea typeface="微軟正黑體" pitchFamily="34" charset="-120"/>
              </a:rPr>
              <a:t>出版</a:t>
            </a:r>
            <a:r>
              <a:rPr lang="zh-TW" altLang="en-US" sz="3000" dirty="0">
                <a:latin typeface="微軟正黑體" pitchFamily="34" charset="-120"/>
                <a:ea typeface="微軟正黑體" pitchFamily="34" charset="-120"/>
              </a:rPr>
              <a:t>日期：</a:t>
            </a:r>
            <a:r>
              <a:rPr lang="en-US" altLang="zh-TW" sz="3000" dirty="0">
                <a:latin typeface="微軟正黑體" pitchFamily="34" charset="-120"/>
                <a:ea typeface="微軟正黑體" pitchFamily="34" charset="-120"/>
              </a:rPr>
              <a:t>2018/08/21</a:t>
            </a:r>
          </a:p>
          <a:p>
            <a:pPr>
              <a:lnSpc>
                <a:spcPct val="150000"/>
              </a:lnSpc>
            </a:pPr>
            <a:endParaRPr lang="zh-TW" altLang="en-US" sz="3000" dirty="0">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l="12633" r="13671"/>
          <a:stretch>
            <a:fillRect/>
          </a:stretch>
        </p:blipFill>
        <p:spPr bwMode="auto">
          <a:xfrm>
            <a:off x="5868144" y="2564904"/>
            <a:ext cx="2679479" cy="3635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79022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5343</TotalTime>
  <Words>4127</Words>
  <Application>Microsoft Office PowerPoint</Application>
  <PresentationFormat>如螢幕大小 (4:3)</PresentationFormat>
  <Paragraphs>469</Paragraphs>
  <Slides>90</Slides>
  <Notes>17</Notes>
  <HiddenSlides>9</HiddenSlides>
  <MMClips>0</MMClips>
  <ScaleCrop>false</ScaleCrop>
  <HeadingPairs>
    <vt:vector size="4" baseType="variant">
      <vt:variant>
        <vt:lpstr>佈景主題</vt:lpstr>
      </vt:variant>
      <vt:variant>
        <vt:i4>1</vt:i4>
      </vt:variant>
      <vt:variant>
        <vt:lpstr>投影片標題</vt:lpstr>
      </vt:variant>
      <vt:variant>
        <vt:i4>90</vt:i4>
      </vt:variant>
    </vt:vector>
  </HeadingPairs>
  <TitlesOfParts>
    <vt:vector size="91" baseType="lpstr">
      <vt:lpstr>Office 佈景主題</vt:lpstr>
      <vt:lpstr>LESSON 6 政府體制與權限劃分</vt:lpstr>
      <vt:lpstr>投影片 2</vt:lpstr>
      <vt:lpstr>投影片 3</vt:lpstr>
      <vt:lpstr>中央政府權限劃分</vt:lpstr>
      <vt:lpstr>一、內閣制</vt:lpstr>
      <vt:lpstr>一、內閣制：英國為例</vt:lpstr>
      <vt:lpstr>行政權的歸屬</vt:lpstr>
      <vt:lpstr>副署</vt:lpstr>
      <vt:lpstr>投影片 9</vt:lpstr>
      <vt:lpstr>投影片 10</vt:lpstr>
      <vt:lpstr>投影片 11</vt:lpstr>
      <vt:lpstr>投影片 12</vt:lpstr>
      <vt:lpstr>一、內閣制</vt:lpstr>
      <vt:lpstr>行政權與立法權間的關係</vt:lpstr>
      <vt:lpstr>一、內閣制</vt:lpstr>
      <vt:lpstr>一、內閣制</vt:lpstr>
      <vt:lpstr>投影片 17</vt:lpstr>
      <vt:lpstr>投影片 18</vt:lpstr>
      <vt:lpstr>投影片 19</vt:lpstr>
      <vt:lpstr>投影片 20</vt:lpstr>
      <vt:lpstr>二、總統制</vt:lpstr>
      <vt:lpstr>二、總統制：以美國為例</vt:lpstr>
      <vt:lpstr>實權元首，行政權歸屬總統</vt:lpstr>
      <vt:lpstr>美國總統選舉人團</vt:lpstr>
      <vt:lpstr>美國總統選舉人團</vt:lpstr>
      <vt:lpstr>時事補充：2016美國總統大選</vt:lpstr>
      <vt:lpstr>二、總統制</vt:lpstr>
      <vt:lpstr>行政權與立法權間的關係</vt:lpstr>
      <vt:lpstr>投影片 29</vt:lpstr>
      <vt:lpstr>制衡原理：覆議權</vt:lpstr>
      <vt:lpstr>否決權</vt:lpstr>
      <vt:lpstr>投影片 32</vt:lpstr>
      <vt:lpstr>投影片 33</vt:lpstr>
      <vt:lpstr>投影片 34</vt:lpstr>
      <vt:lpstr>投影片 35</vt:lpstr>
      <vt:lpstr>三、我國的中央政府體制？</vt:lpstr>
      <vt:lpstr>投影片 37</vt:lpstr>
      <vt:lpstr>行政權的歸屬</vt:lpstr>
      <vt:lpstr>部分副署制度</vt:lpstr>
      <vt:lpstr>行政權與立法權間的關係</vt:lpstr>
      <vt:lpstr>投影片 41</vt:lpstr>
      <vt:lpstr>投影片 42</vt:lpstr>
      <vt:lpstr>投影片 43</vt:lpstr>
      <vt:lpstr>投影片 44</vt:lpstr>
      <vt:lpstr>政府體制比較</vt:lpstr>
      <vt:lpstr>政府體制比較</vt:lpstr>
      <vt:lpstr>政府體制比較</vt:lpstr>
      <vt:lpstr>我國政府體制與其他體制的比較</vt:lpstr>
      <vt:lpstr>投影片 49</vt:lpstr>
      <vt:lpstr>民主國家政府權限的劃分</vt:lpstr>
      <vt:lpstr>投影片 51</vt:lpstr>
      <vt:lpstr>中央與地方政府的權力劃分</vt:lpstr>
      <vt:lpstr>投影片 53</vt:lpstr>
      <vt:lpstr>我國中央與地方政府間的事權分配</vt:lpstr>
      <vt:lpstr>投影片 55</vt:lpstr>
      <vt:lpstr>我國地方政府的權限</vt:lpstr>
      <vt:lpstr>投影片 57</vt:lpstr>
      <vt:lpstr>二、地方治理</vt:lpstr>
      <vt:lpstr>二、地方治理</vt:lpstr>
      <vt:lpstr>二、地方治理</vt:lpstr>
      <vt:lpstr>投影片 61</vt:lpstr>
      <vt:lpstr>地方行政機關權責</vt:lpstr>
      <vt:lpstr>投影片 63</vt:lpstr>
      <vt:lpstr>直轄市升格後的體制變動</vt:lpstr>
      <vt:lpstr>投影片 65</vt:lpstr>
      <vt:lpstr>投影片 66</vt:lpstr>
      <vt:lpstr>投影片 67</vt:lpstr>
      <vt:lpstr>投影片 68</vt:lpstr>
      <vt:lpstr>二、地方治理</vt:lpstr>
      <vt:lpstr>一、地方治理</vt:lpstr>
      <vt:lpstr>二、地方治理</vt:lpstr>
      <vt:lpstr>一、地方治理</vt:lpstr>
      <vt:lpstr>(二)地方治理的特色</vt:lpstr>
      <vt:lpstr>投影片 74</vt:lpstr>
      <vt:lpstr>投影片 75</vt:lpstr>
      <vt:lpstr>投影片 76</vt:lpstr>
      <vt:lpstr>投影片 77</vt:lpstr>
      <vt:lpstr>投影片 78</vt:lpstr>
      <vt:lpstr>投影片 79</vt:lpstr>
      <vt:lpstr>投影片 80</vt:lpstr>
      <vt:lpstr>投影片 81</vt:lpstr>
      <vt:lpstr>如何能讓治理工作發揮最大的效能，為民眾提供最好的服務？</vt:lpstr>
      <vt:lpstr>投影片 83</vt:lpstr>
      <vt:lpstr>投影片 84</vt:lpstr>
      <vt:lpstr>投影片 85</vt:lpstr>
      <vt:lpstr>投影片 86</vt:lpstr>
      <vt:lpstr>投影片 87</vt:lpstr>
      <vt:lpstr>延伸資訊</vt:lpstr>
      <vt:lpstr>延伸資訊</vt:lpstr>
      <vt:lpstr>延伸資訊</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民主國家政府權限的劃分</dc:title>
  <dc:creator>user</dc:creator>
  <cp:lastModifiedBy>nnkieh</cp:lastModifiedBy>
  <cp:revision>183</cp:revision>
  <dcterms:created xsi:type="dcterms:W3CDTF">2019-04-10T13:51:50Z</dcterms:created>
  <dcterms:modified xsi:type="dcterms:W3CDTF">2019-11-05T04:28:05Z</dcterms:modified>
</cp:coreProperties>
</file>