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diagrams/data3.xml" ContentType="application/vnd.openxmlformats-officedocument.drawingml.diagramData+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notesSlides/notesSlide21.xml" ContentType="application/vnd.openxmlformats-officedocument.presentationml.notesSlide+xml"/>
  <Override PartName="/ppt/diagrams/data4.xml" ContentType="application/vnd.openxmlformats-officedocument.drawingml.diagramData+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5"/>
  </p:notesMasterIdLst>
  <p:handoutMasterIdLst>
    <p:handoutMasterId r:id="rId126"/>
  </p:handoutMasterIdLst>
  <p:sldIdLst>
    <p:sldId id="368" r:id="rId2"/>
    <p:sldId id="369" r:id="rId3"/>
    <p:sldId id="391" r:id="rId4"/>
    <p:sldId id="371" r:id="rId5"/>
    <p:sldId id="370" r:id="rId6"/>
    <p:sldId id="256" r:id="rId7"/>
    <p:sldId id="257" r:id="rId8"/>
    <p:sldId id="331" r:id="rId9"/>
    <p:sldId id="269" r:id="rId10"/>
    <p:sldId id="372" r:id="rId11"/>
    <p:sldId id="265" r:id="rId12"/>
    <p:sldId id="322" r:id="rId13"/>
    <p:sldId id="373" r:id="rId14"/>
    <p:sldId id="375" r:id="rId15"/>
    <p:sldId id="377" r:id="rId16"/>
    <p:sldId id="376" r:id="rId17"/>
    <p:sldId id="378" r:id="rId18"/>
    <p:sldId id="374" r:id="rId19"/>
    <p:sldId id="258" r:id="rId20"/>
    <p:sldId id="270" r:id="rId21"/>
    <p:sldId id="299" r:id="rId22"/>
    <p:sldId id="379" r:id="rId23"/>
    <p:sldId id="381" r:id="rId24"/>
    <p:sldId id="353" r:id="rId25"/>
    <p:sldId id="268" r:id="rId26"/>
    <p:sldId id="382" r:id="rId27"/>
    <p:sldId id="383" r:id="rId28"/>
    <p:sldId id="384" r:id="rId29"/>
    <p:sldId id="385" r:id="rId30"/>
    <p:sldId id="386" r:id="rId31"/>
    <p:sldId id="332" r:id="rId32"/>
    <p:sldId id="387" r:id="rId33"/>
    <p:sldId id="266" r:id="rId34"/>
    <p:sldId id="388" r:id="rId35"/>
    <p:sldId id="367" r:id="rId36"/>
    <p:sldId id="325" r:id="rId37"/>
    <p:sldId id="334" r:id="rId38"/>
    <p:sldId id="326" r:id="rId39"/>
    <p:sldId id="389" r:id="rId40"/>
    <p:sldId id="327" r:id="rId41"/>
    <p:sldId id="273" r:id="rId42"/>
    <p:sldId id="283" r:id="rId43"/>
    <p:sldId id="304" r:id="rId44"/>
    <p:sldId id="352" r:id="rId45"/>
    <p:sldId id="274" r:id="rId46"/>
    <p:sldId id="390" r:id="rId47"/>
    <p:sldId id="350" r:id="rId48"/>
    <p:sldId id="402" r:id="rId49"/>
    <p:sldId id="403" r:id="rId50"/>
    <p:sldId id="337" r:id="rId51"/>
    <p:sldId id="276" r:id="rId52"/>
    <p:sldId id="393" r:id="rId53"/>
    <p:sldId id="404" r:id="rId54"/>
    <p:sldId id="405" r:id="rId55"/>
    <p:sldId id="406" r:id="rId56"/>
    <p:sldId id="431" r:id="rId57"/>
    <p:sldId id="410" r:id="rId58"/>
    <p:sldId id="411" r:id="rId59"/>
    <p:sldId id="412" r:id="rId60"/>
    <p:sldId id="413" r:id="rId61"/>
    <p:sldId id="414" r:id="rId62"/>
    <p:sldId id="415" r:id="rId63"/>
    <p:sldId id="416" r:id="rId64"/>
    <p:sldId id="417" r:id="rId65"/>
    <p:sldId id="418" r:id="rId66"/>
    <p:sldId id="408" r:id="rId67"/>
    <p:sldId id="409" r:id="rId68"/>
    <p:sldId id="422" r:id="rId69"/>
    <p:sldId id="277" r:id="rId70"/>
    <p:sldId id="432" r:id="rId71"/>
    <p:sldId id="394" r:id="rId72"/>
    <p:sldId id="407" r:id="rId73"/>
    <p:sldId id="328" r:id="rId74"/>
    <p:sldId id="278" r:id="rId75"/>
    <p:sldId id="419" r:id="rId76"/>
    <p:sldId id="421" r:id="rId77"/>
    <p:sldId id="420" r:id="rId78"/>
    <p:sldId id="308" r:id="rId79"/>
    <p:sldId id="309" r:id="rId80"/>
    <p:sldId id="310" r:id="rId81"/>
    <p:sldId id="279" r:id="rId82"/>
    <p:sldId id="354" r:id="rId83"/>
    <p:sldId id="424" r:id="rId84"/>
    <p:sldId id="425" r:id="rId85"/>
    <p:sldId id="426" r:id="rId86"/>
    <p:sldId id="427" r:id="rId87"/>
    <p:sldId id="429" r:id="rId88"/>
    <p:sldId id="428" r:id="rId89"/>
    <p:sldId id="395" r:id="rId90"/>
    <p:sldId id="430" r:id="rId91"/>
    <p:sldId id="423" r:id="rId92"/>
    <p:sldId id="311" r:id="rId93"/>
    <p:sldId id="312" r:id="rId94"/>
    <p:sldId id="355" r:id="rId95"/>
    <p:sldId id="356" r:id="rId96"/>
    <p:sldId id="357" r:id="rId97"/>
    <p:sldId id="358" r:id="rId98"/>
    <p:sldId id="396" r:id="rId99"/>
    <p:sldId id="359" r:id="rId100"/>
    <p:sldId id="397" r:id="rId101"/>
    <p:sldId id="360" r:id="rId102"/>
    <p:sldId id="338" r:id="rId103"/>
    <p:sldId id="361" r:id="rId104"/>
    <p:sldId id="282" r:id="rId105"/>
    <p:sldId id="336" r:id="rId106"/>
    <p:sldId id="362" r:id="rId107"/>
    <p:sldId id="392" r:id="rId108"/>
    <p:sldId id="399" r:id="rId109"/>
    <p:sldId id="400" r:id="rId110"/>
    <p:sldId id="363" r:id="rId111"/>
    <p:sldId id="364" r:id="rId112"/>
    <p:sldId id="365" r:id="rId113"/>
    <p:sldId id="366" r:id="rId114"/>
    <p:sldId id="401" r:id="rId115"/>
    <p:sldId id="398" r:id="rId116"/>
    <p:sldId id="341" r:id="rId117"/>
    <p:sldId id="342" r:id="rId118"/>
    <p:sldId id="343" r:id="rId119"/>
    <p:sldId id="344" r:id="rId120"/>
    <p:sldId id="349" r:id="rId121"/>
    <p:sldId id="345" r:id="rId122"/>
    <p:sldId id="346" r:id="rId123"/>
    <p:sldId id="347" r:id="rId124"/>
  </p:sldIdLst>
  <p:sldSz cx="9144000" cy="6858000" type="screen4x3"/>
  <p:notesSz cx="6858000" cy="9144000"/>
  <p:defaultTextStyle>
    <a:defPPr>
      <a:defRPr lang="en-US"/>
    </a:defPPr>
    <a:lvl1pPr algn="l" defTabSz="457200" rtl="0" fontAlgn="base">
      <a:spcBef>
        <a:spcPct val="0"/>
      </a:spcBef>
      <a:spcAft>
        <a:spcPct val="0"/>
      </a:spcAft>
      <a:defRPr kumimoji="1" kern="1200">
        <a:solidFill>
          <a:schemeClr val="tx1"/>
        </a:solidFill>
        <a:latin typeface="Arial" charset="0"/>
        <a:ea typeface="新細明體" charset="-120"/>
        <a:cs typeface="+mn-cs"/>
      </a:defRPr>
    </a:lvl1pPr>
    <a:lvl2pPr marL="457200" algn="l" defTabSz="457200" rtl="0" fontAlgn="base">
      <a:spcBef>
        <a:spcPct val="0"/>
      </a:spcBef>
      <a:spcAft>
        <a:spcPct val="0"/>
      </a:spcAft>
      <a:defRPr kumimoji="1" kern="1200">
        <a:solidFill>
          <a:schemeClr val="tx1"/>
        </a:solidFill>
        <a:latin typeface="Arial" charset="0"/>
        <a:ea typeface="新細明體" charset="-120"/>
        <a:cs typeface="+mn-cs"/>
      </a:defRPr>
    </a:lvl2pPr>
    <a:lvl3pPr marL="914400" algn="l" defTabSz="457200" rtl="0" fontAlgn="base">
      <a:spcBef>
        <a:spcPct val="0"/>
      </a:spcBef>
      <a:spcAft>
        <a:spcPct val="0"/>
      </a:spcAft>
      <a:defRPr kumimoji="1" kern="1200">
        <a:solidFill>
          <a:schemeClr val="tx1"/>
        </a:solidFill>
        <a:latin typeface="Arial" charset="0"/>
        <a:ea typeface="新細明體" charset="-120"/>
        <a:cs typeface="+mn-cs"/>
      </a:defRPr>
    </a:lvl3pPr>
    <a:lvl4pPr marL="1371600" algn="l" defTabSz="457200" rtl="0" fontAlgn="base">
      <a:spcBef>
        <a:spcPct val="0"/>
      </a:spcBef>
      <a:spcAft>
        <a:spcPct val="0"/>
      </a:spcAft>
      <a:defRPr kumimoji="1" kern="1200">
        <a:solidFill>
          <a:schemeClr val="tx1"/>
        </a:solidFill>
        <a:latin typeface="Arial" charset="0"/>
        <a:ea typeface="新細明體" charset="-120"/>
        <a:cs typeface="+mn-cs"/>
      </a:defRPr>
    </a:lvl4pPr>
    <a:lvl5pPr marL="1828800" algn="l" defTabSz="457200"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FF66FF"/>
    <a:srgbClr val="CC00FF"/>
    <a:srgbClr val="FF00FF"/>
    <a:srgbClr val="FF3300"/>
    <a:srgbClr val="CCFFFF"/>
    <a:srgbClr val="CCECFF"/>
    <a:srgbClr val="99CCFF"/>
  </p:clrMru>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8588" autoAdjust="0"/>
    <p:restoredTop sz="93800" autoAdjust="0"/>
  </p:normalViewPr>
  <p:slideViewPr>
    <p:cSldViewPr snapToGrid="0">
      <p:cViewPr varScale="1">
        <p:scale>
          <a:sx n="84" d="100"/>
          <a:sy n="84" d="100"/>
        </p:scale>
        <p:origin x="-1020" y="-84"/>
      </p:cViewPr>
      <p:guideLst>
        <p:guide orient="horz" pos="2160"/>
        <p:guide pos="2880"/>
      </p:guideLst>
    </p:cSldViewPr>
  </p:slideViewPr>
  <p:outlineViewPr>
    <p:cViewPr>
      <p:scale>
        <a:sx n="33" d="100"/>
        <a:sy n="33" d="100"/>
      </p:scale>
      <p:origin x="114" y="10896"/>
    </p:cViewPr>
  </p:outlin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B129AA-1903-4CC0-A111-3E52CAFB8263}" type="doc">
      <dgm:prSet loTypeId="urn:microsoft.com/office/officeart/2005/8/layout/arrow2" loCatId="process" qsTypeId="urn:microsoft.com/office/officeart/2005/8/quickstyle/simple1" qsCatId="simple" csTypeId="urn:microsoft.com/office/officeart/2005/8/colors/accent1_2" csCatId="accent1" phldr="1"/>
      <dgm:spPr/>
    </dgm:pt>
    <dgm:pt modelId="{6AE22560-9A3C-4079-8719-6E2A6B593802}">
      <dgm:prSet phldrT="[文字]"/>
      <dgm:spPr/>
      <dgm:t>
        <a:bodyPr/>
        <a:lstStyle/>
        <a:p>
          <a:r>
            <a:rPr lang="zh-TW" altLang="en-US" dirty="0">
              <a:latin typeface="微軟正黑體" pitchFamily="34" charset="-120"/>
              <a:ea typeface="微軟正黑體" pitchFamily="34" charset="-120"/>
            </a:rPr>
            <a:t>君權</a:t>
          </a:r>
          <a:r>
            <a:rPr lang="zh-TW" altLang="en-US" b="0" dirty="0">
              <a:latin typeface="微軟正黑體" pitchFamily="34" charset="-120"/>
              <a:ea typeface="微軟正黑體" pitchFamily="34" charset="-120"/>
            </a:rPr>
            <a:t>神</a:t>
          </a:r>
          <a:r>
            <a:rPr lang="zh-TW" altLang="en-US" dirty="0">
              <a:latin typeface="微軟正黑體" pitchFamily="34" charset="-120"/>
              <a:ea typeface="微軟正黑體" pitchFamily="34" charset="-120"/>
            </a:rPr>
            <a:t>授</a:t>
          </a:r>
        </a:p>
      </dgm:t>
    </dgm:pt>
    <dgm:pt modelId="{47D5332C-9EF2-429E-965B-3C23C067798D}" type="parTrans" cxnId="{D0ADDC69-F17F-4752-A3D1-F179136F367F}">
      <dgm:prSet/>
      <dgm:spPr/>
      <dgm:t>
        <a:bodyPr/>
        <a:lstStyle/>
        <a:p>
          <a:endParaRPr lang="zh-TW" altLang="en-US">
            <a:latin typeface="微軟正黑體" pitchFamily="34" charset="-120"/>
            <a:ea typeface="微軟正黑體" pitchFamily="34" charset="-120"/>
          </a:endParaRPr>
        </a:p>
      </dgm:t>
    </dgm:pt>
    <dgm:pt modelId="{BA141FAE-CB6A-49BF-9B56-3465864614DF}" type="sibTrans" cxnId="{D0ADDC69-F17F-4752-A3D1-F179136F367F}">
      <dgm:prSet/>
      <dgm:spPr/>
      <dgm:t>
        <a:bodyPr/>
        <a:lstStyle/>
        <a:p>
          <a:endParaRPr lang="zh-TW" altLang="en-US">
            <a:latin typeface="微軟正黑體" pitchFamily="34" charset="-120"/>
            <a:ea typeface="微軟正黑體" pitchFamily="34" charset="-120"/>
          </a:endParaRPr>
        </a:p>
      </dgm:t>
    </dgm:pt>
    <dgm:pt modelId="{464094E7-5EF3-49D4-8E98-BCA0EEDBE91B}">
      <dgm:prSet phldrT="[文字]"/>
      <dgm:spPr/>
      <dgm:t>
        <a:bodyPr/>
        <a:lstStyle/>
        <a:p>
          <a:r>
            <a:rPr lang="zh-TW" altLang="en-US" dirty="0">
              <a:latin typeface="微軟正黑體" pitchFamily="34" charset="-120"/>
              <a:ea typeface="微軟正黑體" pitchFamily="34" charset="-120"/>
            </a:rPr>
            <a:t>天賦人權</a:t>
          </a:r>
        </a:p>
      </dgm:t>
    </dgm:pt>
    <dgm:pt modelId="{657872D5-A0DF-4DFE-9D33-5B9351F12A1C}" type="parTrans" cxnId="{47446A1A-3808-4F26-B54C-593466B7EB7C}">
      <dgm:prSet/>
      <dgm:spPr/>
      <dgm:t>
        <a:bodyPr/>
        <a:lstStyle/>
        <a:p>
          <a:endParaRPr lang="zh-TW" altLang="en-US">
            <a:latin typeface="微軟正黑體" pitchFamily="34" charset="-120"/>
            <a:ea typeface="微軟正黑體" pitchFamily="34" charset="-120"/>
          </a:endParaRPr>
        </a:p>
      </dgm:t>
    </dgm:pt>
    <dgm:pt modelId="{D9998CD9-0CE8-425A-8137-AB32D65B37AC}" type="sibTrans" cxnId="{47446A1A-3808-4F26-B54C-593466B7EB7C}">
      <dgm:prSet/>
      <dgm:spPr/>
      <dgm:t>
        <a:bodyPr/>
        <a:lstStyle/>
        <a:p>
          <a:endParaRPr lang="zh-TW" altLang="en-US">
            <a:latin typeface="微軟正黑體" pitchFamily="34" charset="-120"/>
            <a:ea typeface="微軟正黑體" pitchFamily="34" charset="-120"/>
          </a:endParaRPr>
        </a:p>
      </dgm:t>
    </dgm:pt>
    <dgm:pt modelId="{AA1FF7CE-B3D6-4C9A-BF9F-4602BA67FF27}" type="pres">
      <dgm:prSet presAssocID="{F8B129AA-1903-4CC0-A111-3E52CAFB8263}" presName="arrowDiagram" presStyleCnt="0">
        <dgm:presLayoutVars>
          <dgm:chMax val="5"/>
          <dgm:dir/>
          <dgm:resizeHandles val="exact"/>
        </dgm:presLayoutVars>
      </dgm:prSet>
      <dgm:spPr/>
    </dgm:pt>
    <dgm:pt modelId="{177100E4-3B2F-4096-8D14-E3081DB8A924}" type="pres">
      <dgm:prSet presAssocID="{F8B129AA-1903-4CC0-A111-3E52CAFB8263}" presName="arrow" presStyleLbl="bgShp" presStyleIdx="0" presStyleCnt="1" custLinFactNeighborX="50637" custLinFactNeighborY="-37742"/>
      <dgm:spPr/>
    </dgm:pt>
    <dgm:pt modelId="{F2E3EB9F-4E20-4DE5-BF7F-5853DFA27C42}" type="pres">
      <dgm:prSet presAssocID="{F8B129AA-1903-4CC0-A111-3E52CAFB8263}" presName="arrowDiagram2" presStyleCnt="0"/>
      <dgm:spPr/>
    </dgm:pt>
    <dgm:pt modelId="{E37FBF3F-6CA6-4EA1-A414-BE8836F6A07D}" type="pres">
      <dgm:prSet presAssocID="{6AE22560-9A3C-4079-8719-6E2A6B593802}" presName="bullet2a" presStyleLbl="node1" presStyleIdx="0" presStyleCnt="2"/>
      <dgm:spPr/>
    </dgm:pt>
    <dgm:pt modelId="{3A342176-2D69-47FB-AB71-2D39E11CFABF}" type="pres">
      <dgm:prSet presAssocID="{6AE22560-9A3C-4079-8719-6E2A6B593802}" presName="textBox2a" presStyleLbl="revTx" presStyleIdx="0" presStyleCnt="2" custScaleX="129698" custScaleY="58580" custLinFactNeighborX="-15764" custLinFactNeighborY="-12260">
        <dgm:presLayoutVars>
          <dgm:bulletEnabled val="1"/>
        </dgm:presLayoutVars>
      </dgm:prSet>
      <dgm:spPr/>
      <dgm:t>
        <a:bodyPr/>
        <a:lstStyle/>
        <a:p>
          <a:endParaRPr lang="zh-TW" altLang="en-US"/>
        </a:p>
      </dgm:t>
    </dgm:pt>
    <dgm:pt modelId="{AD85ACF4-1296-438D-950B-09D87124C5A2}" type="pres">
      <dgm:prSet presAssocID="{464094E7-5EF3-49D4-8E98-BCA0EEDBE91B}" presName="bullet2b" presStyleLbl="node1" presStyleIdx="1" presStyleCnt="2"/>
      <dgm:spPr/>
    </dgm:pt>
    <dgm:pt modelId="{3C3A95A8-4C47-46FB-9D23-16534313581B}" type="pres">
      <dgm:prSet presAssocID="{464094E7-5EF3-49D4-8E98-BCA0EEDBE91B}" presName="textBox2b" presStyleLbl="revTx" presStyleIdx="1" presStyleCnt="2" custScaleX="126778" custScaleY="44398" custLinFactNeighborX="6560" custLinFactNeighborY="-22045">
        <dgm:presLayoutVars>
          <dgm:bulletEnabled val="1"/>
        </dgm:presLayoutVars>
      </dgm:prSet>
      <dgm:spPr/>
      <dgm:t>
        <a:bodyPr/>
        <a:lstStyle/>
        <a:p>
          <a:endParaRPr lang="zh-TW" altLang="en-US"/>
        </a:p>
      </dgm:t>
    </dgm:pt>
  </dgm:ptLst>
  <dgm:cxnLst>
    <dgm:cxn modelId="{D0ADDC69-F17F-4752-A3D1-F179136F367F}" srcId="{F8B129AA-1903-4CC0-A111-3E52CAFB8263}" destId="{6AE22560-9A3C-4079-8719-6E2A6B593802}" srcOrd="0" destOrd="0" parTransId="{47D5332C-9EF2-429E-965B-3C23C067798D}" sibTransId="{BA141FAE-CB6A-49BF-9B56-3465864614DF}"/>
    <dgm:cxn modelId="{BC459180-A631-479D-A5E4-0410E8583350}" type="presOf" srcId="{F8B129AA-1903-4CC0-A111-3E52CAFB8263}" destId="{AA1FF7CE-B3D6-4C9A-BF9F-4602BA67FF27}" srcOrd="0" destOrd="0" presId="urn:microsoft.com/office/officeart/2005/8/layout/arrow2"/>
    <dgm:cxn modelId="{93E7685D-79C6-40A6-B6EB-A9FD6120F79D}" type="presOf" srcId="{6AE22560-9A3C-4079-8719-6E2A6B593802}" destId="{3A342176-2D69-47FB-AB71-2D39E11CFABF}" srcOrd="0" destOrd="0" presId="urn:microsoft.com/office/officeart/2005/8/layout/arrow2"/>
    <dgm:cxn modelId="{47446A1A-3808-4F26-B54C-593466B7EB7C}" srcId="{F8B129AA-1903-4CC0-A111-3E52CAFB8263}" destId="{464094E7-5EF3-49D4-8E98-BCA0EEDBE91B}" srcOrd="1" destOrd="0" parTransId="{657872D5-A0DF-4DFE-9D33-5B9351F12A1C}" sibTransId="{D9998CD9-0CE8-425A-8137-AB32D65B37AC}"/>
    <dgm:cxn modelId="{8718D9E1-293B-403A-808E-9E5A9C639906}" type="presOf" srcId="{464094E7-5EF3-49D4-8E98-BCA0EEDBE91B}" destId="{3C3A95A8-4C47-46FB-9D23-16534313581B}" srcOrd="0" destOrd="0" presId="urn:microsoft.com/office/officeart/2005/8/layout/arrow2"/>
    <dgm:cxn modelId="{3D315FB2-91C2-493E-899B-0F9D59FC6FC3}" type="presParOf" srcId="{AA1FF7CE-B3D6-4C9A-BF9F-4602BA67FF27}" destId="{177100E4-3B2F-4096-8D14-E3081DB8A924}" srcOrd="0" destOrd="0" presId="urn:microsoft.com/office/officeart/2005/8/layout/arrow2"/>
    <dgm:cxn modelId="{C8AB185A-F26F-4D8D-A201-226A6ACFD9E0}" type="presParOf" srcId="{AA1FF7CE-B3D6-4C9A-BF9F-4602BA67FF27}" destId="{F2E3EB9F-4E20-4DE5-BF7F-5853DFA27C42}" srcOrd="1" destOrd="0" presId="urn:microsoft.com/office/officeart/2005/8/layout/arrow2"/>
    <dgm:cxn modelId="{A83B0796-127E-47C3-9BA7-5008BEBFC99E}" type="presParOf" srcId="{F2E3EB9F-4E20-4DE5-BF7F-5853DFA27C42}" destId="{E37FBF3F-6CA6-4EA1-A414-BE8836F6A07D}" srcOrd="0" destOrd="0" presId="urn:microsoft.com/office/officeart/2005/8/layout/arrow2"/>
    <dgm:cxn modelId="{23CA39D2-2938-44A3-8BD0-AEA576FFD79E}" type="presParOf" srcId="{F2E3EB9F-4E20-4DE5-BF7F-5853DFA27C42}" destId="{3A342176-2D69-47FB-AB71-2D39E11CFABF}" srcOrd="1" destOrd="0" presId="urn:microsoft.com/office/officeart/2005/8/layout/arrow2"/>
    <dgm:cxn modelId="{A703E994-9E86-4739-BE82-030AD8866823}" type="presParOf" srcId="{F2E3EB9F-4E20-4DE5-BF7F-5853DFA27C42}" destId="{AD85ACF4-1296-438D-950B-09D87124C5A2}" srcOrd="2" destOrd="0" presId="urn:microsoft.com/office/officeart/2005/8/layout/arrow2"/>
    <dgm:cxn modelId="{B5AAB9EF-7879-4D36-BBEC-8EFC254015F9}" type="presParOf" srcId="{F2E3EB9F-4E20-4DE5-BF7F-5853DFA27C42}" destId="{3C3A95A8-4C47-46FB-9D23-16534313581B}" srcOrd="3" destOrd="0" presId="urn:microsoft.com/office/officeart/2005/8/layout/arrow2"/>
  </dgm:cxnLst>
  <dgm:bg>
    <a:solidFill>
      <a:schemeClr val="accent1">
        <a:lumMod val="20000"/>
        <a:lumOff val="80000"/>
        <a:alpha val="36863"/>
      </a:schemeClr>
    </a:solid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598175-78C1-4F1D-9957-AD4A85E66D32}"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zh-TW" altLang="en-US"/>
        </a:p>
      </dgm:t>
    </dgm:pt>
    <dgm:pt modelId="{61794E32-B3C3-48E2-894F-10C8F7FE2E80}">
      <dgm:prSet phldrT="[文字]" custT="1"/>
      <dgm:spPr/>
      <dgm:t>
        <a:bodyPr/>
        <a:lstStyle/>
        <a:p>
          <a:r>
            <a:rPr lang="zh-TW" altLang="en-US" sz="2400" dirty="0">
              <a:latin typeface="微軟正黑體" pitchFamily="34" charset="-120"/>
              <a:ea typeface="微軟正黑體" pitchFamily="34" charset="-120"/>
            </a:rPr>
            <a:t>自由權與政治權</a:t>
          </a:r>
        </a:p>
      </dgm:t>
    </dgm:pt>
    <dgm:pt modelId="{11959B07-3C98-48C8-B01A-925B25067DEC}" type="parTrans" cxnId="{E0FA2D56-C9A8-4968-A01E-2E0AAEBB7BF0}">
      <dgm:prSet/>
      <dgm:spPr/>
      <dgm:t>
        <a:bodyPr/>
        <a:lstStyle/>
        <a:p>
          <a:endParaRPr lang="zh-TW" altLang="en-US"/>
        </a:p>
      </dgm:t>
    </dgm:pt>
    <dgm:pt modelId="{E9AA746E-B6F4-4754-B3B6-EA3C8FC67C34}" type="sibTrans" cxnId="{E0FA2D56-C9A8-4968-A01E-2E0AAEBB7BF0}">
      <dgm:prSet/>
      <dgm:spPr/>
      <dgm:t>
        <a:bodyPr/>
        <a:lstStyle/>
        <a:p>
          <a:endParaRPr lang="zh-TW" altLang="en-US"/>
        </a:p>
      </dgm:t>
    </dgm:pt>
    <dgm:pt modelId="{14770C3C-5D35-4667-A478-B0365AA7300F}">
      <dgm:prSet phldrT="[文字]" custT="1"/>
      <dgm:spPr/>
      <dgm:t>
        <a:bodyPr/>
        <a:lstStyle/>
        <a:p>
          <a:r>
            <a:rPr lang="zh-TW" altLang="en-US" sz="2400" dirty="0">
              <a:latin typeface="微軟正黑體" pitchFamily="34" charset="-120"/>
              <a:ea typeface="微軟正黑體" pitchFamily="34" charset="-120"/>
            </a:rPr>
            <a:t>強調自由、平等等「消極」的個人權利</a:t>
          </a:r>
        </a:p>
      </dgm:t>
    </dgm:pt>
    <dgm:pt modelId="{6E078911-8196-4AA8-ACF1-544379754305}" type="parTrans" cxnId="{689CE1D3-D075-4281-BDB5-A040D2BC0BCF}">
      <dgm:prSet/>
      <dgm:spPr/>
      <dgm:t>
        <a:bodyPr/>
        <a:lstStyle/>
        <a:p>
          <a:endParaRPr lang="zh-TW" altLang="en-US"/>
        </a:p>
      </dgm:t>
    </dgm:pt>
    <dgm:pt modelId="{68519623-2356-48F3-BCF5-466FD82F8156}" type="sibTrans" cxnId="{689CE1D3-D075-4281-BDB5-A040D2BC0BCF}">
      <dgm:prSet/>
      <dgm:spPr/>
      <dgm:t>
        <a:bodyPr/>
        <a:lstStyle/>
        <a:p>
          <a:endParaRPr lang="zh-TW" altLang="en-US"/>
        </a:p>
      </dgm:t>
    </dgm:pt>
    <dgm:pt modelId="{76A96381-3566-4FAB-9A69-5C7B5C6F31CD}">
      <dgm:prSet phldrT="[文字]" custT="1"/>
      <dgm:spPr/>
      <dgm:t>
        <a:bodyPr/>
        <a:lstStyle/>
        <a:p>
          <a:r>
            <a:rPr lang="zh-TW" altLang="en-US" sz="2400" dirty="0">
              <a:latin typeface="微軟正黑體" pitchFamily="34" charset="-120"/>
              <a:ea typeface="微軟正黑體" pitchFamily="34" charset="-120"/>
            </a:rPr>
            <a:t>社會權</a:t>
          </a:r>
        </a:p>
      </dgm:t>
    </dgm:pt>
    <dgm:pt modelId="{D619D9E3-223C-4039-85A3-3297D64372AB}" type="parTrans" cxnId="{6F7D352C-D7F7-4E7E-9801-4869DC17180B}">
      <dgm:prSet/>
      <dgm:spPr/>
      <dgm:t>
        <a:bodyPr/>
        <a:lstStyle/>
        <a:p>
          <a:endParaRPr lang="zh-TW" altLang="en-US"/>
        </a:p>
      </dgm:t>
    </dgm:pt>
    <dgm:pt modelId="{4FB70AC1-926C-416B-8571-9BA843CCFAB1}" type="sibTrans" cxnId="{6F7D352C-D7F7-4E7E-9801-4869DC17180B}">
      <dgm:prSet/>
      <dgm:spPr/>
      <dgm:t>
        <a:bodyPr/>
        <a:lstStyle/>
        <a:p>
          <a:endParaRPr lang="zh-TW" altLang="en-US"/>
        </a:p>
      </dgm:t>
    </dgm:pt>
    <dgm:pt modelId="{1E9B4F15-3F38-49A1-B215-F3B23C530679}">
      <dgm:prSet phldrT="[文字]" custT="1"/>
      <dgm:spPr/>
      <dgm:t>
        <a:bodyPr/>
        <a:lstStyle/>
        <a:p>
          <a:r>
            <a:rPr lang="zh-TW" altLang="en-US" sz="2400" dirty="0">
              <a:latin typeface="微軟正黑體" pitchFamily="34" charset="-120"/>
              <a:ea typeface="微軟正黑體" pitchFamily="34" charset="-120"/>
            </a:rPr>
            <a:t>追求生存、工作、教育與醫療等「積極」的個人權利</a:t>
          </a:r>
        </a:p>
      </dgm:t>
    </dgm:pt>
    <dgm:pt modelId="{770D3530-A208-49A4-AF5A-9B19BDBF34A4}" type="parTrans" cxnId="{86623F03-6ECC-42F9-8113-1DE4084E342E}">
      <dgm:prSet/>
      <dgm:spPr/>
      <dgm:t>
        <a:bodyPr/>
        <a:lstStyle/>
        <a:p>
          <a:endParaRPr lang="zh-TW" altLang="en-US"/>
        </a:p>
      </dgm:t>
    </dgm:pt>
    <dgm:pt modelId="{08A6D240-8E47-4B07-B2BC-14CD74F77F56}" type="sibTrans" cxnId="{86623F03-6ECC-42F9-8113-1DE4084E342E}">
      <dgm:prSet/>
      <dgm:spPr/>
      <dgm:t>
        <a:bodyPr/>
        <a:lstStyle/>
        <a:p>
          <a:endParaRPr lang="zh-TW" altLang="en-US"/>
        </a:p>
      </dgm:t>
    </dgm:pt>
    <dgm:pt modelId="{A6182516-C259-4CC6-9E14-CDE1E137D063}">
      <dgm:prSet phldrT="[文字]" custT="1"/>
      <dgm:spPr/>
      <dgm:t>
        <a:bodyPr/>
        <a:lstStyle/>
        <a:p>
          <a:r>
            <a:rPr lang="zh-TW" altLang="en-US" sz="2400" dirty="0">
              <a:latin typeface="微軟正黑體" pitchFamily="34" charset="-120"/>
              <a:ea typeface="微軟正黑體" pitchFamily="34" charset="-120"/>
            </a:rPr>
            <a:t>文化權</a:t>
          </a:r>
        </a:p>
      </dgm:t>
    </dgm:pt>
    <dgm:pt modelId="{8ACE4BC2-1552-4259-B45A-698198ADB737}" type="parTrans" cxnId="{824E7E83-9653-4873-A3C6-49E298848DF3}">
      <dgm:prSet/>
      <dgm:spPr/>
      <dgm:t>
        <a:bodyPr/>
        <a:lstStyle/>
        <a:p>
          <a:endParaRPr lang="zh-TW" altLang="en-US"/>
        </a:p>
      </dgm:t>
    </dgm:pt>
    <dgm:pt modelId="{DB9CF751-D496-4A5F-9143-60A8BCEF97DA}" type="sibTrans" cxnId="{824E7E83-9653-4873-A3C6-49E298848DF3}">
      <dgm:prSet/>
      <dgm:spPr/>
      <dgm:t>
        <a:bodyPr/>
        <a:lstStyle/>
        <a:p>
          <a:endParaRPr lang="zh-TW" altLang="en-US"/>
        </a:p>
      </dgm:t>
    </dgm:pt>
    <dgm:pt modelId="{9BD4D32A-703A-4F40-BAFB-BE40C89541CE}">
      <dgm:prSet phldrT="[文字]" custT="1"/>
      <dgm:spPr/>
      <dgm:t>
        <a:bodyPr/>
        <a:lstStyle/>
        <a:p>
          <a:r>
            <a:rPr lang="zh-TW" altLang="en-US" sz="2400" dirty="0">
              <a:latin typeface="微軟正黑體" pitchFamily="34" charset="-120"/>
              <a:ea typeface="微軟正黑體" pitchFamily="34" charset="-120"/>
            </a:rPr>
            <a:t>保障少數族群的文化發展權利</a:t>
          </a:r>
        </a:p>
      </dgm:t>
    </dgm:pt>
    <dgm:pt modelId="{948AF53E-5072-44E6-9674-D28ADCED278B}" type="parTrans" cxnId="{0E074D2A-BC26-4348-BE47-05AC131A0957}">
      <dgm:prSet/>
      <dgm:spPr/>
      <dgm:t>
        <a:bodyPr/>
        <a:lstStyle/>
        <a:p>
          <a:endParaRPr lang="zh-TW" altLang="en-US"/>
        </a:p>
      </dgm:t>
    </dgm:pt>
    <dgm:pt modelId="{5D16C0D7-3BE8-4D8C-B14B-B4F91FE7818F}" type="sibTrans" cxnId="{0E074D2A-BC26-4348-BE47-05AC131A0957}">
      <dgm:prSet/>
      <dgm:spPr/>
      <dgm:t>
        <a:bodyPr/>
        <a:lstStyle/>
        <a:p>
          <a:endParaRPr lang="zh-TW" altLang="en-US"/>
        </a:p>
      </dgm:t>
    </dgm:pt>
    <dgm:pt modelId="{89405E72-F9C3-424D-919F-F4BA35CE22E8}" type="pres">
      <dgm:prSet presAssocID="{69598175-78C1-4F1D-9957-AD4A85E66D32}" presName="rootnode" presStyleCnt="0">
        <dgm:presLayoutVars>
          <dgm:chMax/>
          <dgm:chPref/>
          <dgm:dir/>
          <dgm:animLvl val="lvl"/>
        </dgm:presLayoutVars>
      </dgm:prSet>
      <dgm:spPr/>
      <dgm:t>
        <a:bodyPr/>
        <a:lstStyle/>
        <a:p>
          <a:endParaRPr lang="zh-TW" altLang="en-US"/>
        </a:p>
      </dgm:t>
    </dgm:pt>
    <dgm:pt modelId="{06818405-48F8-48AA-B395-396836FB780C}" type="pres">
      <dgm:prSet presAssocID="{61794E32-B3C3-48E2-894F-10C8F7FE2E80}" presName="composite" presStyleCnt="0"/>
      <dgm:spPr/>
    </dgm:pt>
    <dgm:pt modelId="{DCF23F2F-520A-486F-85A2-9741D80C9CD1}" type="pres">
      <dgm:prSet presAssocID="{61794E32-B3C3-48E2-894F-10C8F7FE2E80}" presName="LShape" presStyleLbl="alignNode1" presStyleIdx="0" presStyleCnt="5"/>
      <dgm:spPr/>
    </dgm:pt>
    <dgm:pt modelId="{56F6EA9F-3E6A-4694-8987-5C602D1F4C70}" type="pres">
      <dgm:prSet presAssocID="{61794E32-B3C3-48E2-894F-10C8F7FE2E80}" presName="ParentText" presStyleLbl="revTx" presStyleIdx="0" presStyleCnt="3" custScaleX="91937">
        <dgm:presLayoutVars>
          <dgm:chMax val="0"/>
          <dgm:chPref val="0"/>
          <dgm:bulletEnabled val="1"/>
        </dgm:presLayoutVars>
      </dgm:prSet>
      <dgm:spPr/>
      <dgm:t>
        <a:bodyPr/>
        <a:lstStyle/>
        <a:p>
          <a:endParaRPr lang="zh-TW" altLang="en-US"/>
        </a:p>
      </dgm:t>
    </dgm:pt>
    <dgm:pt modelId="{3F1C7009-BE07-4418-81AB-F8D9AD4D115C}" type="pres">
      <dgm:prSet presAssocID="{61794E32-B3C3-48E2-894F-10C8F7FE2E80}" presName="Triangle" presStyleLbl="alignNode1" presStyleIdx="1" presStyleCnt="5"/>
      <dgm:spPr/>
    </dgm:pt>
    <dgm:pt modelId="{2CAADD01-9A4F-4EFD-9AC5-848CCA5B0F05}" type="pres">
      <dgm:prSet presAssocID="{E9AA746E-B6F4-4754-B3B6-EA3C8FC67C34}" presName="sibTrans" presStyleCnt="0"/>
      <dgm:spPr/>
    </dgm:pt>
    <dgm:pt modelId="{C8E03E94-0181-4225-8D9B-0E5C56801679}" type="pres">
      <dgm:prSet presAssocID="{E9AA746E-B6F4-4754-B3B6-EA3C8FC67C34}" presName="space" presStyleCnt="0"/>
      <dgm:spPr/>
    </dgm:pt>
    <dgm:pt modelId="{D29E583C-E04D-4750-B59B-F8E443219F9A}" type="pres">
      <dgm:prSet presAssocID="{76A96381-3566-4FAB-9A69-5C7B5C6F31CD}" presName="composite" presStyleCnt="0"/>
      <dgm:spPr/>
    </dgm:pt>
    <dgm:pt modelId="{026A8EFF-A688-4848-8027-E0CB61E1BB7D}" type="pres">
      <dgm:prSet presAssocID="{76A96381-3566-4FAB-9A69-5C7B5C6F31CD}" presName="LShape" presStyleLbl="alignNode1" presStyleIdx="2" presStyleCnt="5"/>
      <dgm:spPr/>
    </dgm:pt>
    <dgm:pt modelId="{263A97D7-51C5-4439-8DBA-7BD4E43965F5}" type="pres">
      <dgm:prSet presAssocID="{76A96381-3566-4FAB-9A69-5C7B5C6F31CD}" presName="ParentText" presStyleLbl="revTx" presStyleIdx="1" presStyleCnt="3">
        <dgm:presLayoutVars>
          <dgm:chMax val="0"/>
          <dgm:chPref val="0"/>
          <dgm:bulletEnabled val="1"/>
        </dgm:presLayoutVars>
      </dgm:prSet>
      <dgm:spPr/>
      <dgm:t>
        <a:bodyPr/>
        <a:lstStyle/>
        <a:p>
          <a:endParaRPr lang="zh-TW" altLang="en-US"/>
        </a:p>
      </dgm:t>
    </dgm:pt>
    <dgm:pt modelId="{7A668D02-2C3A-496F-9B6B-1E6CA73AE028}" type="pres">
      <dgm:prSet presAssocID="{76A96381-3566-4FAB-9A69-5C7B5C6F31CD}" presName="Triangle" presStyleLbl="alignNode1" presStyleIdx="3" presStyleCnt="5"/>
      <dgm:spPr/>
    </dgm:pt>
    <dgm:pt modelId="{60ED8EFA-5116-4281-AF8A-3097CA28425B}" type="pres">
      <dgm:prSet presAssocID="{4FB70AC1-926C-416B-8571-9BA843CCFAB1}" presName="sibTrans" presStyleCnt="0"/>
      <dgm:spPr/>
    </dgm:pt>
    <dgm:pt modelId="{6F8F407F-5B53-4C3A-BBDA-9C70F0249F41}" type="pres">
      <dgm:prSet presAssocID="{4FB70AC1-926C-416B-8571-9BA843CCFAB1}" presName="space" presStyleCnt="0"/>
      <dgm:spPr/>
    </dgm:pt>
    <dgm:pt modelId="{FC4F90B2-93C7-49B2-804C-AFCFD15AA575}" type="pres">
      <dgm:prSet presAssocID="{A6182516-C259-4CC6-9E14-CDE1E137D063}" presName="composite" presStyleCnt="0"/>
      <dgm:spPr/>
    </dgm:pt>
    <dgm:pt modelId="{DB0C951D-6137-4853-B137-346DF7193319}" type="pres">
      <dgm:prSet presAssocID="{A6182516-C259-4CC6-9E14-CDE1E137D063}" presName="LShape" presStyleLbl="alignNode1" presStyleIdx="4" presStyleCnt="5"/>
      <dgm:spPr/>
    </dgm:pt>
    <dgm:pt modelId="{38482715-99B7-4E59-A604-8C227D12E811}" type="pres">
      <dgm:prSet presAssocID="{A6182516-C259-4CC6-9E14-CDE1E137D063}" presName="ParentText" presStyleLbl="revTx" presStyleIdx="2" presStyleCnt="3">
        <dgm:presLayoutVars>
          <dgm:chMax val="0"/>
          <dgm:chPref val="0"/>
          <dgm:bulletEnabled val="1"/>
        </dgm:presLayoutVars>
      </dgm:prSet>
      <dgm:spPr/>
      <dgm:t>
        <a:bodyPr/>
        <a:lstStyle/>
        <a:p>
          <a:endParaRPr lang="zh-TW" altLang="en-US"/>
        </a:p>
      </dgm:t>
    </dgm:pt>
  </dgm:ptLst>
  <dgm:cxnLst>
    <dgm:cxn modelId="{DD38F232-B2F3-4778-9A2C-BC4697946F9A}" type="presOf" srcId="{61794E32-B3C3-48E2-894F-10C8F7FE2E80}" destId="{56F6EA9F-3E6A-4694-8987-5C602D1F4C70}" srcOrd="0" destOrd="0" presId="urn:microsoft.com/office/officeart/2009/3/layout/StepUpProcess"/>
    <dgm:cxn modelId="{689CE1D3-D075-4281-BDB5-A040D2BC0BCF}" srcId="{61794E32-B3C3-48E2-894F-10C8F7FE2E80}" destId="{14770C3C-5D35-4667-A478-B0365AA7300F}" srcOrd="0" destOrd="0" parTransId="{6E078911-8196-4AA8-ACF1-544379754305}" sibTransId="{68519623-2356-48F3-BCF5-466FD82F8156}"/>
    <dgm:cxn modelId="{6F7D352C-D7F7-4E7E-9801-4869DC17180B}" srcId="{69598175-78C1-4F1D-9957-AD4A85E66D32}" destId="{76A96381-3566-4FAB-9A69-5C7B5C6F31CD}" srcOrd="1" destOrd="0" parTransId="{D619D9E3-223C-4039-85A3-3297D64372AB}" sibTransId="{4FB70AC1-926C-416B-8571-9BA843CCFAB1}"/>
    <dgm:cxn modelId="{2F81D4E4-7131-4A36-845D-3987F7DB6EEA}" type="presOf" srcId="{76A96381-3566-4FAB-9A69-5C7B5C6F31CD}" destId="{263A97D7-51C5-4439-8DBA-7BD4E43965F5}" srcOrd="0" destOrd="0" presId="urn:microsoft.com/office/officeart/2009/3/layout/StepUpProcess"/>
    <dgm:cxn modelId="{E0FA2D56-C9A8-4968-A01E-2E0AAEBB7BF0}" srcId="{69598175-78C1-4F1D-9957-AD4A85E66D32}" destId="{61794E32-B3C3-48E2-894F-10C8F7FE2E80}" srcOrd="0" destOrd="0" parTransId="{11959B07-3C98-48C8-B01A-925B25067DEC}" sibTransId="{E9AA746E-B6F4-4754-B3B6-EA3C8FC67C34}"/>
    <dgm:cxn modelId="{0E074D2A-BC26-4348-BE47-05AC131A0957}" srcId="{A6182516-C259-4CC6-9E14-CDE1E137D063}" destId="{9BD4D32A-703A-4F40-BAFB-BE40C89541CE}" srcOrd="0" destOrd="0" parTransId="{948AF53E-5072-44E6-9674-D28ADCED278B}" sibTransId="{5D16C0D7-3BE8-4D8C-B14B-B4F91FE7818F}"/>
    <dgm:cxn modelId="{30C0F759-824F-4BCF-987C-F3FB956EF858}" type="presOf" srcId="{14770C3C-5D35-4667-A478-B0365AA7300F}" destId="{56F6EA9F-3E6A-4694-8987-5C602D1F4C70}" srcOrd="0" destOrd="1" presId="urn:microsoft.com/office/officeart/2009/3/layout/StepUpProcess"/>
    <dgm:cxn modelId="{126B6F62-D23D-4524-A652-07D19BDF6189}" type="presOf" srcId="{9BD4D32A-703A-4F40-BAFB-BE40C89541CE}" destId="{38482715-99B7-4E59-A604-8C227D12E811}" srcOrd="0" destOrd="1" presId="urn:microsoft.com/office/officeart/2009/3/layout/StepUpProcess"/>
    <dgm:cxn modelId="{AE79C9DF-C66B-4D22-A7F8-BB7D3643F8D1}" type="presOf" srcId="{1E9B4F15-3F38-49A1-B215-F3B23C530679}" destId="{263A97D7-51C5-4439-8DBA-7BD4E43965F5}" srcOrd="0" destOrd="1" presId="urn:microsoft.com/office/officeart/2009/3/layout/StepUpProcess"/>
    <dgm:cxn modelId="{2B491B82-BD7A-4BF4-9BB1-42BD6004FABA}" type="presOf" srcId="{69598175-78C1-4F1D-9957-AD4A85E66D32}" destId="{89405E72-F9C3-424D-919F-F4BA35CE22E8}" srcOrd="0" destOrd="0" presId="urn:microsoft.com/office/officeart/2009/3/layout/StepUpProcess"/>
    <dgm:cxn modelId="{86623F03-6ECC-42F9-8113-1DE4084E342E}" srcId="{76A96381-3566-4FAB-9A69-5C7B5C6F31CD}" destId="{1E9B4F15-3F38-49A1-B215-F3B23C530679}" srcOrd="0" destOrd="0" parTransId="{770D3530-A208-49A4-AF5A-9B19BDBF34A4}" sibTransId="{08A6D240-8E47-4B07-B2BC-14CD74F77F56}"/>
    <dgm:cxn modelId="{01CEA47C-5033-48F7-98AB-C3E22E00100D}" type="presOf" srcId="{A6182516-C259-4CC6-9E14-CDE1E137D063}" destId="{38482715-99B7-4E59-A604-8C227D12E811}" srcOrd="0" destOrd="0" presId="urn:microsoft.com/office/officeart/2009/3/layout/StepUpProcess"/>
    <dgm:cxn modelId="{824E7E83-9653-4873-A3C6-49E298848DF3}" srcId="{69598175-78C1-4F1D-9957-AD4A85E66D32}" destId="{A6182516-C259-4CC6-9E14-CDE1E137D063}" srcOrd="2" destOrd="0" parTransId="{8ACE4BC2-1552-4259-B45A-698198ADB737}" sibTransId="{DB9CF751-D496-4A5F-9143-60A8BCEF97DA}"/>
    <dgm:cxn modelId="{5F30DD7C-8F9D-4B28-AD48-EE6AA8A484AF}" type="presParOf" srcId="{89405E72-F9C3-424D-919F-F4BA35CE22E8}" destId="{06818405-48F8-48AA-B395-396836FB780C}" srcOrd="0" destOrd="0" presId="urn:microsoft.com/office/officeart/2009/3/layout/StepUpProcess"/>
    <dgm:cxn modelId="{3D7F5599-57B8-402E-9848-F6A6076C49B4}" type="presParOf" srcId="{06818405-48F8-48AA-B395-396836FB780C}" destId="{DCF23F2F-520A-486F-85A2-9741D80C9CD1}" srcOrd="0" destOrd="0" presId="urn:microsoft.com/office/officeart/2009/3/layout/StepUpProcess"/>
    <dgm:cxn modelId="{56D53337-091E-4D7D-B677-89AE7B272A41}" type="presParOf" srcId="{06818405-48F8-48AA-B395-396836FB780C}" destId="{56F6EA9F-3E6A-4694-8987-5C602D1F4C70}" srcOrd="1" destOrd="0" presId="urn:microsoft.com/office/officeart/2009/3/layout/StepUpProcess"/>
    <dgm:cxn modelId="{40FD185C-762F-4C8C-8827-53BA714E7AFF}" type="presParOf" srcId="{06818405-48F8-48AA-B395-396836FB780C}" destId="{3F1C7009-BE07-4418-81AB-F8D9AD4D115C}" srcOrd="2" destOrd="0" presId="urn:microsoft.com/office/officeart/2009/3/layout/StepUpProcess"/>
    <dgm:cxn modelId="{BB7B71EC-6B11-42F2-866A-4C9991015011}" type="presParOf" srcId="{89405E72-F9C3-424D-919F-F4BA35CE22E8}" destId="{2CAADD01-9A4F-4EFD-9AC5-848CCA5B0F05}" srcOrd="1" destOrd="0" presId="urn:microsoft.com/office/officeart/2009/3/layout/StepUpProcess"/>
    <dgm:cxn modelId="{584168CF-2E22-4324-B5DB-AFD33FEC7A13}" type="presParOf" srcId="{2CAADD01-9A4F-4EFD-9AC5-848CCA5B0F05}" destId="{C8E03E94-0181-4225-8D9B-0E5C56801679}" srcOrd="0" destOrd="0" presId="urn:microsoft.com/office/officeart/2009/3/layout/StepUpProcess"/>
    <dgm:cxn modelId="{53BED02A-71AA-4C98-B9E6-C0B548E6CA06}" type="presParOf" srcId="{89405E72-F9C3-424D-919F-F4BA35CE22E8}" destId="{D29E583C-E04D-4750-B59B-F8E443219F9A}" srcOrd="2" destOrd="0" presId="urn:microsoft.com/office/officeart/2009/3/layout/StepUpProcess"/>
    <dgm:cxn modelId="{332C89DC-8EF2-44D6-9059-69C73EB080F7}" type="presParOf" srcId="{D29E583C-E04D-4750-B59B-F8E443219F9A}" destId="{026A8EFF-A688-4848-8027-E0CB61E1BB7D}" srcOrd="0" destOrd="0" presId="urn:microsoft.com/office/officeart/2009/3/layout/StepUpProcess"/>
    <dgm:cxn modelId="{162C69BD-F2D5-41BD-B1CB-05E2BF5969E4}" type="presParOf" srcId="{D29E583C-E04D-4750-B59B-F8E443219F9A}" destId="{263A97D7-51C5-4439-8DBA-7BD4E43965F5}" srcOrd="1" destOrd="0" presId="urn:microsoft.com/office/officeart/2009/3/layout/StepUpProcess"/>
    <dgm:cxn modelId="{54EA1FEA-A1C5-41ED-9E85-CDB25CDD76C8}" type="presParOf" srcId="{D29E583C-E04D-4750-B59B-F8E443219F9A}" destId="{7A668D02-2C3A-496F-9B6B-1E6CA73AE028}" srcOrd="2" destOrd="0" presId="urn:microsoft.com/office/officeart/2009/3/layout/StepUpProcess"/>
    <dgm:cxn modelId="{FDDF103D-BB67-4ABF-A6E2-FB54A9B4C961}" type="presParOf" srcId="{89405E72-F9C3-424D-919F-F4BA35CE22E8}" destId="{60ED8EFA-5116-4281-AF8A-3097CA28425B}" srcOrd="3" destOrd="0" presId="urn:microsoft.com/office/officeart/2009/3/layout/StepUpProcess"/>
    <dgm:cxn modelId="{9213D32E-1E6E-47B9-957F-0B1AABBEF1F5}" type="presParOf" srcId="{60ED8EFA-5116-4281-AF8A-3097CA28425B}" destId="{6F8F407F-5B53-4C3A-BBDA-9C70F0249F41}" srcOrd="0" destOrd="0" presId="urn:microsoft.com/office/officeart/2009/3/layout/StepUpProcess"/>
    <dgm:cxn modelId="{FB91440F-BA49-464F-8628-D925E38F4AE4}" type="presParOf" srcId="{89405E72-F9C3-424D-919F-F4BA35CE22E8}" destId="{FC4F90B2-93C7-49B2-804C-AFCFD15AA575}" srcOrd="4" destOrd="0" presId="urn:microsoft.com/office/officeart/2009/3/layout/StepUpProcess"/>
    <dgm:cxn modelId="{5C3454B4-1E4F-4F81-A32F-AE6259AA0EFB}" type="presParOf" srcId="{FC4F90B2-93C7-49B2-804C-AFCFD15AA575}" destId="{DB0C951D-6137-4853-B137-346DF7193319}" srcOrd="0" destOrd="0" presId="urn:microsoft.com/office/officeart/2009/3/layout/StepUpProcess"/>
    <dgm:cxn modelId="{0F9E2EBE-7D7C-4AB3-86BF-6B0B397E574E}" type="presParOf" srcId="{FC4F90B2-93C7-49B2-804C-AFCFD15AA575}" destId="{38482715-99B7-4E59-A604-8C227D12E811}" srcOrd="1" destOrd="0" presId="urn:microsoft.com/office/officeart/2009/3/layout/StepUpProces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4273FC-5966-402C-BDD6-D805C84951AD}" type="doc">
      <dgm:prSet loTypeId="urn:microsoft.com/office/officeart/2005/8/layout/matrix2" loCatId="matrix" qsTypeId="urn:microsoft.com/office/officeart/2005/8/quickstyle/simple1" qsCatId="simple" csTypeId="urn:microsoft.com/office/officeart/2005/8/colors/colorful1" csCatId="colorful" phldr="1"/>
      <dgm:spPr/>
      <dgm:t>
        <a:bodyPr/>
        <a:lstStyle/>
        <a:p>
          <a:endParaRPr lang="zh-TW" altLang="en-US"/>
        </a:p>
      </dgm:t>
    </dgm:pt>
    <dgm:pt modelId="{54254A27-C76F-41AF-A36D-49C8775205EC}">
      <dgm:prSet phldrT="[文字]"/>
      <dgm:spPr/>
      <dgm:t>
        <a:bodyPr/>
        <a:lstStyle/>
        <a:p>
          <a:r>
            <a:rPr lang="zh-TW" altLang="en-US" dirty="0" smtClean="0">
              <a:solidFill>
                <a:schemeClr val="tx1"/>
              </a:solidFill>
              <a:latin typeface="微軟正黑體" panose="020B0604030504040204" pitchFamily="34" charset="-120"/>
              <a:ea typeface="微軟正黑體" panose="020B0604030504040204" pitchFamily="34" charset="-120"/>
            </a:rPr>
            <a:t>犯罪被害人保護法</a:t>
          </a:r>
          <a:endParaRPr lang="zh-TW" altLang="en-US" dirty="0">
            <a:solidFill>
              <a:schemeClr val="tx1"/>
            </a:solidFill>
          </a:endParaRPr>
        </a:p>
      </dgm:t>
    </dgm:pt>
    <dgm:pt modelId="{21210186-EA9E-41B5-A6A0-0903D18061D3}" type="parTrans" cxnId="{0E086472-CDFC-446C-9776-EF97FEA257F6}">
      <dgm:prSet/>
      <dgm:spPr/>
      <dgm:t>
        <a:bodyPr/>
        <a:lstStyle/>
        <a:p>
          <a:endParaRPr lang="zh-TW" altLang="en-US">
            <a:solidFill>
              <a:schemeClr val="tx1"/>
            </a:solidFill>
          </a:endParaRPr>
        </a:p>
      </dgm:t>
    </dgm:pt>
    <dgm:pt modelId="{7620F3F8-90D4-4F02-8480-4C673E3D243A}" type="sibTrans" cxnId="{0E086472-CDFC-446C-9776-EF97FEA257F6}">
      <dgm:prSet/>
      <dgm:spPr/>
      <dgm:t>
        <a:bodyPr/>
        <a:lstStyle/>
        <a:p>
          <a:endParaRPr lang="zh-TW" altLang="en-US">
            <a:solidFill>
              <a:schemeClr val="tx1"/>
            </a:solidFill>
          </a:endParaRPr>
        </a:p>
      </dgm:t>
    </dgm:pt>
    <dgm:pt modelId="{000C51B7-B719-4F65-B99E-E3C02169103D}">
      <dgm:prSet phldrT="[文字]"/>
      <dgm:spPr/>
      <dgm:t>
        <a:bodyPr/>
        <a:lstStyle/>
        <a:p>
          <a:r>
            <a:rPr lang="zh-TW" altLang="en-US" dirty="0" smtClean="0">
              <a:solidFill>
                <a:schemeClr val="tx1"/>
              </a:solidFill>
              <a:latin typeface="微軟正黑體" panose="020B0604030504040204" pitchFamily="34" charset="-120"/>
              <a:ea typeface="微軟正黑體" panose="020B0604030504040204" pitchFamily="34" charset="-120"/>
            </a:rPr>
            <a:t>集會遊行法</a:t>
          </a:r>
          <a:endParaRPr lang="zh-TW" altLang="en-US" dirty="0">
            <a:solidFill>
              <a:schemeClr val="tx1"/>
            </a:solidFill>
          </a:endParaRPr>
        </a:p>
      </dgm:t>
    </dgm:pt>
    <dgm:pt modelId="{0EA37F69-FE04-42DB-B388-E3EEE0B9C187}" type="parTrans" cxnId="{ABEF888D-8C0F-47D6-A54A-48ECA6B0A7F6}">
      <dgm:prSet/>
      <dgm:spPr/>
      <dgm:t>
        <a:bodyPr/>
        <a:lstStyle/>
        <a:p>
          <a:endParaRPr lang="zh-TW" altLang="en-US">
            <a:solidFill>
              <a:schemeClr val="tx1"/>
            </a:solidFill>
          </a:endParaRPr>
        </a:p>
      </dgm:t>
    </dgm:pt>
    <dgm:pt modelId="{D4925D99-7C44-4663-8E48-D4927FCFAF59}" type="sibTrans" cxnId="{ABEF888D-8C0F-47D6-A54A-48ECA6B0A7F6}">
      <dgm:prSet/>
      <dgm:spPr/>
      <dgm:t>
        <a:bodyPr/>
        <a:lstStyle/>
        <a:p>
          <a:endParaRPr lang="zh-TW" altLang="en-US">
            <a:solidFill>
              <a:schemeClr val="tx1"/>
            </a:solidFill>
          </a:endParaRPr>
        </a:p>
      </dgm:t>
    </dgm:pt>
    <dgm:pt modelId="{72C5E57F-69CA-497F-AC13-6A124B0A3403}">
      <dgm:prSet phldrT="[文字]"/>
      <dgm:spPr/>
      <dgm:t>
        <a:bodyPr/>
        <a:lstStyle/>
        <a:p>
          <a:r>
            <a:rPr lang="zh-TW" altLang="en-US" dirty="0" smtClean="0">
              <a:solidFill>
                <a:schemeClr val="tx1"/>
              </a:solidFill>
              <a:latin typeface="微軟正黑體" panose="020B0604030504040204" pitchFamily="34" charset="-120"/>
              <a:ea typeface="微軟正黑體" panose="020B0604030504040204" pitchFamily="34" charset="-120"/>
            </a:rPr>
            <a:t>刑事妥訴審判法</a:t>
          </a:r>
          <a:endParaRPr lang="zh-TW" altLang="en-US" dirty="0">
            <a:solidFill>
              <a:schemeClr val="tx1"/>
            </a:solidFill>
          </a:endParaRPr>
        </a:p>
      </dgm:t>
    </dgm:pt>
    <dgm:pt modelId="{86E27994-A9D9-4C0B-8C8D-7254258650E2}" type="parTrans" cxnId="{EAB60189-E98D-4363-8F46-CB2C0FB92556}">
      <dgm:prSet/>
      <dgm:spPr/>
      <dgm:t>
        <a:bodyPr/>
        <a:lstStyle/>
        <a:p>
          <a:endParaRPr lang="zh-TW" altLang="en-US">
            <a:solidFill>
              <a:schemeClr val="tx1"/>
            </a:solidFill>
          </a:endParaRPr>
        </a:p>
      </dgm:t>
    </dgm:pt>
    <dgm:pt modelId="{671D35F7-414F-447E-8268-4F778F870989}" type="sibTrans" cxnId="{EAB60189-E98D-4363-8F46-CB2C0FB92556}">
      <dgm:prSet/>
      <dgm:spPr/>
      <dgm:t>
        <a:bodyPr/>
        <a:lstStyle/>
        <a:p>
          <a:endParaRPr lang="zh-TW" altLang="en-US">
            <a:solidFill>
              <a:schemeClr val="tx1"/>
            </a:solidFill>
          </a:endParaRPr>
        </a:p>
      </dgm:t>
    </dgm:pt>
    <dgm:pt modelId="{E054C8E5-F448-42FF-A9F8-1D3043D90687}">
      <dgm:prSet phldrT="[文字]"/>
      <dgm:spPr/>
      <dgm:t>
        <a:bodyPr/>
        <a:lstStyle/>
        <a:p>
          <a:r>
            <a:rPr lang="zh-TW" altLang="en-US" dirty="0" smtClean="0">
              <a:solidFill>
                <a:schemeClr val="tx1"/>
              </a:solidFill>
              <a:latin typeface="微軟正黑體" panose="020B0604030504040204" pitchFamily="34" charset="-120"/>
              <a:ea typeface="微軟正黑體" panose="020B0604030504040204" pitchFamily="34" charset="-120"/>
            </a:rPr>
            <a:t>釋字</a:t>
          </a:r>
          <a:r>
            <a:rPr lang="en-US" altLang="zh-TW" dirty="0" smtClean="0">
              <a:solidFill>
                <a:schemeClr val="tx1"/>
              </a:solidFill>
              <a:latin typeface="微軟正黑體" panose="020B0604030504040204" pitchFamily="34" charset="-120"/>
              <a:ea typeface="微軟正黑體" panose="020B0604030504040204" pitchFamily="34" charset="-120"/>
            </a:rPr>
            <a:t>748</a:t>
          </a:r>
          <a:r>
            <a:rPr lang="zh-TW" altLang="en-US" dirty="0" smtClean="0">
              <a:solidFill>
                <a:schemeClr val="tx1"/>
              </a:solidFill>
              <a:latin typeface="微軟正黑體" panose="020B0604030504040204" pitchFamily="34" charset="-120"/>
              <a:ea typeface="微軟正黑體" panose="020B0604030504040204" pitchFamily="34" charset="-120"/>
            </a:rPr>
            <a:t>號施行法</a:t>
          </a:r>
          <a:r>
            <a:rPr lang="en-US" altLang="zh-TW" dirty="0" smtClean="0">
              <a:solidFill>
                <a:schemeClr val="tx1"/>
              </a:solidFill>
              <a:latin typeface="微軟正黑體" panose="020B0604030504040204" pitchFamily="34" charset="-120"/>
              <a:ea typeface="微軟正黑體" panose="020B0604030504040204" pitchFamily="34" charset="-120"/>
            </a:rPr>
            <a:t/>
          </a:r>
          <a:br>
            <a:rPr lang="en-US" altLang="zh-TW" dirty="0" smtClean="0">
              <a:solidFill>
                <a:schemeClr val="tx1"/>
              </a:solidFill>
              <a:latin typeface="微軟正黑體" panose="020B0604030504040204" pitchFamily="34" charset="-120"/>
              <a:ea typeface="微軟正黑體" panose="020B0604030504040204" pitchFamily="34" charset="-120"/>
            </a:rPr>
          </a:br>
          <a:r>
            <a:rPr lang="en-US" altLang="zh-TW" dirty="0" smtClean="0">
              <a:solidFill>
                <a:schemeClr val="tx1"/>
              </a:solidFill>
              <a:latin typeface="微軟正黑體" panose="020B0604030504040204" pitchFamily="34" charset="-120"/>
              <a:ea typeface="微軟正黑體" panose="020B0604030504040204" pitchFamily="34" charset="-120"/>
            </a:rPr>
            <a:t>(</a:t>
          </a:r>
          <a:r>
            <a:rPr lang="zh-TW" altLang="en-US" dirty="0" smtClean="0">
              <a:solidFill>
                <a:schemeClr val="tx1"/>
              </a:solidFill>
              <a:latin typeface="微軟正黑體" panose="020B0604030504040204" pitchFamily="34" charset="-120"/>
              <a:ea typeface="微軟正黑體" panose="020B0604030504040204" pitchFamily="34" charset="-120"/>
            </a:rPr>
            <a:t>同性婚姻</a:t>
          </a:r>
          <a:r>
            <a:rPr lang="en-US" altLang="zh-TW" dirty="0" smtClean="0">
              <a:solidFill>
                <a:schemeClr val="tx1"/>
              </a:solidFill>
              <a:latin typeface="微軟正黑體" panose="020B0604030504040204" pitchFamily="34" charset="-120"/>
              <a:ea typeface="微軟正黑體" panose="020B0604030504040204" pitchFamily="34" charset="-120"/>
            </a:rPr>
            <a:t>)</a:t>
          </a:r>
          <a:endParaRPr lang="zh-TW" altLang="en-US" dirty="0">
            <a:solidFill>
              <a:schemeClr val="tx1"/>
            </a:solidFill>
          </a:endParaRPr>
        </a:p>
      </dgm:t>
    </dgm:pt>
    <dgm:pt modelId="{9FAFF566-5A14-4923-AEBB-D07B47AEAAAF}" type="parTrans" cxnId="{EA9A1A7A-E2FD-4B42-8B67-D9F882BF71A1}">
      <dgm:prSet/>
      <dgm:spPr/>
      <dgm:t>
        <a:bodyPr/>
        <a:lstStyle/>
        <a:p>
          <a:endParaRPr lang="zh-TW" altLang="en-US">
            <a:solidFill>
              <a:schemeClr val="tx1"/>
            </a:solidFill>
          </a:endParaRPr>
        </a:p>
      </dgm:t>
    </dgm:pt>
    <dgm:pt modelId="{13D0557A-BBA3-410E-A5C9-1F86ED696735}" type="sibTrans" cxnId="{EA9A1A7A-E2FD-4B42-8B67-D9F882BF71A1}">
      <dgm:prSet/>
      <dgm:spPr/>
      <dgm:t>
        <a:bodyPr/>
        <a:lstStyle/>
        <a:p>
          <a:endParaRPr lang="zh-TW" altLang="en-US">
            <a:solidFill>
              <a:schemeClr val="tx1"/>
            </a:solidFill>
          </a:endParaRPr>
        </a:p>
      </dgm:t>
    </dgm:pt>
    <dgm:pt modelId="{A28F8903-D2CB-422C-AC42-2A56600BBFF3}" type="pres">
      <dgm:prSet presAssocID="{AF4273FC-5966-402C-BDD6-D805C84951AD}" presName="matrix" presStyleCnt="0">
        <dgm:presLayoutVars>
          <dgm:chMax val="1"/>
          <dgm:dir/>
          <dgm:resizeHandles val="exact"/>
        </dgm:presLayoutVars>
      </dgm:prSet>
      <dgm:spPr/>
      <dgm:t>
        <a:bodyPr/>
        <a:lstStyle/>
        <a:p>
          <a:endParaRPr lang="zh-TW" altLang="en-US"/>
        </a:p>
      </dgm:t>
    </dgm:pt>
    <dgm:pt modelId="{52CFC173-925E-4F1E-9E48-71B1A1A99E2F}" type="pres">
      <dgm:prSet presAssocID="{AF4273FC-5966-402C-BDD6-D805C84951AD}" presName="axisShape" presStyleLbl="bgShp" presStyleIdx="0" presStyleCnt="1"/>
      <dgm:spPr/>
    </dgm:pt>
    <dgm:pt modelId="{51B91A09-8238-4728-BF31-0A573FE0D8E0}" type="pres">
      <dgm:prSet presAssocID="{AF4273FC-5966-402C-BDD6-D805C84951AD}" presName="rect1" presStyleLbl="node1" presStyleIdx="0" presStyleCnt="4">
        <dgm:presLayoutVars>
          <dgm:chMax val="0"/>
          <dgm:chPref val="0"/>
          <dgm:bulletEnabled val="1"/>
        </dgm:presLayoutVars>
      </dgm:prSet>
      <dgm:spPr/>
      <dgm:t>
        <a:bodyPr/>
        <a:lstStyle/>
        <a:p>
          <a:endParaRPr lang="zh-TW" altLang="en-US"/>
        </a:p>
      </dgm:t>
    </dgm:pt>
    <dgm:pt modelId="{082AD97B-562F-4559-9BAC-97B30E12C33D}" type="pres">
      <dgm:prSet presAssocID="{AF4273FC-5966-402C-BDD6-D805C84951AD}" presName="rect2" presStyleLbl="node1" presStyleIdx="1" presStyleCnt="4">
        <dgm:presLayoutVars>
          <dgm:chMax val="0"/>
          <dgm:chPref val="0"/>
          <dgm:bulletEnabled val="1"/>
        </dgm:presLayoutVars>
      </dgm:prSet>
      <dgm:spPr/>
      <dgm:t>
        <a:bodyPr/>
        <a:lstStyle/>
        <a:p>
          <a:endParaRPr lang="zh-TW" altLang="en-US"/>
        </a:p>
      </dgm:t>
    </dgm:pt>
    <dgm:pt modelId="{E8ABC578-E661-4888-8233-BC2070854848}" type="pres">
      <dgm:prSet presAssocID="{AF4273FC-5966-402C-BDD6-D805C84951AD}" presName="rect3" presStyleLbl="node1" presStyleIdx="2" presStyleCnt="4">
        <dgm:presLayoutVars>
          <dgm:chMax val="0"/>
          <dgm:chPref val="0"/>
          <dgm:bulletEnabled val="1"/>
        </dgm:presLayoutVars>
      </dgm:prSet>
      <dgm:spPr/>
      <dgm:t>
        <a:bodyPr/>
        <a:lstStyle/>
        <a:p>
          <a:endParaRPr lang="zh-TW" altLang="en-US"/>
        </a:p>
      </dgm:t>
    </dgm:pt>
    <dgm:pt modelId="{9BB401A9-0E39-4910-A935-7F85BAA0B813}" type="pres">
      <dgm:prSet presAssocID="{AF4273FC-5966-402C-BDD6-D805C84951AD}" presName="rect4" presStyleLbl="node1" presStyleIdx="3" presStyleCnt="4">
        <dgm:presLayoutVars>
          <dgm:chMax val="0"/>
          <dgm:chPref val="0"/>
          <dgm:bulletEnabled val="1"/>
        </dgm:presLayoutVars>
      </dgm:prSet>
      <dgm:spPr/>
      <dgm:t>
        <a:bodyPr/>
        <a:lstStyle/>
        <a:p>
          <a:endParaRPr lang="zh-TW" altLang="en-US"/>
        </a:p>
      </dgm:t>
    </dgm:pt>
  </dgm:ptLst>
  <dgm:cxnLst>
    <dgm:cxn modelId="{EAB60189-E98D-4363-8F46-CB2C0FB92556}" srcId="{AF4273FC-5966-402C-BDD6-D805C84951AD}" destId="{72C5E57F-69CA-497F-AC13-6A124B0A3403}" srcOrd="2" destOrd="0" parTransId="{86E27994-A9D9-4C0B-8C8D-7254258650E2}" sibTransId="{671D35F7-414F-447E-8268-4F778F870989}"/>
    <dgm:cxn modelId="{DD108460-AACF-40A4-9A3B-5974ED9F070F}" type="presOf" srcId="{AF4273FC-5966-402C-BDD6-D805C84951AD}" destId="{A28F8903-D2CB-422C-AC42-2A56600BBFF3}" srcOrd="0" destOrd="0" presId="urn:microsoft.com/office/officeart/2005/8/layout/matrix2"/>
    <dgm:cxn modelId="{ABEF888D-8C0F-47D6-A54A-48ECA6B0A7F6}" srcId="{AF4273FC-5966-402C-BDD6-D805C84951AD}" destId="{000C51B7-B719-4F65-B99E-E3C02169103D}" srcOrd="1" destOrd="0" parTransId="{0EA37F69-FE04-42DB-B388-E3EEE0B9C187}" sibTransId="{D4925D99-7C44-4663-8E48-D4927FCFAF59}"/>
    <dgm:cxn modelId="{2DE3FA44-311F-4118-9075-FF556249905C}" type="presOf" srcId="{000C51B7-B719-4F65-B99E-E3C02169103D}" destId="{082AD97B-562F-4559-9BAC-97B30E12C33D}" srcOrd="0" destOrd="0" presId="urn:microsoft.com/office/officeart/2005/8/layout/matrix2"/>
    <dgm:cxn modelId="{2D90A81F-B670-4901-A071-11D1E39F9BB8}" type="presOf" srcId="{E054C8E5-F448-42FF-A9F8-1D3043D90687}" destId="{9BB401A9-0E39-4910-A935-7F85BAA0B813}" srcOrd="0" destOrd="0" presId="urn:microsoft.com/office/officeart/2005/8/layout/matrix2"/>
    <dgm:cxn modelId="{0E086472-CDFC-446C-9776-EF97FEA257F6}" srcId="{AF4273FC-5966-402C-BDD6-D805C84951AD}" destId="{54254A27-C76F-41AF-A36D-49C8775205EC}" srcOrd="0" destOrd="0" parTransId="{21210186-EA9E-41B5-A6A0-0903D18061D3}" sibTransId="{7620F3F8-90D4-4F02-8480-4C673E3D243A}"/>
    <dgm:cxn modelId="{EA9A1A7A-E2FD-4B42-8B67-D9F882BF71A1}" srcId="{AF4273FC-5966-402C-BDD6-D805C84951AD}" destId="{E054C8E5-F448-42FF-A9F8-1D3043D90687}" srcOrd="3" destOrd="0" parTransId="{9FAFF566-5A14-4923-AEBB-D07B47AEAAAF}" sibTransId="{13D0557A-BBA3-410E-A5C9-1F86ED696735}"/>
    <dgm:cxn modelId="{93FD8099-7957-4889-B497-A1838439D0C4}" type="presOf" srcId="{72C5E57F-69CA-497F-AC13-6A124B0A3403}" destId="{E8ABC578-E661-4888-8233-BC2070854848}" srcOrd="0" destOrd="0" presId="urn:microsoft.com/office/officeart/2005/8/layout/matrix2"/>
    <dgm:cxn modelId="{D949BCE8-5DA4-4DD7-A191-042BC262ADF7}" type="presOf" srcId="{54254A27-C76F-41AF-A36D-49C8775205EC}" destId="{51B91A09-8238-4728-BF31-0A573FE0D8E0}" srcOrd="0" destOrd="0" presId="urn:microsoft.com/office/officeart/2005/8/layout/matrix2"/>
    <dgm:cxn modelId="{B51333D7-1C44-405B-BBC7-E4F18DD297F0}" type="presParOf" srcId="{A28F8903-D2CB-422C-AC42-2A56600BBFF3}" destId="{52CFC173-925E-4F1E-9E48-71B1A1A99E2F}" srcOrd="0" destOrd="0" presId="urn:microsoft.com/office/officeart/2005/8/layout/matrix2"/>
    <dgm:cxn modelId="{CC1E3338-99F4-4851-B0CB-A89703D3B916}" type="presParOf" srcId="{A28F8903-D2CB-422C-AC42-2A56600BBFF3}" destId="{51B91A09-8238-4728-BF31-0A573FE0D8E0}" srcOrd="1" destOrd="0" presId="urn:microsoft.com/office/officeart/2005/8/layout/matrix2"/>
    <dgm:cxn modelId="{A25BE5B7-9B03-4731-BFD6-B1A7E2FB3AF4}" type="presParOf" srcId="{A28F8903-D2CB-422C-AC42-2A56600BBFF3}" destId="{082AD97B-562F-4559-9BAC-97B30E12C33D}" srcOrd="2" destOrd="0" presId="urn:microsoft.com/office/officeart/2005/8/layout/matrix2"/>
    <dgm:cxn modelId="{E01052BA-DA4D-491D-AC9A-B1297822B61F}" type="presParOf" srcId="{A28F8903-D2CB-422C-AC42-2A56600BBFF3}" destId="{E8ABC578-E661-4888-8233-BC2070854848}" srcOrd="3" destOrd="0" presId="urn:microsoft.com/office/officeart/2005/8/layout/matrix2"/>
    <dgm:cxn modelId="{8890076A-D4C1-4322-ABCF-ED6E222EF774}" type="presParOf" srcId="{A28F8903-D2CB-422C-AC42-2A56600BBFF3}" destId="{9BB401A9-0E39-4910-A935-7F85BAA0B813}" srcOrd="4" destOrd="0" presId="urn:microsoft.com/office/officeart/2005/8/layout/matrix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14358D-4716-4E4E-A64F-7B1CF03ECA45}" type="doc">
      <dgm:prSet loTypeId="urn:microsoft.com/office/officeart/2005/8/layout/process3" loCatId="process" qsTypeId="urn:microsoft.com/office/officeart/2005/8/quickstyle/simple1" qsCatId="simple" csTypeId="urn:microsoft.com/office/officeart/2005/8/colors/accent1_1" csCatId="accent1" phldr="1"/>
      <dgm:spPr/>
    </dgm:pt>
    <dgm:pt modelId="{1C2D0AAE-5309-4164-86FE-EFD00668CF05}">
      <dgm:prSet phldrT="[文字]" custT="1"/>
      <dgm:spPr/>
      <dgm:t>
        <a:bodyPr/>
        <a:lstStyle/>
        <a:p>
          <a:r>
            <a:rPr lang="zh-TW" altLang="en-US" sz="2800" dirty="0">
              <a:latin typeface="微軟正黑體" pitchFamily="34" charset="-120"/>
              <a:ea typeface="微軟正黑體" pitchFamily="34" charset="-120"/>
            </a:rPr>
            <a:t>締約國</a:t>
          </a:r>
        </a:p>
      </dgm:t>
    </dgm:pt>
    <dgm:pt modelId="{294081BB-AF67-4DA9-985F-53E9DEF6A474}" type="parTrans" cxnId="{4B2412F1-E1D2-4FE7-A3E8-7AFB4CF01D13}">
      <dgm:prSet/>
      <dgm:spPr/>
      <dgm:t>
        <a:bodyPr/>
        <a:lstStyle/>
        <a:p>
          <a:endParaRPr lang="zh-TW" altLang="en-US">
            <a:latin typeface="微軟正黑體" pitchFamily="34" charset="-120"/>
            <a:ea typeface="微軟正黑體" pitchFamily="34" charset="-120"/>
          </a:endParaRPr>
        </a:p>
      </dgm:t>
    </dgm:pt>
    <dgm:pt modelId="{AD5DD85E-3AC3-49F0-8B3F-F8A30EEBBA64}" type="sibTrans" cxnId="{4B2412F1-E1D2-4FE7-A3E8-7AFB4CF01D13}">
      <dgm:prSet/>
      <dgm:spPr/>
      <dgm:t>
        <a:bodyPr/>
        <a:lstStyle/>
        <a:p>
          <a:endParaRPr lang="zh-TW" altLang="en-US">
            <a:latin typeface="微軟正黑體" pitchFamily="34" charset="-120"/>
            <a:ea typeface="微軟正黑體" pitchFamily="34" charset="-120"/>
          </a:endParaRPr>
        </a:p>
      </dgm:t>
    </dgm:pt>
    <dgm:pt modelId="{987656D5-9532-4D52-9861-42B7D3AF3E33}">
      <dgm:prSet phldrT="[文字]"/>
      <dgm:spPr/>
      <dgm:t>
        <a:bodyPr/>
        <a:lstStyle/>
        <a:p>
          <a:r>
            <a:rPr lang="zh-TW" altLang="en-US" dirty="0">
              <a:latin typeface="微軟正黑體" pitchFamily="34" charset="-120"/>
              <a:ea typeface="微軟正黑體" pitchFamily="34" charset="-120"/>
            </a:rPr>
            <a:t>向聯合國各個監督落實相關公約的委員會提交報告</a:t>
          </a:r>
        </a:p>
      </dgm:t>
    </dgm:pt>
    <dgm:pt modelId="{25235D71-4D47-49C1-9ACE-2E865F3350B3}" type="parTrans" cxnId="{33258C72-AAF1-49B0-AA1F-AA036378BF25}">
      <dgm:prSet/>
      <dgm:spPr/>
      <dgm:t>
        <a:bodyPr/>
        <a:lstStyle/>
        <a:p>
          <a:endParaRPr lang="zh-TW" altLang="en-US">
            <a:latin typeface="微軟正黑體" pitchFamily="34" charset="-120"/>
            <a:ea typeface="微軟正黑體" pitchFamily="34" charset="-120"/>
          </a:endParaRPr>
        </a:p>
      </dgm:t>
    </dgm:pt>
    <dgm:pt modelId="{6C5E83D4-41FE-4DDE-A5B1-0EA7CC9D038B}" type="sibTrans" cxnId="{33258C72-AAF1-49B0-AA1F-AA036378BF25}">
      <dgm:prSet/>
      <dgm:spPr/>
      <dgm:t>
        <a:bodyPr/>
        <a:lstStyle/>
        <a:p>
          <a:endParaRPr lang="zh-TW" altLang="en-US">
            <a:latin typeface="微軟正黑體" pitchFamily="34" charset="-120"/>
            <a:ea typeface="微軟正黑體" pitchFamily="34" charset="-120"/>
          </a:endParaRPr>
        </a:p>
      </dgm:t>
    </dgm:pt>
    <dgm:pt modelId="{78DC51E8-B0D7-4E53-8AD1-B187772FB66B}">
      <dgm:prSet phldrT="[文字]" custT="1"/>
      <dgm:spPr/>
      <dgm:t>
        <a:bodyPr/>
        <a:lstStyle/>
        <a:p>
          <a:r>
            <a:rPr lang="zh-TW" altLang="en-US" sz="2800" dirty="0">
              <a:latin typeface="微軟正黑體" pitchFamily="34" charset="-120"/>
              <a:ea typeface="微軟正黑體" pitchFamily="34" charset="-120"/>
            </a:rPr>
            <a:t>人權公約委員會</a:t>
          </a:r>
        </a:p>
      </dgm:t>
    </dgm:pt>
    <dgm:pt modelId="{C30978A2-282C-4E0C-85BD-E494D4EB111A}" type="parTrans" cxnId="{382189EA-8FBB-42D7-BE3D-6AA8D49A9E85}">
      <dgm:prSet/>
      <dgm:spPr/>
      <dgm:t>
        <a:bodyPr/>
        <a:lstStyle/>
        <a:p>
          <a:endParaRPr lang="zh-TW" altLang="en-US">
            <a:latin typeface="微軟正黑體" pitchFamily="34" charset="-120"/>
            <a:ea typeface="微軟正黑體" pitchFamily="34" charset="-120"/>
          </a:endParaRPr>
        </a:p>
      </dgm:t>
    </dgm:pt>
    <dgm:pt modelId="{73FDA9E6-60C7-4A69-9C2B-14A849D79039}" type="sibTrans" cxnId="{382189EA-8FBB-42D7-BE3D-6AA8D49A9E85}">
      <dgm:prSet/>
      <dgm:spPr/>
      <dgm:t>
        <a:bodyPr/>
        <a:lstStyle/>
        <a:p>
          <a:endParaRPr lang="zh-TW" altLang="en-US">
            <a:latin typeface="微軟正黑體" pitchFamily="34" charset="-120"/>
            <a:ea typeface="微軟正黑體" pitchFamily="34" charset="-120"/>
          </a:endParaRPr>
        </a:p>
      </dgm:t>
    </dgm:pt>
    <dgm:pt modelId="{1ED88A7B-768C-4506-8563-8FC01A9AF585}">
      <dgm:prSet phldrT="[文字]"/>
      <dgm:spPr/>
      <dgm:t>
        <a:bodyPr/>
        <a:lstStyle/>
        <a:p>
          <a:r>
            <a:rPr lang="zh-TW" altLang="en-US" dirty="0">
              <a:latin typeface="微軟正黑體" pitchFamily="34" charset="-120"/>
              <a:ea typeface="微軟正黑體" pitchFamily="34" charset="-120"/>
            </a:rPr>
            <a:t>審查人權內容落實情況</a:t>
          </a:r>
        </a:p>
      </dgm:t>
    </dgm:pt>
    <dgm:pt modelId="{C153D77F-1A90-4439-8BAA-1CB76278A2CF}" type="parTrans" cxnId="{8CC6F3D8-6975-4E43-89F5-1AF7221C7EE1}">
      <dgm:prSet/>
      <dgm:spPr/>
      <dgm:t>
        <a:bodyPr/>
        <a:lstStyle/>
        <a:p>
          <a:endParaRPr lang="zh-TW" altLang="en-US">
            <a:latin typeface="微軟正黑體" pitchFamily="34" charset="-120"/>
            <a:ea typeface="微軟正黑體" pitchFamily="34" charset="-120"/>
          </a:endParaRPr>
        </a:p>
      </dgm:t>
    </dgm:pt>
    <dgm:pt modelId="{60E8DF03-6F46-4A99-8890-7AF62BFF0C77}" type="sibTrans" cxnId="{8CC6F3D8-6975-4E43-89F5-1AF7221C7EE1}">
      <dgm:prSet/>
      <dgm:spPr/>
      <dgm:t>
        <a:bodyPr/>
        <a:lstStyle/>
        <a:p>
          <a:endParaRPr lang="zh-TW" altLang="en-US">
            <a:latin typeface="微軟正黑體" pitchFamily="34" charset="-120"/>
            <a:ea typeface="微軟正黑體" pitchFamily="34" charset="-120"/>
          </a:endParaRPr>
        </a:p>
      </dgm:t>
    </dgm:pt>
    <dgm:pt modelId="{15D4D613-81C6-4925-A42F-52BA4803D098}" type="pres">
      <dgm:prSet presAssocID="{0414358D-4716-4E4E-A64F-7B1CF03ECA45}" presName="linearFlow" presStyleCnt="0">
        <dgm:presLayoutVars>
          <dgm:dir/>
          <dgm:animLvl val="lvl"/>
          <dgm:resizeHandles val="exact"/>
        </dgm:presLayoutVars>
      </dgm:prSet>
      <dgm:spPr/>
    </dgm:pt>
    <dgm:pt modelId="{8C9F8CB2-E260-4EE9-BA61-F720472F7B1C}" type="pres">
      <dgm:prSet presAssocID="{1C2D0AAE-5309-4164-86FE-EFD00668CF05}" presName="composite" presStyleCnt="0"/>
      <dgm:spPr/>
    </dgm:pt>
    <dgm:pt modelId="{517682B4-A834-4229-99B2-6546AB5123AC}" type="pres">
      <dgm:prSet presAssocID="{1C2D0AAE-5309-4164-86FE-EFD00668CF05}" presName="parTx" presStyleLbl="node1" presStyleIdx="0" presStyleCnt="2">
        <dgm:presLayoutVars>
          <dgm:chMax val="0"/>
          <dgm:chPref val="0"/>
          <dgm:bulletEnabled val="1"/>
        </dgm:presLayoutVars>
      </dgm:prSet>
      <dgm:spPr/>
      <dgm:t>
        <a:bodyPr/>
        <a:lstStyle/>
        <a:p>
          <a:endParaRPr lang="zh-TW" altLang="en-US"/>
        </a:p>
      </dgm:t>
    </dgm:pt>
    <dgm:pt modelId="{E1F05F4D-01FD-47C1-9F54-6C1AD66033F7}" type="pres">
      <dgm:prSet presAssocID="{1C2D0AAE-5309-4164-86FE-EFD00668CF05}" presName="parSh" presStyleLbl="node1" presStyleIdx="0" presStyleCnt="2"/>
      <dgm:spPr/>
      <dgm:t>
        <a:bodyPr/>
        <a:lstStyle/>
        <a:p>
          <a:endParaRPr lang="zh-TW" altLang="en-US"/>
        </a:p>
      </dgm:t>
    </dgm:pt>
    <dgm:pt modelId="{1212E4A5-C44C-4E30-80B3-1368412894B0}" type="pres">
      <dgm:prSet presAssocID="{1C2D0AAE-5309-4164-86FE-EFD00668CF05}" presName="desTx" presStyleLbl="fgAcc1" presStyleIdx="0" presStyleCnt="2">
        <dgm:presLayoutVars>
          <dgm:bulletEnabled val="1"/>
        </dgm:presLayoutVars>
      </dgm:prSet>
      <dgm:spPr/>
      <dgm:t>
        <a:bodyPr/>
        <a:lstStyle/>
        <a:p>
          <a:endParaRPr lang="zh-TW" altLang="en-US"/>
        </a:p>
      </dgm:t>
    </dgm:pt>
    <dgm:pt modelId="{89D33DF2-A4D7-47FA-8744-43151D7154A4}" type="pres">
      <dgm:prSet presAssocID="{AD5DD85E-3AC3-49F0-8B3F-F8A30EEBBA64}" presName="sibTrans" presStyleLbl="sibTrans2D1" presStyleIdx="0" presStyleCnt="1"/>
      <dgm:spPr/>
      <dgm:t>
        <a:bodyPr/>
        <a:lstStyle/>
        <a:p>
          <a:endParaRPr lang="zh-TW" altLang="en-US"/>
        </a:p>
      </dgm:t>
    </dgm:pt>
    <dgm:pt modelId="{4B49D661-F4CD-4DAE-B736-7C8C7F97EF29}" type="pres">
      <dgm:prSet presAssocID="{AD5DD85E-3AC3-49F0-8B3F-F8A30EEBBA64}" presName="connTx" presStyleLbl="sibTrans2D1" presStyleIdx="0" presStyleCnt="1"/>
      <dgm:spPr/>
      <dgm:t>
        <a:bodyPr/>
        <a:lstStyle/>
        <a:p>
          <a:endParaRPr lang="zh-TW" altLang="en-US"/>
        </a:p>
      </dgm:t>
    </dgm:pt>
    <dgm:pt modelId="{00DA906B-FC5A-49A7-A7C1-DA9B8047D0A0}" type="pres">
      <dgm:prSet presAssocID="{78DC51E8-B0D7-4E53-8AD1-B187772FB66B}" presName="composite" presStyleCnt="0"/>
      <dgm:spPr/>
    </dgm:pt>
    <dgm:pt modelId="{18EA25E9-9C67-479B-9ED1-13EA4AEA09E1}" type="pres">
      <dgm:prSet presAssocID="{78DC51E8-B0D7-4E53-8AD1-B187772FB66B}" presName="parTx" presStyleLbl="node1" presStyleIdx="0" presStyleCnt="2">
        <dgm:presLayoutVars>
          <dgm:chMax val="0"/>
          <dgm:chPref val="0"/>
          <dgm:bulletEnabled val="1"/>
        </dgm:presLayoutVars>
      </dgm:prSet>
      <dgm:spPr/>
      <dgm:t>
        <a:bodyPr/>
        <a:lstStyle/>
        <a:p>
          <a:endParaRPr lang="zh-TW" altLang="en-US"/>
        </a:p>
      </dgm:t>
    </dgm:pt>
    <dgm:pt modelId="{96ECEBD8-238F-420D-AFA9-0E7C853F8F59}" type="pres">
      <dgm:prSet presAssocID="{78DC51E8-B0D7-4E53-8AD1-B187772FB66B}" presName="parSh" presStyleLbl="node1" presStyleIdx="1" presStyleCnt="2" custScaleX="116021"/>
      <dgm:spPr/>
      <dgm:t>
        <a:bodyPr/>
        <a:lstStyle/>
        <a:p>
          <a:endParaRPr lang="zh-TW" altLang="en-US"/>
        </a:p>
      </dgm:t>
    </dgm:pt>
    <dgm:pt modelId="{A80DFDAB-09A2-44DD-A945-C14DF67659FB}" type="pres">
      <dgm:prSet presAssocID="{78DC51E8-B0D7-4E53-8AD1-B187772FB66B}" presName="desTx" presStyleLbl="fgAcc1" presStyleIdx="1" presStyleCnt="2">
        <dgm:presLayoutVars>
          <dgm:bulletEnabled val="1"/>
        </dgm:presLayoutVars>
      </dgm:prSet>
      <dgm:spPr/>
      <dgm:t>
        <a:bodyPr/>
        <a:lstStyle/>
        <a:p>
          <a:endParaRPr lang="zh-TW" altLang="en-US"/>
        </a:p>
      </dgm:t>
    </dgm:pt>
  </dgm:ptLst>
  <dgm:cxnLst>
    <dgm:cxn modelId="{48E391F7-8F81-4448-83F8-A96D1BD67C78}" type="presOf" srcId="{78DC51E8-B0D7-4E53-8AD1-B187772FB66B}" destId="{96ECEBD8-238F-420D-AFA9-0E7C853F8F59}" srcOrd="1" destOrd="0" presId="urn:microsoft.com/office/officeart/2005/8/layout/process3"/>
    <dgm:cxn modelId="{0BF272DD-18BC-4B73-A388-9720AA392E38}" type="presOf" srcId="{AD5DD85E-3AC3-49F0-8B3F-F8A30EEBBA64}" destId="{4B49D661-F4CD-4DAE-B736-7C8C7F97EF29}" srcOrd="1" destOrd="0" presId="urn:microsoft.com/office/officeart/2005/8/layout/process3"/>
    <dgm:cxn modelId="{6408BE41-92CB-4391-8AC9-9EE77135DB75}" type="presOf" srcId="{1ED88A7B-768C-4506-8563-8FC01A9AF585}" destId="{A80DFDAB-09A2-44DD-A945-C14DF67659FB}" srcOrd="0" destOrd="0" presId="urn:microsoft.com/office/officeart/2005/8/layout/process3"/>
    <dgm:cxn modelId="{72273D19-2A07-4A27-A316-F6119FEA3FC1}" type="presOf" srcId="{1C2D0AAE-5309-4164-86FE-EFD00668CF05}" destId="{517682B4-A834-4229-99B2-6546AB5123AC}" srcOrd="0" destOrd="0" presId="urn:microsoft.com/office/officeart/2005/8/layout/process3"/>
    <dgm:cxn modelId="{D212AB7D-208C-440D-BBBE-5EB794DC9EBC}" type="presOf" srcId="{0414358D-4716-4E4E-A64F-7B1CF03ECA45}" destId="{15D4D613-81C6-4925-A42F-52BA4803D098}" srcOrd="0" destOrd="0" presId="urn:microsoft.com/office/officeart/2005/8/layout/process3"/>
    <dgm:cxn modelId="{33258C72-AAF1-49B0-AA1F-AA036378BF25}" srcId="{1C2D0AAE-5309-4164-86FE-EFD00668CF05}" destId="{987656D5-9532-4D52-9861-42B7D3AF3E33}" srcOrd="0" destOrd="0" parTransId="{25235D71-4D47-49C1-9ACE-2E865F3350B3}" sibTransId="{6C5E83D4-41FE-4DDE-A5B1-0EA7CC9D038B}"/>
    <dgm:cxn modelId="{382189EA-8FBB-42D7-BE3D-6AA8D49A9E85}" srcId="{0414358D-4716-4E4E-A64F-7B1CF03ECA45}" destId="{78DC51E8-B0D7-4E53-8AD1-B187772FB66B}" srcOrd="1" destOrd="0" parTransId="{C30978A2-282C-4E0C-85BD-E494D4EB111A}" sibTransId="{73FDA9E6-60C7-4A69-9C2B-14A849D79039}"/>
    <dgm:cxn modelId="{8A12F01F-196A-4DD2-BB4B-33F4A80306C4}" type="presOf" srcId="{1C2D0AAE-5309-4164-86FE-EFD00668CF05}" destId="{E1F05F4D-01FD-47C1-9F54-6C1AD66033F7}" srcOrd="1" destOrd="0" presId="urn:microsoft.com/office/officeart/2005/8/layout/process3"/>
    <dgm:cxn modelId="{91322B64-CA0A-4F96-A5AB-8229320DC0A7}" type="presOf" srcId="{987656D5-9532-4D52-9861-42B7D3AF3E33}" destId="{1212E4A5-C44C-4E30-80B3-1368412894B0}" srcOrd="0" destOrd="0" presId="urn:microsoft.com/office/officeart/2005/8/layout/process3"/>
    <dgm:cxn modelId="{622693B0-4FE4-4B1D-A837-BB4171BF70ED}" type="presOf" srcId="{AD5DD85E-3AC3-49F0-8B3F-F8A30EEBBA64}" destId="{89D33DF2-A4D7-47FA-8744-43151D7154A4}" srcOrd="0" destOrd="0" presId="urn:microsoft.com/office/officeart/2005/8/layout/process3"/>
    <dgm:cxn modelId="{8CC6F3D8-6975-4E43-89F5-1AF7221C7EE1}" srcId="{78DC51E8-B0D7-4E53-8AD1-B187772FB66B}" destId="{1ED88A7B-768C-4506-8563-8FC01A9AF585}" srcOrd="0" destOrd="0" parTransId="{C153D77F-1A90-4439-8BAA-1CB76278A2CF}" sibTransId="{60E8DF03-6F46-4A99-8890-7AF62BFF0C77}"/>
    <dgm:cxn modelId="{4B2412F1-E1D2-4FE7-A3E8-7AFB4CF01D13}" srcId="{0414358D-4716-4E4E-A64F-7B1CF03ECA45}" destId="{1C2D0AAE-5309-4164-86FE-EFD00668CF05}" srcOrd="0" destOrd="0" parTransId="{294081BB-AF67-4DA9-985F-53E9DEF6A474}" sibTransId="{AD5DD85E-3AC3-49F0-8B3F-F8A30EEBBA64}"/>
    <dgm:cxn modelId="{58AD8B86-EAEE-4D1C-8B7F-94DB12B1768A}" type="presOf" srcId="{78DC51E8-B0D7-4E53-8AD1-B187772FB66B}" destId="{18EA25E9-9C67-479B-9ED1-13EA4AEA09E1}" srcOrd="0" destOrd="0" presId="urn:microsoft.com/office/officeart/2005/8/layout/process3"/>
    <dgm:cxn modelId="{1D7BE5B4-0A52-4EDE-AA7A-4343286FCFF2}" type="presParOf" srcId="{15D4D613-81C6-4925-A42F-52BA4803D098}" destId="{8C9F8CB2-E260-4EE9-BA61-F720472F7B1C}" srcOrd="0" destOrd="0" presId="urn:microsoft.com/office/officeart/2005/8/layout/process3"/>
    <dgm:cxn modelId="{29F00CE0-4D7D-48F2-975B-68EC8AD269E3}" type="presParOf" srcId="{8C9F8CB2-E260-4EE9-BA61-F720472F7B1C}" destId="{517682B4-A834-4229-99B2-6546AB5123AC}" srcOrd="0" destOrd="0" presId="urn:microsoft.com/office/officeart/2005/8/layout/process3"/>
    <dgm:cxn modelId="{764EF473-95F5-4796-A3BC-2FCC3822FF06}" type="presParOf" srcId="{8C9F8CB2-E260-4EE9-BA61-F720472F7B1C}" destId="{E1F05F4D-01FD-47C1-9F54-6C1AD66033F7}" srcOrd="1" destOrd="0" presId="urn:microsoft.com/office/officeart/2005/8/layout/process3"/>
    <dgm:cxn modelId="{AD78E925-9496-4DAD-9773-81946A69E918}" type="presParOf" srcId="{8C9F8CB2-E260-4EE9-BA61-F720472F7B1C}" destId="{1212E4A5-C44C-4E30-80B3-1368412894B0}" srcOrd="2" destOrd="0" presId="urn:microsoft.com/office/officeart/2005/8/layout/process3"/>
    <dgm:cxn modelId="{EDF9E7F1-C6D0-4D67-92E5-F3B69DE605A2}" type="presParOf" srcId="{15D4D613-81C6-4925-A42F-52BA4803D098}" destId="{89D33DF2-A4D7-47FA-8744-43151D7154A4}" srcOrd="1" destOrd="0" presId="urn:microsoft.com/office/officeart/2005/8/layout/process3"/>
    <dgm:cxn modelId="{F03AA1D7-3762-4EA2-8AE6-F6F28A48A6F4}" type="presParOf" srcId="{89D33DF2-A4D7-47FA-8744-43151D7154A4}" destId="{4B49D661-F4CD-4DAE-B736-7C8C7F97EF29}" srcOrd="0" destOrd="0" presId="urn:microsoft.com/office/officeart/2005/8/layout/process3"/>
    <dgm:cxn modelId="{688A05C8-0D21-4168-B314-A37721093A7B}" type="presParOf" srcId="{15D4D613-81C6-4925-A42F-52BA4803D098}" destId="{00DA906B-FC5A-49A7-A7C1-DA9B8047D0A0}" srcOrd="2" destOrd="0" presId="urn:microsoft.com/office/officeart/2005/8/layout/process3"/>
    <dgm:cxn modelId="{89E221C1-F2FB-4718-B342-0727C5B48ACB}" type="presParOf" srcId="{00DA906B-FC5A-49A7-A7C1-DA9B8047D0A0}" destId="{18EA25E9-9C67-479B-9ED1-13EA4AEA09E1}" srcOrd="0" destOrd="0" presId="urn:microsoft.com/office/officeart/2005/8/layout/process3"/>
    <dgm:cxn modelId="{EC1AE9EF-1DF0-4FC0-9E53-3912D6DFC3A2}" type="presParOf" srcId="{00DA906B-FC5A-49A7-A7C1-DA9B8047D0A0}" destId="{96ECEBD8-238F-420D-AFA9-0E7C853F8F59}" srcOrd="1" destOrd="0" presId="urn:microsoft.com/office/officeart/2005/8/layout/process3"/>
    <dgm:cxn modelId="{83EEC86D-69CC-42D7-B14B-CE02712E1DC6}" type="presParOf" srcId="{00DA906B-FC5A-49A7-A7C1-DA9B8047D0A0}" destId="{A80DFDAB-09A2-44DD-A945-C14DF67659FB}" srcOrd="2" destOrd="0" presId="urn:microsoft.com/office/officeart/2005/8/layout/process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77100E4-3B2F-4096-8D14-E3081DB8A924}">
      <dsp:nvSpPr>
        <dsp:cNvPr id="0" name=""/>
        <dsp:cNvSpPr/>
      </dsp:nvSpPr>
      <dsp:spPr>
        <a:xfrm>
          <a:off x="0" y="0"/>
          <a:ext cx="4153326" cy="2595828"/>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7FBF3F-6CA6-4EA1-A414-BE8836F6A07D}">
      <dsp:nvSpPr>
        <dsp:cNvPr id="0" name=""/>
        <dsp:cNvSpPr/>
      </dsp:nvSpPr>
      <dsp:spPr>
        <a:xfrm>
          <a:off x="965648" y="1655111"/>
          <a:ext cx="145366" cy="1453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342176-2D69-47FB-AB71-2D39E11CFABF}">
      <dsp:nvSpPr>
        <dsp:cNvPr id="0" name=""/>
        <dsp:cNvSpPr/>
      </dsp:nvSpPr>
      <dsp:spPr>
        <a:xfrm>
          <a:off x="625107" y="1821456"/>
          <a:ext cx="1750703" cy="649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027" tIns="0" rIns="0" bIns="0" numCol="1" spcCol="1270" anchor="t" anchorCtr="0">
          <a:noAutofit/>
        </a:bodyPr>
        <a:lstStyle/>
        <a:p>
          <a:pPr lvl="0" algn="l" defTabSz="1377950">
            <a:lnSpc>
              <a:spcPct val="90000"/>
            </a:lnSpc>
            <a:spcBef>
              <a:spcPct val="0"/>
            </a:spcBef>
            <a:spcAft>
              <a:spcPct val="35000"/>
            </a:spcAft>
          </a:pPr>
          <a:r>
            <a:rPr lang="zh-TW" altLang="en-US" sz="3100" kern="1200" dirty="0">
              <a:latin typeface="微軟正黑體" pitchFamily="34" charset="-120"/>
              <a:ea typeface="微軟正黑體" pitchFamily="34" charset="-120"/>
            </a:rPr>
            <a:t>君權</a:t>
          </a:r>
          <a:r>
            <a:rPr lang="zh-TW" altLang="en-US" sz="3100" b="0" kern="1200" dirty="0">
              <a:latin typeface="微軟正黑體" pitchFamily="34" charset="-120"/>
              <a:ea typeface="微軟正黑體" pitchFamily="34" charset="-120"/>
            </a:rPr>
            <a:t>神</a:t>
          </a:r>
          <a:r>
            <a:rPr lang="zh-TW" altLang="en-US" sz="3100" kern="1200" dirty="0">
              <a:latin typeface="微軟正黑體" pitchFamily="34" charset="-120"/>
              <a:ea typeface="微軟正黑體" pitchFamily="34" charset="-120"/>
            </a:rPr>
            <a:t>授</a:t>
          </a:r>
        </a:p>
      </dsp:txBody>
      <dsp:txXfrm>
        <a:off x="625107" y="1821456"/>
        <a:ext cx="1750703" cy="649311"/>
      </dsp:txXfrm>
    </dsp:sp>
    <dsp:sp modelId="{AD85ACF4-1296-438D-950B-09D87124C5A2}">
      <dsp:nvSpPr>
        <dsp:cNvPr id="0" name=""/>
        <dsp:cNvSpPr/>
      </dsp:nvSpPr>
      <dsp:spPr>
        <a:xfrm>
          <a:off x="2305095" y="993175"/>
          <a:ext cx="249199" cy="2491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3A95A8-4C47-46FB-9D23-16534313581B}">
      <dsp:nvSpPr>
        <dsp:cNvPr id="0" name=""/>
        <dsp:cNvSpPr/>
      </dsp:nvSpPr>
      <dsp:spPr>
        <a:xfrm>
          <a:off x="2337515" y="1216688"/>
          <a:ext cx="1711288" cy="7629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046" tIns="0" rIns="0" bIns="0" numCol="1" spcCol="1270" anchor="t" anchorCtr="0">
          <a:noAutofit/>
        </a:bodyPr>
        <a:lstStyle/>
        <a:p>
          <a:pPr lvl="0" algn="l" defTabSz="1377950">
            <a:lnSpc>
              <a:spcPct val="90000"/>
            </a:lnSpc>
            <a:spcBef>
              <a:spcPct val="0"/>
            </a:spcBef>
            <a:spcAft>
              <a:spcPct val="35000"/>
            </a:spcAft>
          </a:pPr>
          <a:r>
            <a:rPr lang="zh-TW" altLang="en-US" sz="3100" kern="1200" dirty="0">
              <a:latin typeface="微軟正黑體" pitchFamily="34" charset="-120"/>
              <a:ea typeface="微軟正黑體" pitchFamily="34" charset="-120"/>
            </a:rPr>
            <a:t>天賦人權</a:t>
          </a:r>
        </a:p>
      </dsp:txBody>
      <dsp:txXfrm>
        <a:off x="2337515" y="1216688"/>
        <a:ext cx="1711288" cy="76295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CF23F2F-520A-486F-85A2-9741D80C9CD1}">
      <dsp:nvSpPr>
        <dsp:cNvPr id="0" name=""/>
        <dsp:cNvSpPr/>
      </dsp:nvSpPr>
      <dsp:spPr>
        <a:xfrm rot="5400000">
          <a:off x="561708" y="1608770"/>
          <a:ext cx="1683049" cy="2800556"/>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F6EA9F-3E6A-4694-8987-5C602D1F4C70}">
      <dsp:nvSpPr>
        <dsp:cNvPr id="0" name=""/>
        <dsp:cNvSpPr/>
      </dsp:nvSpPr>
      <dsp:spPr>
        <a:xfrm>
          <a:off x="382696" y="2445533"/>
          <a:ext cx="2324496" cy="2216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altLang="en-US" sz="2400" kern="1200" dirty="0">
              <a:latin typeface="微軟正黑體" pitchFamily="34" charset="-120"/>
              <a:ea typeface="微軟正黑體" pitchFamily="34" charset="-120"/>
            </a:rPr>
            <a:t>自由權與政治權</a:t>
          </a:r>
        </a:p>
        <a:p>
          <a:pPr marL="228600" lvl="1" indent="-228600" algn="l" defTabSz="1066800">
            <a:lnSpc>
              <a:spcPct val="90000"/>
            </a:lnSpc>
            <a:spcBef>
              <a:spcPct val="0"/>
            </a:spcBef>
            <a:spcAft>
              <a:spcPct val="15000"/>
            </a:spcAft>
            <a:buChar char="••"/>
          </a:pPr>
          <a:r>
            <a:rPr lang="zh-TW" altLang="en-US" sz="2400" kern="1200" dirty="0">
              <a:latin typeface="微軟正黑體" pitchFamily="34" charset="-120"/>
              <a:ea typeface="微軟正黑體" pitchFamily="34" charset="-120"/>
            </a:rPr>
            <a:t>強調自由、平等等「消極」的個人權利</a:t>
          </a:r>
        </a:p>
      </dsp:txBody>
      <dsp:txXfrm>
        <a:off x="382696" y="2445533"/>
        <a:ext cx="2324496" cy="2216253"/>
      </dsp:txXfrm>
    </dsp:sp>
    <dsp:sp modelId="{3F1C7009-BE07-4418-81AB-F8D9AD4D115C}">
      <dsp:nvSpPr>
        <dsp:cNvPr id="0" name=""/>
        <dsp:cNvSpPr/>
      </dsp:nvSpPr>
      <dsp:spPr>
        <a:xfrm>
          <a:off x="2332074" y="1402590"/>
          <a:ext cx="477048" cy="477048"/>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6A8EFF-A688-4848-8027-E0CB61E1BB7D}">
      <dsp:nvSpPr>
        <dsp:cNvPr id="0" name=""/>
        <dsp:cNvSpPr/>
      </dsp:nvSpPr>
      <dsp:spPr>
        <a:xfrm rot="5400000">
          <a:off x="3656912" y="842858"/>
          <a:ext cx="1683049" cy="2800556"/>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3A97D7-51C5-4439-8DBA-7BD4E43965F5}">
      <dsp:nvSpPr>
        <dsp:cNvPr id="0" name=""/>
        <dsp:cNvSpPr/>
      </dsp:nvSpPr>
      <dsp:spPr>
        <a:xfrm>
          <a:off x="3375969" y="1679621"/>
          <a:ext cx="2528357" cy="2216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altLang="en-US" sz="2400" kern="1200" dirty="0">
              <a:latin typeface="微軟正黑體" pitchFamily="34" charset="-120"/>
              <a:ea typeface="微軟正黑體" pitchFamily="34" charset="-120"/>
            </a:rPr>
            <a:t>社會權</a:t>
          </a:r>
        </a:p>
        <a:p>
          <a:pPr marL="228600" lvl="1" indent="-228600" algn="l" defTabSz="1066800">
            <a:lnSpc>
              <a:spcPct val="90000"/>
            </a:lnSpc>
            <a:spcBef>
              <a:spcPct val="0"/>
            </a:spcBef>
            <a:spcAft>
              <a:spcPct val="15000"/>
            </a:spcAft>
            <a:buChar char="••"/>
          </a:pPr>
          <a:r>
            <a:rPr lang="zh-TW" altLang="en-US" sz="2400" kern="1200" dirty="0">
              <a:latin typeface="微軟正黑體" pitchFamily="34" charset="-120"/>
              <a:ea typeface="微軟正黑體" pitchFamily="34" charset="-120"/>
            </a:rPr>
            <a:t>追求生存、工作、教育與醫療等「積極」的個人權利</a:t>
          </a:r>
        </a:p>
      </dsp:txBody>
      <dsp:txXfrm>
        <a:off x="3375969" y="1679621"/>
        <a:ext cx="2528357" cy="2216253"/>
      </dsp:txXfrm>
    </dsp:sp>
    <dsp:sp modelId="{7A668D02-2C3A-496F-9B6B-1E6CA73AE028}">
      <dsp:nvSpPr>
        <dsp:cNvPr id="0" name=""/>
        <dsp:cNvSpPr/>
      </dsp:nvSpPr>
      <dsp:spPr>
        <a:xfrm>
          <a:off x="5427278" y="636678"/>
          <a:ext cx="477048" cy="477048"/>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0C951D-6137-4853-B137-346DF7193319}">
      <dsp:nvSpPr>
        <dsp:cNvPr id="0" name=""/>
        <dsp:cNvSpPr/>
      </dsp:nvSpPr>
      <dsp:spPr>
        <a:xfrm rot="5400000">
          <a:off x="6752115" y="76947"/>
          <a:ext cx="1683049" cy="2800556"/>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482715-99B7-4E59-A604-8C227D12E811}">
      <dsp:nvSpPr>
        <dsp:cNvPr id="0" name=""/>
        <dsp:cNvSpPr/>
      </dsp:nvSpPr>
      <dsp:spPr>
        <a:xfrm>
          <a:off x="6471173" y="913710"/>
          <a:ext cx="2528357" cy="2216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altLang="en-US" sz="2400" kern="1200" dirty="0">
              <a:latin typeface="微軟正黑體" pitchFamily="34" charset="-120"/>
              <a:ea typeface="微軟正黑體" pitchFamily="34" charset="-120"/>
            </a:rPr>
            <a:t>文化權</a:t>
          </a:r>
        </a:p>
        <a:p>
          <a:pPr marL="228600" lvl="1" indent="-228600" algn="l" defTabSz="1066800">
            <a:lnSpc>
              <a:spcPct val="90000"/>
            </a:lnSpc>
            <a:spcBef>
              <a:spcPct val="0"/>
            </a:spcBef>
            <a:spcAft>
              <a:spcPct val="15000"/>
            </a:spcAft>
            <a:buChar char="••"/>
          </a:pPr>
          <a:r>
            <a:rPr lang="zh-TW" altLang="en-US" sz="2400" kern="1200" dirty="0">
              <a:latin typeface="微軟正黑體" pitchFamily="34" charset="-120"/>
              <a:ea typeface="微軟正黑體" pitchFamily="34" charset="-120"/>
            </a:rPr>
            <a:t>保障少數族群的文化發展權利</a:t>
          </a:r>
        </a:p>
      </dsp:txBody>
      <dsp:txXfrm>
        <a:off x="6471173" y="913710"/>
        <a:ext cx="2528357" cy="2216253"/>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2CFC173-925E-4F1E-9E48-71B1A1A99E2F}">
      <dsp:nvSpPr>
        <dsp:cNvPr id="0" name=""/>
        <dsp:cNvSpPr/>
      </dsp:nvSpPr>
      <dsp:spPr>
        <a:xfrm>
          <a:off x="1145381" y="0"/>
          <a:ext cx="5595938" cy="5595938"/>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B91A09-8238-4728-BF31-0A573FE0D8E0}">
      <dsp:nvSpPr>
        <dsp:cNvPr id="0" name=""/>
        <dsp:cNvSpPr/>
      </dsp:nvSpPr>
      <dsp:spPr>
        <a:xfrm>
          <a:off x="1509116" y="363735"/>
          <a:ext cx="2238375" cy="223837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zh-TW" altLang="en-US" sz="3400" kern="1200" dirty="0" smtClean="0">
              <a:solidFill>
                <a:schemeClr val="tx1"/>
              </a:solidFill>
              <a:latin typeface="微軟正黑體" panose="020B0604030504040204" pitchFamily="34" charset="-120"/>
              <a:ea typeface="微軟正黑體" panose="020B0604030504040204" pitchFamily="34" charset="-120"/>
            </a:rPr>
            <a:t>犯罪被害人保護法</a:t>
          </a:r>
          <a:endParaRPr lang="zh-TW" altLang="en-US" sz="3400" kern="1200" dirty="0">
            <a:solidFill>
              <a:schemeClr val="tx1"/>
            </a:solidFill>
          </a:endParaRPr>
        </a:p>
      </dsp:txBody>
      <dsp:txXfrm>
        <a:off x="1509116" y="363735"/>
        <a:ext cx="2238375" cy="2238375"/>
      </dsp:txXfrm>
    </dsp:sp>
    <dsp:sp modelId="{082AD97B-562F-4559-9BAC-97B30E12C33D}">
      <dsp:nvSpPr>
        <dsp:cNvPr id="0" name=""/>
        <dsp:cNvSpPr/>
      </dsp:nvSpPr>
      <dsp:spPr>
        <a:xfrm>
          <a:off x="4139207" y="363735"/>
          <a:ext cx="2238375" cy="223837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zh-TW" altLang="en-US" sz="3400" kern="1200" dirty="0" smtClean="0">
              <a:solidFill>
                <a:schemeClr val="tx1"/>
              </a:solidFill>
              <a:latin typeface="微軟正黑體" panose="020B0604030504040204" pitchFamily="34" charset="-120"/>
              <a:ea typeface="微軟正黑體" panose="020B0604030504040204" pitchFamily="34" charset="-120"/>
            </a:rPr>
            <a:t>集會遊行法</a:t>
          </a:r>
          <a:endParaRPr lang="zh-TW" altLang="en-US" sz="3400" kern="1200" dirty="0">
            <a:solidFill>
              <a:schemeClr val="tx1"/>
            </a:solidFill>
          </a:endParaRPr>
        </a:p>
      </dsp:txBody>
      <dsp:txXfrm>
        <a:off x="4139207" y="363735"/>
        <a:ext cx="2238375" cy="2238375"/>
      </dsp:txXfrm>
    </dsp:sp>
    <dsp:sp modelId="{E8ABC578-E661-4888-8233-BC2070854848}">
      <dsp:nvSpPr>
        <dsp:cNvPr id="0" name=""/>
        <dsp:cNvSpPr/>
      </dsp:nvSpPr>
      <dsp:spPr>
        <a:xfrm>
          <a:off x="1509116" y="2993826"/>
          <a:ext cx="2238375" cy="223837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zh-TW" altLang="en-US" sz="3400" kern="1200" dirty="0" smtClean="0">
              <a:solidFill>
                <a:schemeClr val="tx1"/>
              </a:solidFill>
              <a:latin typeface="微軟正黑體" panose="020B0604030504040204" pitchFamily="34" charset="-120"/>
              <a:ea typeface="微軟正黑體" panose="020B0604030504040204" pitchFamily="34" charset="-120"/>
            </a:rPr>
            <a:t>刑事妥訴審判法</a:t>
          </a:r>
          <a:endParaRPr lang="zh-TW" altLang="en-US" sz="3400" kern="1200" dirty="0">
            <a:solidFill>
              <a:schemeClr val="tx1"/>
            </a:solidFill>
          </a:endParaRPr>
        </a:p>
      </dsp:txBody>
      <dsp:txXfrm>
        <a:off x="1509116" y="2993826"/>
        <a:ext cx="2238375" cy="2238375"/>
      </dsp:txXfrm>
    </dsp:sp>
    <dsp:sp modelId="{9BB401A9-0E39-4910-A935-7F85BAA0B813}">
      <dsp:nvSpPr>
        <dsp:cNvPr id="0" name=""/>
        <dsp:cNvSpPr/>
      </dsp:nvSpPr>
      <dsp:spPr>
        <a:xfrm>
          <a:off x="4139207" y="2993826"/>
          <a:ext cx="2238375" cy="223837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zh-TW" altLang="en-US" sz="3400" kern="1200" dirty="0" smtClean="0">
              <a:solidFill>
                <a:schemeClr val="tx1"/>
              </a:solidFill>
              <a:latin typeface="微軟正黑體" panose="020B0604030504040204" pitchFamily="34" charset="-120"/>
              <a:ea typeface="微軟正黑體" panose="020B0604030504040204" pitchFamily="34" charset="-120"/>
            </a:rPr>
            <a:t>釋字</a:t>
          </a:r>
          <a:r>
            <a:rPr lang="en-US" altLang="zh-TW" sz="3400" kern="1200" dirty="0" smtClean="0">
              <a:solidFill>
                <a:schemeClr val="tx1"/>
              </a:solidFill>
              <a:latin typeface="微軟正黑體" panose="020B0604030504040204" pitchFamily="34" charset="-120"/>
              <a:ea typeface="微軟正黑體" panose="020B0604030504040204" pitchFamily="34" charset="-120"/>
            </a:rPr>
            <a:t>748</a:t>
          </a:r>
          <a:r>
            <a:rPr lang="zh-TW" altLang="en-US" sz="3400" kern="1200" dirty="0" smtClean="0">
              <a:solidFill>
                <a:schemeClr val="tx1"/>
              </a:solidFill>
              <a:latin typeface="微軟正黑體" panose="020B0604030504040204" pitchFamily="34" charset="-120"/>
              <a:ea typeface="微軟正黑體" panose="020B0604030504040204" pitchFamily="34" charset="-120"/>
            </a:rPr>
            <a:t>號施行法</a:t>
          </a:r>
          <a:endParaRPr lang="zh-TW" altLang="en-US" sz="3400" kern="1200" dirty="0">
            <a:solidFill>
              <a:schemeClr val="tx1"/>
            </a:solidFill>
          </a:endParaRPr>
        </a:p>
      </dsp:txBody>
      <dsp:txXfrm>
        <a:off x="4139207" y="2993826"/>
        <a:ext cx="2238375" cy="2238375"/>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1F05F4D-01FD-47C1-9F54-6C1AD66033F7}">
      <dsp:nvSpPr>
        <dsp:cNvPr id="0" name=""/>
        <dsp:cNvSpPr/>
      </dsp:nvSpPr>
      <dsp:spPr>
        <a:xfrm>
          <a:off x="1838" y="32502"/>
          <a:ext cx="2652442" cy="129096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06680" numCol="1" spcCol="1270" anchor="t" anchorCtr="0">
          <a:noAutofit/>
        </a:bodyPr>
        <a:lstStyle/>
        <a:p>
          <a:pPr lvl="0" algn="l" defTabSz="1244600">
            <a:lnSpc>
              <a:spcPct val="90000"/>
            </a:lnSpc>
            <a:spcBef>
              <a:spcPct val="0"/>
            </a:spcBef>
            <a:spcAft>
              <a:spcPct val="35000"/>
            </a:spcAft>
          </a:pPr>
          <a:r>
            <a:rPr lang="zh-TW" altLang="en-US" sz="2800" kern="1200" dirty="0">
              <a:latin typeface="微軟正黑體" pitchFamily="34" charset="-120"/>
              <a:ea typeface="微軟正黑體" pitchFamily="34" charset="-120"/>
            </a:rPr>
            <a:t>締約國</a:t>
          </a:r>
        </a:p>
      </dsp:txBody>
      <dsp:txXfrm>
        <a:off x="1838" y="32502"/>
        <a:ext cx="2652442" cy="860644"/>
      </dsp:txXfrm>
    </dsp:sp>
    <dsp:sp modelId="{1212E4A5-C44C-4E30-80B3-1368412894B0}">
      <dsp:nvSpPr>
        <dsp:cNvPr id="0" name=""/>
        <dsp:cNvSpPr/>
      </dsp:nvSpPr>
      <dsp:spPr>
        <a:xfrm>
          <a:off x="545110" y="893147"/>
          <a:ext cx="2652442" cy="2217600"/>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r>
            <a:rPr lang="zh-TW" altLang="en-US" sz="2200" kern="1200" dirty="0">
              <a:latin typeface="微軟正黑體" pitchFamily="34" charset="-120"/>
              <a:ea typeface="微軟正黑體" pitchFamily="34" charset="-120"/>
            </a:rPr>
            <a:t>向聯合國各個監督落實相關公約的委員會提交報告</a:t>
          </a:r>
        </a:p>
      </dsp:txBody>
      <dsp:txXfrm>
        <a:off x="545110" y="893147"/>
        <a:ext cx="2652442" cy="2217600"/>
      </dsp:txXfrm>
    </dsp:sp>
    <dsp:sp modelId="{89D33DF2-A4D7-47FA-8744-43151D7154A4}">
      <dsp:nvSpPr>
        <dsp:cNvPr id="0" name=""/>
        <dsp:cNvSpPr/>
      </dsp:nvSpPr>
      <dsp:spPr>
        <a:xfrm>
          <a:off x="3056381" y="132634"/>
          <a:ext cx="852453" cy="66038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TW" altLang="en-US" sz="1800" kern="1200">
            <a:latin typeface="微軟正黑體" pitchFamily="34" charset="-120"/>
            <a:ea typeface="微軟正黑體" pitchFamily="34" charset="-120"/>
          </a:endParaRPr>
        </a:p>
      </dsp:txBody>
      <dsp:txXfrm>
        <a:off x="3056381" y="132634"/>
        <a:ext cx="852453" cy="660381"/>
      </dsp:txXfrm>
    </dsp:sp>
    <dsp:sp modelId="{96ECEBD8-238F-420D-AFA9-0E7C853F8F59}">
      <dsp:nvSpPr>
        <dsp:cNvPr id="0" name=""/>
        <dsp:cNvSpPr/>
      </dsp:nvSpPr>
      <dsp:spPr>
        <a:xfrm>
          <a:off x="4262683" y="32502"/>
          <a:ext cx="3077390" cy="129096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06680" numCol="1" spcCol="1270" anchor="t" anchorCtr="0">
          <a:noAutofit/>
        </a:bodyPr>
        <a:lstStyle/>
        <a:p>
          <a:pPr lvl="0" algn="l" defTabSz="1244600">
            <a:lnSpc>
              <a:spcPct val="90000"/>
            </a:lnSpc>
            <a:spcBef>
              <a:spcPct val="0"/>
            </a:spcBef>
            <a:spcAft>
              <a:spcPct val="35000"/>
            </a:spcAft>
          </a:pPr>
          <a:r>
            <a:rPr lang="zh-TW" altLang="en-US" sz="2800" kern="1200" dirty="0">
              <a:latin typeface="微軟正黑體" pitchFamily="34" charset="-120"/>
              <a:ea typeface="微軟正黑體" pitchFamily="34" charset="-120"/>
            </a:rPr>
            <a:t>人權公約委員會</a:t>
          </a:r>
        </a:p>
      </dsp:txBody>
      <dsp:txXfrm>
        <a:off x="4262683" y="32502"/>
        <a:ext cx="3077390" cy="860644"/>
      </dsp:txXfrm>
    </dsp:sp>
    <dsp:sp modelId="{A80DFDAB-09A2-44DD-A945-C14DF67659FB}">
      <dsp:nvSpPr>
        <dsp:cNvPr id="0" name=""/>
        <dsp:cNvSpPr/>
      </dsp:nvSpPr>
      <dsp:spPr>
        <a:xfrm>
          <a:off x="5018428" y="893147"/>
          <a:ext cx="2652442" cy="2217600"/>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r>
            <a:rPr lang="zh-TW" altLang="en-US" sz="2200" kern="1200" dirty="0">
              <a:latin typeface="微軟正黑體" pitchFamily="34" charset="-120"/>
              <a:ea typeface="微軟正黑體" pitchFamily="34" charset="-120"/>
            </a:rPr>
            <a:t>審查人權內容落實情況</a:t>
          </a:r>
        </a:p>
      </dsp:txBody>
      <dsp:txXfrm>
        <a:off x="5018428" y="893147"/>
        <a:ext cx="2652442" cy="221760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D1C5EE-3B85-4DB0-B1E0-C0A64ED45E41}" type="datetimeFigureOut">
              <a:rPr lang="zh-TW" altLang="en-US" smtClean="0"/>
              <a:pPr/>
              <a:t>2019/10/8</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EE32ED-0A89-4539-B20B-A36C19AE38BE}"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kumimoji="0" sz="1200">
                <a:latin typeface="+mn-lt"/>
                <a:ea typeface="+mn-ea"/>
              </a:defRPr>
            </a:lvl1pPr>
          </a:lstStyle>
          <a:p>
            <a:pPr>
              <a:defRPr/>
            </a:pPr>
            <a:fld id="{03FACAE8-F688-473B-B405-CDE92FE1F20B}" type="datetimeFigureOut">
              <a:rPr lang="zh-TW" altLang="en-US"/>
              <a:pPr>
                <a:defRPr/>
              </a:pPr>
              <a:t>2019/10/8</a:t>
            </a:fld>
            <a:endParaRPr lang="zh-TW" altLang="en-US"/>
          </a:p>
        </p:txBody>
      </p:sp>
      <p:sp>
        <p:nvSpPr>
          <p:cNvPr id="4" name="投影片影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noProof="0"/>
              <a:t>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kumimoji="0" sz="1200">
                <a:latin typeface="+mn-lt"/>
                <a:ea typeface="+mn-ea"/>
              </a:defRPr>
            </a:lvl1pPr>
          </a:lstStyle>
          <a:p>
            <a:pPr>
              <a:defRPr/>
            </a:pPr>
            <a:fld id="{3F90417C-A824-4DB8-8475-86DF6563677F}"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oolloud.org.tw/node/84967"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constitutiontw.org/archives/565" TargetMode="External"/><Relationship Id="rId2" Type="http://schemas.openxmlformats.org/officeDocument/2006/relationships/slide" Target="../slides/slide74.xml"/><Relationship Id="rId1" Type="http://schemas.openxmlformats.org/officeDocument/2006/relationships/notesMaster" Target="../notesMasters/notesMaster1.xml"/><Relationship Id="rId4" Type="http://schemas.openxmlformats.org/officeDocument/2006/relationships/hyperlink" Target="https://news.pts.org.tw/article/304020?NEENO=304020"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peoplenews.tw/news/b185cd2c-2d36-4dd1-982e-2491a59d1c40" TargetMode="External"/><Relationship Id="rId2" Type="http://schemas.openxmlformats.org/officeDocument/2006/relationships/slide" Target="../slides/slide81.xml"/><Relationship Id="rId1" Type="http://schemas.openxmlformats.org/officeDocument/2006/relationships/notesMaster" Target="../notesMasters/notesMaster1.xml"/><Relationship Id="rId4" Type="http://schemas.openxmlformats.org/officeDocument/2006/relationships/hyperlink" Target="https://www.facebook.com/hsinhsinjosspaper/photos/a.427958420602025/1153195828078277/?type=1&amp;theater"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ovenantswatch.org.tw/core-human-rights-treaties/"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71683"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75780"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9EDDDF-86F6-4199-A25F-C6DAE1561225}" type="slidenum">
              <a:rPr lang="zh-TW" altLang="en-US" smtClean="0"/>
              <a:pPr fontAlgn="base">
                <a:spcBef>
                  <a:spcPct val="0"/>
                </a:spcBef>
                <a:spcAft>
                  <a:spcPct val="0"/>
                </a:spcAft>
                <a:defRPr/>
              </a:pPr>
              <a:t>6</a:t>
            </a:fld>
            <a:endParaRPr lang="zh-TW"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81923"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TW" altLang="en-US" smtClean="0"/>
              <a:t>說明：除了課本中的刑法</a:t>
            </a:r>
            <a:r>
              <a:rPr lang="en-US" altLang="zh-TW" smtClean="0"/>
              <a:t>100</a:t>
            </a:r>
            <a:r>
              <a:rPr lang="zh-TW" altLang="en-US" smtClean="0"/>
              <a:t>條，可介紹「四六事件」，具體說明自由權被限制可能發生的事。</a:t>
            </a:r>
            <a:endParaRPr lang="en-US" altLang="zh-TW" smtClean="0"/>
          </a:p>
          <a:p>
            <a:pPr eaLnBrk="1" hangingPunct="1">
              <a:spcBef>
                <a:spcPct val="0"/>
              </a:spcBef>
            </a:pPr>
            <a:r>
              <a:rPr lang="en-US" altLang="zh-TW" smtClean="0">
                <a:hlinkClick r:id="rId3"/>
              </a:rPr>
              <a:t>https://www.coolloud.org.tw/node/84967</a:t>
            </a:r>
            <a:endParaRPr lang="en-US" altLang="zh-TW" smtClean="0"/>
          </a:p>
          <a:p>
            <a:pPr eaLnBrk="1" hangingPunct="1">
              <a:spcBef>
                <a:spcPct val="0"/>
              </a:spcBef>
            </a:pPr>
            <a:endParaRPr lang="zh-TW" altLang="en-US" smtClean="0"/>
          </a:p>
        </p:txBody>
      </p:sp>
      <p:sp>
        <p:nvSpPr>
          <p:cNvPr id="86020"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2570DB-11BB-4926-A296-C374A047AB85}" type="slidenum">
              <a:rPr lang="zh-TW" altLang="en-US" smtClean="0"/>
              <a:pPr fontAlgn="base">
                <a:spcBef>
                  <a:spcPct val="0"/>
                </a:spcBef>
                <a:spcAft>
                  <a:spcPct val="0"/>
                </a:spcAft>
                <a:defRPr/>
              </a:pPr>
              <a:t>51</a:t>
            </a:fld>
            <a:endParaRPr lang="zh-TW"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82947"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TW" altLang="en-US" smtClean="0"/>
              <a:t>答題引導：譬如年紀，什麼年紀可以投票是最好的？例如性別，若大部分女性一直在私領域，她如何參與政治</a:t>
            </a:r>
            <a:r>
              <a:rPr lang="en-US" altLang="zh-TW" smtClean="0"/>
              <a:t>?</a:t>
            </a:r>
          </a:p>
          <a:p>
            <a:pPr eaLnBrk="1" hangingPunct="1">
              <a:spcBef>
                <a:spcPct val="0"/>
              </a:spcBef>
            </a:pPr>
            <a:r>
              <a:rPr lang="zh-TW" altLang="en-US" smtClean="0"/>
              <a:t>總結參考：政治權利的爭取不易，除了當權者的顧忌外，民主是需要負責的，人類的惰性常常寄望有神引領，由神負責，而寧可犧牲自由換取方便。如果以一開始的條件限制政治權利，將會使得菁英主義至上，至於如何使弱勢群體在政治權利有具體影響力，即是社會制度需努力的方向。</a:t>
            </a:r>
          </a:p>
        </p:txBody>
      </p:sp>
      <p:sp>
        <p:nvSpPr>
          <p:cNvPr id="87044"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DB235A-FB21-4F3E-8708-A808DC1D6FDD}" type="slidenum">
              <a:rPr lang="zh-TW" altLang="en-US" smtClean="0"/>
              <a:pPr fontAlgn="base">
                <a:spcBef>
                  <a:spcPct val="0"/>
                </a:spcBef>
                <a:spcAft>
                  <a:spcPct val="0"/>
                </a:spcAft>
                <a:defRPr/>
              </a:pPr>
              <a:t>69</a:t>
            </a:fld>
            <a:endParaRPr lang="zh-TW"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83971"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TW" smtClean="0">
                <a:hlinkClick r:id="rId3"/>
              </a:rPr>
              <a:t>http://constitutiontw.org/archives/565</a:t>
            </a:r>
            <a:endParaRPr lang="en-US" altLang="zh-TW" smtClean="0"/>
          </a:p>
          <a:p>
            <a:pPr eaLnBrk="1" hangingPunct="1">
              <a:spcBef>
                <a:spcPct val="0"/>
              </a:spcBef>
            </a:pPr>
            <a:r>
              <a:rPr lang="en-US" altLang="zh-TW" smtClean="0"/>
              <a:t> </a:t>
            </a:r>
            <a:r>
              <a:rPr lang="en-US" altLang="zh-TW" smtClean="0">
                <a:hlinkClick r:id="rId4"/>
              </a:rPr>
              <a:t>https://news.pts.org.tw/article/304020?NEENO=304020</a:t>
            </a:r>
            <a:endParaRPr lang="en-US" altLang="zh-TW" smtClean="0"/>
          </a:p>
          <a:p>
            <a:pPr eaLnBrk="1" hangingPunct="1">
              <a:spcBef>
                <a:spcPct val="0"/>
              </a:spcBef>
            </a:pPr>
            <a:endParaRPr lang="zh-TW" altLang="en-US" smtClean="0"/>
          </a:p>
        </p:txBody>
      </p:sp>
      <p:sp>
        <p:nvSpPr>
          <p:cNvPr id="88068"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45F855-9031-4D1B-B82C-3EC8E006E328}" type="slidenum">
              <a:rPr lang="zh-TW" altLang="en-US" smtClean="0"/>
              <a:pPr fontAlgn="base">
                <a:spcBef>
                  <a:spcPct val="0"/>
                </a:spcBef>
                <a:spcAft>
                  <a:spcPct val="0"/>
                </a:spcAft>
                <a:defRPr/>
              </a:pPr>
              <a:t>74</a:t>
            </a:fld>
            <a:endParaRPr lang="zh-TW"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84995"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89092"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E8F558-0600-47F3-87A7-0A5BC4199412}" type="slidenum">
              <a:rPr lang="zh-TW" altLang="en-US" smtClean="0"/>
              <a:pPr fontAlgn="base">
                <a:spcBef>
                  <a:spcPct val="0"/>
                </a:spcBef>
                <a:spcAft>
                  <a:spcPct val="0"/>
                </a:spcAft>
                <a:defRPr/>
              </a:pPr>
              <a:t>79</a:t>
            </a:fld>
            <a:endParaRPr lang="zh-TW"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86019"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TW" altLang="en-US" smtClean="0"/>
              <a:t>紮紙人前進巴黎：</a:t>
            </a:r>
            <a:r>
              <a:rPr lang="en-US" altLang="zh-TW" smtClean="0"/>
              <a:t>https://www.thenewslens.com/article/40962</a:t>
            </a:r>
          </a:p>
          <a:p>
            <a:pPr eaLnBrk="1" hangingPunct="1">
              <a:spcBef>
                <a:spcPct val="0"/>
              </a:spcBef>
            </a:pPr>
            <a:r>
              <a:rPr lang="en-US" altLang="zh-TW" smtClean="0">
                <a:hlinkClick r:id="rId3"/>
              </a:rPr>
              <a:t>http://www.peoplenews.tw/news/b185cd2c-2d36-4dd1-982e-2491a59d1c40</a:t>
            </a:r>
            <a:endParaRPr lang="en-US" altLang="zh-TW" smtClean="0"/>
          </a:p>
          <a:p>
            <a:pPr eaLnBrk="1" hangingPunct="1">
              <a:spcBef>
                <a:spcPct val="0"/>
              </a:spcBef>
            </a:pPr>
            <a:r>
              <a:rPr lang="en-US" altLang="zh-TW" smtClean="0">
                <a:hlinkClick r:id="rId4"/>
              </a:rPr>
              <a:t>https://www.facebook.com/hsinhsinjosspaper/photos/a.427958420602025/1153195828078277/?type=1&amp;theater</a:t>
            </a:r>
            <a:endParaRPr lang="en-US" altLang="zh-TW" smtClean="0"/>
          </a:p>
          <a:p>
            <a:pPr eaLnBrk="1" hangingPunct="1">
              <a:spcBef>
                <a:spcPct val="0"/>
              </a:spcBef>
            </a:pPr>
            <a:endParaRPr lang="en-US" altLang="zh-TW" smtClean="0"/>
          </a:p>
          <a:p>
            <a:pPr eaLnBrk="1" hangingPunct="1">
              <a:spcBef>
                <a:spcPct val="0"/>
              </a:spcBef>
            </a:pPr>
            <a:endParaRPr lang="zh-TW" altLang="en-US" smtClean="0"/>
          </a:p>
        </p:txBody>
      </p:sp>
      <p:sp>
        <p:nvSpPr>
          <p:cNvPr id="90116"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BE340F-E586-4C81-9651-16A240EEB753}" type="slidenum">
              <a:rPr lang="zh-TW" altLang="en-US" smtClean="0"/>
              <a:pPr fontAlgn="base">
                <a:spcBef>
                  <a:spcPct val="0"/>
                </a:spcBef>
                <a:spcAft>
                  <a:spcPct val="0"/>
                </a:spcAft>
                <a:defRPr/>
              </a:pPr>
              <a:t>81</a:t>
            </a:fld>
            <a:endParaRPr lang="zh-TW"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87043"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99332"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72D920E-8C00-4F71-8590-DD179525D0B0}" type="slidenum">
              <a:rPr lang="zh-TW" altLang="en-US" smtClean="0"/>
              <a:pPr fontAlgn="base">
                <a:spcBef>
                  <a:spcPct val="0"/>
                </a:spcBef>
                <a:spcAft>
                  <a:spcPct val="0"/>
                </a:spcAft>
                <a:defRPr/>
              </a:pPr>
              <a:t>82</a:t>
            </a:fld>
            <a:endParaRPr lang="zh-TW"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88067"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91140"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E17A23-C47C-4808-B616-3A2D1B82E48D}" type="slidenum">
              <a:rPr lang="zh-TW" altLang="en-US" smtClean="0"/>
              <a:pPr fontAlgn="base">
                <a:spcBef>
                  <a:spcPct val="0"/>
                </a:spcBef>
                <a:spcAft>
                  <a:spcPct val="0"/>
                </a:spcAft>
                <a:defRPr/>
              </a:pPr>
              <a:t>92</a:t>
            </a:fld>
            <a:endParaRPr lang="zh-TW"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89091"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TW" altLang="en-US" smtClean="0"/>
              <a:t>可說明原住民傳統領域議題內容</a:t>
            </a:r>
          </a:p>
        </p:txBody>
      </p:sp>
      <p:sp>
        <p:nvSpPr>
          <p:cNvPr id="100356"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9545B9-C501-4012-BD5C-339167875F7B}" type="slidenum">
              <a:rPr lang="zh-TW" altLang="en-US" smtClean="0"/>
              <a:pPr fontAlgn="base">
                <a:spcBef>
                  <a:spcPct val="0"/>
                </a:spcBef>
                <a:spcAft>
                  <a:spcPct val="0"/>
                </a:spcAft>
                <a:defRPr/>
              </a:pPr>
              <a:t>94</a:t>
            </a:fld>
            <a:endParaRPr lang="zh-TW"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90115"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01380"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5695441-A0F2-4406-8623-93F6A8F21169}" type="slidenum">
              <a:rPr lang="zh-TW" altLang="en-US" smtClean="0"/>
              <a:pPr fontAlgn="base">
                <a:spcBef>
                  <a:spcPct val="0"/>
                </a:spcBef>
                <a:spcAft>
                  <a:spcPct val="0"/>
                </a:spcAft>
                <a:defRPr/>
              </a:pPr>
              <a:t>95</a:t>
            </a:fld>
            <a:endParaRPr lang="zh-TW"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1139"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83972"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E04BC60-1625-412C-AA93-DF468ABF1076}" type="slidenum">
              <a:rPr lang="zh-TW" altLang="en-US" smtClean="0"/>
              <a:pPr fontAlgn="base">
                <a:spcBef>
                  <a:spcPct val="0"/>
                </a:spcBef>
                <a:spcAft>
                  <a:spcPct val="0"/>
                </a:spcAft>
                <a:defRPr/>
              </a:pPr>
              <a:t>103</a:t>
            </a:fld>
            <a:endParaRPr lang="zh-TW"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72707"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76804"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3BF71F-80D1-407A-BEAD-70E4313DB32E}" type="slidenum">
              <a:rPr lang="zh-TW" altLang="en-US" smtClean="0"/>
              <a:pPr fontAlgn="base">
                <a:spcBef>
                  <a:spcPct val="0"/>
                </a:spcBef>
                <a:spcAft>
                  <a:spcPct val="0"/>
                </a:spcAft>
                <a:defRPr/>
              </a:pPr>
              <a:t>9</a:t>
            </a:fld>
            <a:endParaRPr lang="zh-TW"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92163"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zh-TW" smtClean="0">
                <a:hlinkClick r:id="rId3"/>
              </a:rPr>
              <a:t>https://covenantswatch.org.tw/core-human-rights-treaties/</a:t>
            </a:r>
            <a:endParaRPr lang="en-US" altLang="zh-TW" smtClean="0"/>
          </a:p>
          <a:p>
            <a:pPr eaLnBrk="1" hangingPunct="1">
              <a:spcBef>
                <a:spcPct val="0"/>
              </a:spcBef>
            </a:pPr>
            <a:endParaRPr lang="zh-TW" altLang="en-US" smtClean="0"/>
          </a:p>
        </p:txBody>
      </p:sp>
      <p:sp>
        <p:nvSpPr>
          <p:cNvPr id="84996"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11E5D4-1573-488E-A949-0FEDB770AFDD}" type="slidenum">
              <a:rPr lang="zh-TW" altLang="en-US" smtClean="0"/>
              <a:pPr fontAlgn="base">
                <a:spcBef>
                  <a:spcPct val="0"/>
                </a:spcBef>
                <a:spcAft>
                  <a:spcPct val="0"/>
                </a:spcAft>
                <a:defRPr/>
              </a:pPr>
              <a:t>104</a:t>
            </a:fld>
            <a:endParaRPr lang="zh-TW"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318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4" name="投影片編號版面配置區 3"/>
          <p:cNvSpPr>
            <a:spLocks noGrp="1"/>
          </p:cNvSpPr>
          <p:nvPr>
            <p:ph type="sldNum" sz="quarter" idx="5"/>
          </p:nvPr>
        </p:nvSpPr>
        <p:spPr/>
        <p:txBody>
          <a:bodyPr/>
          <a:lstStyle/>
          <a:p>
            <a:pPr>
              <a:defRPr/>
            </a:pPr>
            <a:fld id="{451E351C-5315-4289-9027-9A3172F75BBE}" type="slidenum">
              <a:rPr lang="zh-TW" altLang="en-US" smtClean="0"/>
              <a:pPr>
                <a:defRPr/>
              </a:pPr>
              <a:t>112</a:t>
            </a:fld>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73731"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TW" altLang="en-US" smtClean="0"/>
              <a:t>說明：</a:t>
            </a:r>
            <a:endParaRPr lang="en-US" altLang="zh-TW" smtClean="0"/>
          </a:p>
          <a:p>
            <a:pPr eaLnBrk="1" hangingPunct="1">
              <a:spcBef>
                <a:spcPct val="0"/>
              </a:spcBef>
            </a:pPr>
            <a:r>
              <a:rPr lang="zh-TW" altLang="en-US" smtClean="0"/>
              <a:t>從梭倫的故事，說明公民身份與國家統治有極大的關係，亦即，爭取公民身分同時也是取得管理國家的權力。</a:t>
            </a:r>
            <a:endParaRPr lang="en-US" altLang="zh-TW" smtClean="0"/>
          </a:p>
          <a:p>
            <a:pPr eaLnBrk="1" hangingPunct="1">
              <a:spcBef>
                <a:spcPct val="0"/>
              </a:spcBef>
            </a:pPr>
            <a:r>
              <a:rPr lang="zh-TW" altLang="en-US" smtClean="0"/>
              <a:t>並且後來發展出來的「天賦人權」仍是一個非常攏統的概念，一直到聯合國簽署各種權利法案，才慢慢認定不同族群的人權。</a:t>
            </a:r>
            <a:endParaRPr lang="en-US" altLang="zh-TW" smtClean="0"/>
          </a:p>
          <a:p>
            <a:pPr eaLnBrk="1" hangingPunct="1">
              <a:spcBef>
                <a:spcPct val="0"/>
              </a:spcBef>
            </a:pPr>
            <a:r>
              <a:rPr lang="zh-TW" altLang="en-US" smtClean="0"/>
              <a:t>請老師要留意提醒同學這些概念起源的地區與時期都不一樣，彼此有相似之處卻又非一脈相承，切莫混為一談。</a:t>
            </a:r>
            <a:endParaRPr lang="en-US" altLang="zh-TW" smtClean="0"/>
          </a:p>
          <a:p>
            <a:pPr eaLnBrk="1" hangingPunct="1">
              <a:spcBef>
                <a:spcPct val="0"/>
              </a:spcBef>
            </a:pPr>
            <a:endParaRPr lang="en-US" altLang="zh-TW" smtClean="0"/>
          </a:p>
          <a:p>
            <a:pPr eaLnBrk="1" hangingPunct="1">
              <a:spcBef>
                <a:spcPct val="0"/>
              </a:spcBef>
            </a:pPr>
            <a:r>
              <a:rPr lang="en-US" altLang="zh-TW" smtClean="0"/>
              <a:t>https://gushi.tw/european-history011/</a:t>
            </a:r>
          </a:p>
          <a:p>
            <a:pPr eaLnBrk="1" hangingPunct="1">
              <a:spcBef>
                <a:spcPct val="0"/>
              </a:spcBef>
            </a:pPr>
            <a:endParaRPr lang="zh-TW" altLang="en-US" smtClean="0"/>
          </a:p>
        </p:txBody>
      </p:sp>
      <p:sp>
        <p:nvSpPr>
          <p:cNvPr id="77828"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AAA3017-D19D-450C-96F5-3779C9753608}" type="slidenum">
              <a:rPr lang="zh-TW" altLang="en-US" smtClean="0"/>
              <a:pPr fontAlgn="base">
                <a:spcBef>
                  <a:spcPct val="0"/>
                </a:spcBef>
                <a:spcAft>
                  <a:spcPct val="0"/>
                </a:spcAft>
                <a:defRPr/>
              </a:pPr>
              <a:t>11</a:t>
            </a:fld>
            <a:endParaRPr lang="zh-TW"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3" name="備忘稿版面配置區 2"/>
          <p:cNvSpPr>
            <a:spLocks noGrp="1"/>
          </p:cNvSpPr>
          <p:nvPr>
            <p:ph type="body" idx="1"/>
          </p:nvPr>
        </p:nvSpPr>
        <p:spPr/>
        <p:txBody>
          <a:bodyPr/>
          <a:lstStyle/>
          <a:p>
            <a:pPr eaLnBrk="1" fontAlgn="auto" hangingPunct="1">
              <a:spcBef>
                <a:spcPts val="0"/>
              </a:spcBef>
              <a:spcAft>
                <a:spcPts val="0"/>
              </a:spcAft>
              <a:defRPr/>
            </a:pPr>
            <a:endParaRPr lang="en-US" altLang="zh-TW" dirty="0">
              <a:latin typeface="+mj-ea"/>
            </a:endParaRPr>
          </a:p>
          <a:p>
            <a:pPr eaLnBrk="1" fontAlgn="auto" hangingPunct="1">
              <a:spcBef>
                <a:spcPts val="0"/>
              </a:spcBef>
              <a:spcAft>
                <a:spcPts val="0"/>
              </a:spcAft>
              <a:defRPr/>
            </a:pPr>
            <a:r>
              <a:rPr lang="zh-TW" altLang="en-US" dirty="0">
                <a:solidFill>
                  <a:srgbClr val="404040"/>
                </a:solidFill>
                <a:latin typeface="Helvetica" panose="020B0604020202020204" pitchFamily="34" charset="0"/>
              </a:rPr>
              <a:t>世界上最早賦予女性平等參政權的都跟英國有密切關聯，而且都比英國早。</a:t>
            </a:r>
            <a:endParaRPr lang="en-US" altLang="zh-TW" dirty="0">
              <a:latin typeface="+mj-ea"/>
            </a:endParaRPr>
          </a:p>
          <a:p>
            <a:pPr eaLnBrk="1" fontAlgn="auto" hangingPunct="1">
              <a:spcBef>
                <a:spcPts val="0"/>
              </a:spcBef>
              <a:spcAft>
                <a:spcPts val="0"/>
              </a:spcAft>
              <a:defRPr/>
            </a:pPr>
            <a:r>
              <a:rPr lang="en-US" altLang="zh-TW" dirty="0">
                <a:latin typeface="+mj-ea"/>
              </a:rPr>
              <a:t>1918</a:t>
            </a:r>
            <a:r>
              <a:rPr lang="zh-TW" altLang="en-US" dirty="0">
                <a:latin typeface="+mj-ea"/>
              </a:rPr>
              <a:t>年</a:t>
            </a:r>
            <a:r>
              <a:rPr lang="en-US" altLang="zh-TW" dirty="0">
                <a:latin typeface="+mj-ea"/>
              </a:rPr>
              <a:t>2</a:t>
            </a:r>
            <a:r>
              <a:rPr lang="zh-TW" altLang="en-US" dirty="0">
                <a:latin typeface="+mj-ea"/>
              </a:rPr>
              <a:t>月</a:t>
            </a:r>
            <a:r>
              <a:rPr lang="en-US" altLang="zh-TW" dirty="0">
                <a:latin typeface="+mj-ea"/>
              </a:rPr>
              <a:t>6</a:t>
            </a:r>
            <a:r>
              <a:rPr lang="zh-TW" altLang="en-US" dirty="0">
                <a:latin typeface="+mj-ea"/>
              </a:rPr>
              <a:t>日，新法律獲王室御准，當年英國有</a:t>
            </a:r>
            <a:r>
              <a:rPr lang="en-US" altLang="zh-TW" dirty="0">
                <a:latin typeface="+mj-ea"/>
              </a:rPr>
              <a:t>800</a:t>
            </a:r>
            <a:r>
              <a:rPr lang="zh-TW" altLang="en-US" dirty="0">
                <a:latin typeface="+mj-ea"/>
              </a:rPr>
              <a:t>萬婦女投票選舉國會議員，她們是</a:t>
            </a:r>
            <a:r>
              <a:rPr lang="en-US" altLang="zh-TW" dirty="0">
                <a:latin typeface="+mj-ea"/>
              </a:rPr>
              <a:t>30</a:t>
            </a:r>
            <a:r>
              <a:rPr lang="zh-TW" altLang="en-US" dirty="0">
                <a:latin typeface="+mj-ea"/>
              </a:rPr>
              <a:t>歲以上、有財產的婦女。又過了</a:t>
            </a:r>
            <a:r>
              <a:rPr lang="en-US" altLang="zh-TW" dirty="0">
                <a:latin typeface="+mj-ea"/>
              </a:rPr>
              <a:t>10</a:t>
            </a:r>
            <a:r>
              <a:rPr lang="zh-TW" altLang="en-US" dirty="0">
                <a:latin typeface="+mj-ea"/>
              </a:rPr>
              <a:t>年，到</a:t>
            </a:r>
            <a:r>
              <a:rPr lang="en-US" altLang="zh-TW" dirty="0">
                <a:latin typeface="+mj-ea"/>
              </a:rPr>
              <a:t>1928</a:t>
            </a:r>
            <a:r>
              <a:rPr lang="zh-TW" altLang="en-US" dirty="0">
                <a:latin typeface="+mj-ea"/>
              </a:rPr>
              <a:t>年，對女性投票的年齡和財產限制才取消。那年愛爾蘭還是英國的一部分，</a:t>
            </a:r>
            <a:r>
              <a:rPr lang="en-US" altLang="zh-TW" dirty="0">
                <a:latin typeface="+mj-ea"/>
              </a:rPr>
              <a:t>1922</a:t>
            </a:r>
            <a:r>
              <a:rPr lang="zh-TW" altLang="en-US" dirty="0">
                <a:latin typeface="+mj-ea"/>
              </a:rPr>
              <a:t>年脫離英國後，法律規定男女享有平等投票權。</a:t>
            </a:r>
            <a:endParaRPr lang="en-US" altLang="zh-TW" dirty="0">
              <a:latin typeface="+mj-ea"/>
            </a:endParaRPr>
          </a:p>
          <a:p>
            <a:pPr eaLnBrk="1" fontAlgn="auto" hangingPunct="1">
              <a:spcBef>
                <a:spcPts val="0"/>
              </a:spcBef>
              <a:spcAft>
                <a:spcPts val="0"/>
              </a:spcAft>
              <a:defRPr/>
            </a:pPr>
            <a:r>
              <a:rPr lang="en-US" altLang="zh-TW" dirty="0">
                <a:latin typeface="+mj-ea"/>
              </a:rPr>
              <a:t>https://www.bbc.com/zhongwen/trad/world-42960995</a:t>
            </a:r>
          </a:p>
          <a:p>
            <a:pPr eaLnBrk="1" fontAlgn="auto" hangingPunct="1">
              <a:spcBef>
                <a:spcPts val="0"/>
              </a:spcBef>
              <a:spcAft>
                <a:spcPts val="0"/>
              </a:spcAft>
              <a:defRPr/>
            </a:pPr>
            <a:endParaRPr lang="zh-TW" altLang="en-US" dirty="0"/>
          </a:p>
        </p:txBody>
      </p:sp>
      <p:sp>
        <p:nvSpPr>
          <p:cNvPr id="78852"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D73396-57F6-499B-89FD-C3B4036B7897}" type="slidenum">
              <a:rPr lang="zh-TW" altLang="en-US" smtClean="0"/>
              <a:pPr fontAlgn="base">
                <a:spcBef>
                  <a:spcPct val="0"/>
                </a:spcBef>
                <a:spcAft>
                  <a:spcPct val="0"/>
                </a:spcAft>
                <a:defRPr/>
              </a:pPr>
              <a:t>19</a:t>
            </a:fld>
            <a:endParaRPr lang="zh-TW"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76803"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TW" altLang="en-US" smtClean="0"/>
              <a:t>圖片來源：</a:t>
            </a:r>
            <a:r>
              <a:rPr lang="en-US" altLang="zh-TW" smtClean="0"/>
              <a:t>pixabay</a:t>
            </a:r>
          </a:p>
        </p:txBody>
      </p:sp>
      <p:sp>
        <p:nvSpPr>
          <p:cNvPr id="80900"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6B6DFB-ACAF-478D-99D9-7908DF5F36DF}" type="slidenum">
              <a:rPr lang="zh-TW" altLang="en-US" smtClean="0"/>
              <a:pPr fontAlgn="base">
                <a:spcBef>
                  <a:spcPct val="0"/>
                </a:spcBef>
                <a:spcAft>
                  <a:spcPct val="0"/>
                </a:spcAft>
                <a:defRPr/>
              </a:pPr>
              <a:t>20</a:t>
            </a:fld>
            <a:endParaRPr lang="zh-TW"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75779"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79876"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4F0262-5FA9-4EB8-9C29-6250530C409E}" type="slidenum">
              <a:rPr lang="zh-TW" altLang="en-US" smtClean="0"/>
              <a:pPr fontAlgn="base">
                <a:spcBef>
                  <a:spcPct val="0"/>
                </a:spcBef>
                <a:spcAft>
                  <a:spcPct val="0"/>
                </a:spcAft>
                <a:defRPr/>
              </a:pPr>
              <a:t>21</a:t>
            </a:fld>
            <a:endParaRPr lang="zh-TW"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826" name="Google Shape;251;p11:notes"/>
          <p:cNvSpPr>
            <a:spLocks noGrp="1"/>
          </p:cNvSpPr>
          <p:nvPr>
            <p:ph type="body" idx="1"/>
          </p:nvPr>
        </p:nvSpPr>
        <p:spPr bwMode="auto">
          <a:noFill/>
        </p:spPr>
        <p:txBody>
          <a:bodyPr wrap="square" lIns="91425" tIns="45700" rIns="91425" bIns="45700" numCol="1" anchor="t" anchorCtr="0" compatLnSpc="1">
            <a:prstTxWarp prst="textNoShape">
              <a:avLst/>
            </a:prstTxWarp>
          </a:bodyPr>
          <a:lstStyle/>
          <a:p>
            <a:pPr>
              <a:spcBef>
                <a:spcPct val="0"/>
              </a:spcBef>
            </a:pPr>
            <a:endParaRPr lang="zh-TW" altLang="zh-TW" smtClean="0"/>
          </a:p>
        </p:txBody>
      </p:sp>
      <p:sp>
        <p:nvSpPr>
          <p:cNvPr id="77827" name="Google Shape;252;p11:notes"/>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a:solidFill>
              <a:srgbClr val="000000"/>
            </a:solidFill>
            <a:round/>
            <a:headEnd/>
            <a:tailEn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78851"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81924"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7C2F241-2D84-44CC-A497-5DBE6E49A887}" type="slidenum">
              <a:rPr lang="zh-TW" altLang="en-US" smtClean="0"/>
              <a:pPr fontAlgn="base">
                <a:spcBef>
                  <a:spcPct val="0"/>
                </a:spcBef>
                <a:spcAft>
                  <a:spcPct val="0"/>
                </a:spcAft>
                <a:defRPr/>
              </a:pPr>
              <a:t>25</a:t>
            </a:fld>
            <a:endParaRPr lang="zh-TW"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80899"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83972"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714EA56-5222-4F9B-B36D-CAFC02990CDE}" type="slidenum">
              <a:rPr lang="zh-TW" altLang="en-US" smtClean="0"/>
              <a:pPr fontAlgn="base">
                <a:spcBef>
                  <a:spcPct val="0"/>
                </a:spcBef>
                <a:spcAft>
                  <a:spcPct val="0"/>
                </a:spcAft>
                <a:defRPr/>
              </a:pPr>
              <a:t>33</a:t>
            </a:fld>
            <a:endParaRPr lang="zh-TW"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lvl1pPr>
              <a:defRPr/>
            </a:lvl1pPr>
          </a:lstStyle>
          <a:p>
            <a:pPr>
              <a:defRPr/>
            </a:pPr>
            <a:fld id="{E2A0AC89-EEA5-4DA5-A03C-E4C6CA9319FF}" type="datetimeFigureOut">
              <a:rPr lang="zh-TW" altLang="en-US"/>
              <a:pPr>
                <a:defRPr/>
              </a:pPr>
              <a:t>2019/10/8</a:t>
            </a:fld>
            <a:endParaRPr lang="zh-TW" altLang="en-US"/>
          </a:p>
        </p:txBody>
      </p:sp>
      <p:sp>
        <p:nvSpPr>
          <p:cNvPr id="5" name="Footer Placeholder 4"/>
          <p:cNvSpPr>
            <a:spLocks noGrp="1"/>
          </p:cNvSpPr>
          <p:nvPr>
            <p:ph type="ftr" sz="quarter" idx="11"/>
          </p:nvPr>
        </p:nvSpPr>
        <p:spPr/>
        <p:txBody>
          <a:bodyPr/>
          <a:lstStyle>
            <a:lvl1pPr>
              <a:defRPr/>
            </a:lvl1pPr>
          </a:lstStyle>
          <a:p>
            <a:pPr>
              <a:defRPr/>
            </a:pPr>
            <a:endParaRPr lang="zh-TW" altLang="en-US"/>
          </a:p>
        </p:txBody>
      </p:sp>
      <p:sp>
        <p:nvSpPr>
          <p:cNvPr id="6" name="Slide Number Placeholder 5"/>
          <p:cNvSpPr>
            <a:spLocks noGrp="1"/>
          </p:cNvSpPr>
          <p:nvPr>
            <p:ph type="sldNum" sz="quarter" idx="12"/>
          </p:nvPr>
        </p:nvSpPr>
        <p:spPr/>
        <p:txBody>
          <a:bodyPr/>
          <a:lstStyle>
            <a:lvl1pPr>
              <a:defRPr/>
            </a:lvl1pPr>
          </a:lstStyle>
          <a:p>
            <a:pPr>
              <a:defRPr/>
            </a:pPr>
            <a:fld id="{1DEF4E41-8179-4E05-AEAF-711DBF8B471D}" type="slidenum">
              <a:rPr lang="zh-TW" altLang="en-US"/>
              <a:pPr>
                <a:defRPr/>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lvl1pPr>
              <a:defRPr/>
            </a:lvl1pPr>
          </a:lstStyle>
          <a:p>
            <a:pPr>
              <a:defRPr/>
            </a:pPr>
            <a:fld id="{DC35F7C5-01F4-4EA7-BC39-56F4C77C3054}" type="datetimeFigureOut">
              <a:rPr lang="zh-TW" altLang="en-US"/>
              <a:pPr>
                <a:defRPr/>
              </a:pPr>
              <a:t>2019/10/8</a:t>
            </a:fld>
            <a:endParaRPr lang="zh-TW" altLang="en-US"/>
          </a:p>
        </p:txBody>
      </p:sp>
      <p:sp>
        <p:nvSpPr>
          <p:cNvPr id="5" name="Footer Placeholder 4"/>
          <p:cNvSpPr>
            <a:spLocks noGrp="1"/>
          </p:cNvSpPr>
          <p:nvPr>
            <p:ph type="ftr" sz="quarter" idx="11"/>
          </p:nvPr>
        </p:nvSpPr>
        <p:spPr/>
        <p:txBody>
          <a:bodyPr/>
          <a:lstStyle>
            <a:lvl1pPr>
              <a:defRPr/>
            </a:lvl1pPr>
          </a:lstStyle>
          <a:p>
            <a:pPr>
              <a:defRPr/>
            </a:pPr>
            <a:endParaRPr lang="zh-TW" altLang="en-US"/>
          </a:p>
        </p:txBody>
      </p:sp>
      <p:sp>
        <p:nvSpPr>
          <p:cNvPr id="6" name="Slide Number Placeholder 5"/>
          <p:cNvSpPr>
            <a:spLocks noGrp="1"/>
          </p:cNvSpPr>
          <p:nvPr>
            <p:ph type="sldNum" sz="quarter" idx="12"/>
          </p:nvPr>
        </p:nvSpPr>
        <p:spPr/>
        <p:txBody>
          <a:bodyPr/>
          <a:lstStyle>
            <a:lvl1pPr>
              <a:defRPr/>
            </a:lvl1pPr>
          </a:lstStyle>
          <a:p>
            <a:pPr>
              <a:defRPr/>
            </a:pPr>
            <a:fld id="{837EBCE1-F36D-4BAC-8700-998E26388543}" type="slidenum">
              <a:rPr lang="zh-TW" altLang="en-US"/>
              <a:pPr>
                <a:defRPr/>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lvl1pPr>
              <a:defRPr/>
            </a:lvl1pPr>
          </a:lstStyle>
          <a:p>
            <a:pPr>
              <a:defRPr/>
            </a:pPr>
            <a:fld id="{64069E78-6179-4FF4-B7E0-D9C57DC389B7}" type="datetimeFigureOut">
              <a:rPr lang="zh-TW" altLang="en-US"/>
              <a:pPr>
                <a:defRPr/>
              </a:pPr>
              <a:t>2019/10/8</a:t>
            </a:fld>
            <a:endParaRPr lang="zh-TW" altLang="en-US"/>
          </a:p>
        </p:txBody>
      </p:sp>
      <p:sp>
        <p:nvSpPr>
          <p:cNvPr id="5" name="Footer Placeholder 4"/>
          <p:cNvSpPr>
            <a:spLocks noGrp="1"/>
          </p:cNvSpPr>
          <p:nvPr>
            <p:ph type="ftr" sz="quarter" idx="11"/>
          </p:nvPr>
        </p:nvSpPr>
        <p:spPr/>
        <p:txBody>
          <a:bodyPr/>
          <a:lstStyle>
            <a:lvl1pPr>
              <a:defRPr/>
            </a:lvl1pPr>
          </a:lstStyle>
          <a:p>
            <a:pPr>
              <a:defRPr/>
            </a:pPr>
            <a:endParaRPr lang="zh-TW" altLang="en-US"/>
          </a:p>
        </p:txBody>
      </p:sp>
      <p:sp>
        <p:nvSpPr>
          <p:cNvPr id="6" name="Slide Number Placeholder 5"/>
          <p:cNvSpPr>
            <a:spLocks noGrp="1"/>
          </p:cNvSpPr>
          <p:nvPr>
            <p:ph type="sldNum" sz="quarter" idx="12"/>
          </p:nvPr>
        </p:nvSpPr>
        <p:spPr/>
        <p:txBody>
          <a:bodyPr/>
          <a:lstStyle>
            <a:lvl1pPr>
              <a:defRPr/>
            </a:lvl1pPr>
          </a:lstStyle>
          <a:p>
            <a:pPr>
              <a:defRPr/>
            </a:pPr>
            <a:fld id="{7DCC45E8-BFC3-4419-A8E5-4FAAA03615F2}" type="slidenum">
              <a:rPr lang="zh-TW" altLang="en-US"/>
              <a:pPr>
                <a:defRPr/>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標題及內容">
    <p:spTree>
      <p:nvGrpSpPr>
        <p:cNvPr id="1" name=""/>
        <p:cNvGrpSpPr/>
        <p:nvPr/>
      </p:nvGrpSpPr>
      <p:grpSpPr>
        <a:xfrm>
          <a:off x="0" y="0"/>
          <a:ext cx="0" cy="0"/>
          <a:chOff x="0" y="0"/>
          <a:chExt cx="0" cy="0"/>
        </a:xfrm>
      </p:grpSpPr>
      <p:pic>
        <p:nvPicPr>
          <p:cNvPr id="4" name="Picture 2" descr="C:\Users\d-edit20a\Desktop\PPT素材\邊框便籤素材\888f3a25800bc02975e6b5cb95bf278b.png"/>
          <p:cNvPicPr>
            <a:picLocks noChangeAspect="1" noChangeArrowheads="1"/>
          </p:cNvPicPr>
          <p:nvPr userDrawn="1"/>
        </p:nvPicPr>
        <p:blipFill>
          <a:blip r:embed="rId2" cstate="print"/>
          <a:srcRect r="1430" b="87112"/>
          <a:stretch>
            <a:fillRect/>
          </a:stretch>
        </p:blipFill>
        <p:spPr bwMode="auto">
          <a:xfrm>
            <a:off x="0" y="6162675"/>
            <a:ext cx="9144000" cy="695325"/>
          </a:xfrm>
          <a:prstGeom prst="rect">
            <a:avLst/>
          </a:prstGeom>
          <a:noFill/>
          <a:ln w="9525">
            <a:noFill/>
            <a:miter lim="800000"/>
            <a:headEnd/>
            <a:tailEnd/>
          </a:ln>
        </p:spPr>
      </p:pic>
      <p:pic>
        <p:nvPicPr>
          <p:cNvPr id="5" name="圖片 7" descr="91d4279ac53ddfd9b7e62b744247e0ad.png"/>
          <p:cNvPicPr>
            <a:picLocks noChangeAspect="1"/>
          </p:cNvPicPr>
          <p:nvPr userDrawn="1"/>
        </p:nvPicPr>
        <p:blipFill>
          <a:blip r:embed="rId3" cstate="print">
            <a:clrChange>
              <a:clrFrom>
                <a:srgbClr val="FFFFFF"/>
              </a:clrFrom>
              <a:clrTo>
                <a:srgbClr val="FFFFFF">
                  <a:alpha val="0"/>
                </a:srgbClr>
              </a:clrTo>
            </a:clrChange>
          </a:blip>
          <a:srcRect l="8437" t="11285" r="1866" b="1733"/>
          <a:stretch>
            <a:fillRect/>
          </a:stretch>
        </p:blipFill>
        <p:spPr bwMode="auto">
          <a:xfrm>
            <a:off x="0" y="0"/>
            <a:ext cx="2525713" cy="1208088"/>
          </a:xfrm>
          <a:prstGeom prst="rect">
            <a:avLst/>
          </a:prstGeom>
          <a:noFill/>
          <a:ln w="9525">
            <a:noFill/>
            <a:miter lim="800000"/>
            <a:headEnd/>
            <a:tailEnd/>
          </a:ln>
        </p:spPr>
      </p:pic>
      <p:sp>
        <p:nvSpPr>
          <p:cNvPr id="2" name="Title 1"/>
          <p:cNvSpPr>
            <a:spLocks noGrp="1"/>
          </p:cNvSpPr>
          <p:nvPr>
            <p:ph type="title"/>
          </p:nvPr>
        </p:nvSpPr>
        <p:spPr/>
        <p:txBody>
          <a:bodyPr/>
          <a:lstStyle/>
          <a:p>
            <a:r>
              <a:rPr lang="zh-TW" altLang="en-US" dirty="0"/>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3"/>
          <p:cNvSpPr>
            <a:spLocks noGrp="1"/>
          </p:cNvSpPr>
          <p:nvPr>
            <p:ph type="dt" sz="half" idx="10"/>
          </p:nvPr>
        </p:nvSpPr>
        <p:spPr/>
        <p:txBody>
          <a:bodyPr/>
          <a:lstStyle>
            <a:lvl1pPr>
              <a:defRPr/>
            </a:lvl1pPr>
          </a:lstStyle>
          <a:p>
            <a:pPr>
              <a:defRPr/>
            </a:pPr>
            <a:fld id="{7062590E-C74E-4139-BC38-E2B66806DBA2}" type="datetimeFigureOut">
              <a:rPr lang="zh-TW" altLang="en-US"/>
              <a:pPr>
                <a:defRPr/>
              </a:pPr>
              <a:t>2019/10/8</a:t>
            </a:fld>
            <a:endParaRPr lang="zh-TW" altLang="en-US"/>
          </a:p>
        </p:txBody>
      </p:sp>
      <p:sp>
        <p:nvSpPr>
          <p:cNvPr id="7" name="Footer Placeholder 4"/>
          <p:cNvSpPr>
            <a:spLocks noGrp="1"/>
          </p:cNvSpPr>
          <p:nvPr>
            <p:ph type="ftr" sz="quarter" idx="11"/>
          </p:nvPr>
        </p:nvSpPr>
        <p:spPr/>
        <p:txBody>
          <a:bodyPr/>
          <a:lstStyle>
            <a:lvl1pPr>
              <a:defRPr/>
            </a:lvl1pPr>
          </a:lstStyle>
          <a:p>
            <a:pPr>
              <a:defRPr/>
            </a:pPr>
            <a:endParaRPr lang="zh-TW" altLang="en-US"/>
          </a:p>
        </p:txBody>
      </p:sp>
      <p:sp>
        <p:nvSpPr>
          <p:cNvPr id="8" name="Slide Number Placeholder 5"/>
          <p:cNvSpPr>
            <a:spLocks noGrp="1"/>
          </p:cNvSpPr>
          <p:nvPr>
            <p:ph type="sldNum" sz="quarter" idx="12"/>
          </p:nvPr>
        </p:nvSpPr>
        <p:spPr/>
        <p:txBody>
          <a:bodyPr/>
          <a:lstStyle>
            <a:lvl1pPr>
              <a:defRPr/>
            </a:lvl1pPr>
          </a:lstStyle>
          <a:p>
            <a:pPr>
              <a:defRPr/>
            </a:pPr>
            <a:fld id="{CAA9DBF4-E076-416C-9FB5-F6BDE6213750}" type="slidenum">
              <a:rPr lang="zh-TW" altLang="en-US"/>
              <a:pPr>
                <a:defRPr/>
              </a:pPr>
              <a:t>‹#›</a:t>
            </a:fld>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標題及內容">
    <p:spTree>
      <p:nvGrpSpPr>
        <p:cNvPr id="1" name=""/>
        <p:cNvGrpSpPr/>
        <p:nvPr/>
      </p:nvGrpSpPr>
      <p:grpSpPr>
        <a:xfrm>
          <a:off x="0" y="0"/>
          <a:ext cx="0" cy="0"/>
          <a:chOff x="0" y="0"/>
          <a:chExt cx="0" cy="0"/>
        </a:xfrm>
      </p:grpSpPr>
      <p:pic>
        <p:nvPicPr>
          <p:cNvPr id="4" name="Picture 2" descr="C:\Users\d-edit20a\Desktop\PPT素材\邊框便籤素材\888f3a25800bc02975e6b5cb95bf278b.png"/>
          <p:cNvPicPr>
            <a:picLocks noChangeAspect="1" noChangeArrowheads="1"/>
          </p:cNvPicPr>
          <p:nvPr userDrawn="1"/>
        </p:nvPicPr>
        <p:blipFill>
          <a:blip r:embed="rId2" cstate="print"/>
          <a:srcRect r="1430" b="87112"/>
          <a:stretch>
            <a:fillRect/>
          </a:stretch>
        </p:blipFill>
        <p:spPr bwMode="auto">
          <a:xfrm>
            <a:off x="0" y="6162675"/>
            <a:ext cx="9144000" cy="695325"/>
          </a:xfrm>
          <a:prstGeom prst="rect">
            <a:avLst/>
          </a:prstGeom>
          <a:noFill/>
          <a:ln w="9525">
            <a:noFill/>
            <a:miter lim="800000"/>
            <a:headEnd/>
            <a:tailEnd/>
          </a:ln>
        </p:spPr>
      </p:pic>
      <p:sp>
        <p:nvSpPr>
          <p:cNvPr id="3" name="Content Placeholder 2"/>
          <p:cNvSpPr>
            <a:spLocks noGrp="1"/>
          </p:cNvSpPr>
          <p:nvPr>
            <p:ph idx="1"/>
          </p:nvPr>
        </p:nvSpPr>
        <p:spPr>
          <a:xfrm>
            <a:off x="628650" y="598714"/>
            <a:ext cx="7886700" cy="557825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6AAD6CA4-2F99-4620-AD95-C0BA09401463}" type="datetimeFigureOut">
              <a:rPr lang="zh-TW" altLang="en-US"/>
              <a:pPr>
                <a:defRPr/>
              </a:pPr>
              <a:t>2019/10/8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7F34A3A9-A2D1-4576-BBD0-0C951D82D504}" type="slidenum">
              <a:rPr lang="zh-TW" altLang="en-US"/>
              <a:pPr>
                <a:defRPr/>
              </a:pPr>
              <a:t>‹#›</a:t>
            </a:fld>
            <a:endParaRPr lang="zh-TW"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標題及內容">
    <p:spTree>
      <p:nvGrpSpPr>
        <p:cNvPr id="1" name=""/>
        <p:cNvGrpSpPr/>
        <p:nvPr/>
      </p:nvGrpSpPr>
      <p:grpSpPr>
        <a:xfrm>
          <a:off x="0" y="0"/>
          <a:ext cx="0" cy="0"/>
          <a:chOff x="0" y="0"/>
          <a:chExt cx="0" cy="0"/>
        </a:xfrm>
      </p:grpSpPr>
      <p:pic>
        <p:nvPicPr>
          <p:cNvPr id="4" name="圖片 6" descr="2c17936bdc995a1a5c18666b2784337f.png"/>
          <p:cNvPicPr>
            <a:picLocks noChangeAspect="1"/>
          </p:cNvPicPr>
          <p:nvPr userDrawn="1"/>
        </p:nvPicPr>
        <p:blipFill>
          <a:blip r:embed="rId2" cstate="print">
            <a:grayscl/>
          </a:blip>
          <a:srcRect l="33556" t="68089" r="50359" b="12830"/>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zh-TW" altLang="en-US" dirty="0"/>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35A7D0B9-CF98-4124-9018-AE6DE9A5E80F}" type="datetimeFigureOut">
              <a:rPr lang="zh-TW" altLang="en-US"/>
              <a:pPr>
                <a:defRPr/>
              </a:pPr>
              <a:t>2019/10/8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159FA1B6-FBAD-4CFA-8728-905AC48339AF}" type="slidenum">
              <a:rPr lang="zh-TW" altLang="en-US"/>
              <a:pPr>
                <a:defRPr/>
              </a:pPr>
              <a:t>‹#›</a:t>
            </a:fld>
            <a:endParaRPr lang="zh-TW"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圖片 6"/>
          <p:cNvPicPr>
            <a:picLocks noChangeAspect="1"/>
          </p:cNvPicPr>
          <p:nvPr userDrawn="1"/>
        </p:nvPicPr>
        <p:blipFill>
          <a:blip r:embed="rId2"/>
          <a:srcRect l="9502" t="52853" r="30389" b="37025"/>
          <a:stretch>
            <a:fillRect/>
          </a:stretch>
        </p:blipFill>
        <p:spPr bwMode="auto">
          <a:xfrm>
            <a:off x="0" y="0"/>
            <a:ext cx="9144000" cy="933450"/>
          </a:xfrm>
          <a:prstGeom prst="rect">
            <a:avLst/>
          </a:prstGeom>
          <a:noFill/>
          <a:ln w="9525">
            <a:noFill/>
            <a:miter lim="800000"/>
            <a:headEnd/>
            <a:tailEnd/>
          </a:ln>
        </p:spPr>
      </p:pic>
      <p:sp>
        <p:nvSpPr>
          <p:cNvPr id="3" name="矩形 2"/>
          <p:cNvSpPr/>
          <p:nvPr userDrawn="1"/>
        </p:nvSpPr>
        <p:spPr>
          <a:xfrm>
            <a:off x="9525" y="0"/>
            <a:ext cx="9144000" cy="863600"/>
          </a:xfrm>
          <a:prstGeom prst="rect">
            <a:avLst/>
          </a:prstGeom>
          <a:gradFill flip="none" rotWithShape="1">
            <a:gsLst>
              <a:gs pos="0">
                <a:schemeClr val="bg1"/>
              </a:gs>
              <a:gs pos="50000">
                <a:schemeClr val="bg1">
                  <a:alpha val="77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sz="1800" b="0">
              <a:solidFill>
                <a:prstClr val="white"/>
              </a:solidFill>
            </a:endParaRPr>
          </a:p>
        </p:txBody>
      </p:sp>
      <p:pic>
        <p:nvPicPr>
          <p:cNvPr id="4" name="圖片 10"/>
          <p:cNvPicPr>
            <a:picLocks noChangeAspect="1"/>
          </p:cNvPicPr>
          <p:nvPr userDrawn="1"/>
        </p:nvPicPr>
        <p:blipFill>
          <a:blip r:embed="rId3"/>
          <a:srcRect/>
          <a:stretch>
            <a:fillRect/>
          </a:stretch>
        </p:blipFill>
        <p:spPr bwMode="auto">
          <a:xfrm>
            <a:off x="8207375" y="6602413"/>
            <a:ext cx="860425" cy="179387"/>
          </a:xfrm>
          <a:prstGeom prst="rect">
            <a:avLst/>
          </a:prstGeom>
          <a:noFill/>
          <a:ln w="9525">
            <a:noFill/>
            <a:miter lim="800000"/>
            <a:headEnd/>
            <a:tailEnd/>
          </a:ln>
        </p:spPr>
      </p:pic>
      <p:pic>
        <p:nvPicPr>
          <p:cNvPr id="5" name="圖片 8"/>
          <p:cNvPicPr>
            <a:picLocks noChangeAspect="1"/>
          </p:cNvPicPr>
          <p:nvPr userDrawn="1"/>
        </p:nvPicPr>
        <p:blipFill>
          <a:blip r:embed="rId4">
            <a:clrChange>
              <a:clrFrom>
                <a:srgbClr val="FFFFFF"/>
              </a:clrFrom>
              <a:clrTo>
                <a:srgbClr val="FFFFFF">
                  <a:alpha val="0"/>
                </a:srgbClr>
              </a:clrTo>
            </a:clrChange>
          </a:blip>
          <a:srcRect/>
          <a:stretch>
            <a:fillRect/>
          </a:stretch>
        </p:blipFill>
        <p:spPr bwMode="auto">
          <a:xfrm>
            <a:off x="42863" y="79375"/>
            <a:ext cx="795337" cy="774700"/>
          </a:xfrm>
          <a:prstGeom prst="rect">
            <a:avLst/>
          </a:prstGeom>
          <a:noFill/>
          <a:ln w="9525">
            <a:noFill/>
            <a:miter lim="800000"/>
            <a:headEnd/>
            <a:tailEnd/>
          </a:ln>
        </p:spPr>
      </p:pic>
      <p:sp>
        <p:nvSpPr>
          <p:cNvPr id="6" name="文字方塊 5"/>
          <p:cNvSpPr txBox="1">
            <a:spLocks noChangeArrowheads="1"/>
          </p:cNvSpPr>
          <p:nvPr userDrawn="1"/>
        </p:nvSpPr>
        <p:spPr bwMode="auto">
          <a:xfrm>
            <a:off x="593725" y="377825"/>
            <a:ext cx="1539875" cy="307975"/>
          </a:xfrm>
          <a:prstGeom prst="rect">
            <a:avLst/>
          </a:prstGeom>
          <a:noFill/>
          <a:ln>
            <a:noFill/>
          </a:ln>
          <a:extLst/>
        </p:spPr>
        <p:txBody>
          <a:bodyPr>
            <a:spAutoFit/>
          </a:bodyPr>
          <a:lstStyle>
            <a:lvl1pPr eaLnBrk="0" hangingPunct="0">
              <a:defRPr kumimoji="1" sz="2800">
                <a:solidFill>
                  <a:schemeClr val="tx1"/>
                </a:solidFill>
                <a:latin typeface="Arial" charset="0"/>
                <a:ea typeface="新細明體" pitchFamily="18" charset="-120"/>
              </a:defRPr>
            </a:lvl1pPr>
            <a:lvl2pPr marL="742950" indent="-285750" eaLnBrk="0" hangingPunct="0">
              <a:defRPr kumimoji="1" sz="2800">
                <a:solidFill>
                  <a:schemeClr val="tx1"/>
                </a:solidFill>
                <a:latin typeface="Arial" charset="0"/>
                <a:ea typeface="新細明體" pitchFamily="18" charset="-120"/>
              </a:defRPr>
            </a:lvl2pPr>
            <a:lvl3pPr marL="1143000" indent="-228600" eaLnBrk="0" hangingPunct="0">
              <a:defRPr kumimoji="1" sz="2800">
                <a:solidFill>
                  <a:schemeClr val="tx1"/>
                </a:solidFill>
                <a:latin typeface="Arial" charset="0"/>
                <a:ea typeface="新細明體" pitchFamily="18" charset="-120"/>
              </a:defRPr>
            </a:lvl3pPr>
            <a:lvl4pPr marL="1600200" indent="-228600" eaLnBrk="0" hangingPunct="0">
              <a:defRPr kumimoji="1" sz="2800">
                <a:solidFill>
                  <a:schemeClr val="tx1"/>
                </a:solidFill>
                <a:latin typeface="Arial" charset="0"/>
                <a:ea typeface="新細明體" pitchFamily="18" charset="-120"/>
              </a:defRPr>
            </a:lvl4pPr>
            <a:lvl5pPr marL="2057400" indent="-228600" eaLnBrk="0" hangingPunct="0">
              <a:defRPr kumimoji="1" sz="2800">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sz="2800">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sz="2800">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sz="2800">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sz="2800">
                <a:solidFill>
                  <a:schemeClr val="tx1"/>
                </a:solidFill>
                <a:latin typeface="Arial" charset="0"/>
                <a:ea typeface="新細明體" pitchFamily="18" charset="-120"/>
              </a:defRPr>
            </a:lvl9pPr>
          </a:lstStyle>
          <a:p>
            <a:pPr eaLnBrk="1" hangingPunct="1">
              <a:defRPr/>
            </a:pPr>
            <a:r>
              <a:rPr lang="zh-TW" altLang="en-US" sz="1400" b="0" dirty="0" smtClean="0">
                <a:solidFill>
                  <a:prstClr val="black"/>
                </a:solidFill>
                <a:latin typeface="微軟正黑體" pitchFamily="34" charset="-120"/>
                <a:ea typeface="微軟正黑體" pitchFamily="34" charset="-120"/>
              </a:rPr>
              <a:t>  公民與社會</a:t>
            </a:r>
            <a:r>
              <a:rPr lang="en-US" altLang="zh-TW" sz="1400" b="0" dirty="0" smtClean="0">
                <a:solidFill>
                  <a:prstClr val="black"/>
                </a:solidFill>
                <a:latin typeface="微軟正黑體" pitchFamily="34" charset="-120"/>
                <a:ea typeface="微軟正黑體" pitchFamily="34" charset="-120"/>
              </a:rPr>
              <a:t>(</a:t>
            </a:r>
            <a:r>
              <a:rPr lang="zh-TW" altLang="en-US" sz="1400" b="0" dirty="0" smtClean="0">
                <a:solidFill>
                  <a:prstClr val="black"/>
                </a:solidFill>
                <a:latin typeface="微軟正黑體" pitchFamily="34" charset="-120"/>
                <a:ea typeface="微軟正黑體" pitchFamily="34" charset="-120"/>
              </a:rPr>
              <a:t>一</a:t>
            </a:r>
            <a:r>
              <a:rPr lang="en-US" altLang="zh-TW" sz="1400" b="0" dirty="0" smtClean="0">
                <a:solidFill>
                  <a:prstClr val="black"/>
                </a:solidFill>
                <a:latin typeface="微軟正黑體" pitchFamily="34" charset="-120"/>
                <a:ea typeface="微軟正黑體" pitchFamily="34" charset="-120"/>
              </a:rPr>
              <a:t>)</a:t>
            </a:r>
            <a:endParaRPr lang="zh-TW" altLang="en-US" sz="1400" b="0" dirty="0" smtClean="0">
              <a:solidFill>
                <a:prstClr val="black"/>
              </a:solidFill>
              <a:latin typeface="微軟正黑體" pitchFamily="34" charset="-120"/>
              <a:ea typeface="微軟正黑體" pitchFamily="34" charset="-12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pic>
        <p:nvPicPr>
          <p:cNvPr id="4" name="圖片 6" descr="888f3a25800bc02975e6b5cb95bf278b.png"/>
          <p:cNvPicPr>
            <a:picLocks noChangeAspect="1"/>
          </p:cNvPicPr>
          <p:nvPr userDrawn="1"/>
        </p:nvPicPr>
        <p:blipFill>
          <a:blip r:embed="rId2" cstate="print">
            <a:lum bright="10000" contrast="-20000"/>
          </a:blip>
          <a:srcRect l="623" t="69019" r="1118" b="17558"/>
          <a:stretch>
            <a:fillRect/>
          </a:stretch>
        </p:blipFill>
        <p:spPr bwMode="auto">
          <a:xfrm>
            <a:off x="0" y="6059488"/>
            <a:ext cx="9144000" cy="798512"/>
          </a:xfrm>
          <a:prstGeom prst="rect">
            <a:avLst/>
          </a:prstGeom>
          <a:noFill/>
          <a:ln w="9525">
            <a:noFill/>
            <a:miter lim="800000"/>
            <a:headEnd/>
            <a:tailEnd/>
          </a:ln>
        </p:spPr>
      </p:pic>
      <p:pic>
        <p:nvPicPr>
          <p:cNvPr id="5" name="Picture 2" descr="C:\Users\d-edit20a\Desktop\PPT素材\背景\d61d4ef60cf51a7e62e1f8c481a138ba.png"/>
          <p:cNvPicPr>
            <a:picLocks noChangeAspect="1" noChangeArrowheads="1"/>
          </p:cNvPicPr>
          <p:nvPr userDrawn="1"/>
        </p:nvPicPr>
        <p:blipFill>
          <a:blip r:embed="rId3" cstate="print">
            <a:lum bright="10000" contrast="10000"/>
          </a:blip>
          <a:srcRect l="25703" t="24266" r="60246" b="54398"/>
          <a:stretch>
            <a:fillRect/>
          </a:stretch>
        </p:blipFill>
        <p:spPr bwMode="auto">
          <a:xfrm>
            <a:off x="7635875" y="-139700"/>
            <a:ext cx="836613" cy="898525"/>
          </a:xfrm>
          <a:prstGeom prst="rect">
            <a:avLst/>
          </a:prstGeom>
          <a:noFill/>
          <a:ln w="9525">
            <a:noFill/>
            <a:miter lim="800000"/>
            <a:headEnd/>
            <a:tailEnd/>
          </a:ln>
        </p:spPr>
      </p:pic>
      <p:pic>
        <p:nvPicPr>
          <p:cNvPr id="6" name="Picture 2" descr="C:\Users\d-edit20a\Desktop\PPT素材\背景\d61d4ef60cf51a7e62e1f8c481a138ba.png"/>
          <p:cNvPicPr>
            <a:picLocks noChangeAspect="1" noChangeArrowheads="1"/>
          </p:cNvPicPr>
          <p:nvPr userDrawn="1"/>
        </p:nvPicPr>
        <p:blipFill>
          <a:blip r:embed="rId3" cstate="print">
            <a:lum bright="10000" contrast="10000"/>
          </a:blip>
          <a:srcRect l="2974" t="47704" r="79131" b="32915"/>
          <a:stretch>
            <a:fillRect/>
          </a:stretch>
        </p:blipFill>
        <p:spPr bwMode="auto">
          <a:xfrm>
            <a:off x="5565775" y="0"/>
            <a:ext cx="866775" cy="665163"/>
          </a:xfrm>
          <a:prstGeom prst="rect">
            <a:avLst/>
          </a:prstGeom>
          <a:noFill/>
          <a:ln w="9525">
            <a:noFill/>
            <a:miter lim="800000"/>
            <a:headEnd/>
            <a:tailEnd/>
          </a:ln>
        </p:spPr>
      </p:pic>
      <p:pic>
        <p:nvPicPr>
          <p:cNvPr id="7" name="Picture 2" descr="C:\Users\d-edit20a\Desktop\PPT素材\背景\d61d4ef60cf51a7e62e1f8c481a138ba.png"/>
          <p:cNvPicPr>
            <a:picLocks noChangeAspect="1" noChangeArrowheads="1"/>
          </p:cNvPicPr>
          <p:nvPr userDrawn="1"/>
        </p:nvPicPr>
        <p:blipFill>
          <a:blip r:embed="rId3" cstate="print">
            <a:lum bright="10000" contrast="10000"/>
          </a:blip>
          <a:srcRect l="74728" t="32603" r="5832" b="50870"/>
          <a:stretch>
            <a:fillRect/>
          </a:stretch>
        </p:blipFill>
        <p:spPr bwMode="auto">
          <a:xfrm>
            <a:off x="8239125" y="385763"/>
            <a:ext cx="904875" cy="542925"/>
          </a:xfrm>
          <a:prstGeom prst="rect">
            <a:avLst/>
          </a:prstGeom>
          <a:noFill/>
          <a:ln w="9525">
            <a:noFill/>
            <a:miter lim="800000"/>
            <a:headEnd/>
            <a:tailEnd/>
          </a:ln>
        </p:spPr>
      </p:pic>
      <p:pic>
        <p:nvPicPr>
          <p:cNvPr id="8" name="Picture 2" descr="C:\Users\d-edit20a\Desktop\PPT素材\背景\d61d4ef60cf51a7e62e1f8c481a138ba.png"/>
          <p:cNvPicPr>
            <a:picLocks noChangeAspect="1" noChangeArrowheads="1"/>
          </p:cNvPicPr>
          <p:nvPr userDrawn="1"/>
        </p:nvPicPr>
        <p:blipFill>
          <a:blip r:embed="rId3" cstate="print">
            <a:lum bright="10000" contrast="10000"/>
          </a:blip>
          <a:srcRect l="45119" t="67886" r="34267" b="14578"/>
          <a:stretch>
            <a:fillRect/>
          </a:stretch>
        </p:blipFill>
        <p:spPr bwMode="auto">
          <a:xfrm>
            <a:off x="6516688" y="161925"/>
            <a:ext cx="1055687" cy="636588"/>
          </a:xfrm>
          <a:prstGeom prst="rect">
            <a:avLst/>
          </a:prstGeom>
          <a:noFill/>
          <a:ln w="9525">
            <a:noFill/>
            <a:miter lim="800000"/>
            <a:headEnd/>
            <a:tailEnd/>
          </a:ln>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9" name="Date Placeholder 3"/>
          <p:cNvSpPr>
            <a:spLocks noGrp="1"/>
          </p:cNvSpPr>
          <p:nvPr>
            <p:ph type="dt" sz="half" idx="10"/>
          </p:nvPr>
        </p:nvSpPr>
        <p:spPr/>
        <p:txBody>
          <a:bodyPr/>
          <a:lstStyle>
            <a:lvl1pPr>
              <a:defRPr/>
            </a:lvl1pPr>
          </a:lstStyle>
          <a:p>
            <a:pPr>
              <a:defRPr/>
            </a:pPr>
            <a:fld id="{FEEEE381-533F-49A2-9C32-9BC031D3EA70}" type="datetimeFigureOut">
              <a:rPr lang="zh-TW" altLang="en-US"/>
              <a:pPr>
                <a:defRPr/>
              </a:pPr>
              <a:t>2019/10/8</a:t>
            </a:fld>
            <a:endParaRPr lang="zh-TW" altLang="en-US"/>
          </a:p>
        </p:txBody>
      </p:sp>
      <p:sp>
        <p:nvSpPr>
          <p:cNvPr id="10" name="Footer Placeholder 4"/>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14FFE0B8-74BC-4C51-84F4-0ACE9314C472}" type="slidenum">
              <a:rPr lang="zh-TW" altLang="en-US"/>
              <a:pPr>
                <a:defRPr/>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lvl1pPr>
              <a:defRPr/>
            </a:lvl1pPr>
          </a:lstStyle>
          <a:p>
            <a:pPr>
              <a:defRPr/>
            </a:pPr>
            <a:fld id="{BD029494-4E57-4E87-9F01-BAD5BC2B9594}" type="datetimeFigureOut">
              <a:rPr lang="zh-TW" altLang="en-US"/>
              <a:pPr>
                <a:defRPr/>
              </a:pPr>
              <a:t>2019/10/8</a:t>
            </a:fld>
            <a:endParaRPr lang="zh-TW" altLang="en-US"/>
          </a:p>
        </p:txBody>
      </p:sp>
      <p:sp>
        <p:nvSpPr>
          <p:cNvPr id="5" name="Footer Placeholder 4"/>
          <p:cNvSpPr>
            <a:spLocks noGrp="1"/>
          </p:cNvSpPr>
          <p:nvPr>
            <p:ph type="ftr" sz="quarter" idx="11"/>
          </p:nvPr>
        </p:nvSpPr>
        <p:spPr/>
        <p:txBody>
          <a:bodyPr/>
          <a:lstStyle>
            <a:lvl1pPr>
              <a:defRPr/>
            </a:lvl1pPr>
          </a:lstStyle>
          <a:p>
            <a:pPr>
              <a:defRPr/>
            </a:pPr>
            <a:endParaRPr lang="zh-TW" altLang="en-US"/>
          </a:p>
        </p:txBody>
      </p:sp>
      <p:sp>
        <p:nvSpPr>
          <p:cNvPr id="6" name="Slide Number Placeholder 5"/>
          <p:cNvSpPr>
            <a:spLocks noGrp="1"/>
          </p:cNvSpPr>
          <p:nvPr>
            <p:ph type="sldNum" sz="quarter" idx="12"/>
          </p:nvPr>
        </p:nvSpPr>
        <p:spPr/>
        <p:txBody>
          <a:bodyPr/>
          <a:lstStyle>
            <a:lvl1pPr>
              <a:defRPr/>
            </a:lvl1pPr>
          </a:lstStyle>
          <a:p>
            <a:pPr>
              <a:defRPr/>
            </a:pPr>
            <a:fld id="{55F9558B-2779-41A7-B63F-0302BCACEBB8}" type="slidenum">
              <a:rPr lang="zh-TW" altLang="en-US"/>
              <a:pPr>
                <a:defRPr/>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1E2FF325-8FE5-405A-B424-A18F1B7945AB}" type="datetimeFigureOut">
              <a:rPr lang="zh-TW" altLang="en-US"/>
              <a:pPr>
                <a:defRPr/>
              </a:pPr>
              <a:t>2019/10/8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D83D6423-2C48-4D1B-823A-E5BCEBB05549}" type="slidenum">
              <a:rPr lang="zh-TW" altLang="en-US"/>
              <a:pPr>
                <a:defRPr/>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3"/>
          <p:cNvSpPr>
            <a:spLocks noGrp="1"/>
          </p:cNvSpPr>
          <p:nvPr>
            <p:ph type="dt" sz="half" idx="10"/>
          </p:nvPr>
        </p:nvSpPr>
        <p:spPr/>
        <p:txBody>
          <a:bodyPr/>
          <a:lstStyle>
            <a:lvl1pPr>
              <a:defRPr/>
            </a:lvl1pPr>
          </a:lstStyle>
          <a:p>
            <a:pPr>
              <a:defRPr/>
            </a:pPr>
            <a:fld id="{31E56011-BB7B-44D0-9ACC-1F21C1F32EA8}" type="datetimeFigureOut">
              <a:rPr lang="zh-TW" altLang="en-US"/>
              <a:pPr>
                <a:defRPr/>
              </a:pPr>
              <a:t>2019/10/8</a:t>
            </a:fld>
            <a:endParaRPr lang="zh-TW" altLang="en-US"/>
          </a:p>
        </p:txBody>
      </p:sp>
      <p:sp>
        <p:nvSpPr>
          <p:cNvPr id="8" name="Footer Placeholder 4"/>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99E5A8CD-E38C-47D4-B49C-471D6BBF885D}" type="slidenum">
              <a:rPr lang="zh-TW" altLang="en-US"/>
              <a:pPr>
                <a:defRPr/>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3"/>
          <p:cNvSpPr>
            <a:spLocks noGrp="1"/>
          </p:cNvSpPr>
          <p:nvPr>
            <p:ph type="dt" sz="half" idx="10"/>
          </p:nvPr>
        </p:nvSpPr>
        <p:spPr/>
        <p:txBody>
          <a:bodyPr/>
          <a:lstStyle>
            <a:lvl1pPr>
              <a:defRPr/>
            </a:lvl1pPr>
          </a:lstStyle>
          <a:p>
            <a:pPr>
              <a:defRPr/>
            </a:pPr>
            <a:fld id="{8C6CAF2F-54C2-4CE4-ADC0-9D1F1D8A5F70}" type="datetimeFigureOut">
              <a:rPr lang="zh-TW" altLang="en-US"/>
              <a:pPr>
                <a:defRPr/>
              </a:pPr>
              <a:t>2019/10/8</a:t>
            </a:fld>
            <a:endParaRPr lang="zh-TW" altLang="en-US"/>
          </a:p>
        </p:txBody>
      </p:sp>
      <p:sp>
        <p:nvSpPr>
          <p:cNvPr id="4" name="Footer Placeholder 4"/>
          <p:cNvSpPr>
            <a:spLocks noGrp="1"/>
          </p:cNvSpPr>
          <p:nvPr>
            <p:ph type="ftr" sz="quarter" idx="11"/>
          </p:nvPr>
        </p:nvSpPr>
        <p:spPr/>
        <p:txBody>
          <a:bodyPr/>
          <a:lstStyle>
            <a:lvl1pPr>
              <a:defRPr/>
            </a:lvl1pPr>
          </a:lstStyle>
          <a:p>
            <a:pPr>
              <a:defRPr/>
            </a:pPr>
            <a:endParaRPr lang="zh-TW" altLang="en-US"/>
          </a:p>
        </p:txBody>
      </p:sp>
      <p:sp>
        <p:nvSpPr>
          <p:cNvPr id="5" name="Slide Number Placeholder 5"/>
          <p:cNvSpPr>
            <a:spLocks noGrp="1"/>
          </p:cNvSpPr>
          <p:nvPr>
            <p:ph type="sldNum" sz="quarter" idx="12"/>
          </p:nvPr>
        </p:nvSpPr>
        <p:spPr/>
        <p:txBody>
          <a:bodyPr/>
          <a:lstStyle>
            <a:lvl1pPr>
              <a:defRPr/>
            </a:lvl1pPr>
          </a:lstStyle>
          <a:p>
            <a:pPr>
              <a:defRPr/>
            </a:pPr>
            <a:fld id="{412BBDCB-6E1B-48A8-A951-D1533E9D8C6D}" type="slidenum">
              <a:rPr lang="zh-TW" altLang="en-US"/>
              <a:pPr>
                <a:defRPr/>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F0CD7EA-C9E0-4569-A38D-7246F1F15041}" type="datetimeFigureOut">
              <a:rPr lang="zh-TW" altLang="en-US"/>
              <a:pPr>
                <a:defRPr/>
              </a:pPr>
              <a:t>2019/10/8</a:t>
            </a:fld>
            <a:endParaRPr lang="zh-TW" altLang="en-US"/>
          </a:p>
        </p:txBody>
      </p:sp>
      <p:sp>
        <p:nvSpPr>
          <p:cNvPr id="3" name="Footer Placeholder 4"/>
          <p:cNvSpPr>
            <a:spLocks noGrp="1"/>
          </p:cNvSpPr>
          <p:nvPr>
            <p:ph type="ftr" sz="quarter" idx="11"/>
          </p:nvPr>
        </p:nvSpPr>
        <p:spPr/>
        <p:txBody>
          <a:bodyPr/>
          <a:lstStyle>
            <a:lvl1pPr>
              <a:defRPr/>
            </a:lvl1pPr>
          </a:lstStyle>
          <a:p>
            <a:pPr>
              <a:defRPr/>
            </a:pPr>
            <a:endParaRPr lang="zh-TW" altLang="en-US"/>
          </a:p>
        </p:txBody>
      </p:sp>
      <p:sp>
        <p:nvSpPr>
          <p:cNvPr id="4" name="Slide Number Placeholder 5"/>
          <p:cNvSpPr>
            <a:spLocks noGrp="1"/>
          </p:cNvSpPr>
          <p:nvPr>
            <p:ph type="sldNum" sz="quarter" idx="12"/>
          </p:nvPr>
        </p:nvSpPr>
        <p:spPr/>
        <p:txBody>
          <a:bodyPr/>
          <a:lstStyle>
            <a:lvl1pPr>
              <a:defRPr/>
            </a:lvl1pPr>
          </a:lstStyle>
          <a:p>
            <a:pPr>
              <a:defRPr/>
            </a:pPr>
            <a:fld id="{30A96A4A-4513-4EBA-A1C1-4762BB55F6C7}" type="slidenum">
              <a:rPr lang="zh-TW" altLang="en-US"/>
              <a:pPr>
                <a:defRPr/>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3"/>
          <p:cNvSpPr>
            <a:spLocks noGrp="1"/>
          </p:cNvSpPr>
          <p:nvPr>
            <p:ph type="dt" sz="half" idx="10"/>
          </p:nvPr>
        </p:nvSpPr>
        <p:spPr/>
        <p:txBody>
          <a:bodyPr/>
          <a:lstStyle>
            <a:lvl1pPr>
              <a:defRPr/>
            </a:lvl1pPr>
          </a:lstStyle>
          <a:p>
            <a:pPr>
              <a:defRPr/>
            </a:pPr>
            <a:fld id="{6BF3CC83-F4B5-49D8-895C-B61FCFA09134}" type="datetimeFigureOut">
              <a:rPr lang="zh-TW" altLang="en-US"/>
              <a:pPr>
                <a:defRPr/>
              </a:pPr>
              <a:t>2019/10/8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E198D527-20DB-4AA0-BF16-D62AF3139E58}" type="slidenum">
              <a:rPr lang="zh-TW" altLang="en-US"/>
              <a:pPr>
                <a:defRPr/>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3"/>
          <p:cNvSpPr>
            <a:spLocks noGrp="1"/>
          </p:cNvSpPr>
          <p:nvPr>
            <p:ph type="dt" sz="half" idx="10"/>
          </p:nvPr>
        </p:nvSpPr>
        <p:spPr/>
        <p:txBody>
          <a:bodyPr/>
          <a:lstStyle>
            <a:lvl1pPr>
              <a:defRPr/>
            </a:lvl1pPr>
          </a:lstStyle>
          <a:p>
            <a:pPr>
              <a:defRPr/>
            </a:pPr>
            <a:fld id="{64FED0CD-A367-4B2E-8B60-97416C2CDBBF}" type="datetimeFigureOut">
              <a:rPr lang="zh-TW" altLang="en-US"/>
              <a:pPr>
                <a:defRPr/>
              </a:pPr>
              <a:t>2019/10/8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AA720F89-DC1E-441F-A6D4-4B072EC5F01E}" type="slidenum">
              <a:rPr lang="zh-TW" altLang="en-US"/>
              <a:pPr>
                <a:defRPr/>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CE731377-CE07-4640-9198-7EE2BBBD0A1B}" type="datetimeFigureOut">
              <a:rPr lang="zh-TW" altLang="en-US"/>
              <a:pPr>
                <a:defRPr/>
              </a:pPr>
              <a:t>2019/10/8</a:t>
            </a:fld>
            <a:endParaRPr lang="zh-TW"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560C5AB2-6D7F-449B-BF8E-42DC6404CC39}"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789" r:id="rId1"/>
    <p:sldLayoutId id="214748379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800" r:id="rId12"/>
    <p:sldLayoutId id="2147483801" r:id="rId13"/>
    <p:sldLayoutId id="2147483802" r:id="rId14"/>
    <p:sldLayoutId id="2147483803" r:id="rId15"/>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hyperlink" Target="https://digital.jrf.org.tw/articles/2299"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hyperlink" Target="http://cons.judicial.gov.tw/jcc/zh-tw/jep03/show?expno=709"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diagramData" Target="../diagrams/data1.xml"/><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t.qq.nani.cool/teacher/?range=108scti1L1" TargetMode="Externa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2" Type="http://schemas.openxmlformats.org/officeDocument/2006/relationships/hyperlink" Target="https://goo.gl/A3riiB" TargetMode="External"/><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2" Type="http://schemas.openxmlformats.org/officeDocument/2006/relationships/hyperlink" Target="https://twstreetcorner.org/2018/06/26/panpeychun/" TargetMode="Externa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worldcitizens.org.tw/awc2010/ch/Declaration/1789.htm" TargetMode="External"/><Relationship Id="rId2" Type="http://schemas.openxmlformats.org/officeDocument/2006/relationships/hyperlink" Target="https://zh.wikipedia.org/wiki/%E7%BE%8E%E5%9C%8B%E7%8D%A8%E7%AB%8B%E5%AE%A3%E8%A8%80"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zh.wikipedia.org/wiki/%E7%BE%8E%E5%88%A9%E5%9D%9A%E5%90%88%E4%BC%97%E5%9B%BD%E5%AE%AA%E6%B3%95%E7%AC%AC%E5%8D%81%E4%B8%89%E6%9D%A1%E4%BF%AE%E6%AD%A3%E6%A1%88"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hyperlink" Target="https://www.youtube.com/watch?v=rhh41aThxRY"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s://www.youtube.com/watch?v=B6YNkWYkvAk&amp;list=PL5Bsj8kzrkOn8AuqkINUmIMyGgsJelgPt" TargetMode="External"/></Relationships>
</file>

<file path=ppt/slides/_rels/slide4.xml.rels><?xml version="1.0" encoding="UTF-8" standalone="yes"?>
<Relationships xmlns="http://schemas.openxmlformats.org/package/2006/relationships"><Relationship Id="rId2" Type="http://schemas.openxmlformats.org/officeDocument/2006/relationships/hyperlink" Target="file:///D:\&#31558;&#38651;&#36039;&#26009;\C&#27133;\Desktop\&#38515;&#28113;&#32654;\&#39640;&#19968;&#37586;&#33426;&#31558;&#37636;\&#29872;&#22659;GOGOGO&#23526;&#26045;&#36774;&#27861;.pdf" TargetMode="Externa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VjAgr2neqw8" TargetMode="External"/><Relationship Id="rId2" Type="http://schemas.openxmlformats.org/officeDocument/2006/relationships/hyperlink" Target="https://www.youtube.com/watch?v=24Xx9h3N0UM"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t9P2GjUuEwM"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B6YNkWYkvAk&amp;list=PL5Bsj8kzrkOn8AuqkINUmIMyGgsJelgPt"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hyperlink" Target="https://www.coolloud.org.tw/node/84967"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zh.wikipedia.org/wiki/%E7%84%A1%E6%9C%9F%E5%BE%92%E5%88%91" TargetMode="External"/><Relationship Id="rId2" Type="http://schemas.openxmlformats.org/officeDocument/2006/relationships/hyperlink" Target="https://zh.wikipedia.org/wiki/%E6%9C%89%E6%9C%9F%E5%BE%92%E5%88%91"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hyperlink" Target="https://zh.wikipedia.org/wiki/%E9%81%95%E6%86%B2" TargetMode="External"/><Relationship Id="rId3" Type="http://schemas.openxmlformats.org/officeDocument/2006/relationships/hyperlink" Target="https://zh.wikipedia.org/wiki/%E5%85%B1%E7%94%A2%E4%B8%BB%E7%BE%A9" TargetMode="External"/><Relationship Id="rId7" Type="http://schemas.openxmlformats.org/officeDocument/2006/relationships/hyperlink" Target="https://zh.wikipedia.org/wiki/%E8%87%AA%E7%94%B1" TargetMode="External"/><Relationship Id="rId2" Type="http://schemas.openxmlformats.org/officeDocument/2006/relationships/hyperlink" Target="https://zh.wikipedia.org/wiki/%E5%8F%B0%E7%81%A3%E7%8D%A8%E7%AB%8B" TargetMode="External"/><Relationship Id="rId1" Type="http://schemas.openxmlformats.org/officeDocument/2006/relationships/slideLayout" Target="../slideLayouts/slideLayout2.xml"/><Relationship Id="rId6" Type="http://schemas.openxmlformats.org/officeDocument/2006/relationships/hyperlink" Target="https://zh.wikipedia.org/wiki/%E4%BA%BA%E6%AC%8A" TargetMode="External"/><Relationship Id="rId5" Type="http://schemas.openxmlformats.org/officeDocument/2006/relationships/hyperlink" Target="https://zh.wikipedia.org/wiki/%E6%B0%91%E4%B8%BB" TargetMode="External"/><Relationship Id="rId4" Type="http://schemas.openxmlformats.org/officeDocument/2006/relationships/hyperlink" Target="https://zh.wikipedia.org/wiki/%E5%8F%B0%E7%81%A3%E7%99%BD%E8%89%B2%E6%81%90%E6%80%96%E6%99%82%E6%9C%9F" TargetMode="External"/><Relationship Id="rId9" Type="http://schemas.openxmlformats.org/officeDocument/2006/relationships/hyperlink" Target="https://www.youtube.com/watch?v=mYSSQJEoGRU&amp;t=425s"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hyperlink" Target="https://zh.wikipedia.org/wiki/%E6%8A%AB%E5%A4%B4%E5%A3%AB%E4%B9%90%E9%98%9F" TargetMode="External"/><Relationship Id="rId3" Type="http://schemas.openxmlformats.org/officeDocument/2006/relationships/hyperlink" Target="https://zh.wikipedia.org/wiki/%E5%B8%83%E6%8B%89%E6%A0%BC" TargetMode="External"/><Relationship Id="rId7" Type="http://schemas.openxmlformats.org/officeDocument/2006/relationships/hyperlink" Target="https://zh.wikipedia.org/wiki/%E6%B6%82%E9%B8%A6" TargetMode="External"/><Relationship Id="rId2" Type="http://schemas.openxmlformats.org/officeDocument/2006/relationships/hyperlink" Target="https://zh.wikipedia.org/wiki/%E6%8D%B7%E5%85%8B" TargetMode="External"/><Relationship Id="rId1" Type="http://schemas.openxmlformats.org/officeDocument/2006/relationships/slideLayout" Target="../slideLayouts/slideLayout2.xml"/><Relationship Id="rId6" Type="http://schemas.openxmlformats.org/officeDocument/2006/relationships/hyperlink" Target="https://zh.wikipedia.org/wiki/%E7%BA%A6%E7%BF%B0%C2%B7%E5%88%97%E4%BE%AC" TargetMode="External"/><Relationship Id="rId5" Type="http://schemas.openxmlformats.org/officeDocument/2006/relationships/hyperlink" Target="https://zh.wikipedia.org/wiki/%E5%8C%BB%E9%99%A2%E9%AA%91%E5%A3%AB%E5%9B%A2" TargetMode="External"/><Relationship Id="rId4" Type="http://schemas.openxmlformats.org/officeDocument/2006/relationships/hyperlink" Target="https://zh.wikipedia.org/w/index.php?title=%E4%BF%AE%E9%81%93%E9%99%A2%E5%A4%A7%E5%B9%BF%E5%9C%BA&amp;action=edit&amp;redlink=1" TargetMode="External"/><Relationship Id="rId9" Type="http://schemas.openxmlformats.org/officeDocument/2006/relationships/image" Target="../media/image33.jpeg"/></Relationships>
</file>

<file path=ppt/slides/_rels/slide67.xml.rels><?xml version="1.0" encoding="UTF-8" standalone="yes"?>
<Relationships xmlns="http://schemas.openxmlformats.org/package/2006/relationships"><Relationship Id="rId3" Type="http://schemas.openxmlformats.org/officeDocument/2006/relationships/hyperlink" Target="https://zh.wikipedia.org/wiki/%E8%83%A1%E8%90%A8%E5%85%8B" TargetMode="External"/><Relationship Id="rId2" Type="http://schemas.openxmlformats.org/officeDocument/2006/relationships/hyperlink" Target="https://zh.wikipedia.org/wiki/%E6%8D%B7%E5%85%8B" TargetMode="External"/><Relationship Id="rId1" Type="http://schemas.openxmlformats.org/officeDocument/2006/relationships/slideLayout" Target="../slideLayouts/slideLayout2.xml"/><Relationship Id="rId5" Type="http://schemas.openxmlformats.org/officeDocument/2006/relationships/hyperlink" Target="https://zh.wikipedia.org/wiki/%E8%B5%84%E6%9C%AC%E4%B8%BB%E4%B9%89" TargetMode="External"/><Relationship Id="rId4" Type="http://schemas.openxmlformats.org/officeDocument/2006/relationships/hyperlink" Target="https://zh.wikipedia.org/wiki/%E6%9F%A5%E7%90%86%E5%A4%A7%E6%A1%A5"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25945;&#23416;&#24433;&#29255;/&#21448;&#22374;&#21448;&#35036;&#24107;&#65311;&#32160;&#23798;&#26366;&#32147;&#26368;&#24375;&#37291;&#29983;&#22296;&#20196;&#20154;&#32862;&#39080;&#21930;&#33213;&#30340;&#36523;&#20221;&#65293;&#20154;&#27402;&#40657;&#38913;&#65372;&#22283;&#23478;&#20154;&#27402;&#21338;&#29289;&#39208;%20x%20&#33274;&#28771;&#21543;(&#30001;&#22283;&#23478;&#20154;&#27402;&#21338;&#29289;&#39208;&#25552;&#20379;).mp4" TargetMode="External"/></Relationships>
</file>

<file path=ppt/slides/_rels/slide7.xml.rels><?xml version="1.0" encoding="UTF-8" standalone="yes"?>
<Relationships xmlns="http://schemas.openxmlformats.org/package/2006/relationships"><Relationship Id="rId3" Type="http://schemas.openxmlformats.org/officeDocument/2006/relationships/slide" Target="slide31.xml"/><Relationship Id="rId7" Type="http://schemas.openxmlformats.org/officeDocument/2006/relationships/image" Target="../media/image2.pn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2.xml"/><Relationship Id="rId4" Type="http://schemas.openxmlformats.org/officeDocument/2006/relationships/slide" Target="slide5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zh.wikipedia.org/wiki/%E4%B8%AD%E8%8F%AF%E6%B0%91%E5%9C%8B%E7%B8%BD%E7%B5%B1" TargetMode="External"/><Relationship Id="rId2" Type="http://schemas.openxmlformats.org/officeDocument/2006/relationships/hyperlink" Target="https://zh.wikipedia.org/wiki/%E5%85%B1%E5%8C%AA" TargetMode="External"/><Relationship Id="rId1" Type="http://schemas.openxmlformats.org/officeDocument/2006/relationships/slideLayout" Target="../slideLayouts/slideLayout2.xml"/><Relationship Id="rId4" Type="http://schemas.openxmlformats.org/officeDocument/2006/relationships/hyperlink" Target="https://zh.wikipedia.org/wiki/%E4%B8%AD%E8%8F%AF%E6%B0%91%E5%9C%8B%E5%89%AF%E7%B8%BD%E7%B5%B1"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constitutiontw.org/archives/565"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news.pts.org.tw/article/304020?NEENO=304020"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2HVU0e3lenA" TargetMode="Externa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7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hyperlink" Target="https://www.peoplenews.tw/news/b185cd2c-2d36-4dd1-982e-2491a59d1c40" TargetMode="External"/><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www.facebook.com/hsinhsinjosspaper/photos/a.427958420602025/1153195828078277/?type=1&amp;theater" TargetMode="External"/><Relationship Id="rId4" Type="http://schemas.openxmlformats.org/officeDocument/2006/relationships/hyperlink" Target="https://www.thenewslens.com/article/40962"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gushi.tw/european-history010/" TargetMode="External"/><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gushi.tw/european-history012/" TargetMode="External"/><Relationship Id="rId4" Type="http://schemas.openxmlformats.org/officeDocument/2006/relationships/hyperlink" Target="https://gushi.tw/european-history011/"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www.youtube.com/watch?v=r1GKC1XGkpw"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34.jpeg"/><Relationship Id="rId4" Type="http://schemas.openxmlformats.org/officeDocument/2006/relationships/image" Target="../media/image2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www.youtube.com/watch?v=4JOzY00XT6w"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22.png"/></Relationships>
</file>

<file path=ppt/slides/_rels/slide9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hyperlink" Target="https://zh.wikipedia.org/wiki/%E6%80%9D%E8%A6%BA%E5%A4%B1%E8%AA%BF%E7%97%87" TargetMode="External"/><Relationship Id="rId3" Type="http://schemas.openxmlformats.org/officeDocument/2006/relationships/hyperlink" Target="https://zh.wikipedia.org/wiki/%E8%87%BA%E5%8C%97%E5%B8%82" TargetMode="External"/><Relationship Id="rId7" Type="http://schemas.openxmlformats.org/officeDocument/2006/relationships/hyperlink" Target="https://zh.wikipedia.org/wiki/%E5%8F%B0%E5%8C%97%E5%B8%82%E7%AB%8B%E8%81%AF%E5%90%88%E9%86%AB%E9%99%A2" TargetMode="External"/><Relationship Id="rId2" Type="http://schemas.openxmlformats.org/officeDocument/2006/relationships/hyperlink" Target="https://zh.wikipedia.org/wiki/%E8%87%BA%E7%81%A3" TargetMode="External"/><Relationship Id="rId1" Type="http://schemas.openxmlformats.org/officeDocument/2006/relationships/slideLayout" Target="../slideLayouts/slideLayout2.xml"/><Relationship Id="rId6" Type="http://schemas.openxmlformats.org/officeDocument/2006/relationships/hyperlink" Target="https://zh.wikipedia.org/wiki/%E5%A4%B1%E6%A5%AD" TargetMode="External"/><Relationship Id="rId5" Type="http://schemas.openxmlformats.org/officeDocument/2006/relationships/hyperlink" Target="https://zh.wikipedia.org/wiki/%E9%9A%A8%E6%A9%9F%E6%AE%BA%E4%BA%BA" TargetMode="External"/><Relationship Id="rId4" Type="http://schemas.openxmlformats.org/officeDocument/2006/relationships/hyperlink" Target="https://zh.wikipedia.org/wiki/%E5%85%A7%E6%B9%96%E5%8D%80" TargetMode="External"/><Relationship Id="rId9" Type="http://schemas.openxmlformats.org/officeDocument/2006/relationships/hyperlink" Target="https://zh.wikipedia.org/wiki/%E5%85%A9%E5%85%AC%E7%B4%84"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0063" y="1214438"/>
            <a:ext cx="7929562" cy="4308475"/>
          </a:xfrm>
          <a:prstGeom prst="rect">
            <a:avLst/>
          </a:prstGeom>
        </p:spPr>
        <p:txBody>
          <a:bodyPr>
            <a:spAutoFit/>
          </a:bodyPr>
          <a:lstStyle/>
          <a:p>
            <a:pPr>
              <a:spcBef>
                <a:spcPts val="0"/>
              </a:spcBef>
              <a:spcAft>
                <a:spcPts val="1200"/>
              </a:spcAft>
              <a:defRPr/>
            </a:pPr>
            <a:r>
              <a:rPr kumimoji="0" lang="zh-TW" altLang="en-US" sz="3200" b="0" dirty="0">
                <a:latin typeface="+mn-ea"/>
                <a:ea typeface="新細明體" pitchFamily="18" charset="-120"/>
              </a:rPr>
              <a:t>陳淑美</a:t>
            </a:r>
            <a:endParaRPr kumimoji="0" lang="en-US" altLang="zh-TW" sz="3200" b="0" dirty="0">
              <a:latin typeface="+mn-ea"/>
              <a:ea typeface="新細明體" pitchFamily="18" charset="-120"/>
            </a:endParaRPr>
          </a:p>
          <a:p>
            <a:pPr>
              <a:spcBef>
                <a:spcPts val="0"/>
              </a:spcBef>
              <a:spcAft>
                <a:spcPts val="1200"/>
              </a:spcAft>
              <a:defRPr/>
            </a:pPr>
            <a:r>
              <a:rPr kumimoji="0" lang="zh-TW" altLang="en-US" sz="3200" b="0" dirty="0">
                <a:latin typeface="+mn-ea"/>
                <a:ea typeface="新細明體" pitchFamily="18" charset="-120"/>
              </a:rPr>
              <a:t>國立臺灣師範大學公民教育與活動領導學系研究所畢業</a:t>
            </a:r>
            <a:endParaRPr kumimoji="0" lang="en-US" altLang="zh-TW" sz="3200" b="0" dirty="0">
              <a:latin typeface="+mn-ea"/>
              <a:ea typeface="新細明體" pitchFamily="18" charset="-120"/>
            </a:endParaRPr>
          </a:p>
          <a:p>
            <a:pPr>
              <a:spcBef>
                <a:spcPts val="0"/>
              </a:spcBef>
              <a:spcAft>
                <a:spcPts val="1200"/>
              </a:spcAft>
              <a:defRPr/>
            </a:pPr>
            <a:r>
              <a:rPr kumimoji="0" lang="zh-TW" altLang="en-US" sz="3200" b="0" dirty="0">
                <a:latin typeface="+mn-ea"/>
                <a:ea typeface="新細明體" pitchFamily="18" charset="-120"/>
              </a:rPr>
              <a:t>桃園平興國中</a:t>
            </a:r>
            <a:r>
              <a:rPr kumimoji="0" lang="en-US" altLang="zh-TW" sz="3200" b="0" dirty="0">
                <a:latin typeface="+mn-ea"/>
                <a:ea typeface="新細明體" pitchFamily="18" charset="-120"/>
              </a:rPr>
              <a:t>2</a:t>
            </a:r>
            <a:r>
              <a:rPr kumimoji="0" lang="zh-TW" altLang="en-US" sz="3200" b="0" dirty="0">
                <a:latin typeface="+mn-ea"/>
                <a:ea typeface="新細明體" pitchFamily="18" charset="-120"/>
              </a:rPr>
              <a:t>年</a:t>
            </a:r>
            <a:endParaRPr kumimoji="0" lang="en-US" altLang="zh-TW" sz="3200" b="0" dirty="0">
              <a:latin typeface="+mn-ea"/>
              <a:ea typeface="新細明體" pitchFamily="18" charset="-120"/>
            </a:endParaRPr>
          </a:p>
          <a:p>
            <a:pPr>
              <a:spcBef>
                <a:spcPts val="0"/>
              </a:spcBef>
              <a:spcAft>
                <a:spcPts val="1200"/>
              </a:spcAft>
              <a:defRPr/>
            </a:pPr>
            <a:r>
              <a:rPr kumimoji="0" lang="zh-TW" altLang="en-US" sz="3200" b="0" dirty="0">
                <a:latin typeface="+mn-ea"/>
                <a:ea typeface="新細明體" pitchFamily="18" charset="-120"/>
              </a:rPr>
              <a:t>新北市明德高中</a:t>
            </a:r>
            <a:r>
              <a:rPr kumimoji="0" lang="en-US" altLang="zh-TW" sz="3200" b="0" dirty="0">
                <a:latin typeface="+mn-ea"/>
                <a:ea typeface="新細明體" pitchFamily="18" charset="-120"/>
              </a:rPr>
              <a:t>4</a:t>
            </a:r>
            <a:r>
              <a:rPr kumimoji="0" lang="zh-TW" altLang="en-US" sz="3200" b="0" dirty="0">
                <a:latin typeface="+mn-ea"/>
                <a:ea typeface="新細明體" pitchFamily="18" charset="-120"/>
              </a:rPr>
              <a:t>年</a:t>
            </a:r>
            <a:endParaRPr kumimoji="0" lang="en-US" altLang="zh-TW" sz="3200" b="0" dirty="0">
              <a:latin typeface="+mn-ea"/>
              <a:ea typeface="新細明體" pitchFamily="18" charset="-120"/>
            </a:endParaRPr>
          </a:p>
          <a:p>
            <a:pPr>
              <a:spcBef>
                <a:spcPts val="0"/>
              </a:spcBef>
              <a:spcAft>
                <a:spcPts val="1200"/>
              </a:spcAft>
              <a:defRPr/>
            </a:pPr>
            <a:r>
              <a:rPr kumimoji="0" lang="zh-TW" altLang="en-US" sz="3200" b="0" dirty="0">
                <a:latin typeface="+mn-ea"/>
                <a:ea typeface="新細明體" pitchFamily="18" charset="-120"/>
              </a:rPr>
              <a:t>新竹市新竹高工</a:t>
            </a:r>
            <a:r>
              <a:rPr kumimoji="0" lang="en-US" altLang="zh-TW" sz="3200" b="0" dirty="0">
                <a:latin typeface="+mn-ea"/>
                <a:ea typeface="新細明體" pitchFamily="18" charset="-120"/>
              </a:rPr>
              <a:t>7</a:t>
            </a:r>
            <a:r>
              <a:rPr kumimoji="0" lang="zh-TW" altLang="en-US" sz="3200" b="0" dirty="0">
                <a:latin typeface="+mn-ea"/>
                <a:ea typeface="新細明體" pitchFamily="18" charset="-120"/>
              </a:rPr>
              <a:t>年</a:t>
            </a:r>
            <a:endParaRPr kumimoji="0" lang="en-US" altLang="zh-TW" sz="3200" b="0" dirty="0">
              <a:latin typeface="+mn-ea"/>
              <a:ea typeface="新細明體" pitchFamily="18" charset="-120"/>
            </a:endParaRPr>
          </a:p>
          <a:p>
            <a:pPr>
              <a:spcBef>
                <a:spcPts val="0"/>
              </a:spcBef>
              <a:spcAft>
                <a:spcPts val="1200"/>
              </a:spcAft>
              <a:defRPr/>
            </a:pPr>
            <a:r>
              <a:rPr kumimoji="0" lang="zh-TW" altLang="en-US" sz="3200" b="0" dirty="0">
                <a:latin typeface="+mn-ea"/>
                <a:ea typeface="新細明體" pitchFamily="18" charset="-120"/>
              </a:rPr>
              <a:t>南科實中高中</a:t>
            </a:r>
            <a:r>
              <a:rPr kumimoji="0" lang="en-US" altLang="zh-TW" sz="3200" b="0" dirty="0">
                <a:latin typeface="+mn-ea"/>
                <a:ea typeface="新細明體" pitchFamily="18" charset="-120"/>
              </a:rPr>
              <a: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19289" y="677333"/>
            <a:ext cx="6222537" cy="4401205"/>
          </a:xfrm>
          <a:prstGeom prst="rect">
            <a:avLst/>
          </a:prstGeom>
        </p:spPr>
        <p:txBody>
          <a:bodyPr wrap="square">
            <a:spAutoFit/>
          </a:bodyPr>
          <a:lstStyle/>
          <a:p>
            <a:r>
              <a:rPr lang="zh-TW" altLang="en-US" sz="2800" dirty="0" smtClean="0">
                <a:latin typeface="Microsoft JhengHei" pitchFamily="34" charset="-120"/>
                <a:ea typeface="Microsoft JhengHei" pitchFamily="34" charset="-120"/>
              </a:rPr>
              <a:t>公民身分是少數人的特權</a:t>
            </a:r>
            <a:endParaRPr lang="en-US" altLang="zh-TW" sz="2800" dirty="0" smtClean="0">
              <a:latin typeface="Microsoft JhengHei" pitchFamily="34" charset="-120"/>
              <a:ea typeface="Microsoft JhengHei" pitchFamily="34" charset="-120"/>
            </a:endParaRPr>
          </a:p>
          <a:p>
            <a:endParaRPr lang="en-US" altLang="zh-TW" sz="2800" dirty="0" smtClean="0">
              <a:latin typeface="Microsoft JhengHei" pitchFamily="34" charset="-120"/>
              <a:ea typeface="Microsoft JhengHei" pitchFamily="34" charset="-120"/>
            </a:endParaRPr>
          </a:p>
          <a:p>
            <a:r>
              <a:rPr lang="zh-TW" altLang="en-US" sz="2800" dirty="0" smtClean="0">
                <a:latin typeface="Microsoft JhengHei" pitchFamily="34" charset="-120"/>
                <a:ea typeface="Microsoft JhengHei" pitchFamily="34" charset="-120"/>
              </a:rPr>
              <a:t>雅典</a:t>
            </a:r>
            <a:r>
              <a:rPr lang="en-US" altLang="zh-TW" sz="2800" dirty="0" smtClean="0">
                <a:latin typeface="Microsoft JhengHei" pitchFamily="34" charset="-120"/>
                <a:ea typeface="Microsoft JhengHei" pitchFamily="34" charset="-120"/>
              </a:rPr>
              <a:t>:</a:t>
            </a:r>
            <a:r>
              <a:rPr lang="zh-TW" altLang="en-US" sz="2800" dirty="0" smtClean="0">
                <a:latin typeface="Microsoft JhengHei" pitchFamily="34" charset="-120"/>
                <a:ea typeface="Microsoft JhengHei" pitchFamily="34" charset="-120"/>
              </a:rPr>
              <a:t>直接民主</a:t>
            </a:r>
            <a:endParaRPr lang="en-US" altLang="zh-TW" sz="2800" dirty="0" smtClean="0">
              <a:latin typeface="Microsoft JhengHei" pitchFamily="34" charset="-120"/>
              <a:ea typeface="Microsoft JhengHei" pitchFamily="34" charset="-120"/>
            </a:endParaRPr>
          </a:p>
          <a:p>
            <a:endParaRPr lang="en-US" altLang="zh-TW" sz="2800" dirty="0" smtClean="0">
              <a:latin typeface="Microsoft JhengHei" pitchFamily="34" charset="-120"/>
              <a:ea typeface="Microsoft JhengHei" pitchFamily="34" charset="-120"/>
            </a:endParaRPr>
          </a:p>
          <a:p>
            <a:r>
              <a:rPr lang="zh-TW" altLang="en-US" sz="2800" dirty="0" smtClean="0">
                <a:latin typeface="Microsoft JhengHei" pitchFamily="34" charset="-120"/>
                <a:ea typeface="Microsoft JhengHei" pitchFamily="34" charset="-120"/>
              </a:rPr>
              <a:t>哪些人可以參加公民大會</a:t>
            </a:r>
            <a:r>
              <a:rPr lang="en-US" altLang="zh-TW" sz="2800" dirty="0" smtClean="0">
                <a:latin typeface="Microsoft JhengHei" pitchFamily="34" charset="-120"/>
                <a:ea typeface="Microsoft JhengHei" pitchFamily="34" charset="-120"/>
              </a:rPr>
              <a:t>?</a:t>
            </a:r>
          </a:p>
          <a:p>
            <a:endParaRPr lang="en-US" altLang="zh-TW" sz="2800" dirty="0" smtClean="0">
              <a:latin typeface="Microsoft JhengHei" pitchFamily="34" charset="-120"/>
              <a:ea typeface="Microsoft JhengHei" pitchFamily="34" charset="-120"/>
            </a:endParaRPr>
          </a:p>
          <a:p>
            <a:r>
              <a:rPr lang="zh-TW" altLang="en-US" sz="2800" dirty="0" smtClean="0">
                <a:latin typeface="Microsoft JhengHei" pitchFamily="34" charset="-120"/>
                <a:ea typeface="Microsoft JhengHei" pitchFamily="34" charset="-120"/>
              </a:rPr>
              <a:t>陶片放逐制</a:t>
            </a:r>
            <a:r>
              <a:rPr lang="en-US" altLang="zh-TW" sz="2800" dirty="0" smtClean="0">
                <a:latin typeface="Microsoft JhengHei" pitchFamily="34" charset="-120"/>
                <a:ea typeface="Microsoft JhengHei" pitchFamily="34" charset="-120"/>
              </a:rPr>
              <a:t>?</a:t>
            </a:r>
            <a:r>
              <a:rPr lang="zh-TW" altLang="en-US" sz="2800" dirty="0" smtClean="0">
                <a:latin typeface="Microsoft JhengHei" pitchFamily="34" charset="-120"/>
                <a:ea typeface="Microsoft JhengHei" pitchFamily="34" charset="-120"/>
              </a:rPr>
              <a:t>優點</a:t>
            </a:r>
            <a:r>
              <a:rPr lang="en-US" altLang="zh-TW" sz="2800" dirty="0" smtClean="0">
                <a:latin typeface="Microsoft JhengHei" pitchFamily="34" charset="-120"/>
                <a:ea typeface="Microsoft JhengHei" pitchFamily="34" charset="-120"/>
              </a:rPr>
              <a:t>?</a:t>
            </a:r>
            <a:r>
              <a:rPr lang="zh-TW" altLang="en-US" sz="2800" dirty="0" smtClean="0">
                <a:latin typeface="Microsoft JhengHei" pitchFamily="34" charset="-120"/>
                <a:ea typeface="Microsoft JhengHei" pitchFamily="34" charset="-120"/>
              </a:rPr>
              <a:t>缺點</a:t>
            </a:r>
            <a:r>
              <a:rPr lang="en-US" altLang="zh-TW" sz="2800" dirty="0" smtClean="0">
                <a:latin typeface="Microsoft JhengHei" pitchFamily="34" charset="-120"/>
                <a:ea typeface="Microsoft JhengHei" pitchFamily="34" charset="-120"/>
              </a:rPr>
              <a:t>?</a:t>
            </a:r>
          </a:p>
          <a:p>
            <a:endParaRPr lang="en-US" altLang="zh-TW" sz="2800" dirty="0" smtClean="0">
              <a:latin typeface="Microsoft JhengHei" pitchFamily="34" charset="-120"/>
              <a:ea typeface="Microsoft JhengHei" pitchFamily="34" charset="-120"/>
            </a:endParaRPr>
          </a:p>
          <a:p>
            <a:endParaRPr lang="en-US" altLang="zh-TW" sz="2800" dirty="0" smtClean="0">
              <a:latin typeface="Microsoft JhengHei" pitchFamily="34" charset="-120"/>
              <a:ea typeface="Microsoft JhengHei" pitchFamily="34" charset="-120"/>
            </a:endParaRPr>
          </a:p>
          <a:p>
            <a:endParaRPr lang="zh-TW" altLang="en-US" sz="2800"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dirty="0" smtClean="0"/>
              <a:t>將羈押權改由法官決定、增定被告緘默權、禁止疲勞訊問、禁止夜間詢問等保護被告人權</a:t>
            </a:r>
            <a:endParaRPr lang="en-US" altLang="zh-TW" dirty="0" smtClean="0"/>
          </a:p>
          <a:p>
            <a:endParaRPr lang="en-US" altLang="zh-TW" dirty="0" smtClean="0"/>
          </a:p>
          <a:p>
            <a:r>
              <a:rPr lang="en-US" altLang="zh-TW" dirty="0" smtClean="0"/>
              <a:t>WHY</a:t>
            </a:r>
            <a:r>
              <a:rPr lang="zh-TW" altLang="en-US" dirty="0" smtClean="0"/>
              <a:t> 要保護被告人權</a:t>
            </a:r>
            <a:endParaRPr lang="en-US" altLang="zh-TW" dirty="0" smtClean="0"/>
          </a:p>
          <a:p>
            <a:endParaRPr lang="en-US" altLang="zh-TW" dirty="0" smtClean="0"/>
          </a:p>
          <a:p>
            <a:r>
              <a:rPr lang="zh-TW" altLang="en-US" dirty="0" smtClean="0"/>
              <a:t>無罪推定、</a:t>
            </a:r>
            <a:endParaRPr lang="zh-TW" alt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標題 1"/>
          <p:cNvSpPr>
            <a:spLocks noGrp="1"/>
          </p:cNvSpPr>
          <p:nvPr>
            <p:ph type="title"/>
          </p:nvPr>
        </p:nvSpPr>
        <p:spPr/>
        <p:txBody>
          <a:bodyPr/>
          <a:lstStyle/>
          <a:p>
            <a:pPr marL="742950" indent="-742950" eaLnBrk="1" hangingPunct="1">
              <a:buFont typeface="Calibri Light" pitchFamily="34" charset="0"/>
              <a:buAutoNum type="arabicPeriod" startAt="3"/>
            </a:pPr>
            <a:r>
              <a:rPr lang="zh-TW" altLang="en-US" sz="3200" b="1" smtClean="0">
                <a:latin typeface="Microsoft JhengHei" pitchFamily="34" charset="-120"/>
                <a:ea typeface="Microsoft JhengHei" pitchFamily="34" charset="-120"/>
              </a:rPr>
              <a:t>議題小考箱</a:t>
            </a:r>
          </a:p>
        </p:txBody>
      </p:sp>
      <p:sp>
        <p:nvSpPr>
          <p:cNvPr id="4" name="內容版面配置區 2"/>
          <p:cNvSpPr>
            <a:spLocks noGrp="1"/>
          </p:cNvSpPr>
          <p:nvPr>
            <p:ph idx="1"/>
          </p:nvPr>
        </p:nvSpPr>
        <p:spPr>
          <a:xfrm>
            <a:off x="628650" y="1563688"/>
            <a:ext cx="7886700" cy="4613275"/>
          </a:xfrm>
        </p:spPr>
        <p:txBody>
          <a:bodyPr/>
          <a:lstStyle/>
          <a:p>
            <a:pPr eaLnBrk="1" hangingPunct="1">
              <a:lnSpc>
                <a:spcPct val="150000"/>
              </a:lnSpc>
              <a:buFont typeface="Arial" charset="0"/>
              <a:buNone/>
            </a:pPr>
            <a:r>
              <a:rPr lang="en-US" altLang="zh-TW" sz="3000" smtClean="0">
                <a:latin typeface="Microsoft JhengHei" pitchFamily="34" charset="-120"/>
                <a:ea typeface="Microsoft JhengHei" pitchFamily="34" charset="-120"/>
              </a:rPr>
              <a:t>Q</a:t>
            </a:r>
            <a:r>
              <a:rPr lang="zh-TW" altLang="en-US" sz="3000" smtClean="0">
                <a:latin typeface="Microsoft JhengHei" pitchFamily="34" charset="-120"/>
                <a:ea typeface="Microsoft JhengHei" pitchFamily="34" charset="-120"/>
              </a:rPr>
              <a:t>：司法人權常以刑事訴訟之原則落實，請嘗試說明有哪些原則得保障司法人權？</a:t>
            </a:r>
            <a:endParaRPr lang="en-US" altLang="zh-TW" sz="3000" smtClean="0">
              <a:latin typeface="Microsoft JhengHei" pitchFamily="34" charset="-120"/>
              <a:ea typeface="Microsoft JhengHei" pitchFamily="34" charset="-120"/>
            </a:endParaRPr>
          </a:p>
          <a:p>
            <a:pPr eaLnBrk="1" hangingPunct="1">
              <a:lnSpc>
                <a:spcPct val="150000"/>
              </a:lnSpc>
              <a:buFont typeface="Arial" charset="0"/>
              <a:buNone/>
            </a:pPr>
            <a:r>
              <a:rPr lang="en-US" altLang="zh-TW" sz="3000" smtClean="0">
                <a:latin typeface="Microsoft JhengHei" pitchFamily="34" charset="-120"/>
                <a:ea typeface="Microsoft JhengHei" pitchFamily="34" charset="-120"/>
              </a:rPr>
              <a:t>A</a:t>
            </a:r>
            <a:r>
              <a:rPr lang="zh-TW" altLang="en-US" sz="3000" smtClean="0">
                <a:latin typeface="Microsoft JhengHei" pitchFamily="34" charset="-120"/>
                <a:ea typeface="Microsoft JhengHei" pitchFamily="34" charset="-120"/>
              </a:rPr>
              <a:t>：無罪推定原則、偵查不公開等。</a:t>
            </a:r>
            <a:endParaRPr lang="en-US" altLang="zh-TW" sz="3000" smtClean="0">
              <a:latin typeface="Microsoft JhengHei" pitchFamily="34" charset="-120"/>
              <a:ea typeface="Microsoft JhengHei"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文字方塊 2"/>
          <p:cNvSpPr>
            <a:spLocks noChangeArrowheads="1"/>
          </p:cNvSpPr>
          <p:nvPr/>
        </p:nvSpPr>
        <p:spPr bwMode="auto">
          <a:xfrm>
            <a:off x="1120775" y="2006600"/>
            <a:ext cx="7648575" cy="1600200"/>
          </a:xfrm>
          <a:prstGeom prst="roundRect">
            <a:avLst>
              <a:gd name="adj" fmla="val 16667"/>
            </a:avLst>
          </a:prstGeom>
          <a:solidFill>
            <a:schemeClr val="accent1"/>
          </a:solidFill>
          <a:ln w="9525">
            <a:noFill/>
            <a:round/>
            <a:headEnd/>
            <a:tailEnd/>
          </a:ln>
        </p:spPr>
        <p:txBody>
          <a:bodyPr anchor="ctr">
            <a:spAutoFit/>
          </a:bodyPr>
          <a:lstStyle/>
          <a:p>
            <a:r>
              <a:rPr kumimoji="0" lang="zh-TW" altLang="en-US" sz="4400">
                <a:solidFill>
                  <a:schemeClr val="bg1"/>
                </a:solidFill>
                <a:latin typeface="Microsoft JhengHei" pitchFamily="34" charset="-120"/>
                <a:ea typeface="Microsoft JhengHei" pitchFamily="34" charset="-120"/>
              </a:rPr>
              <a:t>　我國如何落實國際人權公約的相關主張？ </a:t>
            </a:r>
          </a:p>
        </p:txBody>
      </p:sp>
      <p:sp>
        <p:nvSpPr>
          <p:cNvPr id="4" name="橢圓 3">
            <a:extLst>
              <a:ext uri="{FF2B5EF4-FFF2-40B4-BE49-F238E27FC236}"/>
            </a:extLst>
          </p:cNvPr>
          <p:cNvSpPr/>
          <p:nvPr/>
        </p:nvSpPr>
        <p:spPr>
          <a:xfrm>
            <a:off x="446088" y="1638300"/>
            <a:ext cx="1298575" cy="1298575"/>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kumimoji="0" lang="zh-TW" altLang="en-US" sz="7200">
                <a:solidFill>
                  <a:schemeClr val="accent1"/>
                </a:solidFill>
                <a:latin typeface="Microsoft JhengHei" pitchFamily="34" charset="-120"/>
                <a:ea typeface="Microsoft JhengHei" pitchFamily="34" charset="-120"/>
              </a:rPr>
              <a:t>肆</a:t>
            </a:r>
          </a:p>
        </p:txBody>
      </p:sp>
      <p:pic>
        <p:nvPicPr>
          <p:cNvPr id="53252" name="Picture 3" descr="C:\Users\d-edit20a\Desktop\PPT素材\背景\346952cb3aca2fa3189bf26489a5e947_png.png"/>
          <p:cNvPicPr>
            <a:picLocks noChangeAspect="1" noChangeArrowheads="1"/>
          </p:cNvPicPr>
          <p:nvPr/>
        </p:nvPicPr>
        <p:blipFill>
          <a:blip r:embed="rId2" cstate="print">
            <a:lum bright="10000" contrast="-10000"/>
          </a:blip>
          <a:srcRect l="3349" t="11807" r="4703" b="63699"/>
          <a:stretch>
            <a:fillRect/>
          </a:stretch>
        </p:blipFill>
        <p:spPr bwMode="auto">
          <a:xfrm>
            <a:off x="0" y="4643438"/>
            <a:ext cx="9144000" cy="2214562"/>
          </a:xfrm>
          <a:prstGeom prst="rect">
            <a:avLst/>
          </a:prstGeom>
          <a:noFill/>
          <a:ln w="9525">
            <a:noFill/>
            <a:miter lim="800000"/>
            <a:headEnd/>
            <a:tailEnd/>
          </a:ln>
        </p:spPr>
      </p:pic>
      <p:pic>
        <p:nvPicPr>
          <p:cNvPr id="5" name="圖片 24" descr="home.png">
            <a:hlinkClick r:id="rId3" action="ppaction://hlinksldjump"/>
          </p:cNvPr>
          <p:cNvPicPr>
            <a:picLocks noChangeAspect="1"/>
          </p:cNvPicPr>
          <p:nvPr/>
        </p:nvPicPr>
        <p:blipFill>
          <a:blip r:embed="rId4" cstate="print">
            <a:duotone>
              <a:schemeClr val="accent1">
                <a:shade val="45000"/>
                <a:satMod val="135000"/>
              </a:schemeClr>
              <a:prstClr val="white"/>
            </a:duotone>
          </a:blip>
          <a:srcRect/>
          <a:stretch>
            <a:fillRect/>
          </a:stretch>
        </p:blipFill>
        <p:spPr bwMode="auto">
          <a:xfrm>
            <a:off x="8172400" y="476672"/>
            <a:ext cx="720725" cy="720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標題 1"/>
          <p:cNvSpPr>
            <a:spLocks noGrp="1"/>
          </p:cNvSpPr>
          <p:nvPr>
            <p:ph type="title"/>
          </p:nvPr>
        </p:nvSpPr>
        <p:spPr>
          <a:xfrm>
            <a:off x="628650" y="144463"/>
            <a:ext cx="7886700" cy="1325562"/>
          </a:xfrm>
        </p:spPr>
        <p:txBody>
          <a:bodyPr/>
          <a:lstStyle/>
          <a:p>
            <a:pPr eaLnBrk="1" hangingPunct="1"/>
            <a:r>
              <a:rPr lang="zh-TW" altLang="en-US" sz="3600" b="1" dirty="0" smtClean="0">
                <a:solidFill>
                  <a:srgbClr val="000000"/>
                </a:solidFill>
                <a:latin typeface="Microsoft JhengHei" pitchFamily="34" charset="-120"/>
                <a:ea typeface="Microsoft JhengHei" pitchFamily="34" charset="-120"/>
              </a:rPr>
              <a:t>一、</a:t>
            </a:r>
            <a:r>
              <a:rPr lang="zh-TW" altLang="en-US" sz="3600" b="1" dirty="0" smtClean="0">
                <a:solidFill>
                  <a:srgbClr val="000000"/>
                </a:solidFill>
                <a:latin typeface="Microsoft JhengHei" pitchFamily="34" charset="-120"/>
                <a:ea typeface="Microsoft JhengHei" pitchFamily="34" charset="-120"/>
                <a:sym typeface="Microsoft JhengHei" pitchFamily="34" charset="-120"/>
              </a:rPr>
              <a:t>國際人權公約國內法</a:t>
            </a:r>
            <a:r>
              <a:rPr lang="en-US" altLang="zh-TW" sz="3600" b="1" dirty="0" smtClean="0">
                <a:solidFill>
                  <a:srgbClr val="000000"/>
                </a:solidFill>
                <a:latin typeface="Microsoft JhengHei" pitchFamily="34" charset="-120"/>
                <a:ea typeface="Microsoft JhengHei" pitchFamily="34" charset="-120"/>
                <a:sym typeface="Microsoft JhengHei" pitchFamily="34" charset="-120"/>
              </a:rPr>
              <a:t>化</a:t>
            </a:r>
            <a:endParaRPr lang="zh-TW" altLang="en-US" sz="3600" dirty="0" smtClean="0">
              <a:latin typeface="Microsoft JhengHei" pitchFamily="34" charset="-120"/>
              <a:ea typeface="Microsoft JhengHei" pitchFamily="34" charset="-120"/>
            </a:endParaRPr>
          </a:p>
        </p:txBody>
      </p:sp>
      <p:sp>
        <p:nvSpPr>
          <p:cNvPr id="7" name="內容版面配置區 6"/>
          <p:cNvSpPr>
            <a:spLocks noGrp="1"/>
          </p:cNvSpPr>
          <p:nvPr>
            <p:ph idx="1"/>
          </p:nvPr>
        </p:nvSpPr>
        <p:spPr>
          <a:xfrm>
            <a:off x="628650" y="1355725"/>
            <a:ext cx="7886700" cy="4351338"/>
          </a:xfrm>
        </p:spPr>
        <p:txBody>
          <a:bodyPr/>
          <a:lstStyle/>
          <a:p>
            <a:pPr eaLnBrk="1" hangingPunct="1">
              <a:lnSpc>
                <a:spcPct val="150000"/>
              </a:lnSpc>
            </a:pPr>
            <a:r>
              <a:rPr lang="zh-TW" altLang="en-US" sz="3000" smtClean="0">
                <a:latin typeface="Microsoft JhengHei" pitchFamily="34" charset="-120"/>
                <a:ea typeface="Microsoft JhengHei" pitchFamily="34" charset="-120"/>
              </a:rPr>
              <a:t>國際條約原則「國內法化」流程</a:t>
            </a:r>
          </a:p>
          <a:p>
            <a:pPr eaLnBrk="1" hangingPunct="1">
              <a:lnSpc>
                <a:spcPct val="150000"/>
              </a:lnSpc>
            </a:pPr>
            <a:r>
              <a:rPr lang="zh-TW" altLang="en-US" sz="3000" b="1" smtClean="0">
                <a:solidFill>
                  <a:srgbClr val="C00000"/>
                </a:solidFill>
                <a:latin typeface="Microsoft JhengHei" pitchFamily="34" charset="-120"/>
                <a:ea typeface="Microsoft JhengHei" pitchFamily="34" charset="-120"/>
              </a:rPr>
              <a:t>國際條約不能直接適用、限制我國國民行為！</a:t>
            </a:r>
          </a:p>
        </p:txBody>
      </p:sp>
      <p:sp>
        <p:nvSpPr>
          <p:cNvPr id="16" name="圖案 15"/>
          <p:cNvSpPr/>
          <p:nvPr/>
        </p:nvSpPr>
        <p:spPr>
          <a:xfrm>
            <a:off x="1503363" y="3846513"/>
            <a:ext cx="2725737" cy="2725737"/>
          </a:xfrm>
          <a:prstGeom prst="leftCircularArrow">
            <a:avLst>
              <a:gd name="adj1" fmla="val 3082"/>
              <a:gd name="adj2" fmla="val 378597"/>
              <a:gd name="adj3" fmla="val 2154108"/>
              <a:gd name="adj4" fmla="val 9024489"/>
              <a:gd name="adj5" fmla="val 3595"/>
            </a:avLst>
          </a:prstGeom>
          <a:solidFill>
            <a:schemeClr val="accent1">
              <a:lumMod val="7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sp>
      <p:grpSp>
        <p:nvGrpSpPr>
          <p:cNvPr id="2" name="群組 22"/>
          <p:cNvGrpSpPr>
            <a:grpSpLocks/>
          </p:cNvGrpSpPr>
          <p:nvPr/>
        </p:nvGrpSpPr>
        <p:grpSpPr bwMode="auto">
          <a:xfrm>
            <a:off x="280988" y="3843338"/>
            <a:ext cx="2822575" cy="2030412"/>
            <a:chOff x="281044" y="3843390"/>
            <a:chExt cx="2822766" cy="2029946"/>
          </a:xfrm>
        </p:grpSpPr>
        <p:sp>
          <p:nvSpPr>
            <p:cNvPr id="15" name="手繪多邊形 14"/>
            <p:cNvSpPr/>
            <p:nvPr/>
          </p:nvSpPr>
          <p:spPr>
            <a:xfrm>
              <a:off x="281044" y="3843390"/>
              <a:ext cx="2486193" cy="1890278"/>
            </a:xfrm>
            <a:custGeom>
              <a:avLst/>
              <a:gdLst>
                <a:gd name="connsiteX0" fmla="*/ 0 w 2291131"/>
                <a:gd name="connsiteY0" fmla="*/ 188970 h 1889704"/>
                <a:gd name="connsiteX1" fmla="*/ 55348 w 2291131"/>
                <a:gd name="connsiteY1" fmla="*/ 55348 h 1889704"/>
                <a:gd name="connsiteX2" fmla="*/ 188970 w 2291131"/>
                <a:gd name="connsiteY2" fmla="*/ 0 h 1889704"/>
                <a:gd name="connsiteX3" fmla="*/ 2102161 w 2291131"/>
                <a:gd name="connsiteY3" fmla="*/ 0 h 1889704"/>
                <a:gd name="connsiteX4" fmla="*/ 2235783 w 2291131"/>
                <a:gd name="connsiteY4" fmla="*/ 55348 h 1889704"/>
                <a:gd name="connsiteX5" fmla="*/ 2291131 w 2291131"/>
                <a:gd name="connsiteY5" fmla="*/ 188970 h 1889704"/>
                <a:gd name="connsiteX6" fmla="*/ 2291131 w 2291131"/>
                <a:gd name="connsiteY6" fmla="*/ 1700734 h 1889704"/>
                <a:gd name="connsiteX7" fmla="*/ 2235783 w 2291131"/>
                <a:gd name="connsiteY7" fmla="*/ 1834356 h 1889704"/>
                <a:gd name="connsiteX8" fmla="*/ 2102161 w 2291131"/>
                <a:gd name="connsiteY8" fmla="*/ 1889704 h 1889704"/>
                <a:gd name="connsiteX9" fmla="*/ 188970 w 2291131"/>
                <a:gd name="connsiteY9" fmla="*/ 1889704 h 1889704"/>
                <a:gd name="connsiteX10" fmla="*/ 55348 w 2291131"/>
                <a:gd name="connsiteY10" fmla="*/ 1834356 h 1889704"/>
                <a:gd name="connsiteX11" fmla="*/ 0 w 2291131"/>
                <a:gd name="connsiteY11" fmla="*/ 1700734 h 1889704"/>
                <a:gd name="connsiteX12" fmla="*/ 0 w 2291131"/>
                <a:gd name="connsiteY12" fmla="*/ 188970 h 188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1131" h="1889704">
                  <a:moveTo>
                    <a:pt x="0" y="188970"/>
                  </a:moveTo>
                  <a:cubicBezTo>
                    <a:pt x="0" y="138852"/>
                    <a:pt x="19909" y="90787"/>
                    <a:pt x="55348" y="55348"/>
                  </a:cubicBezTo>
                  <a:cubicBezTo>
                    <a:pt x="90787" y="19909"/>
                    <a:pt x="138852" y="0"/>
                    <a:pt x="188970" y="0"/>
                  </a:cubicBezTo>
                  <a:lnTo>
                    <a:pt x="2102161" y="0"/>
                  </a:lnTo>
                  <a:cubicBezTo>
                    <a:pt x="2152279" y="0"/>
                    <a:pt x="2200344" y="19909"/>
                    <a:pt x="2235783" y="55348"/>
                  </a:cubicBezTo>
                  <a:cubicBezTo>
                    <a:pt x="2271222" y="90787"/>
                    <a:pt x="2291131" y="138852"/>
                    <a:pt x="2291131" y="188970"/>
                  </a:cubicBezTo>
                  <a:lnTo>
                    <a:pt x="2291131" y="1700734"/>
                  </a:lnTo>
                  <a:cubicBezTo>
                    <a:pt x="2291131" y="1750852"/>
                    <a:pt x="2271222" y="1798917"/>
                    <a:pt x="2235783" y="1834356"/>
                  </a:cubicBezTo>
                  <a:cubicBezTo>
                    <a:pt x="2200344" y="1869795"/>
                    <a:pt x="2152279" y="1889704"/>
                    <a:pt x="2102161" y="1889704"/>
                  </a:cubicBezTo>
                  <a:lnTo>
                    <a:pt x="188970" y="1889704"/>
                  </a:lnTo>
                  <a:cubicBezTo>
                    <a:pt x="138852" y="1889704"/>
                    <a:pt x="90787" y="1869795"/>
                    <a:pt x="55348" y="1834356"/>
                  </a:cubicBezTo>
                  <a:cubicBezTo>
                    <a:pt x="19909" y="1798917"/>
                    <a:pt x="0" y="1750852"/>
                    <a:pt x="0" y="1700734"/>
                  </a:cubicBezTo>
                  <a:lnTo>
                    <a:pt x="0" y="188970"/>
                  </a:lnTo>
                  <a:close/>
                </a:path>
              </a:pathLst>
            </a:custGeom>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83492" tIns="83492" rIns="83492" bIns="488429"/>
            <a:lstStyle/>
            <a:p>
              <a:pPr marL="228600" lvl="1" indent="-228600" defTabSz="933450">
                <a:lnSpc>
                  <a:spcPct val="90000"/>
                </a:lnSpc>
                <a:spcAft>
                  <a:spcPct val="15000"/>
                </a:spcAft>
                <a:buFontTx/>
                <a:buChar char="•"/>
                <a:defRPr/>
              </a:pPr>
              <a:r>
                <a:rPr kumimoji="0" lang="zh-TW" altLang="en-US" sz="2400">
                  <a:solidFill>
                    <a:srgbClr val="000000"/>
                  </a:solidFill>
                  <a:latin typeface="Microsoft JhengHei" pitchFamily="34" charset="-120"/>
                  <a:ea typeface="Microsoft JhengHei" pitchFamily="34" charset="-120"/>
                </a:rPr>
                <a:t>各國簽署文件後，存放國際組織備查。</a:t>
              </a:r>
            </a:p>
          </p:txBody>
        </p:sp>
        <p:sp>
          <p:nvSpPr>
            <p:cNvPr id="17" name="手繪多邊形 16"/>
            <p:cNvSpPr/>
            <p:nvPr/>
          </p:nvSpPr>
          <p:spPr>
            <a:xfrm>
              <a:off x="777965" y="5063897"/>
              <a:ext cx="2325845" cy="809439"/>
            </a:xfrm>
            <a:custGeom>
              <a:avLst/>
              <a:gdLst>
                <a:gd name="connsiteX0" fmla="*/ 0 w 2325997"/>
                <a:gd name="connsiteY0" fmla="*/ 80987 h 809873"/>
                <a:gd name="connsiteX1" fmla="*/ 23721 w 2325997"/>
                <a:gd name="connsiteY1" fmla="*/ 23721 h 809873"/>
                <a:gd name="connsiteX2" fmla="*/ 80988 w 2325997"/>
                <a:gd name="connsiteY2" fmla="*/ 1 h 809873"/>
                <a:gd name="connsiteX3" fmla="*/ 2245010 w 2325997"/>
                <a:gd name="connsiteY3" fmla="*/ 0 h 809873"/>
                <a:gd name="connsiteX4" fmla="*/ 2302276 w 2325997"/>
                <a:gd name="connsiteY4" fmla="*/ 23721 h 809873"/>
                <a:gd name="connsiteX5" fmla="*/ 2325996 w 2325997"/>
                <a:gd name="connsiteY5" fmla="*/ 80988 h 809873"/>
                <a:gd name="connsiteX6" fmla="*/ 2325997 w 2325997"/>
                <a:gd name="connsiteY6" fmla="*/ 728886 h 809873"/>
                <a:gd name="connsiteX7" fmla="*/ 2302276 w 2325997"/>
                <a:gd name="connsiteY7" fmla="*/ 786152 h 809873"/>
                <a:gd name="connsiteX8" fmla="*/ 2245010 w 2325997"/>
                <a:gd name="connsiteY8" fmla="*/ 809873 h 809873"/>
                <a:gd name="connsiteX9" fmla="*/ 80987 w 2325997"/>
                <a:gd name="connsiteY9" fmla="*/ 809873 h 809873"/>
                <a:gd name="connsiteX10" fmla="*/ 23721 w 2325997"/>
                <a:gd name="connsiteY10" fmla="*/ 786152 h 809873"/>
                <a:gd name="connsiteX11" fmla="*/ 1 w 2325997"/>
                <a:gd name="connsiteY11" fmla="*/ 728885 h 809873"/>
                <a:gd name="connsiteX12" fmla="*/ 0 w 2325997"/>
                <a:gd name="connsiteY12" fmla="*/ 80987 h 80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5997" h="809873">
                  <a:moveTo>
                    <a:pt x="0" y="80987"/>
                  </a:moveTo>
                  <a:cubicBezTo>
                    <a:pt x="0" y="59508"/>
                    <a:pt x="8533" y="38909"/>
                    <a:pt x="23721" y="23721"/>
                  </a:cubicBezTo>
                  <a:cubicBezTo>
                    <a:pt x="38909" y="8533"/>
                    <a:pt x="59508" y="1"/>
                    <a:pt x="80988" y="1"/>
                  </a:cubicBezTo>
                  <a:lnTo>
                    <a:pt x="2245010" y="0"/>
                  </a:lnTo>
                  <a:cubicBezTo>
                    <a:pt x="2266489" y="0"/>
                    <a:pt x="2287088" y="8533"/>
                    <a:pt x="2302276" y="23721"/>
                  </a:cubicBezTo>
                  <a:cubicBezTo>
                    <a:pt x="2317464" y="38909"/>
                    <a:pt x="2325996" y="59508"/>
                    <a:pt x="2325996" y="80988"/>
                  </a:cubicBezTo>
                  <a:cubicBezTo>
                    <a:pt x="2325996" y="296954"/>
                    <a:pt x="2325997" y="512920"/>
                    <a:pt x="2325997" y="728886"/>
                  </a:cubicBezTo>
                  <a:cubicBezTo>
                    <a:pt x="2325997" y="750365"/>
                    <a:pt x="2317464" y="770964"/>
                    <a:pt x="2302276" y="786152"/>
                  </a:cubicBezTo>
                  <a:cubicBezTo>
                    <a:pt x="2287088" y="801340"/>
                    <a:pt x="2266489" y="809873"/>
                    <a:pt x="2245010" y="809873"/>
                  </a:cubicBezTo>
                  <a:lnTo>
                    <a:pt x="80987" y="809873"/>
                  </a:lnTo>
                  <a:cubicBezTo>
                    <a:pt x="59508" y="809873"/>
                    <a:pt x="38909" y="801340"/>
                    <a:pt x="23721" y="786152"/>
                  </a:cubicBezTo>
                  <a:cubicBezTo>
                    <a:pt x="8533" y="770964"/>
                    <a:pt x="0" y="750365"/>
                    <a:pt x="1" y="728885"/>
                  </a:cubicBezTo>
                  <a:cubicBezTo>
                    <a:pt x="1" y="512919"/>
                    <a:pt x="0" y="296953"/>
                    <a:pt x="0" y="80987"/>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lIns="56105" tIns="45310" rIns="56105" bIns="45310" anchor="ctr"/>
            <a:lstStyle/>
            <a:p>
              <a:pPr algn="ctr" defTabSz="755650">
                <a:lnSpc>
                  <a:spcPct val="90000"/>
                </a:lnSpc>
                <a:spcAft>
                  <a:spcPct val="35000"/>
                </a:spcAft>
                <a:defRPr/>
              </a:pPr>
              <a:r>
                <a:rPr kumimoji="0" lang="zh-TW" altLang="en-US" sz="2400" b="1">
                  <a:solidFill>
                    <a:srgbClr val="000000"/>
                  </a:solidFill>
                  <a:latin typeface="Microsoft JhengHei" pitchFamily="34" charset="-120"/>
                  <a:ea typeface="Microsoft JhengHei" pitchFamily="34" charset="-120"/>
                </a:rPr>
                <a:t>簽署國際條約或宣言</a:t>
              </a:r>
            </a:p>
          </p:txBody>
        </p:sp>
      </p:grpSp>
      <p:sp>
        <p:nvSpPr>
          <p:cNvPr id="19" name="圓形箭號 18"/>
          <p:cNvSpPr/>
          <p:nvPr/>
        </p:nvSpPr>
        <p:spPr>
          <a:xfrm>
            <a:off x="4832350" y="2779713"/>
            <a:ext cx="2600325" cy="2852737"/>
          </a:xfrm>
          <a:prstGeom prst="circularArrow">
            <a:avLst>
              <a:gd name="adj1" fmla="val 2945"/>
              <a:gd name="adj2" fmla="val 756628"/>
              <a:gd name="adj3" fmla="val 19463820"/>
              <a:gd name="adj4" fmla="val 12575511"/>
              <a:gd name="adj5" fmla="val 3436"/>
            </a:avLst>
          </a:prstGeom>
          <a:solidFill>
            <a:schemeClr val="accent1">
              <a:lumMod val="7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sp>
      <p:grpSp>
        <p:nvGrpSpPr>
          <p:cNvPr id="3" name="群組 23"/>
          <p:cNvGrpSpPr>
            <a:grpSpLocks/>
          </p:cNvGrpSpPr>
          <p:nvPr/>
        </p:nvGrpSpPr>
        <p:grpSpPr bwMode="auto">
          <a:xfrm>
            <a:off x="3371850" y="3438525"/>
            <a:ext cx="2544763" cy="2293938"/>
            <a:chOff x="3371508" y="3438454"/>
            <a:chExt cx="2545701" cy="2294640"/>
          </a:xfrm>
        </p:grpSpPr>
        <p:sp>
          <p:nvSpPr>
            <p:cNvPr id="18" name="手繪多邊形 17"/>
            <p:cNvSpPr/>
            <p:nvPr/>
          </p:nvSpPr>
          <p:spPr>
            <a:xfrm>
              <a:off x="3371508" y="3843391"/>
              <a:ext cx="2291607" cy="1889703"/>
            </a:xfrm>
            <a:custGeom>
              <a:avLst/>
              <a:gdLst>
                <a:gd name="connsiteX0" fmla="*/ 0 w 2291131"/>
                <a:gd name="connsiteY0" fmla="*/ 188970 h 1889704"/>
                <a:gd name="connsiteX1" fmla="*/ 55348 w 2291131"/>
                <a:gd name="connsiteY1" fmla="*/ 55348 h 1889704"/>
                <a:gd name="connsiteX2" fmla="*/ 188970 w 2291131"/>
                <a:gd name="connsiteY2" fmla="*/ 0 h 1889704"/>
                <a:gd name="connsiteX3" fmla="*/ 2102161 w 2291131"/>
                <a:gd name="connsiteY3" fmla="*/ 0 h 1889704"/>
                <a:gd name="connsiteX4" fmla="*/ 2235783 w 2291131"/>
                <a:gd name="connsiteY4" fmla="*/ 55348 h 1889704"/>
                <a:gd name="connsiteX5" fmla="*/ 2291131 w 2291131"/>
                <a:gd name="connsiteY5" fmla="*/ 188970 h 1889704"/>
                <a:gd name="connsiteX6" fmla="*/ 2291131 w 2291131"/>
                <a:gd name="connsiteY6" fmla="*/ 1700734 h 1889704"/>
                <a:gd name="connsiteX7" fmla="*/ 2235783 w 2291131"/>
                <a:gd name="connsiteY7" fmla="*/ 1834356 h 1889704"/>
                <a:gd name="connsiteX8" fmla="*/ 2102161 w 2291131"/>
                <a:gd name="connsiteY8" fmla="*/ 1889704 h 1889704"/>
                <a:gd name="connsiteX9" fmla="*/ 188970 w 2291131"/>
                <a:gd name="connsiteY9" fmla="*/ 1889704 h 1889704"/>
                <a:gd name="connsiteX10" fmla="*/ 55348 w 2291131"/>
                <a:gd name="connsiteY10" fmla="*/ 1834356 h 1889704"/>
                <a:gd name="connsiteX11" fmla="*/ 0 w 2291131"/>
                <a:gd name="connsiteY11" fmla="*/ 1700734 h 1889704"/>
                <a:gd name="connsiteX12" fmla="*/ 0 w 2291131"/>
                <a:gd name="connsiteY12" fmla="*/ 188970 h 188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1131" h="1889704">
                  <a:moveTo>
                    <a:pt x="0" y="188970"/>
                  </a:moveTo>
                  <a:cubicBezTo>
                    <a:pt x="0" y="138852"/>
                    <a:pt x="19909" y="90787"/>
                    <a:pt x="55348" y="55348"/>
                  </a:cubicBezTo>
                  <a:cubicBezTo>
                    <a:pt x="90787" y="19909"/>
                    <a:pt x="138852" y="0"/>
                    <a:pt x="188970" y="0"/>
                  </a:cubicBezTo>
                  <a:lnTo>
                    <a:pt x="2102161" y="0"/>
                  </a:lnTo>
                  <a:cubicBezTo>
                    <a:pt x="2152279" y="0"/>
                    <a:pt x="2200344" y="19909"/>
                    <a:pt x="2235783" y="55348"/>
                  </a:cubicBezTo>
                  <a:cubicBezTo>
                    <a:pt x="2271222" y="90787"/>
                    <a:pt x="2291131" y="138852"/>
                    <a:pt x="2291131" y="188970"/>
                  </a:cubicBezTo>
                  <a:lnTo>
                    <a:pt x="2291131" y="1700734"/>
                  </a:lnTo>
                  <a:cubicBezTo>
                    <a:pt x="2291131" y="1750852"/>
                    <a:pt x="2271222" y="1798917"/>
                    <a:pt x="2235783" y="1834356"/>
                  </a:cubicBezTo>
                  <a:cubicBezTo>
                    <a:pt x="2200344" y="1869795"/>
                    <a:pt x="2152279" y="1889704"/>
                    <a:pt x="2102161" y="1889704"/>
                  </a:cubicBezTo>
                  <a:lnTo>
                    <a:pt x="188970" y="1889704"/>
                  </a:lnTo>
                  <a:cubicBezTo>
                    <a:pt x="138852" y="1889704"/>
                    <a:pt x="90787" y="1869795"/>
                    <a:pt x="55348" y="1834356"/>
                  </a:cubicBezTo>
                  <a:cubicBezTo>
                    <a:pt x="19909" y="1798917"/>
                    <a:pt x="0" y="1750852"/>
                    <a:pt x="0" y="1700734"/>
                  </a:cubicBezTo>
                  <a:lnTo>
                    <a:pt x="0" y="188970"/>
                  </a:lnTo>
                  <a:close/>
                </a:path>
              </a:pathLst>
            </a:custGeom>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83492" tIns="488429" rIns="83492" bIns="83492"/>
            <a:lstStyle/>
            <a:p>
              <a:pPr marL="228600" lvl="1" indent="-228600" defTabSz="933450">
                <a:lnSpc>
                  <a:spcPct val="90000"/>
                </a:lnSpc>
                <a:spcAft>
                  <a:spcPct val="15000"/>
                </a:spcAft>
                <a:buFontTx/>
                <a:buChar char="•"/>
                <a:defRPr/>
              </a:pPr>
              <a:r>
                <a:rPr kumimoji="0" lang="zh-TW" altLang="en-US" sz="2400">
                  <a:solidFill>
                    <a:srgbClr val="000000"/>
                  </a:solidFill>
                  <a:latin typeface="Microsoft JhengHei" pitchFamily="34" charset="-120"/>
                  <a:ea typeface="Microsoft JhengHei" pitchFamily="34" charset="-120"/>
                </a:rPr>
                <a:t>我國立法機關根據簽署之條約制定法規。</a:t>
              </a:r>
            </a:p>
          </p:txBody>
        </p:sp>
        <p:sp>
          <p:nvSpPr>
            <p:cNvPr id="20" name="手繪多邊形 19"/>
            <p:cNvSpPr/>
            <p:nvPr/>
          </p:nvSpPr>
          <p:spPr>
            <a:xfrm>
              <a:off x="3881284" y="3438454"/>
              <a:ext cx="2035925" cy="809873"/>
            </a:xfrm>
            <a:custGeom>
              <a:avLst/>
              <a:gdLst>
                <a:gd name="connsiteX0" fmla="*/ 0 w 2036561"/>
                <a:gd name="connsiteY0" fmla="*/ 80987 h 809873"/>
                <a:gd name="connsiteX1" fmla="*/ 23721 w 2036561"/>
                <a:gd name="connsiteY1" fmla="*/ 23721 h 809873"/>
                <a:gd name="connsiteX2" fmla="*/ 80988 w 2036561"/>
                <a:gd name="connsiteY2" fmla="*/ 1 h 809873"/>
                <a:gd name="connsiteX3" fmla="*/ 1955574 w 2036561"/>
                <a:gd name="connsiteY3" fmla="*/ 0 h 809873"/>
                <a:gd name="connsiteX4" fmla="*/ 2012840 w 2036561"/>
                <a:gd name="connsiteY4" fmla="*/ 23721 h 809873"/>
                <a:gd name="connsiteX5" fmla="*/ 2036560 w 2036561"/>
                <a:gd name="connsiteY5" fmla="*/ 80988 h 809873"/>
                <a:gd name="connsiteX6" fmla="*/ 2036561 w 2036561"/>
                <a:gd name="connsiteY6" fmla="*/ 728886 h 809873"/>
                <a:gd name="connsiteX7" fmla="*/ 2012840 w 2036561"/>
                <a:gd name="connsiteY7" fmla="*/ 786152 h 809873"/>
                <a:gd name="connsiteX8" fmla="*/ 1955574 w 2036561"/>
                <a:gd name="connsiteY8" fmla="*/ 809873 h 809873"/>
                <a:gd name="connsiteX9" fmla="*/ 80987 w 2036561"/>
                <a:gd name="connsiteY9" fmla="*/ 809873 h 809873"/>
                <a:gd name="connsiteX10" fmla="*/ 23721 w 2036561"/>
                <a:gd name="connsiteY10" fmla="*/ 786152 h 809873"/>
                <a:gd name="connsiteX11" fmla="*/ 1 w 2036561"/>
                <a:gd name="connsiteY11" fmla="*/ 728885 h 809873"/>
                <a:gd name="connsiteX12" fmla="*/ 0 w 2036561"/>
                <a:gd name="connsiteY12" fmla="*/ 80987 h 80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561" h="809873">
                  <a:moveTo>
                    <a:pt x="0" y="80987"/>
                  </a:moveTo>
                  <a:cubicBezTo>
                    <a:pt x="0" y="59508"/>
                    <a:pt x="8533" y="38909"/>
                    <a:pt x="23721" y="23721"/>
                  </a:cubicBezTo>
                  <a:cubicBezTo>
                    <a:pt x="38909" y="8533"/>
                    <a:pt x="59508" y="1"/>
                    <a:pt x="80988" y="1"/>
                  </a:cubicBezTo>
                  <a:lnTo>
                    <a:pt x="1955574" y="0"/>
                  </a:lnTo>
                  <a:cubicBezTo>
                    <a:pt x="1977053" y="0"/>
                    <a:pt x="1997652" y="8533"/>
                    <a:pt x="2012840" y="23721"/>
                  </a:cubicBezTo>
                  <a:cubicBezTo>
                    <a:pt x="2028028" y="38909"/>
                    <a:pt x="2036560" y="59508"/>
                    <a:pt x="2036560" y="80988"/>
                  </a:cubicBezTo>
                  <a:cubicBezTo>
                    <a:pt x="2036560" y="296954"/>
                    <a:pt x="2036561" y="512920"/>
                    <a:pt x="2036561" y="728886"/>
                  </a:cubicBezTo>
                  <a:cubicBezTo>
                    <a:pt x="2036561" y="750365"/>
                    <a:pt x="2028028" y="770964"/>
                    <a:pt x="2012840" y="786152"/>
                  </a:cubicBezTo>
                  <a:cubicBezTo>
                    <a:pt x="1997652" y="801340"/>
                    <a:pt x="1977053" y="809873"/>
                    <a:pt x="1955574" y="809873"/>
                  </a:cubicBezTo>
                  <a:lnTo>
                    <a:pt x="80987" y="809873"/>
                  </a:lnTo>
                  <a:cubicBezTo>
                    <a:pt x="59508" y="809873"/>
                    <a:pt x="38909" y="801340"/>
                    <a:pt x="23721" y="786152"/>
                  </a:cubicBezTo>
                  <a:cubicBezTo>
                    <a:pt x="8533" y="770964"/>
                    <a:pt x="0" y="750365"/>
                    <a:pt x="1" y="728885"/>
                  </a:cubicBezTo>
                  <a:cubicBezTo>
                    <a:pt x="1" y="512919"/>
                    <a:pt x="0" y="296953"/>
                    <a:pt x="0" y="80987"/>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lIns="56105" tIns="45310" rIns="56105" bIns="45310" anchor="ctr"/>
            <a:lstStyle/>
            <a:p>
              <a:pPr algn="ctr" defTabSz="755650">
                <a:lnSpc>
                  <a:spcPct val="90000"/>
                </a:lnSpc>
                <a:spcAft>
                  <a:spcPct val="35000"/>
                </a:spcAft>
                <a:defRPr/>
              </a:pPr>
              <a:r>
                <a:rPr kumimoji="0" lang="zh-TW" altLang="en-US" sz="2400" b="1">
                  <a:solidFill>
                    <a:srgbClr val="000000"/>
                  </a:solidFill>
                  <a:latin typeface="Microsoft JhengHei" pitchFamily="34" charset="-120"/>
                  <a:ea typeface="Microsoft JhengHei" pitchFamily="34" charset="-120"/>
                </a:rPr>
                <a:t>本國立法機關訂定相關法規</a:t>
              </a:r>
            </a:p>
          </p:txBody>
        </p:sp>
      </p:grpSp>
      <p:grpSp>
        <p:nvGrpSpPr>
          <p:cNvPr id="4" name="群組 24"/>
          <p:cNvGrpSpPr>
            <a:grpSpLocks/>
          </p:cNvGrpSpPr>
          <p:nvPr/>
        </p:nvGrpSpPr>
        <p:grpSpPr bwMode="auto">
          <a:xfrm>
            <a:off x="6316663" y="3843338"/>
            <a:ext cx="2522537" cy="2054225"/>
            <a:chOff x="6317253" y="3843390"/>
            <a:chExt cx="2521639" cy="2054009"/>
          </a:xfrm>
        </p:grpSpPr>
        <p:sp>
          <p:nvSpPr>
            <p:cNvPr id="21" name="手繪多邊形 20"/>
            <p:cNvSpPr/>
            <p:nvPr/>
          </p:nvSpPr>
          <p:spPr>
            <a:xfrm>
              <a:off x="6317253" y="3843390"/>
              <a:ext cx="2291534" cy="1888926"/>
            </a:xfrm>
            <a:custGeom>
              <a:avLst/>
              <a:gdLst>
                <a:gd name="connsiteX0" fmla="*/ 0 w 2291131"/>
                <a:gd name="connsiteY0" fmla="*/ 188970 h 1889704"/>
                <a:gd name="connsiteX1" fmla="*/ 55348 w 2291131"/>
                <a:gd name="connsiteY1" fmla="*/ 55348 h 1889704"/>
                <a:gd name="connsiteX2" fmla="*/ 188970 w 2291131"/>
                <a:gd name="connsiteY2" fmla="*/ 0 h 1889704"/>
                <a:gd name="connsiteX3" fmla="*/ 2102161 w 2291131"/>
                <a:gd name="connsiteY3" fmla="*/ 0 h 1889704"/>
                <a:gd name="connsiteX4" fmla="*/ 2235783 w 2291131"/>
                <a:gd name="connsiteY4" fmla="*/ 55348 h 1889704"/>
                <a:gd name="connsiteX5" fmla="*/ 2291131 w 2291131"/>
                <a:gd name="connsiteY5" fmla="*/ 188970 h 1889704"/>
                <a:gd name="connsiteX6" fmla="*/ 2291131 w 2291131"/>
                <a:gd name="connsiteY6" fmla="*/ 1700734 h 1889704"/>
                <a:gd name="connsiteX7" fmla="*/ 2235783 w 2291131"/>
                <a:gd name="connsiteY7" fmla="*/ 1834356 h 1889704"/>
                <a:gd name="connsiteX8" fmla="*/ 2102161 w 2291131"/>
                <a:gd name="connsiteY8" fmla="*/ 1889704 h 1889704"/>
                <a:gd name="connsiteX9" fmla="*/ 188970 w 2291131"/>
                <a:gd name="connsiteY9" fmla="*/ 1889704 h 1889704"/>
                <a:gd name="connsiteX10" fmla="*/ 55348 w 2291131"/>
                <a:gd name="connsiteY10" fmla="*/ 1834356 h 1889704"/>
                <a:gd name="connsiteX11" fmla="*/ 0 w 2291131"/>
                <a:gd name="connsiteY11" fmla="*/ 1700734 h 1889704"/>
                <a:gd name="connsiteX12" fmla="*/ 0 w 2291131"/>
                <a:gd name="connsiteY12" fmla="*/ 188970 h 188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1131" h="1889704">
                  <a:moveTo>
                    <a:pt x="0" y="188970"/>
                  </a:moveTo>
                  <a:cubicBezTo>
                    <a:pt x="0" y="138852"/>
                    <a:pt x="19909" y="90787"/>
                    <a:pt x="55348" y="55348"/>
                  </a:cubicBezTo>
                  <a:cubicBezTo>
                    <a:pt x="90787" y="19909"/>
                    <a:pt x="138852" y="0"/>
                    <a:pt x="188970" y="0"/>
                  </a:cubicBezTo>
                  <a:lnTo>
                    <a:pt x="2102161" y="0"/>
                  </a:lnTo>
                  <a:cubicBezTo>
                    <a:pt x="2152279" y="0"/>
                    <a:pt x="2200344" y="19909"/>
                    <a:pt x="2235783" y="55348"/>
                  </a:cubicBezTo>
                  <a:cubicBezTo>
                    <a:pt x="2271222" y="90787"/>
                    <a:pt x="2291131" y="138852"/>
                    <a:pt x="2291131" y="188970"/>
                  </a:cubicBezTo>
                  <a:lnTo>
                    <a:pt x="2291131" y="1700734"/>
                  </a:lnTo>
                  <a:cubicBezTo>
                    <a:pt x="2291131" y="1750852"/>
                    <a:pt x="2271222" y="1798917"/>
                    <a:pt x="2235783" y="1834356"/>
                  </a:cubicBezTo>
                  <a:cubicBezTo>
                    <a:pt x="2200344" y="1869795"/>
                    <a:pt x="2152279" y="1889704"/>
                    <a:pt x="2102161" y="1889704"/>
                  </a:cubicBezTo>
                  <a:lnTo>
                    <a:pt x="188970" y="1889704"/>
                  </a:lnTo>
                  <a:cubicBezTo>
                    <a:pt x="138852" y="1889704"/>
                    <a:pt x="90787" y="1869795"/>
                    <a:pt x="55348" y="1834356"/>
                  </a:cubicBezTo>
                  <a:cubicBezTo>
                    <a:pt x="19909" y="1798917"/>
                    <a:pt x="0" y="1750852"/>
                    <a:pt x="0" y="1700734"/>
                  </a:cubicBezTo>
                  <a:lnTo>
                    <a:pt x="0" y="188970"/>
                  </a:lnTo>
                  <a:close/>
                </a:path>
              </a:pathLst>
            </a:custGeom>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83492" tIns="83492" rIns="83492" bIns="488429"/>
            <a:lstStyle/>
            <a:p>
              <a:pPr marL="228600" lvl="1" indent="-228600" defTabSz="933450">
                <a:lnSpc>
                  <a:spcPct val="90000"/>
                </a:lnSpc>
                <a:spcAft>
                  <a:spcPct val="15000"/>
                </a:spcAft>
                <a:buFontTx/>
                <a:buChar char="•"/>
                <a:defRPr/>
              </a:pPr>
              <a:r>
                <a:rPr kumimoji="0" lang="zh-TW" altLang="en-US" sz="2400">
                  <a:solidFill>
                    <a:srgbClr val="000000"/>
                  </a:solidFill>
                  <a:latin typeface="Microsoft JhengHei" pitchFamily="34" charset="-120"/>
                  <a:ea typeface="Microsoft JhengHei" pitchFamily="34" charset="-120"/>
                </a:rPr>
                <a:t>國際條約內容憑藉國內法生效適用。</a:t>
              </a:r>
            </a:p>
          </p:txBody>
        </p:sp>
        <p:sp>
          <p:nvSpPr>
            <p:cNvPr id="22" name="手繪多邊形 21"/>
            <p:cNvSpPr/>
            <p:nvPr/>
          </p:nvSpPr>
          <p:spPr>
            <a:xfrm>
              <a:off x="6802855" y="5087859"/>
              <a:ext cx="2036037" cy="809540"/>
            </a:xfrm>
            <a:custGeom>
              <a:avLst/>
              <a:gdLst>
                <a:gd name="connsiteX0" fmla="*/ 0 w 2036561"/>
                <a:gd name="connsiteY0" fmla="*/ 80987 h 809873"/>
                <a:gd name="connsiteX1" fmla="*/ 23721 w 2036561"/>
                <a:gd name="connsiteY1" fmla="*/ 23721 h 809873"/>
                <a:gd name="connsiteX2" fmla="*/ 80988 w 2036561"/>
                <a:gd name="connsiteY2" fmla="*/ 1 h 809873"/>
                <a:gd name="connsiteX3" fmla="*/ 1955574 w 2036561"/>
                <a:gd name="connsiteY3" fmla="*/ 0 h 809873"/>
                <a:gd name="connsiteX4" fmla="*/ 2012840 w 2036561"/>
                <a:gd name="connsiteY4" fmla="*/ 23721 h 809873"/>
                <a:gd name="connsiteX5" fmla="*/ 2036560 w 2036561"/>
                <a:gd name="connsiteY5" fmla="*/ 80988 h 809873"/>
                <a:gd name="connsiteX6" fmla="*/ 2036561 w 2036561"/>
                <a:gd name="connsiteY6" fmla="*/ 728886 h 809873"/>
                <a:gd name="connsiteX7" fmla="*/ 2012840 w 2036561"/>
                <a:gd name="connsiteY7" fmla="*/ 786152 h 809873"/>
                <a:gd name="connsiteX8" fmla="*/ 1955574 w 2036561"/>
                <a:gd name="connsiteY8" fmla="*/ 809873 h 809873"/>
                <a:gd name="connsiteX9" fmla="*/ 80987 w 2036561"/>
                <a:gd name="connsiteY9" fmla="*/ 809873 h 809873"/>
                <a:gd name="connsiteX10" fmla="*/ 23721 w 2036561"/>
                <a:gd name="connsiteY10" fmla="*/ 786152 h 809873"/>
                <a:gd name="connsiteX11" fmla="*/ 1 w 2036561"/>
                <a:gd name="connsiteY11" fmla="*/ 728885 h 809873"/>
                <a:gd name="connsiteX12" fmla="*/ 0 w 2036561"/>
                <a:gd name="connsiteY12" fmla="*/ 80987 h 80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6561" h="809873">
                  <a:moveTo>
                    <a:pt x="0" y="80987"/>
                  </a:moveTo>
                  <a:cubicBezTo>
                    <a:pt x="0" y="59508"/>
                    <a:pt x="8533" y="38909"/>
                    <a:pt x="23721" y="23721"/>
                  </a:cubicBezTo>
                  <a:cubicBezTo>
                    <a:pt x="38909" y="8533"/>
                    <a:pt x="59508" y="1"/>
                    <a:pt x="80988" y="1"/>
                  </a:cubicBezTo>
                  <a:lnTo>
                    <a:pt x="1955574" y="0"/>
                  </a:lnTo>
                  <a:cubicBezTo>
                    <a:pt x="1977053" y="0"/>
                    <a:pt x="1997652" y="8533"/>
                    <a:pt x="2012840" y="23721"/>
                  </a:cubicBezTo>
                  <a:cubicBezTo>
                    <a:pt x="2028028" y="38909"/>
                    <a:pt x="2036560" y="59508"/>
                    <a:pt x="2036560" y="80988"/>
                  </a:cubicBezTo>
                  <a:cubicBezTo>
                    <a:pt x="2036560" y="296954"/>
                    <a:pt x="2036561" y="512920"/>
                    <a:pt x="2036561" y="728886"/>
                  </a:cubicBezTo>
                  <a:cubicBezTo>
                    <a:pt x="2036561" y="750365"/>
                    <a:pt x="2028028" y="770964"/>
                    <a:pt x="2012840" y="786152"/>
                  </a:cubicBezTo>
                  <a:cubicBezTo>
                    <a:pt x="1997652" y="801340"/>
                    <a:pt x="1977053" y="809873"/>
                    <a:pt x="1955574" y="809873"/>
                  </a:cubicBezTo>
                  <a:lnTo>
                    <a:pt x="80987" y="809873"/>
                  </a:lnTo>
                  <a:cubicBezTo>
                    <a:pt x="59508" y="809873"/>
                    <a:pt x="38909" y="801340"/>
                    <a:pt x="23721" y="786152"/>
                  </a:cubicBezTo>
                  <a:cubicBezTo>
                    <a:pt x="8533" y="770964"/>
                    <a:pt x="0" y="750365"/>
                    <a:pt x="1" y="728885"/>
                  </a:cubicBezTo>
                  <a:cubicBezTo>
                    <a:pt x="1" y="512919"/>
                    <a:pt x="0" y="296953"/>
                    <a:pt x="0" y="80987"/>
                  </a:cubicBez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lIns="56105" tIns="45310" rIns="56105" bIns="45310" anchor="ctr"/>
            <a:lstStyle/>
            <a:p>
              <a:pPr algn="ctr" defTabSz="755650">
                <a:lnSpc>
                  <a:spcPct val="90000"/>
                </a:lnSpc>
                <a:spcAft>
                  <a:spcPct val="35000"/>
                </a:spcAft>
                <a:defRPr/>
              </a:pPr>
              <a:r>
                <a:rPr kumimoji="0" lang="zh-TW" altLang="en-US" sz="2400" b="1">
                  <a:solidFill>
                    <a:srgbClr val="000000"/>
                  </a:solidFill>
                  <a:latin typeface="Microsoft JhengHei" pitchFamily="34" charset="-120"/>
                  <a:ea typeface="Microsoft JhengHei" pitchFamily="34" charset="-120"/>
                </a:rPr>
                <a:t>國際條約規範生效</a:t>
              </a:r>
            </a:p>
          </p:txBody>
        </p:sp>
      </p:grpSp>
      <p:grpSp>
        <p:nvGrpSpPr>
          <p:cNvPr id="54281" name="群組 7"/>
          <p:cNvGrpSpPr>
            <a:grpSpLocks/>
          </p:cNvGrpSpPr>
          <p:nvPr/>
        </p:nvGrpSpPr>
        <p:grpSpPr bwMode="auto">
          <a:xfrm>
            <a:off x="0" y="481013"/>
            <a:ext cx="4957763" cy="773112"/>
            <a:chOff x="0" y="642314"/>
            <a:chExt cx="4957011" cy="772734"/>
          </a:xfrm>
        </p:grpSpPr>
        <p:grpSp>
          <p:nvGrpSpPr>
            <p:cNvPr id="54282" name="群組 11"/>
            <p:cNvGrpSpPr>
              <a:grpSpLocks/>
            </p:cNvGrpSpPr>
            <p:nvPr/>
          </p:nvGrpSpPr>
          <p:grpSpPr bwMode="auto">
            <a:xfrm>
              <a:off x="0" y="642314"/>
              <a:ext cx="533413" cy="772734"/>
              <a:chOff x="0" y="1313645"/>
              <a:chExt cx="533413" cy="772734"/>
            </a:xfrm>
          </p:grpSpPr>
          <p:cxnSp>
            <p:nvCxnSpPr>
              <p:cNvPr id="11" name="直線接點 10"/>
              <p:cNvCxnSpPr/>
              <p:nvPr/>
            </p:nvCxnSpPr>
            <p:spPr>
              <a:xfrm flipV="1">
                <a:off x="0" y="1643684"/>
                <a:ext cx="531732" cy="4426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520621" y="1313645"/>
                <a:ext cx="12698" cy="772734"/>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10" name="直線接點 9"/>
            <p:cNvCxnSpPr/>
            <p:nvPr/>
          </p:nvCxnSpPr>
          <p:spPr>
            <a:xfrm flipV="1">
              <a:off x="531732" y="1383314"/>
              <a:ext cx="4425279" cy="17454"/>
            </a:xfrm>
            <a:prstGeom prst="line">
              <a:avLst/>
            </a:prstGeom>
            <a:ln w="19050"/>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1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矩形 2"/>
          <p:cNvSpPr>
            <a:spLocks noChangeArrowheads="1"/>
          </p:cNvSpPr>
          <p:nvPr/>
        </p:nvSpPr>
        <p:spPr bwMode="auto">
          <a:xfrm>
            <a:off x="2222500" y="320675"/>
            <a:ext cx="4699000" cy="584200"/>
          </a:xfrm>
          <a:prstGeom prst="rect">
            <a:avLst/>
          </a:prstGeom>
          <a:noFill/>
          <a:ln w="9525">
            <a:noFill/>
            <a:miter lim="800000"/>
            <a:headEnd/>
            <a:tailEnd/>
          </a:ln>
        </p:spPr>
        <p:txBody>
          <a:bodyPr wrap="none">
            <a:spAutoFit/>
          </a:bodyPr>
          <a:lstStyle/>
          <a:p>
            <a:r>
              <a:rPr kumimoji="0" lang="zh-TW" altLang="en-US" sz="3200" b="1">
                <a:latin typeface="Microsoft JhengHei" pitchFamily="34" charset="-120"/>
                <a:ea typeface="Microsoft JhengHei" pitchFamily="34" charset="-120"/>
              </a:rPr>
              <a:t>聯合國九大核心人權公約</a:t>
            </a:r>
          </a:p>
        </p:txBody>
      </p:sp>
      <p:sp>
        <p:nvSpPr>
          <p:cNvPr id="55299" name="文字方塊 4"/>
          <p:cNvSpPr txBox="1">
            <a:spLocks noChangeArrowheads="1"/>
          </p:cNvSpPr>
          <p:nvPr/>
        </p:nvSpPr>
        <p:spPr bwMode="auto">
          <a:xfrm>
            <a:off x="811213" y="901700"/>
            <a:ext cx="7521575" cy="431800"/>
          </a:xfrm>
          <a:prstGeom prst="rect">
            <a:avLst/>
          </a:prstGeom>
          <a:noFill/>
          <a:ln w="9525">
            <a:noFill/>
            <a:miter lim="800000"/>
            <a:headEnd/>
            <a:tailEnd/>
          </a:ln>
        </p:spPr>
        <p:txBody>
          <a:bodyPr wrap="none">
            <a:spAutoFit/>
          </a:bodyPr>
          <a:lstStyle/>
          <a:p>
            <a:r>
              <a:rPr kumimoji="0" lang="zh-TW" altLang="en-US" sz="2200">
                <a:latin typeface="Microsoft JhengHei" pitchFamily="34" charset="-120"/>
                <a:ea typeface="Microsoft JhengHei" pitchFamily="34" charset="-120"/>
              </a:rPr>
              <a:t>是指目前在聯合國下設有專門「條約監督機構」的重要公約</a:t>
            </a:r>
          </a:p>
        </p:txBody>
      </p:sp>
      <p:sp>
        <p:nvSpPr>
          <p:cNvPr id="6" name="五邊形 5"/>
          <p:cNvSpPr/>
          <p:nvPr/>
        </p:nvSpPr>
        <p:spPr>
          <a:xfrm>
            <a:off x="0" y="1431925"/>
            <a:ext cx="7507288" cy="841375"/>
          </a:xfrm>
          <a:prstGeom prst="homePlat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zh-TW" altLang="en-US" sz="2400">
                <a:solidFill>
                  <a:schemeClr val="tx1"/>
                </a:solidFill>
                <a:latin typeface="Microsoft JhengHei" pitchFamily="34" charset="-120"/>
                <a:ea typeface="Microsoft JhengHei" pitchFamily="34" charset="-120"/>
              </a:rPr>
              <a:t>目前台灣已經通過施行法之核心人權公約</a:t>
            </a:r>
          </a:p>
        </p:txBody>
      </p:sp>
      <p:grpSp>
        <p:nvGrpSpPr>
          <p:cNvPr id="2" name="群組 21"/>
          <p:cNvGrpSpPr>
            <a:grpSpLocks/>
          </p:cNvGrpSpPr>
          <p:nvPr/>
        </p:nvGrpSpPr>
        <p:grpSpPr bwMode="auto">
          <a:xfrm>
            <a:off x="433388" y="2406650"/>
            <a:ext cx="8710612" cy="3355975"/>
            <a:chOff x="433137" y="2406316"/>
            <a:chExt cx="8711632" cy="3356810"/>
          </a:xfrm>
        </p:grpSpPr>
        <p:sp>
          <p:nvSpPr>
            <p:cNvPr id="55302" name="文字方塊 6"/>
            <p:cNvSpPr txBox="1">
              <a:spLocks noChangeArrowheads="1"/>
            </p:cNvSpPr>
            <p:nvPr/>
          </p:nvSpPr>
          <p:spPr bwMode="auto">
            <a:xfrm>
              <a:off x="1744363" y="2437094"/>
              <a:ext cx="986039" cy="430887"/>
            </a:xfrm>
            <a:prstGeom prst="rect">
              <a:avLst/>
            </a:prstGeom>
            <a:noFill/>
            <a:ln w="9525">
              <a:noFill/>
              <a:miter lim="800000"/>
              <a:headEnd/>
              <a:tailEnd/>
            </a:ln>
          </p:spPr>
          <p:txBody>
            <a:bodyPr wrap="none">
              <a:spAutoFit/>
            </a:bodyPr>
            <a:lstStyle/>
            <a:p>
              <a:r>
                <a:rPr kumimoji="0" lang="en-US" altLang="zh-TW" sz="2200">
                  <a:latin typeface="Microsoft JhengHei" pitchFamily="34" charset="-120"/>
                  <a:ea typeface="Microsoft JhengHei" pitchFamily="34" charset="-120"/>
                </a:rPr>
                <a:t>ICCPR</a:t>
              </a:r>
            </a:p>
          </p:txBody>
        </p:sp>
        <p:sp>
          <p:nvSpPr>
            <p:cNvPr id="55303" name="文字方塊 7"/>
            <p:cNvSpPr txBox="1">
              <a:spLocks noChangeArrowheads="1"/>
            </p:cNvSpPr>
            <p:nvPr/>
          </p:nvSpPr>
          <p:spPr bwMode="auto">
            <a:xfrm>
              <a:off x="1590346" y="3154982"/>
              <a:ext cx="1140056" cy="430887"/>
            </a:xfrm>
            <a:prstGeom prst="rect">
              <a:avLst/>
            </a:prstGeom>
            <a:noFill/>
            <a:ln w="9525">
              <a:noFill/>
              <a:miter lim="800000"/>
              <a:headEnd/>
              <a:tailEnd/>
            </a:ln>
          </p:spPr>
          <p:txBody>
            <a:bodyPr wrap="none">
              <a:spAutoFit/>
            </a:bodyPr>
            <a:lstStyle/>
            <a:p>
              <a:r>
                <a:rPr kumimoji="0" lang="en-US" altLang="zh-TW" sz="2200">
                  <a:latin typeface="Microsoft JhengHei" pitchFamily="34" charset="-120"/>
                  <a:ea typeface="Microsoft JhengHei" pitchFamily="34" charset="-120"/>
                </a:rPr>
                <a:t>ICESCR</a:t>
              </a:r>
            </a:p>
          </p:txBody>
        </p:sp>
        <p:sp>
          <p:nvSpPr>
            <p:cNvPr id="55304" name="文字方塊 8"/>
            <p:cNvSpPr txBox="1">
              <a:spLocks noChangeArrowheads="1"/>
            </p:cNvSpPr>
            <p:nvPr/>
          </p:nvSpPr>
          <p:spPr bwMode="auto">
            <a:xfrm>
              <a:off x="1526162" y="3872870"/>
              <a:ext cx="1204240" cy="430887"/>
            </a:xfrm>
            <a:prstGeom prst="rect">
              <a:avLst/>
            </a:prstGeom>
            <a:noFill/>
            <a:ln w="9525">
              <a:noFill/>
              <a:miter lim="800000"/>
              <a:headEnd/>
              <a:tailEnd/>
            </a:ln>
          </p:spPr>
          <p:txBody>
            <a:bodyPr wrap="none">
              <a:spAutoFit/>
            </a:bodyPr>
            <a:lstStyle/>
            <a:p>
              <a:r>
                <a:rPr kumimoji="0" lang="en-US" altLang="zh-TW" sz="2200">
                  <a:latin typeface="Microsoft JhengHei" pitchFamily="34" charset="-120"/>
                  <a:ea typeface="Microsoft JhengHei" pitchFamily="34" charset="-120"/>
                </a:rPr>
                <a:t>CEDAW</a:t>
              </a:r>
            </a:p>
          </p:txBody>
        </p:sp>
        <p:sp>
          <p:nvSpPr>
            <p:cNvPr id="55305" name="文字方塊 9"/>
            <p:cNvSpPr txBox="1">
              <a:spLocks noChangeArrowheads="1"/>
            </p:cNvSpPr>
            <p:nvPr/>
          </p:nvSpPr>
          <p:spPr bwMode="auto">
            <a:xfrm>
              <a:off x="1990584" y="4559980"/>
              <a:ext cx="739818" cy="430887"/>
            </a:xfrm>
            <a:prstGeom prst="rect">
              <a:avLst/>
            </a:prstGeom>
            <a:noFill/>
            <a:ln w="9525">
              <a:noFill/>
              <a:miter lim="800000"/>
              <a:headEnd/>
              <a:tailEnd/>
            </a:ln>
          </p:spPr>
          <p:txBody>
            <a:bodyPr wrap="none">
              <a:spAutoFit/>
            </a:bodyPr>
            <a:lstStyle/>
            <a:p>
              <a:r>
                <a:rPr kumimoji="0" lang="en-US" altLang="zh-TW" sz="2200">
                  <a:latin typeface="Microsoft JhengHei" pitchFamily="34" charset="-120"/>
                  <a:ea typeface="Microsoft JhengHei" pitchFamily="34" charset="-120"/>
                </a:rPr>
                <a:t>CRC</a:t>
              </a:r>
            </a:p>
          </p:txBody>
        </p:sp>
        <p:sp>
          <p:nvSpPr>
            <p:cNvPr id="55306" name="文字方塊 10"/>
            <p:cNvSpPr txBox="1">
              <a:spLocks noChangeArrowheads="1"/>
            </p:cNvSpPr>
            <p:nvPr/>
          </p:nvSpPr>
          <p:spPr bwMode="auto">
            <a:xfrm>
              <a:off x="1792325" y="5277868"/>
              <a:ext cx="938077" cy="430887"/>
            </a:xfrm>
            <a:prstGeom prst="rect">
              <a:avLst/>
            </a:prstGeom>
            <a:noFill/>
            <a:ln w="9525">
              <a:noFill/>
              <a:miter lim="800000"/>
              <a:headEnd/>
              <a:tailEnd/>
            </a:ln>
          </p:spPr>
          <p:txBody>
            <a:bodyPr wrap="none">
              <a:spAutoFit/>
            </a:bodyPr>
            <a:lstStyle/>
            <a:p>
              <a:r>
                <a:rPr kumimoji="0" lang="en-US" altLang="zh-TW" sz="2200">
                  <a:latin typeface="Microsoft JhengHei" pitchFamily="34" charset="-120"/>
                  <a:ea typeface="Microsoft JhengHei" pitchFamily="34" charset="-120"/>
                </a:rPr>
                <a:t>CRPD</a:t>
              </a:r>
            </a:p>
          </p:txBody>
        </p:sp>
        <p:sp>
          <p:nvSpPr>
            <p:cNvPr id="55307" name="文字方塊 11"/>
            <p:cNvSpPr txBox="1">
              <a:spLocks noChangeArrowheads="1"/>
            </p:cNvSpPr>
            <p:nvPr/>
          </p:nvSpPr>
          <p:spPr bwMode="auto">
            <a:xfrm>
              <a:off x="3152274" y="2406316"/>
              <a:ext cx="5359375" cy="461665"/>
            </a:xfrm>
            <a:prstGeom prst="rect">
              <a:avLst/>
            </a:prstGeom>
            <a:noFill/>
            <a:ln w="9525">
              <a:noFill/>
              <a:miter lim="800000"/>
              <a:headEnd/>
              <a:tailEnd/>
            </a:ln>
          </p:spPr>
          <p:txBody>
            <a:bodyPr>
              <a:spAutoFit/>
            </a:bodyPr>
            <a:lstStyle/>
            <a:p>
              <a:r>
                <a:rPr kumimoji="0" lang="zh-TW" altLang="en-US" sz="2400">
                  <a:latin typeface="Microsoft JhengHei" pitchFamily="34" charset="-120"/>
                  <a:ea typeface="Microsoft JhengHei" pitchFamily="34" charset="-120"/>
                </a:rPr>
                <a:t>公民與政治權利國際公約（</a:t>
              </a:r>
              <a:r>
                <a:rPr kumimoji="0" lang="en-US" altLang="zh-TW" sz="2400">
                  <a:latin typeface="Microsoft JhengHei" pitchFamily="34" charset="-120"/>
                  <a:ea typeface="Microsoft JhengHei" pitchFamily="34" charset="-120"/>
                </a:rPr>
                <a:t>2009</a:t>
              </a:r>
              <a:r>
                <a:rPr kumimoji="0" lang="zh-TW" altLang="en-US" sz="2400">
                  <a:latin typeface="Microsoft JhengHei" pitchFamily="34" charset="-120"/>
                  <a:ea typeface="Microsoft JhengHei" pitchFamily="34" charset="-120"/>
                </a:rPr>
                <a:t>年）</a:t>
              </a:r>
              <a:endParaRPr kumimoji="0" lang="en-US" altLang="zh-TW" sz="2400">
                <a:latin typeface="Microsoft JhengHei" pitchFamily="34" charset="-120"/>
                <a:ea typeface="Microsoft JhengHei" pitchFamily="34" charset="-120"/>
              </a:endParaRPr>
            </a:p>
          </p:txBody>
        </p:sp>
        <p:sp>
          <p:nvSpPr>
            <p:cNvPr id="55308" name="文字方塊 12"/>
            <p:cNvSpPr txBox="1">
              <a:spLocks noChangeArrowheads="1"/>
            </p:cNvSpPr>
            <p:nvPr/>
          </p:nvSpPr>
          <p:spPr bwMode="auto">
            <a:xfrm>
              <a:off x="3152274" y="3124204"/>
              <a:ext cx="5711108" cy="461665"/>
            </a:xfrm>
            <a:prstGeom prst="rect">
              <a:avLst/>
            </a:prstGeom>
            <a:noFill/>
            <a:ln w="9525">
              <a:noFill/>
              <a:miter lim="800000"/>
              <a:headEnd/>
              <a:tailEnd/>
            </a:ln>
          </p:spPr>
          <p:txBody>
            <a:bodyPr>
              <a:spAutoFit/>
            </a:bodyPr>
            <a:lstStyle/>
            <a:p>
              <a:r>
                <a:rPr kumimoji="0" lang="zh-TW" altLang="en-US" sz="2400">
                  <a:latin typeface="Microsoft JhengHei" pitchFamily="34" charset="-120"/>
                  <a:ea typeface="Microsoft JhengHei" pitchFamily="34" charset="-120"/>
                </a:rPr>
                <a:t>經濟社會文化權利國際公約（</a:t>
              </a:r>
              <a:r>
                <a:rPr kumimoji="0" lang="en-US" altLang="zh-TW" sz="2400">
                  <a:latin typeface="Microsoft JhengHei" pitchFamily="34" charset="-120"/>
                  <a:ea typeface="Microsoft JhengHei" pitchFamily="34" charset="-120"/>
                </a:rPr>
                <a:t>2009</a:t>
              </a:r>
              <a:r>
                <a:rPr kumimoji="0" lang="zh-TW" altLang="en-US" sz="2400">
                  <a:latin typeface="Microsoft JhengHei" pitchFamily="34" charset="-120"/>
                  <a:ea typeface="Microsoft JhengHei" pitchFamily="34" charset="-120"/>
                </a:rPr>
                <a:t>年）</a:t>
              </a:r>
              <a:endParaRPr kumimoji="0" lang="en-US" altLang="zh-TW" sz="2400">
                <a:latin typeface="Microsoft JhengHei" pitchFamily="34" charset="-120"/>
                <a:ea typeface="Microsoft JhengHei" pitchFamily="34" charset="-120"/>
              </a:endParaRPr>
            </a:p>
          </p:txBody>
        </p:sp>
        <p:sp>
          <p:nvSpPr>
            <p:cNvPr id="55309" name="文字方塊 13"/>
            <p:cNvSpPr txBox="1">
              <a:spLocks noChangeArrowheads="1"/>
            </p:cNvSpPr>
            <p:nvPr/>
          </p:nvSpPr>
          <p:spPr bwMode="auto">
            <a:xfrm>
              <a:off x="3152274" y="3842092"/>
              <a:ext cx="5992495" cy="461665"/>
            </a:xfrm>
            <a:prstGeom prst="rect">
              <a:avLst/>
            </a:prstGeom>
            <a:noFill/>
            <a:ln w="9525">
              <a:noFill/>
              <a:miter lim="800000"/>
              <a:headEnd/>
              <a:tailEnd/>
            </a:ln>
          </p:spPr>
          <p:txBody>
            <a:bodyPr>
              <a:spAutoFit/>
            </a:bodyPr>
            <a:lstStyle/>
            <a:p>
              <a:r>
                <a:rPr kumimoji="0" lang="zh-TW" altLang="en-US" sz="2400">
                  <a:latin typeface="Microsoft JhengHei" pitchFamily="34" charset="-120"/>
                  <a:ea typeface="Microsoft JhengHei" pitchFamily="34" charset="-120"/>
                </a:rPr>
                <a:t>消除對婦女一切形式歧視公約（</a:t>
              </a:r>
              <a:r>
                <a:rPr kumimoji="0" lang="en-US" altLang="zh-TW" sz="2400">
                  <a:latin typeface="Microsoft JhengHei" pitchFamily="34" charset="-120"/>
                  <a:ea typeface="Microsoft JhengHei" pitchFamily="34" charset="-120"/>
                </a:rPr>
                <a:t>2011</a:t>
              </a:r>
              <a:r>
                <a:rPr kumimoji="0" lang="zh-TW" altLang="en-US" sz="2400">
                  <a:latin typeface="Microsoft JhengHei" pitchFamily="34" charset="-120"/>
                  <a:ea typeface="Microsoft JhengHei" pitchFamily="34" charset="-120"/>
                </a:rPr>
                <a:t>年）</a:t>
              </a:r>
              <a:endParaRPr kumimoji="0" lang="en-US" altLang="zh-TW" sz="2400">
                <a:latin typeface="Microsoft JhengHei" pitchFamily="34" charset="-120"/>
                <a:ea typeface="Microsoft JhengHei" pitchFamily="34" charset="-120"/>
              </a:endParaRPr>
            </a:p>
          </p:txBody>
        </p:sp>
        <p:sp>
          <p:nvSpPr>
            <p:cNvPr id="55310" name="文字方塊 14"/>
            <p:cNvSpPr txBox="1">
              <a:spLocks noChangeArrowheads="1"/>
            </p:cNvSpPr>
            <p:nvPr/>
          </p:nvSpPr>
          <p:spPr bwMode="auto">
            <a:xfrm>
              <a:off x="3152273" y="4559980"/>
              <a:ext cx="4216241" cy="461665"/>
            </a:xfrm>
            <a:prstGeom prst="rect">
              <a:avLst/>
            </a:prstGeom>
            <a:noFill/>
            <a:ln w="9525">
              <a:noFill/>
              <a:miter lim="800000"/>
              <a:headEnd/>
              <a:tailEnd/>
            </a:ln>
          </p:spPr>
          <p:txBody>
            <a:bodyPr>
              <a:spAutoFit/>
            </a:bodyPr>
            <a:lstStyle/>
            <a:p>
              <a:r>
                <a:rPr kumimoji="0" lang="zh-TW" altLang="en-US" sz="2400">
                  <a:latin typeface="Microsoft JhengHei" pitchFamily="34" charset="-120"/>
                  <a:ea typeface="Microsoft JhengHei" pitchFamily="34" charset="-120"/>
                </a:rPr>
                <a:t>兒童權利公約（</a:t>
              </a:r>
              <a:r>
                <a:rPr kumimoji="0" lang="en-US" altLang="zh-TW" sz="2400">
                  <a:latin typeface="Microsoft JhengHei" pitchFamily="34" charset="-120"/>
                  <a:ea typeface="Microsoft JhengHei" pitchFamily="34" charset="-120"/>
                </a:rPr>
                <a:t>2014</a:t>
              </a:r>
              <a:r>
                <a:rPr kumimoji="0" lang="zh-TW" altLang="en-US" sz="2400">
                  <a:latin typeface="Microsoft JhengHei" pitchFamily="34" charset="-120"/>
                  <a:ea typeface="Microsoft JhengHei" pitchFamily="34" charset="-120"/>
                </a:rPr>
                <a:t>年）</a:t>
              </a:r>
              <a:endParaRPr kumimoji="0" lang="en-US" altLang="zh-TW" sz="2400">
                <a:latin typeface="Microsoft JhengHei" pitchFamily="34" charset="-120"/>
                <a:ea typeface="Microsoft JhengHei" pitchFamily="34" charset="-120"/>
              </a:endParaRPr>
            </a:p>
          </p:txBody>
        </p:sp>
        <p:sp>
          <p:nvSpPr>
            <p:cNvPr id="55311" name="文字方塊 15"/>
            <p:cNvSpPr txBox="1">
              <a:spLocks noChangeArrowheads="1"/>
            </p:cNvSpPr>
            <p:nvPr/>
          </p:nvSpPr>
          <p:spPr bwMode="auto">
            <a:xfrm>
              <a:off x="3152273" y="5277868"/>
              <a:ext cx="4849362" cy="461665"/>
            </a:xfrm>
            <a:prstGeom prst="rect">
              <a:avLst/>
            </a:prstGeom>
            <a:noFill/>
            <a:ln w="9525">
              <a:noFill/>
              <a:miter lim="800000"/>
              <a:headEnd/>
              <a:tailEnd/>
            </a:ln>
          </p:spPr>
          <p:txBody>
            <a:bodyPr>
              <a:spAutoFit/>
            </a:bodyPr>
            <a:lstStyle/>
            <a:p>
              <a:r>
                <a:rPr kumimoji="0" lang="zh-TW" altLang="en-US" sz="2400">
                  <a:latin typeface="Microsoft JhengHei" pitchFamily="34" charset="-120"/>
                  <a:ea typeface="Microsoft JhengHei" pitchFamily="34" charset="-120"/>
                </a:rPr>
                <a:t>身心障礙者權利公約（</a:t>
              </a:r>
              <a:r>
                <a:rPr kumimoji="0" lang="en-US" altLang="zh-TW" sz="2400">
                  <a:latin typeface="Microsoft JhengHei" pitchFamily="34" charset="-120"/>
                  <a:ea typeface="Microsoft JhengHei" pitchFamily="34" charset="-120"/>
                </a:rPr>
                <a:t>2014</a:t>
              </a:r>
              <a:r>
                <a:rPr kumimoji="0" lang="zh-TW" altLang="en-US" sz="2400">
                  <a:latin typeface="Microsoft JhengHei" pitchFamily="34" charset="-120"/>
                  <a:ea typeface="Microsoft JhengHei" pitchFamily="34" charset="-120"/>
                </a:rPr>
                <a:t>年）</a:t>
              </a:r>
              <a:endParaRPr kumimoji="0" lang="en-US" altLang="zh-TW" sz="2400">
                <a:latin typeface="Microsoft JhengHei" pitchFamily="34" charset="-120"/>
                <a:ea typeface="Microsoft JhengHei" pitchFamily="34" charset="-120"/>
              </a:endParaRPr>
            </a:p>
          </p:txBody>
        </p:sp>
        <p:cxnSp>
          <p:nvCxnSpPr>
            <p:cNvPr id="20" name="直線接點 19"/>
            <p:cNvCxnSpPr/>
            <p:nvPr/>
          </p:nvCxnSpPr>
          <p:spPr>
            <a:xfrm>
              <a:off x="1371459" y="2876333"/>
              <a:ext cx="7568499" cy="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flipV="1">
              <a:off x="817357" y="3605177"/>
              <a:ext cx="7697101" cy="4763"/>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1347644" y="4283208"/>
              <a:ext cx="7639945" cy="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433137" y="5029519"/>
              <a:ext cx="7243023" cy="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a:off x="1612787" y="5763126"/>
              <a:ext cx="7243023" cy="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矩形 4"/>
          <p:cNvSpPr>
            <a:spLocks noChangeArrowheads="1"/>
          </p:cNvSpPr>
          <p:nvPr/>
        </p:nvSpPr>
        <p:spPr bwMode="auto">
          <a:xfrm>
            <a:off x="2222500" y="320675"/>
            <a:ext cx="4699000" cy="584200"/>
          </a:xfrm>
          <a:prstGeom prst="rect">
            <a:avLst/>
          </a:prstGeom>
          <a:noFill/>
          <a:ln w="9525">
            <a:noFill/>
            <a:miter lim="800000"/>
            <a:headEnd/>
            <a:tailEnd/>
          </a:ln>
        </p:spPr>
        <p:txBody>
          <a:bodyPr wrap="none">
            <a:spAutoFit/>
          </a:bodyPr>
          <a:lstStyle/>
          <a:p>
            <a:r>
              <a:rPr kumimoji="0" lang="zh-TW" altLang="en-US" sz="3200" b="1">
                <a:latin typeface="Microsoft JhengHei" pitchFamily="34" charset="-120"/>
                <a:ea typeface="Microsoft JhengHei" pitchFamily="34" charset="-120"/>
              </a:rPr>
              <a:t>聯合國九大核心人權公約</a:t>
            </a:r>
          </a:p>
        </p:txBody>
      </p:sp>
      <p:sp>
        <p:nvSpPr>
          <p:cNvPr id="56323" name="文字方塊 5"/>
          <p:cNvSpPr txBox="1">
            <a:spLocks noChangeArrowheads="1"/>
          </p:cNvSpPr>
          <p:nvPr/>
        </p:nvSpPr>
        <p:spPr bwMode="auto">
          <a:xfrm>
            <a:off x="811213" y="901700"/>
            <a:ext cx="7521575" cy="431800"/>
          </a:xfrm>
          <a:prstGeom prst="rect">
            <a:avLst/>
          </a:prstGeom>
          <a:noFill/>
          <a:ln w="9525">
            <a:noFill/>
            <a:miter lim="800000"/>
            <a:headEnd/>
            <a:tailEnd/>
          </a:ln>
        </p:spPr>
        <p:txBody>
          <a:bodyPr wrap="none">
            <a:spAutoFit/>
          </a:bodyPr>
          <a:lstStyle/>
          <a:p>
            <a:r>
              <a:rPr kumimoji="0" lang="zh-TW" altLang="en-US" sz="2200">
                <a:latin typeface="Microsoft JhengHei" pitchFamily="34" charset="-120"/>
                <a:ea typeface="Microsoft JhengHei" pitchFamily="34" charset="-120"/>
              </a:rPr>
              <a:t>是指目前在聯合國下設有專門「條約監督機構」的重要公約</a:t>
            </a:r>
          </a:p>
        </p:txBody>
      </p:sp>
      <p:sp>
        <p:nvSpPr>
          <p:cNvPr id="7" name="五邊形 6"/>
          <p:cNvSpPr/>
          <p:nvPr/>
        </p:nvSpPr>
        <p:spPr>
          <a:xfrm>
            <a:off x="0" y="1431925"/>
            <a:ext cx="7507288" cy="841375"/>
          </a:xfrm>
          <a:prstGeom prst="homePlat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zh-TW" altLang="en-US" sz="2400">
                <a:solidFill>
                  <a:schemeClr val="tx1"/>
                </a:solidFill>
                <a:latin typeface="Microsoft JhengHei" pitchFamily="34" charset="-120"/>
                <a:ea typeface="Microsoft JhengHei" pitchFamily="34" charset="-120"/>
              </a:rPr>
              <a:t>尚未透過施行法國內法化之核心人權公約</a:t>
            </a:r>
          </a:p>
        </p:txBody>
      </p:sp>
      <p:grpSp>
        <p:nvGrpSpPr>
          <p:cNvPr id="2" name="群組 16"/>
          <p:cNvGrpSpPr>
            <a:grpSpLocks/>
          </p:cNvGrpSpPr>
          <p:nvPr/>
        </p:nvGrpSpPr>
        <p:grpSpPr bwMode="auto">
          <a:xfrm>
            <a:off x="785813" y="2406650"/>
            <a:ext cx="8358187" cy="3524250"/>
            <a:chOff x="785631" y="2406316"/>
            <a:chExt cx="8358536" cy="3524601"/>
          </a:xfrm>
        </p:grpSpPr>
        <p:sp>
          <p:nvSpPr>
            <p:cNvPr id="56326" name="文字方塊 7"/>
            <p:cNvSpPr txBox="1">
              <a:spLocks noChangeArrowheads="1"/>
            </p:cNvSpPr>
            <p:nvPr/>
          </p:nvSpPr>
          <p:spPr bwMode="auto">
            <a:xfrm>
              <a:off x="1744363" y="2437094"/>
              <a:ext cx="1002197" cy="430887"/>
            </a:xfrm>
            <a:prstGeom prst="rect">
              <a:avLst/>
            </a:prstGeom>
            <a:noFill/>
            <a:ln w="9525">
              <a:noFill/>
              <a:miter lim="800000"/>
              <a:headEnd/>
              <a:tailEnd/>
            </a:ln>
          </p:spPr>
          <p:txBody>
            <a:bodyPr wrap="none">
              <a:spAutoFit/>
            </a:bodyPr>
            <a:lstStyle/>
            <a:p>
              <a:r>
                <a:rPr kumimoji="0" lang="en-US" altLang="zh-TW" sz="2200">
                  <a:latin typeface="Microsoft JhengHei" pitchFamily="34" charset="-120"/>
                  <a:ea typeface="Microsoft JhengHei" pitchFamily="34" charset="-120"/>
                </a:rPr>
                <a:t>ICERD</a:t>
              </a:r>
            </a:p>
          </p:txBody>
        </p:sp>
        <p:sp>
          <p:nvSpPr>
            <p:cNvPr id="56327" name="文字方塊 8"/>
            <p:cNvSpPr txBox="1">
              <a:spLocks noChangeArrowheads="1"/>
            </p:cNvSpPr>
            <p:nvPr/>
          </p:nvSpPr>
          <p:spPr bwMode="auto">
            <a:xfrm>
              <a:off x="1816497" y="3325809"/>
              <a:ext cx="930063" cy="430887"/>
            </a:xfrm>
            <a:prstGeom prst="rect">
              <a:avLst/>
            </a:prstGeom>
            <a:noFill/>
            <a:ln w="9525">
              <a:noFill/>
              <a:miter lim="800000"/>
              <a:headEnd/>
              <a:tailEnd/>
            </a:ln>
          </p:spPr>
          <p:txBody>
            <a:bodyPr wrap="none">
              <a:spAutoFit/>
            </a:bodyPr>
            <a:lstStyle/>
            <a:p>
              <a:r>
                <a:rPr kumimoji="0" lang="en-US" altLang="zh-TW" sz="2200">
                  <a:latin typeface="Microsoft JhengHei" pitchFamily="34" charset="-120"/>
                  <a:ea typeface="Microsoft JhengHei" pitchFamily="34" charset="-120"/>
                </a:rPr>
                <a:t>CMW</a:t>
              </a:r>
            </a:p>
          </p:txBody>
        </p:sp>
        <p:sp>
          <p:nvSpPr>
            <p:cNvPr id="56328" name="文字方塊 9"/>
            <p:cNvSpPr txBox="1">
              <a:spLocks noChangeArrowheads="1"/>
            </p:cNvSpPr>
            <p:nvPr/>
          </p:nvSpPr>
          <p:spPr bwMode="auto">
            <a:xfrm>
              <a:off x="2005652" y="4214524"/>
              <a:ext cx="740908" cy="430887"/>
            </a:xfrm>
            <a:prstGeom prst="rect">
              <a:avLst/>
            </a:prstGeom>
            <a:noFill/>
            <a:ln w="9525">
              <a:noFill/>
              <a:miter lim="800000"/>
              <a:headEnd/>
              <a:tailEnd/>
            </a:ln>
          </p:spPr>
          <p:txBody>
            <a:bodyPr wrap="none">
              <a:spAutoFit/>
            </a:bodyPr>
            <a:lstStyle/>
            <a:p>
              <a:r>
                <a:rPr kumimoji="0" lang="en-US" altLang="zh-TW" sz="2200">
                  <a:latin typeface="Microsoft JhengHei" pitchFamily="34" charset="-120"/>
                  <a:ea typeface="Microsoft JhengHei" pitchFamily="34" charset="-120"/>
                </a:rPr>
                <a:t>CED</a:t>
              </a:r>
            </a:p>
          </p:txBody>
        </p:sp>
        <p:sp>
          <p:nvSpPr>
            <p:cNvPr id="56329" name="文字方塊 10"/>
            <p:cNvSpPr txBox="1">
              <a:spLocks noChangeArrowheads="1"/>
            </p:cNvSpPr>
            <p:nvPr/>
          </p:nvSpPr>
          <p:spPr bwMode="auto">
            <a:xfrm>
              <a:off x="2040405" y="5072460"/>
              <a:ext cx="706155" cy="430887"/>
            </a:xfrm>
            <a:prstGeom prst="rect">
              <a:avLst/>
            </a:prstGeom>
            <a:noFill/>
            <a:ln w="9525">
              <a:noFill/>
              <a:miter lim="800000"/>
              <a:headEnd/>
              <a:tailEnd/>
            </a:ln>
          </p:spPr>
          <p:txBody>
            <a:bodyPr wrap="none">
              <a:spAutoFit/>
            </a:bodyPr>
            <a:lstStyle/>
            <a:p>
              <a:r>
                <a:rPr kumimoji="0" lang="en-US" altLang="zh-TW" sz="2200">
                  <a:latin typeface="Microsoft JhengHei" pitchFamily="34" charset="-120"/>
                  <a:ea typeface="Microsoft JhengHei" pitchFamily="34" charset="-120"/>
                </a:rPr>
                <a:t>CAT</a:t>
              </a:r>
            </a:p>
          </p:txBody>
        </p:sp>
        <p:sp>
          <p:nvSpPr>
            <p:cNvPr id="56330" name="文字方塊 12"/>
            <p:cNvSpPr txBox="1">
              <a:spLocks noChangeArrowheads="1"/>
            </p:cNvSpPr>
            <p:nvPr/>
          </p:nvSpPr>
          <p:spPr bwMode="auto">
            <a:xfrm>
              <a:off x="3080084" y="2406316"/>
              <a:ext cx="5307913" cy="461665"/>
            </a:xfrm>
            <a:prstGeom prst="rect">
              <a:avLst/>
            </a:prstGeom>
            <a:noFill/>
            <a:ln w="9525">
              <a:noFill/>
              <a:miter lim="800000"/>
              <a:headEnd/>
              <a:tailEnd/>
            </a:ln>
          </p:spPr>
          <p:txBody>
            <a:bodyPr>
              <a:spAutoFit/>
            </a:bodyPr>
            <a:lstStyle/>
            <a:p>
              <a:r>
                <a:rPr kumimoji="0" lang="zh-TW" altLang="en-US" sz="2400">
                  <a:latin typeface="Microsoft JhengHei" pitchFamily="34" charset="-120"/>
                  <a:ea typeface="Microsoft JhengHei" pitchFamily="34" charset="-120"/>
                </a:rPr>
                <a:t>消除一切形式種族歧視國際公約</a:t>
              </a:r>
              <a:endParaRPr kumimoji="0" lang="en-US" altLang="zh-TW" sz="2400">
                <a:latin typeface="Microsoft JhengHei" pitchFamily="34" charset="-120"/>
                <a:ea typeface="Microsoft JhengHei" pitchFamily="34" charset="-120"/>
              </a:endParaRPr>
            </a:p>
          </p:txBody>
        </p:sp>
        <p:sp>
          <p:nvSpPr>
            <p:cNvPr id="56331" name="文字方塊 13"/>
            <p:cNvSpPr txBox="1">
              <a:spLocks noChangeArrowheads="1"/>
            </p:cNvSpPr>
            <p:nvPr/>
          </p:nvSpPr>
          <p:spPr bwMode="auto">
            <a:xfrm>
              <a:off x="3080084" y="3295031"/>
              <a:ext cx="6064083" cy="461665"/>
            </a:xfrm>
            <a:prstGeom prst="rect">
              <a:avLst/>
            </a:prstGeom>
            <a:noFill/>
            <a:ln w="9525">
              <a:noFill/>
              <a:miter lim="800000"/>
              <a:headEnd/>
              <a:tailEnd/>
            </a:ln>
          </p:spPr>
          <p:txBody>
            <a:bodyPr>
              <a:spAutoFit/>
            </a:bodyPr>
            <a:lstStyle/>
            <a:p>
              <a:r>
                <a:rPr kumimoji="0" lang="zh-TW" altLang="en-US" sz="2400">
                  <a:latin typeface="Microsoft JhengHei" pitchFamily="34" charset="-120"/>
                  <a:ea typeface="Microsoft JhengHei" pitchFamily="34" charset="-120"/>
                </a:rPr>
                <a:t>保護所有移工及其家庭成員權利國際公約</a:t>
              </a:r>
              <a:endParaRPr kumimoji="0" lang="en-US" altLang="zh-TW" sz="2400">
                <a:latin typeface="Microsoft JhengHei" pitchFamily="34" charset="-120"/>
                <a:ea typeface="Microsoft JhengHei" pitchFamily="34" charset="-120"/>
              </a:endParaRPr>
            </a:p>
          </p:txBody>
        </p:sp>
        <p:sp>
          <p:nvSpPr>
            <p:cNvPr id="56332" name="文字方塊 14"/>
            <p:cNvSpPr txBox="1">
              <a:spLocks noChangeArrowheads="1"/>
            </p:cNvSpPr>
            <p:nvPr/>
          </p:nvSpPr>
          <p:spPr bwMode="auto">
            <a:xfrm>
              <a:off x="3080085" y="4183746"/>
              <a:ext cx="5395840" cy="461665"/>
            </a:xfrm>
            <a:prstGeom prst="rect">
              <a:avLst/>
            </a:prstGeom>
            <a:noFill/>
            <a:ln w="9525">
              <a:noFill/>
              <a:miter lim="800000"/>
              <a:headEnd/>
              <a:tailEnd/>
            </a:ln>
          </p:spPr>
          <p:txBody>
            <a:bodyPr>
              <a:spAutoFit/>
            </a:bodyPr>
            <a:lstStyle/>
            <a:p>
              <a:r>
                <a:rPr kumimoji="0" lang="zh-TW" altLang="en-US" sz="2400">
                  <a:latin typeface="Microsoft JhengHei" pitchFamily="34" charset="-120"/>
                  <a:ea typeface="Microsoft JhengHei" pitchFamily="34" charset="-120"/>
                </a:rPr>
                <a:t>保護所有人免遭強迫失蹤國際公約</a:t>
              </a:r>
              <a:endParaRPr kumimoji="0" lang="en-US" altLang="zh-TW" sz="2400">
                <a:latin typeface="Microsoft JhengHei" pitchFamily="34" charset="-120"/>
                <a:ea typeface="Microsoft JhengHei" pitchFamily="34" charset="-120"/>
              </a:endParaRPr>
            </a:p>
          </p:txBody>
        </p:sp>
        <p:sp>
          <p:nvSpPr>
            <p:cNvPr id="56333" name="文字方塊 15"/>
            <p:cNvSpPr txBox="1">
              <a:spLocks noChangeArrowheads="1"/>
            </p:cNvSpPr>
            <p:nvPr/>
          </p:nvSpPr>
          <p:spPr bwMode="auto">
            <a:xfrm>
              <a:off x="3080084" y="5072460"/>
              <a:ext cx="6064083" cy="830997"/>
            </a:xfrm>
            <a:prstGeom prst="rect">
              <a:avLst/>
            </a:prstGeom>
            <a:noFill/>
            <a:ln w="9525">
              <a:noFill/>
              <a:miter lim="800000"/>
              <a:headEnd/>
              <a:tailEnd/>
            </a:ln>
          </p:spPr>
          <p:txBody>
            <a:bodyPr>
              <a:spAutoFit/>
            </a:bodyPr>
            <a:lstStyle/>
            <a:p>
              <a:r>
                <a:rPr kumimoji="0" lang="zh-TW" altLang="en-US" sz="2400">
                  <a:latin typeface="Microsoft JhengHei" pitchFamily="34" charset="-120"/>
                  <a:ea typeface="Microsoft JhengHei" pitchFamily="34" charset="-120"/>
                </a:rPr>
                <a:t>禁止酷刑和其他殘忍、不人道或有辱人格的待遇或處罰公約</a:t>
              </a:r>
              <a:endParaRPr kumimoji="0" lang="en-US" altLang="zh-TW" sz="2400">
                <a:latin typeface="Microsoft JhengHei" pitchFamily="34" charset="-120"/>
                <a:ea typeface="Microsoft JhengHei" pitchFamily="34" charset="-120"/>
              </a:endParaRPr>
            </a:p>
          </p:txBody>
        </p:sp>
        <p:cxnSp>
          <p:nvCxnSpPr>
            <p:cNvPr id="18" name="直線接點 17"/>
            <p:cNvCxnSpPr/>
            <p:nvPr/>
          </p:nvCxnSpPr>
          <p:spPr>
            <a:xfrm>
              <a:off x="1563538" y="2876263"/>
              <a:ext cx="7375833" cy="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flipV="1">
              <a:off x="938037" y="3754238"/>
              <a:ext cx="7880679" cy="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1804849" y="4608398"/>
              <a:ext cx="7278991" cy="11113"/>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flipV="1">
              <a:off x="785631" y="5919804"/>
              <a:ext cx="8009271" cy="11113"/>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標題 1"/>
          <p:cNvSpPr>
            <a:spLocks noGrp="1"/>
          </p:cNvSpPr>
          <p:nvPr>
            <p:ph type="title"/>
          </p:nvPr>
        </p:nvSpPr>
        <p:spPr>
          <a:xfrm>
            <a:off x="628650" y="347663"/>
            <a:ext cx="8515350" cy="865187"/>
          </a:xfrm>
        </p:spPr>
        <p:txBody>
          <a:bodyPr/>
          <a:lstStyle/>
          <a:p>
            <a:r>
              <a:rPr lang="zh-TW" altLang="en-US" sz="3600" b="1" dirty="0" smtClean="0">
                <a:solidFill>
                  <a:srgbClr val="000000"/>
                </a:solidFill>
                <a:latin typeface="Microsoft JhengHei" pitchFamily="34" charset="-120"/>
                <a:ea typeface="Microsoft JhengHei" pitchFamily="34" charset="-120"/>
                <a:sym typeface="Microsoft JhengHei" pitchFamily="34" charset="-120"/>
              </a:rPr>
              <a:t>二</a:t>
            </a:r>
            <a:r>
              <a:rPr lang="en-US" altLang="zh-TW" sz="3600" b="1" dirty="0" smtClean="0">
                <a:solidFill>
                  <a:srgbClr val="000000"/>
                </a:solidFill>
                <a:latin typeface="Microsoft JhengHei" pitchFamily="34" charset="-120"/>
                <a:ea typeface="Microsoft JhengHei" pitchFamily="34" charset="-120"/>
                <a:sym typeface="Microsoft JhengHei" pitchFamily="34" charset="-120"/>
              </a:rPr>
              <a:t>、</a:t>
            </a:r>
            <a:r>
              <a:rPr lang="zh-TW" altLang="en-US" sz="3600" b="1" dirty="0" smtClean="0">
                <a:solidFill>
                  <a:srgbClr val="000000"/>
                </a:solidFill>
                <a:latin typeface="Microsoft JhengHei" pitchFamily="34" charset="-120"/>
                <a:ea typeface="Microsoft JhengHei" pitchFamily="34" charset="-120"/>
                <a:sym typeface="Microsoft JhengHei" pitchFamily="34" charset="-120"/>
              </a:rPr>
              <a:t>落實國內各項法規符合兩公約的規範</a:t>
            </a:r>
            <a:endParaRPr lang="zh-TW" altLang="en-US" sz="3600" dirty="0" smtClean="0"/>
          </a:p>
        </p:txBody>
      </p:sp>
      <p:sp>
        <p:nvSpPr>
          <p:cNvPr id="3" name="內容版面配置區 2"/>
          <p:cNvSpPr>
            <a:spLocks noGrp="1"/>
          </p:cNvSpPr>
          <p:nvPr>
            <p:ph idx="1"/>
          </p:nvPr>
        </p:nvSpPr>
        <p:spPr>
          <a:xfrm>
            <a:off x="628650" y="1476375"/>
            <a:ext cx="7886700" cy="4700588"/>
          </a:xfrm>
        </p:spPr>
        <p:txBody>
          <a:bodyPr/>
          <a:lstStyle/>
          <a:p>
            <a:pPr>
              <a:lnSpc>
                <a:spcPct val="150000"/>
              </a:lnSpc>
              <a:buNone/>
            </a:pPr>
            <a:r>
              <a:rPr lang="en-US" altLang="zh-TW" sz="3200" dirty="0" smtClean="0"/>
              <a:t>(</a:t>
            </a:r>
            <a:r>
              <a:rPr lang="zh-TW" altLang="en-US" sz="3200" dirty="0" smtClean="0"/>
              <a:t>一</a:t>
            </a:r>
            <a:r>
              <a:rPr lang="en-US" altLang="zh-TW" sz="3200" dirty="0" smtClean="0"/>
              <a:t>)</a:t>
            </a:r>
            <a:r>
              <a:rPr lang="zh-TW" altLang="en-US" sz="3200" dirty="0" smtClean="0"/>
              <a:t>檢視國內的法規</a:t>
            </a:r>
            <a:endParaRPr lang="en-US" altLang="zh-TW" sz="3200" dirty="0" smtClean="0"/>
          </a:p>
          <a:p>
            <a:pPr>
              <a:lnSpc>
                <a:spcPct val="150000"/>
              </a:lnSpc>
              <a:buFont typeface="Arial" charset="0"/>
              <a:buNone/>
            </a:pPr>
            <a:r>
              <a:rPr lang="en-US" altLang="zh-TW" sz="3000" b="1" dirty="0" smtClean="0">
                <a:latin typeface="Microsoft JhengHei" pitchFamily="34" charset="-120"/>
                <a:ea typeface="Microsoft JhengHei" pitchFamily="34" charset="-120"/>
              </a:rPr>
              <a:t>《</a:t>
            </a:r>
            <a:r>
              <a:rPr lang="zh-TW" altLang="en-US" sz="3000" b="1" dirty="0" smtClean="0">
                <a:latin typeface="Microsoft JhengHei" pitchFamily="34" charset="-120"/>
                <a:ea typeface="Microsoft JhengHei" pitchFamily="34" charset="-120"/>
              </a:rPr>
              <a:t>兩公約施行法</a:t>
            </a:r>
            <a:r>
              <a:rPr lang="en-US" altLang="zh-TW" sz="3000" b="1" dirty="0" smtClean="0">
                <a:latin typeface="Microsoft JhengHei" pitchFamily="34" charset="-120"/>
                <a:ea typeface="Microsoft JhengHei" pitchFamily="34" charset="-120"/>
              </a:rPr>
              <a:t>》</a:t>
            </a:r>
            <a:r>
              <a:rPr lang="zh-TW" altLang="en-US" sz="3000" dirty="0" smtClean="0">
                <a:latin typeface="Microsoft JhengHei" pitchFamily="34" charset="-120"/>
                <a:ea typeface="Microsoft JhengHei" pitchFamily="34" charset="-120"/>
              </a:rPr>
              <a:t>第八條</a:t>
            </a:r>
            <a:endParaRPr lang="en-US" altLang="zh-TW" sz="3000" dirty="0" smtClean="0">
              <a:latin typeface="Microsoft JhengHei" pitchFamily="34" charset="-120"/>
              <a:ea typeface="Microsoft JhengHei" pitchFamily="34" charset="-120"/>
            </a:endParaRPr>
          </a:p>
          <a:p>
            <a:pPr lvl="1">
              <a:lnSpc>
                <a:spcPct val="150000"/>
              </a:lnSpc>
              <a:buFont typeface="Microsoft JhengHei" pitchFamily="34" charset="-120"/>
              <a:buChar char="-"/>
            </a:pPr>
            <a:r>
              <a:rPr lang="zh-TW" altLang="en-US" sz="3000" dirty="0" smtClean="0">
                <a:latin typeface="Microsoft JhengHei" pitchFamily="34" charset="-120"/>
                <a:ea typeface="Microsoft JhengHei" pitchFamily="34" charset="-120"/>
              </a:rPr>
              <a:t>各級政府機關應依兩公約規定之內容，檢討所主管之法令及行政措施，有不符兩公約規定者，應於本法施行後二年內，完成法令之制（訂）定、修正或廢止及行政措施之改進。</a:t>
            </a:r>
            <a:endParaRPr lang="en-US" altLang="zh-TW" sz="3000" dirty="0" smtClean="0">
              <a:latin typeface="Microsoft JhengHei" pitchFamily="34" charset="-120"/>
              <a:ea typeface="Microsoft JhengHei" pitchFamily="34" charset="-120"/>
            </a:endParaRPr>
          </a:p>
        </p:txBody>
      </p:sp>
      <p:grpSp>
        <p:nvGrpSpPr>
          <p:cNvPr id="57348" name="群組 7"/>
          <p:cNvGrpSpPr>
            <a:grpSpLocks/>
          </p:cNvGrpSpPr>
          <p:nvPr/>
        </p:nvGrpSpPr>
        <p:grpSpPr bwMode="auto">
          <a:xfrm>
            <a:off x="0" y="481013"/>
            <a:ext cx="4957763" cy="773112"/>
            <a:chOff x="0" y="642314"/>
            <a:chExt cx="4957011" cy="772734"/>
          </a:xfrm>
        </p:grpSpPr>
        <p:grpSp>
          <p:nvGrpSpPr>
            <p:cNvPr id="57349" name="群組 11"/>
            <p:cNvGrpSpPr>
              <a:grpSpLocks/>
            </p:cNvGrpSpPr>
            <p:nvPr/>
          </p:nvGrpSpPr>
          <p:grpSpPr bwMode="auto">
            <a:xfrm>
              <a:off x="0" y="642314"/>
              <a:ext cx="533413" cy="772734"/>
              <a:chOff x="0" y="1313645"/>
              <a:chExt cx="533413" cy="772734"/>
            </a:xfrm>
          </p:grpSpPr>
          <p:cxnSp>
            <p:nvCxnSpPr>
              <p:cNvPr id="7" name="直線接點 6"/>
              <p:cNvCxnSpPr/>
              <p:nvPr/>
            </p:nvCxnSpPr>
            <p:spPr>
              <a:xfrm flipV="1">
                <a:off x="0" y="1643684"/>
                <a:ext cx="531732" cy="4426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520621" y="1313645"/>
                <a:ext cx="12698" cy="772734"/>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6" name="直線接點 5"/>
            <p:cNvCxnSpPr/>
            <p:nvPr/>
          </p:nvCxnSpPr>
          <p:spPr>
            <a:xfrm flipV="1">
              <a:off x="531732" y="1383314"/>
              <a:ext cx="4425279" cy="17454"/>
            </a:xfrm>
            <a:prstGeom prst="line">
              <a:avLst/>
            </a:prstGeom>
            <a:ln w="19050"/>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solidFill>
                  <a:srgbClr val="000000"/>
                </a:solidFill>
                <a:latin typeface="Microsoft JhengHei" pitchFamily="34" charset="-120"/>
                <a:ea typeface="Microsoft JhengHei" pitchFamily="34" charset="-120"/>
                <a:sym typeface="Microsoft JhengHei" pitchFamily="34" charset="-120"/>
              </a:rPr>
              <a:t>二</a:t>
            </a:r>
            <a:r>
              <a:rPr lang="en-US" altLang="zh-TW" b="1" dirty="0" smtClean="0">
                <a:solidFill>
                  <a:srgbClr val="000000"/>
                </a:solidFill>
                <a:latin typeface="Microsoft JhengHei" pitchFamily="34" charset="-120"/>
                <a:ea typeface="Microsoft JhengHei" pitchFamily="34" charset="-120"/>
                <a:sym typeface="Microsoft JhengHei" pitchFamily="34" charset="-120"/>
              </a:rPr>
              <a:t>、</a:t>
            </a:r>
            <a:r>
              <a:rPr lang="zh-TW" altLang="en-US" b="1" dirty="0" smtClean="0">
                <a:solidFill>
                  <a:srgbClr val="000000"/>
                </a:solidFill>
                <a:latin typeface="Microsoft JhengHei" pitchFamily="34" charset="-120"/>
                <a:ea typeface="Microsoft JhengHei" pitchFamily="34" charset="-120"/>
                <a:sym typeface="Microsoft JhengHei" pitchFamily="34" charset="-120"/>
              </a:rPr>
              <a:t>落實國內各項法規符合兩公約的規範</a:t>
            </a:r>
            <a:endParaRPr lang="zh-TW" altLang="en-US" dirty="0"/>
          </a:p>
        </p:txBody>
      </p:sp>
      <p:sp>
        <p:nvSpPr>
          <p:cNvPr id="3" name="內容版面配置區 2"/>
          <p:cNvSpPr>
            <a:spLocks noGrp="1"/>
          </p:cNvSpPr>
          <p:nvPr>
            <p:ph idx="1"/>
          </p:nvPr>
        </p:nvSpPr>
        <p:spPr/>
        <p:txBody>
          <a:bodyPr/>
          <a:lstStyle/>
          <a:p>
            <a:r>
              <a:rPr lang="en-US" altLang="zh-TW" dirty="0" smtClean="0"/>
              <a:t>2009</a:t>
            </a:r>
            <a:r>
              <a:rPr lang="zh-TW" altLang="en-US" dirty="0" smtClean="0"/>
              <a:t>年法務部統計</a:t>
            </a:r>
            <a:r>
              <a:rPr lang="en-US" altLang="zh-TW" dirty="0" smtClean="0"/>
              <a:t>-</a:t>
            </a:r>
          </a:p>
          <a:p>
            <a:r>
              <a:rPr lang="zh-TW" altLang="en-US" dirty="0" smtClean="0"/>
              <a:t>不符合公民與政治權立國際公約有</a:t>
            </a:r>
            <a:r>
              <a:rPr lang="en-US" altLang="zh-TW" dirty="0" smtClean="0"/>
              <a:t>177</a:t>
            </a:r>
            <a:r>
              <a:rPr lang="zh-TW" altLang="en-US" dirty="0" smtClean="0"/>
              <a:t>項</a:t>
            </a:r>
            <a:endParaRPr lang="en-US" altLang="zh-TW" dirty="0" smtClean="0"/>
          </a:p>
          <a:p>
            <a:r>
              <a:rPr lang="zh-TW" altLang="en-US" dirty="0" smtClean="0"/>
              <a:t>不符合社會經濟文化權利國際公約有</a:t>
            </a:r>
            <a:r>
              <a:rPr lang="en-US" altLang="zh-TW" dirty="0" smtClean="0"/>
              <a:t>42</a:t>
            </a:r>
            <a:r>
              <a:rPr lang="zh-TW" altLang="en-US" dirty="0" smtClean="0"/>
              <a:t>項</a:t>
            </a:r>
            <a:endParaRPr lang="en-US" altLang="zh-TW" dirty="0" smtClean="0"/>
          </a:p>
          <a:p>
            <a:r>
              <a:rPr lang="zh-TW" altLang="en-US" dirty="0" smtClean="0"/>
              <a:t>人權檢視表</a:t>
            </a:r>
            <a:endParaRPr lang="en-US" altLang="zh-TW" dirty="0" smtClean="0"/>
          </a:p>
          <a:p>
            <a:r>
              <a:rPr lang="zh-TW" altLang="en-US" dirty="0" smtClean="0">
                <a:hlinkClick r:id="rId2"/>
              </a:rPr>
              <a:t>兩公約兩週年檢討報告摘要</a:t>
            </a:r>
            <a:endParaRPr lang="zh-TW" altLang="en-US" dirty="0" smtClean="0"/>
          </a:p>
          <a:p>
            <a:endParaRPr lang="zh-TW" altLang="en-US" dirty="0" smtClean="0"/>
          </a:p>
          <a:p>
            <a:endParaRPr lang="zh-TW" alt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628650" y="474133"/>
            <a:ext cx="7886700" cy="5702830"/>
          </a:xfrm>
        </p:spPr>
        <p:txBody>
          <a:bodyPr/>
          <a:lstStyle/>
          <a:p>
            <a:r>
              <a:rPr lang="zh-TW" altLang="en-US" dirty="0" smtClean="0"/>
              <a:t>監察院設立</a:t>
            </a:r>
            <a:r>
              <a:rPr lang="zh-TW" altLang="en-US" dirty="0" smtClean="0">
                <a:latin typeface="標楷體"/>
                <a:ea typeface="標楷體"/>
              </a:rPr>
              <a:t>「</a:t>
            </a:r>
            <a:r>
              <a:rPr lang="zh-TW" altLang="en-US" dirty="0" smtClean="0"/>
              <a:t>人權保障委員會</a:t>
            </a:r>
            <a:r>
              <a:rPr lang="zh-TW" altLang="en-US" dirty="0" smtClean="0">
                <a:latin typeface="標楷體"/>
                <a:ea typeface="標楷體"/>
              </a:rPr>
              <a:t>」</a:t>
            </a:r>
            <a:endParaRPr lang="en-US" altLang="zh-TW" dirty="0" smtClean="0">
              <a:latin typeface="標楷體"/>
              <a:ea typeface="標楷體"/>
            </a:endParaRPr>
          </a:p>
          <a:p>
            <a:r>
              <a:rPr lang="zh-TW" altLang="en-US" dirty="0" smtClean="0"/>
              <a:t>大法官會議處理違憲</a:t>
            </a:r>
            <a:endParaRPr lang="en-US" altLang="zh-TW" dirty="0" smtClean="0"/>
          </a:p>
          <a:p>
            <a:r>
              <a:rPr lang="zh-TW" altLang="en-US" dirty="0" smtClean="0">
                <a:hlinkClick r:id="rId2"/>
              </a:rPr>
              <a:t>釋字第</a:t>
            </a:r>
            <a:r>
              <a:rPr lang="en-US" altLang="zh-TW" dirty="0" smtClean="0">
                <a:hlinkClick r:id="rId2"/>
              </a:rPr>
              <a:t>709</a:t>
            </a:r>
            <a:r>
              <a:rPr lang="zh-TW" altLang="en-US" dirty="0" smtClean="0">
                <a:hlinkClick r:id="rId2"/>
              </a:rPr>
              <a:t>號</a:t>
            </a:r>
            <a:r>
              <a:rPr lang="en-US" altLang="zh-TW" dirty="0" smtClean="0"/>
              <a:t>【</a:t>
            </a:r>
            <a:r>
              <a:rPr lang="zh-TW" altLang="en-US" dirty="0" smtClean="0"/>
              <a:t>都市更新事業概要與計畫審核案</a:t>
            </a:r>
            <a:r>
              <a:rPr lang="en-US" altLang="zh-TW" dirty="0" smtClean="0"/>
              <a:t>】</a:t>
            </a:r>
          </a:p>
          <a:p>
            <a:r>
              <a:rPr lang="zh-TW" altLang="en-US" dirty="0" smtClean="0"/>
              <a:t>都市更新條例第十條第一項（於九十七年一月十六日僅為標點符號之修正）有關主管機關核准都市更新事業概要之程序規定，</a:t>
            </a:r>
            <a:r>
              <a:rPr lang="zh-TW" altLang="en-US" dirty="0" smtClean="0">
                <a:solidFill>
                  <a:srgbClr val="FF0000"/>
                </a:solidFill>
              </a:rPr>
              <a:t>未設置適當組織以審議都市更新</a:t>
            </a:r>
            <a:r>
              <a:rPr lang="zh-TW" altLang="en-US" dirty="0" smtClean="0"/>
              <a:t>事業概要，且</a:t>
            </a:r>
            <a:r>
              <a:rPr lang="zh-TW" altLang="en-US" dirty="0" smtClean="0">
                <a:solidFill>
                  <a:srgbClr val="FF0000"/>
                </a:solidFill>
              </a:rPr>
              <a:t>未確保利害關係人知悉相關資訊及適時陳述意見之機會</a:t>
            </a:r>
            <a:r>
              <a:rPr lang="zh-TW" altLang="en-US" dirty="0" smtClean="0"/>
              <a:t>，與憲法要求之正當行政程序不符。同條第二項（於九十七年一月十六日修正，同意比率部分相同）有關申請核准都市更新事業概要時應具備之同意比率之規定，不符憲法要求之正當行政程序。</a:t>
            </a:r>
            <a:endParaRPr lang="zh-TW" alt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628650" y="474133"/>
            <a:ext cx="7886700" cy="5702830"/>
          </a:xfrm>
        </p:spPr>
        <p:txBody>
          <a:bodyPr/>
          <a:lstStyle/>
          <a:p>
            <a:r>
              <a:rPr lang="zh-TW" altLang="en-US" dirty="0" smtClean="0"/>
              <a:t>九十二年一月二十九日修正公布之都市更新條例第十九條第三項前段（該條於九十九年五月十二日修正公布將原第三項分列為第三項、第四項）規定，並未要求主管機關應將該計畫相關資訊，對更新單元內申請人以外之其他土地及合法建築物所有權人分別為送達，且未規定由主管機關以公開方式舉辦聽證，使利害關係人得到場以言詞為意見之陳述及論辯後，斟酌全部聽證紀錄，說明採納及不採納之理由作成核定，連同已核定之都市更新事業計畫，分別送達更新單元內各土地及合法建築物所有權人、他項權利人、囑託限制登記機關及預告登記請求權人，亦不符憲法要求之正當行政程序。上開規定</a:t>
            </a:r>
            <a:r>
              <a:rPr lang="zh-TW" altLang="en-US" dirty="0" smtClean="0">
                <a:solidFill>
                  <a:srgbClr val="FF0000"/>
                </a:solidFill>
              </a:rPr>
              <a:t>均有違憲法保障人民財產權與居住自由之意旨。</a:t>
            </a:r>
          </a:p>
          <a:p>
            <a:endParaRPr lang="zh-TW" alt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242" name="標題 1"/>
          <p:cNvSpPr>
            <a:spLocks noGrp="1"/>
          </p:cNvSpPr>
          <p:nvPr>
            <p:ph type="title"/>
          </p:nvPr>
        </p:nvSpPr>
        <p:spPr>
          <a:xfrm>
            <a:off x="219075" y="571500"/>
            <a:ext cx="8924925" cy="847725"/>
          </a:xfrm>
        </p:spPr>
        <p:txBody>
          <a:bodyPr lIns="68580" tIns="34290" rIns="68580" bIns="34290"/>
          <a:lstStyle/>
          <a:p>
            <a:pPr marL="742950" indent="-742950" eaLnBrk="1" hangingPunct="1">
              <a:buFont typeface="Calibri Light" pitchFamily="34" charset="0"/>
              <a:buAutoNum type="arabicPeriod"/>
            </a:pPr>
            <a:r>
              <a:rPr lang="zh-TW" altLang="en-US" sz="3200" b="1" smtClean="0">
                <a:latin typeface="Microsoft JhengHei" pitchFamily="34" charset="-120"/>
                <a:ea typeface="Microsoft JhengHei" pitchFamily="34" charset="-120"/>
              </a:rPr>
              <a:t>公民權利的普及：從梭倫改革說起</a:t>
            </a:r>
            <a:endParaRPr lang="en-US" altLang="zh-TW" sz="3200" b="1" smtClean="0">
              <a:latin typeface="Microsoft JhengHei" pitchFamily="34" charset="-120"/>
              <a:ea typeface="Microsoft JhengHei" pitchFamily="34" charset="-120"/>
            </a:endParaRPr>
          </a:p>
        </p:txBody>
      </p:sp>
      <p:graphicFrame>
        <p:nvGraphicFramePr>
          <p:cNvPr id="5" name="資料庫圖表 4">
            <a:extLst>
              <a:ext uri="{FF2B5EF4-FFF2-40B4-BE49-F238E27FC236}"/>
            </a:extLst>
          </p:cNvPr>
          <p:cNvGraphicFramePr/>
          <p:nvPr/>
        </p:nvGraphicFramePr>
        <p:xfrm>
          <a:off x="4978400" y="1964267"/>
          <a:ext cx="4165600" cy="3082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文字方塊 5"/>
          <p:cNvSpPr txBox="1">
            <a:spLocks noChangeArrowheads="1"/>
          </p:cNvSpPr>
          <p:nvPr/>
        </p:nvSpPr>
        <p:spPr bwMode="auto">
          <a:xfrm>
            <a:off x="4895850" y="2579688"/>
            <a:ext cx="2338388" cy="461962"/>
          </a:xfrm>
          <a:prstGeom prst="rect">
            <a:avLst/>
          </a:prstGeom>
          <a:noFill/>
          <a:ln w="9525">
            <a:noFill/>
            <a:miter lim="800000"/>
            <a:headEnd/>
            <a:tailEnd/>
          </a:ln>
        </p:spPr>
        <p:txBody>
          <a:bodyPr wrap="none">
            <a:spAutoFit/>
          </a:bodyPr>
          <a:lstStyle/>
          <a:p>
            <a:r>
              <a:rPr kumimoji="0" lang="zh-TW" altLang="en-US" sz="2400" b="1" dirty="0">
                <a:latin typeface="Microsoft JhengHei" pitchFamily="34" charset="-120"/>
                <a:ea typeface="Microsoft JhengHei" pitchFamily="34" charset="-120"/>
              </a:rPr>
              <a:t>國家權威的來源</a:t>
            </a:r>
          </a:p>
        </p:txBody>
      </p:sp>
      <p:sp>
        <p:nvSpPr>
          <p:cNvPr id="7" name="文字方塊 6"/>
          <p:cNvSpPr txBox="1">
            <a:spLocks noChangeArrowheads="1"/>
          </p:cNvSpPr>
          <p:nvPr/>
        </p:nvSpPr>
        <p:spPr bwMode="auto">
          <a:xfrm>
            <a:off x="6351588" y="3163888"/>
            <a:ext cx="663575" cy="508000"/>
          </a:xfrm>
          <a:prstGeom prst="rect">
            <a:avLst/>
          </a:prstGeom>
          <a:noFill/>
          <a:ln w="9525">
            <a:noFill/>
            <a:miter lim="800000"/>
            <a:headEnd/>
            <a:tailEnd/>
          </a:ln>
        </p:spPr>
        <p:txBody>
          <a:bodyPr wrap="none">
            <a:spAutoFit/>
          </a:bodyPr>
          <a:lstStyle/>
          <a:p>
            <a:r>
              <a:rPr kumimoji="0" lang="en-US" altLang="zh-TW" sz="2700">
                <a:latin typeface="Calibri" pitchFamily="34" charset="0"/>
              </a:rPr>
              <a:t>……</a:t>
            </a:r>
            <a:endParaRPr kumimoji="0" lang="zh-TW" altLang="en-US" sz="2700">
              <a:latin typeface="Calibri" pitchFamily="34" charset="0"/>
            </a:endParaRPr>
          </a:p>
        </p:txBody>
      </p:sp>
      <p:sp>
        <p:nvSpPr>
          <p:cNvPr id="10246" name="文字方塊 2"/>
          <p:cNvSpPr txBox="1">
            <a:spLocks noChangeArrowheads="1"/>
          </p:cNvSpPr>
          <p:nvPr/>
        </p:nvSpPr>
        <p:spPr bwMode="auto">
          <a:xfrm>
            <a:off x="65088" y="5337175"/>
            <a:ext cx="5108575" cy="461963"/>
          </a:xfrm>
          <a:prstGeom prst="rect">
            <a:avLst/>
          </a:prstGeom>
          <a:noFill/>
          <a:ln w="9525">
            <a:noFill/>
            <a:miter lim="800000"/>
            <a:headEnd/>
            <a:tailEnd/>
          </a:ln>
        </p:spPr>
        <p:txBody>
          <a:bodyPr wrap="none">
            <a:spAutoFit/>
          </a:bodyPr>
          <a:lstStyle/>
          <a:p>
            <a:r>
              <a:rPr kumimoji="0" lang="zh-TW" altLang="en-US" sz="2400">
                <a:latin typeface="Microsoft JhengHei" pitchFamily="34" charset="-120"/>
                <a:ea typeface="Microsoft JhengHei" pitchFamily="34" charset="-120"/>
              </a:rPr>
              <a:t>梭羅創立四個階級的政治權利示意圖</a:t>
            </a:r>
          </a:p>
        </p:txBody>
      </p:sp>
      <p:grpSp>
        <p:nvGrpSpPr>
          <p:cNvPr id="10247" name="群組 9"/>
          <p:cNvGrpSpPr>
            <a:grpSpLocks/>
          </p:cNvGrpSpPr>
          <p:nvPr/>
        </p:nvGrpSpPr>
        <p:grpSpPr bwMode="auto">
          <a:xfrm>
            <a:off x="0" y="1506538"/>
            <a:ext cx="4994275" cy="3798887"/>
            <a:chOff x="0" y="1506975"/>
            <a:chExt cx="4994273" cy="3798694"/>
          </a:xfrm>
        </p:grpSpPr>
        <p:pic>
          <p:nvPicPr>
            <p:cNvPr id="10248" name="圖片 7" descr="圖片1.png"/>
            <p:cNvPicPr>
              <a:picLocks noChangeAspect="1"/>
            </p:cNvPicPr>
            <p:nvPr/>
          </p:nvPicPr>
          <p:blipFill>
            <a:blip r:embed="rId7" cstate="print"/>
            <a:srcRect/>
            <a:stretch>
              <a:fillRect/>
            </a:stretch>
          </p:blipFill>
          <p:spPr bwMode="auto">
            <a:xfrm>
              <a:off x="0" y="1639588"/>
              <a:ext cx="4994273" cy="3666081"/>
            </a:xfrm>
            <a:prstGeom prst="rect">
              <a:avLst/>
            </a:prstGeom>
            <a:noFill/>
            <a:ln w="9525">
              <a:noFill/>
              <a:miter lim="800000"/>
              <a:headEnd/>
              <a:tailEnd/>
            </a:ln>
          </p:spPr>
        </p:pic>
        <p:sp>
          <p:nvSpPr>
            <p:cNvPr id="10249" name="矩形 7"/>
            <p:cNvSpPr>
              <a:spLocks noChangeArrowheads="1"/>
            </p:cNvSpPr>
            <p:nvPr/>
          </p:nvSpPr>
          <p:spPr bwMode="auto">
            <a:xfrm>
              <a:off x="2034596" y="1506975"/>
              <a:ext cx="1261884" cy="276999"/>
            </a:xfrm>
            <a:prstGeom prst="rect">
              <a:avLst/>
            </a:prstGeom>
            <a:noFill/>
            <a:ln w="9525">
              <a:noFill/>
              <a:miter lim="800000"/>
              <a:headEnd/>
              <a:tailEnd/>
            </a:ln>
          </p:spPr>
          <p:txBody>
            <a:bodyPr wrap="none">
              <a:spAutoFit/>
            </a:bodyPr>
            <a:lstStyle/>
            <a:p>
              <a:r>
                <a:rPr lang="zh-TW" altLang="en-US" sz="1200" b="1">
                  <a:latin typeface="Microsoft JhengHei" pitchFamily="34" charset="-120"/>
                  <a:ea typeface="Microsoft JhengHei" pitchFamily="34" charset="-120"/>
                </a:rPr>
                <a:t>（梭倫的構成）</a:t>
              </a:r>
            </a:p>
          </p:txBody>
        </p:sp>
        <p:sp>
          <p:nvSpPr>
            <p:cNvPr id="10250" name="矩形 8"/>
            <p:cNvSpPr>
              <a:spLocks noChangeArrowheads="1"/>
            </p:cNvSpPr>
            <p:nvPr/>
          </p:nvSpPr>
          <p:spPr bwMode="auto">
            <a:xfrm>
              <a:off x="3741477" y="5003466"/>
              <a:ext cx="1107996" cy="276999"/>
            </a:xfrm>
            <a:prstGeom prst="rect">
              <a:avLst/>
            </a:prstGeom>
            <a:noFill/>
            <a:ln w="9525">
              <a:noFill/>
              <a:miter lim="800000"/>
              <a:headEnd/>
              <a:tailEnd/>
            </a:ln>
          </p:spPr>
          <p:txBody>
            <a:bodyPr wrap="none">
              <a:spAutoFit/>
            </a:bodyPr>
            <a:lstStyle/>
            <a:p>
              <a:r>
                <a:rPr lang="zh-TW" altLang="en-US" sz="1200" b="1">
                  <a:latin typeface="Microsoft JhengHei" pitchFamily="34" charset="-120"/>
                  <a:ea typeface="Microsoft JhengHei" pitchFamily="34" charset="-120"/>
                </a:rPr>
                <a:t>（雅典公民）</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P spid="7" grpId="0"/>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1"/>
          </p:nvPr>
        </p:nvGraphicFramePr>
        <p:xfrm>
          <a:off x="628650" y="581025"/>
          <a:ext cx="7886700" cy="5595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內容版面配置區 2"/>
          <p:cNvSpPr>
            <a:spLocks noGrp="1"/>
          </p:cNvSpPr>
          <p:nvPr>
            <p:ph idx="1"/>
          </p:nvPr>
        </p:nvSpPr>
        <p:spPr>
          <a:xfrm>
            <a:off x="487363" y="158750"/>
            <a:ext cx="3416300" cy="5630863"/>
          </a:xfrm>
        </p:spPr>
        <p:txBody>
          <a:bodyPr/>
          <a:lstStyle/>
          <a:p>
            <a:r>
              <a:rPr lang="zh-TW" altLang="en-US" smtClean="0">
                <a:latin typeface="Microsoft JhengHei" pitchFamily="34" charset="-120"/>
                <a:ea typeface="Microsoft JhengHei" pitchFamily="34" charset="-120"/>
              </a:rPr>
              <a:t>影響評估檢視表</a:t>
            </a:r>
            <a:endParaRPr lang="zh-TW" altLang="en-US" smtClean="0"/>
          </a:p>
        </p:txBody>
      </p:sp>
      <p:graphicFrame>
        <p:nvGraphicFramePr>
          <p:cNvPr id="4" name="表格 3"/>
          <p:cNvGraphicFramePr>
            <a:graphicFrameLocks noGrp="1"/>
          </p:cNvGraphicFramePr>
          <p:nvPr/>
        </p:nvGraphicFramePr>
        <p:xfrm>
          <a:off x="198438" y="668338"/>
          <a:ext cx="8723870" cy="6203950"/>
        </p:xfrm>
        <a:graphic>
          <a:graphicData uri="http://schemas.openxmlformats.org/drawingml/2006/table">
            <a:tbl>
              <a:tblPr firstRow="1" bandRow="1">
                <a:tableStyleId>{93296810-A885-4BE3-A3E7-6D5BEEA58F35}</a:tableStyleId>
              </a:tblPr>
              <a:tblGrid>
                <a:gridCol w="481914"/>
                <a:gridCol w="2075935"/>
                <a:gridCol w="531340"/>
                <a:gridCol w="5634681"/>
              </a:tblGrid>
              <a:tr h="565150">
                <a:tc gridSpan="4">
                  <a:txBody>
                    <a:bodyPr/>
                    <a:lstStyle/>
                    <a:p>
                      <a:r>
                        <a:rPr lang="zh-TW" altLang="en-US" sz="2000" dirty="0" smtClean="0">
                          <a:latin typeface="微軟正黑體" pitchFamily="34" charset="-120"/>
                          <a:ea typeface="微軟正黑體" pitchFamily="34" charset="-120"/>
                        </a:rPr>
                        <a:t>成本效益分析及對人權之影響</a:t>
                      </a:r>
                      <a:endParaRPr lang="zh-TW" altLang="en-US" sz="2000" dirty="0">
                        <a:latin typeface="微軟正黑體" pitchFamily="34" charset="-120"/>
                        <a:ea typeface="微軟正黑體" pitchFamily="34" charset="-120"/>
                      </a:endParaRPr>
                    </a:p>
                  </a:txBody>
                  <a:tcPr>
                    <a:lnB w="12700" cap="flat" cmpd="sng" algn="ctr">
                      <a:solidFill>
                        <a:schemeClr val="tx1"/>
                      </a:solidFill>
                      <a:prstDash val="sysDash"/>
                      <a:round/>
                      <a:headEnd type="none" w="med" len="med"/>
                      <a:tailEnd type="none" w="med" len="med"/>
                    </a:lnB>
                  </a:tcPr>
                </a:tc>
                <a:tc hMerge="1">
                  <a:txBody>
                    <a:bodyPr/>
                    <a:lstStyle/>
                    <a:p>
                      <a:endParaRPr lang="zh-TW" altLang="en-US"/>
                    </a:p>
                  </a:txBody>
                  <a:tcPr/>
                </a:tc>
                <a:tc hMerge="1">
                  <a:txBody>
                    <a:bodyPr/>
                    <a:lstStyle/>
                    <a:p>
                      <a:endParaRPr lang="zh-TW" altLang="en-US" dirty="0"/>
                    </a:p>
                  </a:txBody>
                  <a:tcPr/>
                </a:tc>
                <a:tc hMerge="1">
                  <a:txBody>
                    <a:bodyPr/>
                    <a:lstStyle/>
                    <a:p>
                      <a:endParaRPr lang="zh-TW" altLang="en-US" dirty="0"/>
                    </a:p>
                  </a:txBody>
                  <a:tcPr/>
                </a:tc>
              </a:tr>
              <a:tr h="565150">
                <a:tc gridSpan="2">
                  <a:txBody>
                    <a:bodyPr/>
                    <a:lstStyle/>
                    <a:p>
                      <a:r>
                        <a:rPr lang="zh-TW" altLang="en-US" sz="2000" dirty="0" smtClean="0">
                          <a:latin typeface="微軟正黑體" pitchFamily="34" charset="-120"/>
                          <a:ea typeface="微軟正黑體" pitchFamily="34" charset="-120"/>
                        </a:rPr>
                        <a:t>項目</a:t>
                      </a:r>
                      <a:endParaRPr lang="zh-TW" altLang="en-US" sz="2000" dirty="0">
                        <a:latin typeface="微軟正黑體" pitchFamily="34" charset="-120"/>
                        <a:ea typeface="微軟正黑體" pitchFamily="34" charset="-120"/>
                      </a:endParaRPr>
                    </a:p>
                  </a:txBody>
                  <a:tcPr>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hMerge="1">
                  <a:txBody>
                    <a:bodyPr/>
                    <a:lstStyle/>
                    <a:p>
                      <a:endParaRPr lang="zh-TW" altLang="en-US"/>
                    </a:p>
                  </a:txBody>
                  <a:tcPr/>
                </a:tc>
                <a:tc>
                  <a:txBody>
                    <a:bodyPr/>
                    <a:lstStyle/>
                    <a:p>
                      <a:r>
                        <a:rPr lang="zh-TW" altLang="en-US" sz="2000" dirty="0" smtClean="0">
                          <a:latin typeface="微軟正黑體" pitchFamily="34" charset="-120"/>
                          <a:ea typeface="微軟正黑體" pitchFamily="34" charset="-120"/>
                        </a:rPr>
                        <a:t>說明</a:t>
                      </a:r>
                      <a:endParaRPr lang="zh-TW" altLang="en-US" sz="2000" dirty="0">
                        <a:latin typeface="微軟正黑體" pitchFamily="34" charset="-120"/>
                        <a:ea typeface="微軟正黑體" pitchFamily="34" charset="-120"/>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r>
                        <a:rPr lang="zh-TW" altLang="en-US" sz="2000" dirty="0" smtClean="0">
                          <a:latin typeface="微軟正黑體" pitchFamily="34" charset="-120"/>
                          <a:ea typeface="微軟正黑體" pitchFamily="34" charset="-120"/>
                        </a:rPr>
                        <a:t>備註</a:t>
                      </a:r>
                      <a:endParaRPr lang="zh-TW" altLang="en-US" sz="2000" dirty="0">
                        <a:latin typeface="微軟正黑體" pitchFamily="34" charset="-120"/>
                        <a:ea typeface="微軟正黑體" pitchFamily="34" charset="-120"/>
                      </a:endParaRPr>
                    </a:p>
                  </a:txBody>
                  <a:tcPr>
                    <a:lnL w="12700" cap="flat" cmpd="sng" algn="ctr">
                      <a:solidFill>
                        <a:schemeClr val="tx1"/>
                      </a:solidFill>
                      <a:prstDash val="sysDash"/>
                      <a:round/>
                      <a:headEnd type="none" w="med" len="med"/>
                      <a:tailEnd type="none" w="med" len="med"/>
                    </a:lnL>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r>
              <a:tr h="565150">
                <a:tc gridSpan="2">
                  <a:txBody>
                    <a:bodyPr/>
                    <a:lstStyle/>
                    <a:p>
                      <a:r>
                        <a:rPr lang="zh-TW" altLang="en-US" sz="2000" dirty="0" smtClean="0">
                          <a:latin typeface="微軟正黑體" pitchFamily="34" charset="-120"/>
                          <a:ea typeface="微軟正黑體" pitchFamily="34" charset="-120"/>
                        </a:rPr>
                        <a:t>成本</a:t>
                      </a:r>
                      <a:endParaRPr lang="zh-TW" altLang="en-US" sz="2000" dirty="0">
                        <a:latin typeface="微軟正黑體" pitchFamily="34" charset="-120"/>
                        <a:ea typeface="微軟正黑體" pitchFamily="34" charset="-120"/>
                      </a:endParaRPr>
                    </a:p>
                  </a:txBody>
                  <a:tcPr>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hMerge="1">
                  <a:txBody>
                    <a:bodyPr/>
                    <a:lstStyle/>
                    <a:p>
                      <a:endParaRPr lang="zh-TW" altLang="en-US"/>
                    </a:p>
                  </a:txBody>
                  <a:tcPr/>
                </a:tc>
                <a:tc>
                  <a:txBody>
                    <a:bodyPr/>
                    <a:lstStyle/>
                    <a:p>
                      <a:endParaRPr lang="zh-TW" altLang="en-US" sz="2000" dirty="0">
                        <a:latin typeface="微軟正黑體" pitchFamily="34" charset="-120"/>
                        <a:ea typeface="微軟正黑體" pitchFamily="34" charset="-120"/>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rowSpan="2">
                  <a:txBody>
                    <a:bodyPr/>
                    <a:lstStyle/>
                    <a:p>
                      <a:r>
                        <a:rPr lang="zh-TW" altLang="en-US" sz="2000" dirty="0" smtClean="0">
                          <a:latin typeface="微軟正黑體" pitchFamily="34" charset="-120"/>
                          <a:ea typeface="微軟正黑體" pitchFamily="34" charset="-120"/>
                        </a:rPr>
                        <a:t>１</a:t>
                      </a:r>
                      <a:r>
                        <a:rPr lang="en-US" altLang="zh-TW" sz="2000" dirty="0" smtClean="0">
                          <a:latin typeface="微軟正黑體" pitchFamily="34" charset="-120"/>
                          <a:ea typeface="微軟正黑體" pitchFamily="34" charset="-120"/>
                        </a:rPr>
                        <a:t>.</a:t>
                      </a:r>
                      <a:r>
                        <a:rPr lang="zh-TW" altLang="en-US" sz="2000" dirty="0" smtClean="0">
                          <a:latin typeface="微軟正黑體" pitchFamily="34" charset="-120"/>
                          <a:ea typeface="微軟正黑體" pitchFamily="34" charset="-120"/>
                        </a:rPr>
                        <a:t>關於成本及效益，指政府及社會為推動及落實法案必須付出之代價及可能得到之效益</a:t>
                      </a:r>
                      <a:endParaRPr lang="en-US" altLang="zh-TW" sz="2000" dirty="0" smtClean="0">
                        <a:latin typeface="微軟正黑體" pitchFamily="34" charset="-120"/>
                        <a:ea typeface="微軟正黑體" pitchFamily="34" charset="-120"/>
                      </a:endParaRPr>
                    </a:p>
                    <a:p>
                      <a:r>
                        <a:rPr lang="zh-TW" altLang="en-US" sz="2000" dirty="0" smtClean="0">
                          <a:latin typeface="微軟正黑體" pitchFamily="34" charset="-120"/>
                          <a:ea typeface="微軟正黑體" pitchFamily="34" charset="-120"/>
                        </a:rPr>
                        <a:t>２</a:t>
                      </a:r>
                      <a:r>
                        <a:rPr lang="en-US" altLang="zh-TW" sz="2000" dirty="0" smtClean="0">
                          <a:latin typeface="微軟正黑體" pitchFamily="34" charset="-120"/>
                          <a:ea typeface="微軟正黑體" pitchFamily="34" charset="-120"/>
                        </a:rPr>
                        <a:t>.</a:t>
                      </a:r>
                      <a:r>
                        <a:rPr lang="zh-TW" altLang="en-US" sz="2000" dirty="0" smtClean="0">
                          <a:latin typeface="微軟正黑體" pitchFamily="34" charset="-120"/>
                          <a:ea typeface="微軟正黑體" pitchFamily="34" charset="-120"/>
                        </a:rPr>
                        <a:t>得量化者應有明確數字，難以量化亦應有詳細說明</a:t>
                      </a:r>
                      <a:endParaRPr lang="zh-TW" altLang="en-US" sz="2000" dirty="0">
                        <a:latin typeface="微軟正黑體" pitchFamily="34" charset="-120"/>
                        <a:ea typeface="微軟正黑體" pitchFamily="34" charset="-120"/>
                      </a:endParaRPr>
                    </a:p>
                  </a:txBody>
                  <a:tcPr>
                    <a:lnL w="12700" cap="flat" cmpd="sng" algn="ctr">
                      <a:solidFill>
                        <a:schemeClr val="tx1"/>
                      </a:solidFill>
                      <a:prstDash val="sysDash"/>
                      <a:round/>
                      <a:headEnd type="none" w="med" len="med"/>
                      <a:tailEnd type="none" w="med" len="med"/>
                    </a:lnL>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r>
              <a:tr h="565150">
                <a:tc gridSpan="2">
                  <a:txBody>
                    <a:bodyPr/>
                    <a:lstStyle/>
                    <a:p>
                      <a:r>
                        <a:rPr lang="zh-TW" altLang="en-US" sz="2000" dirty="0" smtClean="0">
                          <a:latin typeface="微軟正黑體" pitchFamily="34" charset="-120"/>
                          <a:ea typeface="微軟正黑體" pitchFamily="34" charset="-120"/>
                        </a:rPr>
                        <a:t>效益</a:t>
                      </a:r>
                      <a:endParaRPr lang="zh-TW" altLang="en-US" sz="2000" dirty="0">
                        <a:latin typeface="微軟正黑體" pitchFamily="34" charset="-120"/>
                        <a:ea typeface="微軟正黑體" pitchFamily="34" charset="-120"/>
                      </a:endParaRPr>
                    </a:p>
                  </a:txBody>
                  <a:tcPr>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endParaRPr lang="zh-TW" altLang="en-US" sz="2000" dirty="0">
                        <a:latin typeface="微軟正黑體" pitchFamily="34" charset="-120"/>
                        <a:ea typeface="微軟正黑體" pitchFamily="34" charset="-120"/>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vMerge="1">
                  <a:txBody>
                    <a:bodyPr/>
                    <a:lstStyle/>
                    <a:p>
                      <a:endParaRPr lang="zh-TW" altLang="en-US" dirty="0"/>
                    </a:p>
                  </a:txBody>
                  <a:tcPr/>
                </a:tc>
              </a:tr>
              <a:tr h="565150">
                <a:tc rowSpan="3">
                  <a:txBody>
                    <a:bodyPr/>
                    <a:lstStyle/>
                    <a:p>
                      <a:r>
                        <a:rPr lang="zh-TW" altLang="en-US" sz="2000" dirty="0" smtClean="0">
                          <a:latin typeface="微軟正黑體" pitchFamily="34" charset="-120"/>
                          <a:ea typeface="微軟正黑體" pitchFamily="34" charset="-120"/>
                        </a:rPr>
                        <a:t>對人權之影響</a:t>
                      </a:r>
                      <a:endParaRPr lang="zh-TW" altLang="en-US" sz="2000" dirty="0">
                        <a:latin typeface="微軟正黑體" pitchFamily="34" charset="-120"/>
                        <a:ea typeface="微軟正黑體" pitchFamily="34" charset="-120"/>
                      </a:endParaRPr>
                    </a:p>
                  </a:txBody>
                  <a:tcPr>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nSpc>
                          <a:spcPct val="150000"/>
                        </a:lnSpc>
                      </a:pPr>
                      <a:r>
                        <a:rPr lang="zh-TW" altLang="en-US" sz="2000" dirty="0" smtClean="0">
                          <a:latin typeface="微軟正黑體" pitchFamily="34" charset="-120"/>
                          <a:ea typeface="微軟正黑體" pitchFamily="34" charset="-120"/>
                        </a:rPr>
                        <a:t>憲法有關人民權利之規定</a:t>
                      </a:r>
                      <a:endParaRPr lang="zh-TW" altLang="en-US" sz="2000" dirty="0">
                        <a:latin typeface="微軟正黑體" pitchFamily="34" charset="-120"/>
                        <a:ea typeface="微軟正黑體" pitchFamily="34" charset="-120"/>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endParaRPr lang="zh-TW" altLang="en-US" sz="2000" dirty="0">
                        <a:latin typeface="微軟正黑體" pitchFamily="34" charset="-120"/>
                        <a:ea typeface="微軟正黑體" pitchFamily="34" charset="-120"/>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r>
                        <a:rPr lang="zh-TW" altLang="en-US" sz="2000" dirty="0" smtClean="0">
                          <a:latin typeface="微軟正黑體" pitchFamily="34" charset="-120"/>
                          <a:ea typeface="微軟正黑體" pitchFamily="34" charset="-120"/>
                        </a:rPr>
                        <a:t>請檢視法案是否符合憲法有關人民權利之規定及司法院解釋</a:t>
                      </a:r>
                      <a:endParaRPr lang="zh-TW" altLang="en-US" sz="2000" dirty="0">
                        <a:latin typeface="微軟正黑體" pitchFamily="34" charset="-120"/>
                        <a:ea typeface="微軟正黑體" pitchFamily="34" charset="-120"/>
                      </a:endParaRPr>
                    </a:p>
                  </a:txBody>
                  <a:tcPr>
                    <a:lnL w="12700" cap="flat" cmpd="sng" algn="ctr">
                      <a:solidFill>
                        <a:schemeClr val="tx1"/>
                      </a:solidFill>
                      <a:prstDash val="sysDash"/>
                      <a:round/>
                      <a:headEnd type="none" w="med" len="med"/>
                      <a:tailEnd type="none" w="med" len="med"/>
                    </a:lnL>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r>
              <a:tr h="565150">
                <a:tc vMerge="1">
                  <a:txBody>
                    <a:bodyPr/>
                    <a:lstStyle/>
                    <a:p>
                      <a:endParaRPr lang="zh-TW" altLang="en-US" dirty="0"/>
                    </a:p>
                  </a:txBody>
                  <a:tcPr>
                    <a:lnR w="12700" cap="flat" cmpd="sng" algn="ctr">
                      <a:solidFill>
                        <a:schemeClr val="tx1"/>
                      </a:solidFill>
                      <a:prstDash val="solid"/>
                      <a:round/>
                      <a:headEnd type="none" w="med" len="med"/>
                      <a:tailEnd type="none" w="med" len="med"/>
                    </a:lnR>
                  </a:tcPr>
                </a:tc>
                <a:tc>
                  <a:txBody>
                    <a:bodyPr/>
                    <a:lstStyle/>
                    <a:p>
                      <a:pPr>
                        <a:lnSpc>
                          <a:spcPct val="150000"/>
                        </a:lnSpc>
                      </a:pPr>
                      <a:r>
                        <a:rPr lang="zh-TW" altLang="en-US" sz="2000" dirty="0" smtClean="0">
                          <a:latin typeface="微軟正黑體" pitchFamily="34" charset="-120"/>
                          <a:ea typeface="微軟正黑體" pitchFamily="34" charset="-120"/>
                        </a:rPr>
                        <a:t>公民與政治權利國際公約</a:t>
                      </a:r>
                      <a:endParaRPr lang="zh-TW" altLang="en-US" sz="2000" dirty="0">
                        <a:latin typeface="微軟正黑體" pitchFamily="34" charset="-120"/>
                        <a:ea typeface="微軟正黑體" pitchFamily="34" charset="-120"/>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endParaRPr lang="zh-TW" altLang="en-US" sz="2000" dirty="0">
                        <a:latin typeface="微軟正黑體" pitchFamily="34" charset="-120"/>
                        <a:ea typeface="微軟正黑體" pitchFamily="34" charset="-120"/>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r>
                        <a:rPr lang="zh-TW" altLang="en-US" sz="2000" dirty="0" smtClean="0">
                          <a:latin typeface="微軟正黑體" pitchFamily="34" charset="-120"/>
                          <a:ea typeface="微軟正黑體" pitchFamily="34" charset="-120"/>
                        </a:rPr>
                        <a:t>依公民與政治權利國際公約及經濟社會文化權利國際公約施行法，請檢視法案是否符合公約歸聯合國人權事務委員會之一般性意見，以積極促進各項人權之實現</a:t>
                      </a:r>
                      <a:endParaRPr lang="zh-TW" altLang="en-US" sz="2000" dirty="0">
                        <a:latin typeface="微軟正黑體" pitchFamily="34" charset="-120"/>
                        <a:ea typeface="微軟正黑體" pitchFamily="34" charset="-120"/>
                      </a:endParaRPr>
                    </a:p>
                  </a:txBody>
                  <a:tcPr>
                    <a:lnL w="12700" cap="flat" cmpd="sng" algn="ctr">
                      <a:solidFill>
                        <a:schemeClr val="tx1"/>
                      </a:solidFill>
                      <a:prstDash val="sysDash"/>
                      <a:round/>
                      <a:headEnd type="none" w="med" len="med"/>
                      <a:tailEnd type="none" w="med" len="med"/>
                    </a:lnL>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r>
              <a:tr h="565150">
                <a:tc vMerge="1">
                  <a:txBody>
                    <a:bodyPr/>
                    <a:lstStyle/>
                    <a:p>
                      <a:endParaRPr lang="zh-TW" altLang="en-US" dirty="0"/>
                    </a:p>
                  </a:txBody>
                  <a:tcPr>
                    <a:lnR w="12700" cap="flat" cmpd="sng" algn="ctr">
                      <a:solidFill>
                        <a:schemeClr val="tx1"/>
                      </a:solidFill>
                      <a:prstDash val="solid"/>
                      <a:round/>
                      <a:headEnd type="none" w="med" len="med"/>
                      <a:tailEnd type="none" w="med" len="med"/>
                    </a:lnR>
                  </a:tcPr>
                </a:tc>
                <a:tc>
                  <a:txBody>
                    <a:bodyPr/>
                    <a:lstStyle/>
                    <a:p>
                      <a:pPr>
                        <a:lnSpc>
                          <a:spcPct val="150000"/>
                        </a:lnSpc>
                      </a:pPr>
                      <a:r>
                        <a:rPr lang="zh-TW" altLang="en-US" sz="2000" dirty="0" smtClean="0">
                          <a:latin typeface="微軟正黑體" pitchFamily="34" charset="-120"/>
                          <a:ea typeface="微軟正黑體" pitchFamily="34" charset="-120"/>
                        </a:rPr>
                        <a:t>經濟社會文化權利國際公約</a:t>
                      </a:r>
                      <a:endParaRPr lang="zh-TW" altLang="en-US" sz="2000" dirty="0">
                        <a:latin typeface="微軟正黑體" pitchFamily="34" charset="-120"/>
                        <a:ea typeface="微軟正黑體" pitchFamily="34" charset="-120"/>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tcPr>
                </a:tc>
                <a:tc>
                  <a:txBody>
                    <a:bodyPr/>
                    <a:lstStyle/>
                    <a:p>
                      <a:endParaRPr lang="zh-TW" altLang="en-US" sz="2000" dirty="0">
                        <a:latin typeface="微軟正黑體" pitchFamily="34" charset="-120"/>
                        <a:ea typeface="微軟正黑體" pitchFamily="34" charset="-120"/>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tcPr>
                </a:tc>
                <a:tc>
                  <a:txBody>
                    <a:bodyPr/>
                    <a:lstStyle/>
                    <a:p>
                      <a:r>
                        <a:rPr lang="zh-TW" altLang="en-US" sz="2000" dirty="0" smtClean="0">
                          <a:latin typeface="微軟正黑體" pitchFamily="34" charset="-120"/>
                          <a:ea typeface="微軟正黑體" pitchFamily="34" charset="-120"/>
                        </a:rPr>
                        <a:t>依公民與政治權利國際公約及經濟社會文化權利國際公約施行法，請檢視法案是否符合公約規定及聯合國經濟社會文化權利委員會之一般性意見，以積極促進各項人權之實現</a:t>
                      </a:r>
                      <a:endParaRPr lang="zh-TW" altLang="en-US" sz="2000" dirty="0">
                        <a:latin typeface="微軟正黑體" pitchFamily="34" charset="-120"/>
                        <a:ea typeface="微軟正黑體" pitchFamily="34" charset="-120"/>
                      </a:endParaRPr>
                    </a:p>
                  </a:txBody>
                  <a:tcPr>
                    <a:lnL w="12700" cap="flat" cmpd="sng" algn="ctr">
                      <a:solidFill>
                        <a:schemeClr val="tx1"/>
                      </a:solidFill>
                      <a:prstDash val="sysDash"/>
                      <a:round/>
                      <a:headEnd type="none" w="med" len="med"/>
                      <a:tailEnd type="none" w="med" len="med"/>
                    </a:lnL>
                    <a:lnT w="12700" cap="flat" cmpd="sng" algn="ctr">
                      <a:solidFill>
                        <a:schemeClr val="tx1"/>
                      </a:solidFill>
                      <a:prstDash val="sysDash"/>
                      <a:round/>
                      <a:headEnd type="none" w="med" len="med"/>
                      <a:tailEnd type="none" w="med" len="med"/>
                    </a:lnT>
                  </a:tcPr>
                </a:tc>
              </a:tr>
            </a:tbl>
          </a:graphicData>
        </a:graphic>
      </p:graphicFrame>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標題 1"/>
          <p:cNvSpPr>
            <a:spLocks noGrp="1"/>
          </p:cNvSpPr>
          <p:nvPr>
            <p:ph type="title"/>
          </p:nvPr>
        </p:nvSpPr>
        <p:spPr>
          <a:xfrm>
            <a:off x="628650" y="400050"/>
            <a:ext cx="7886700" cy="812800"/>
          </a:xfrm>
        </p:spPr>
        <p:txBody>
          <a:bodyPr/>
          <a:lstStyle/>
          <a:p>
            <a:r>
              <a:rPr lang="zh-TW" altLang="en-US" sz="3600" b="1" smtClean="0">
                <a:solidFill>
                  <a:srgbClr val="000000"/>
                </a:solidFill>
                <a:latin typeface="Microsoft JhengHei" pitchFamily="34" charset="-120"/>
                <a:ea typeface="Microsoft JhengHei" pitchFamily="34" charset="-120"/>
                <a:sym typeface="Microsoft JhengHei" pitchFamily="34" charset="-120"/>
              </a:rPr>
              <a:t>三、建立「在地」的報告審查機制</a:t>
            </a:r>
            <a:endParaRPr lang="zh-TW" altLang="en-US" sz="3600" smtClean="0"/>
          </a:p>
        </p:txBody>
      </p:sp>
      <p:sp>
        <p:nvSpPr>
          <p:cNvPr id="3" name="內容版面配置區 2"/>
          <p:cNvSpPr>
            <a:spLocks noGrp="1"/>
          </p:cNvSpPr>
          <p:nvPr>
            <p:ph idx="1"/>
          </p:nvPr>
        </p:nvSpPr>
        <p:spPr>
          <a:xfrm>
            <a:off x="333375" y="1274763"/>
            <a:ext cx="8651875" cy="4849812"/>
          </a:xfrm>
        </p:spPr>
        <p:txBody>
          <a:bodyPr/>
          <a:lstStyle/>
          <a:p>
            <a:pPr>
              <a:lnSpc>
                <a:spcPct val="150000"/>
              </a:lnSpc>
            </a:pPr>
            <a:r>
              <a:rPr lang="zh-TW" altLang="en-US" sz="3000" b="1" smtClean="0">
                <a:latin typeface="Microsoft JhengHei" pitchFamily="34" charset="-120"/>
                <a:ea typeface="Microsoft JhengHei" pitchFamily="34" charset="-120"/>
              </a:rPr>
              <a:t>聯合國審查機制</a:t>
            </a:r>
            <a:endParaRPr lang="en-US" altLang="zh-TW" sz="3000" b="1" smtClean="0">
              <a:latin typeface="Microsoft JhengHei" pitchFamily="34" charset="-120"/>
              <a:ea typeface="Microsoft JhengHei" pitchFamily="34" charset="-120"/>
            </a:endParaRPr>
          </a:p>
          <a:p>
            <a:pPr>
              <a:lnSpc>
                <a:spcPct val="150000"/>
              </a:lnSpc>
            </a:pPr>
            <a:r>
              <a:rPr lang="en-US" altLang="zh-TW" sz="3000" smtClean="0">
                <a:latin typeface="Microsoft JhengHei" pitchFamily="34" charset="-120"/>
                <a:ea typeface="Microsoft JhengHei" pitchFamily="34" charset="-120"/>
              </a:rPr>
              <a:t>《</a:t>
            </a:r>
            <a:r>
              <a:rPr lang="zh-TW" altLang="en-US" sz="3000" smtClean="0">
                <a:latin typeface="Microsoft JhengHei" pitchFamily="34" charset="-120"/>
                <a:ea typeface="Microsoft JhengHei" pitchFamily="34" charset="-120"/>
              </a:rPr>
              <a:t>公民與政治權利國際公約</a:t>
            </a:r>
            <a:r>
              <a:rPr lang="en-US" altLang="zh-TW" sz="3000" smtClean="0">
                <a:latin typeface="Microsoft JhengHei" pitchFamily="34" charset="-120"/>
                <a:ea typeface="Microsoft JhengHei" pitchFamily="34" charset="-120"/>
              </a:rPr>
              <a:t>》</a:t>
            </a:r>
            <a:r>
              <a:rPr lang="zh-TW" altLang="en-US" sz="3000" smtClean="0">
                <a:latin typeface="Microsoft JhengHei" pitchFamily="34" charset="-120"/>
                <a:ea typeface="Microsoft JhengHei" pitchFamily="34" charset="-120"/>
              </a:rPr>
              <a:t>每</a:t>
            </a:r>
            <a:r>
              <a:rPr lang="en-US" altLang="zh-TW" sz="3000" smtClean="0">
                <a:latin typeface="Microsoft JhengHei" pitchFamily="34" charset="-120"/>
                <a:ea typeface="Microsoft JhengHei" pitchFamily="34" charset="-120"/>
              </a:rPr>
              <a:t>4</a:t>
            </a:r>
            <a:r>
              <a:rPr lang="zh-TW" altLang="en-US" sz="3000" smtClean="0">
                <a:latin typeface="Microsoft JhengHei" pitchFamily="34" charset="-120"/>
                <a:ea typeface="Microsoft JhengHei" pitchFamily="34" charset="-120"/>
              </a:rPr>
              <a:t>年審查一次；</a:t>
            </a:r>
            <a:endParaRPr lang="en-US" altLang="zh-TW" sz="3000" smtClean="0">
              <a:latin typeface="Microsoft JhengHei" pitchFamily="34" charset="-120"/>
              <a:ea typeface="Microsoft JhengHei" pitchFamily="34" charset="-120"/>
            </a:endParaRPr>
          </a:p>
          <a:p>
            <a:pPr>
              <a:lnSpc>
                <a:spcPct val="150000"/>
              </a:lnSpc>
            </a:pPr>
            <a:r>
              <a:rPr lang="en-US" altLang="zh-TW" sz="3000" smtClean="0">
                <a:latin typeface="Microsoft JhengHei" pitchFamily="34" charset="-120"/>
                <a:ea typeface="Microsoft JhengHei" pitchFamily="34" charset="-120"/>
              </a:rPr>
              <a:t>《</a:t>
            </a:r>
            <a:r>
              <a:rPr lang="zh-TW" altLang="en-US" sz="3000" smtClean="0">
                <a:latin typeface="Microsoft JhengHei" pitchFamily="34" charset="-120"/>
                <a:ea typeface="Microsoft JhengHei" pitchFamily="34" charset="-120"/>
              </a:rPr>
              <a:t>經濟社會文化權利國際公約</a:t>
            </a:r>
            <a:r>
              <a:rPr lang="en-US" altLang="zh-TW" sz="3000" smtClean="0">
                <a:latin typeface="Microsoft JhengHei" pitchFamily="34" charset="-120"/>
                <a:ea typeface="Microsoft JhengHei" pitchFamily="34" charset="-120"/>
              </a:rPr>
              <a:t>》</a:t>
            </a:r>
            <a:r>
              <a:rPr lang="zh-TW" altLang="en-US" sz="3000" smtClean="0">
                <a:latin typeface="Microsoft JhengHei" pitchFamily="34" charset="-120"/>
                <a:ea typeface="Microsoft JhengHei" pitchFamily="34" charset="-120"/>
              </a:rPr>
              <a:t>每</a:t>
            </a:r>
            <a:r>
              <a:rPr lang="en-US" altLang="zh-TW" sz="3000" smtClean="0">
                <a:latin typeface="Microsoft JhengHei" pitchFamily="34" charset="-120"/>
                <a:ea typeface="Microsoft JhengHei" pitchFamily="34" charset="-120"/>
              </a:rPr>
              <a:t>5</a:t>
            </a:r>
            <a:r>
              <a:rPr lang="zh-TW" altLang="en-US" sz="3000" smtClean="0">
                <a:latin typeface="Microsoft JhengHei" pitchFamily="34" charset="-120"/>
                <a:ea typeface="Microsoft JhengHei" pitchFamily="34" charset="-120"/>
              </a:rPr>
              <a:t>年審查一次。</a:t>
            </a:r>
            <a:endParaRPr lang="en-US" altLang="zh-TW" sz="3000" smtClean="0">
              <a:latin typeface="Microsoft JhengHei" pitchFamily="34" charset="-120"/>
              <a:ea typeface="Microsoft JhengHei" pitchFamily="34" charset="-120"/>
            </a:endParaRPr>
          </a:p>
        </p:txBody>
      </p:sp>
      <p:grpSp>
        <p:nvGrpSpPr>
          <p:cNvPr id="60420" name="群組 7"/>
          <p:cNvGrpSpPr>
            <a:grpSpLocks/>
          </p:cNvGrpSpPr>
          <p:nvPr/>
        </p:nvGrpSpPr>
        <p:grpSpPr bwMode="auto">
          <a:xfrm>
            <a:off x="0" y="481013"/>
            <a:ext cx="4957763" cy="773112"/>
            <a:chOff x="0" y="642314"/>
            <a:chExt cx="4957011" cy="772734"/>
          </a:xfrm>
        </p:grpSpPr>
        <p:grpSp>
          <p:nvGrpSpPr>
            <p:cNvPr id="60422" name="群組 11"/>
            <p:cNvGrpSpPr>
              <a:grpSpLocks/>
            </p:cNvGrpSpPr>
            <p:nvPr/>
          </p:nvGrpSpPr>
          <p:grpSpPr bwMode="auto">
            <a:xfrm>
              <a:off x="0" y="642314"/>
              <a:ext cx="533413" cy="772734"/>
              <a:chOff x="0" y="1313645"/>
              <a:chExt cx="533413" cy="772734"/>
            </a:xfrm>
          </p:grpSpPr>
          <p:cxnSp>
            <p:nvCxnSpPr>
              <p:cNvPr id="7" name="直線接點 6"/>
              <p:cNvCxnSpPr/>
              <p:nvPr/>
            </p:nvCxnSpPr>
            <p:spPr>
              <a:xfrm flipV="1">
                <a:off x="0" y="1643684"/>
                <a:ext cx="531732" cy="4426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520621" y="1313645"/>
                <a:ext cx="12698" cy="772734"/>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6" name="直線接點 5"/>
            <p:cNvCxnSpPr/>
            <p:nvPr/>
          </p:nvCxnSpPr>
          <p:spPr>
            <a:xfrm flipV="1">
              <a:off x="531732" y="1383314"/>
              <a:ext cx="4425279" cy="17454"/>
            </a:xfrm>
            <a:prstGeom prst="line">
              <a:avLst/>
            </a:prstGeom>
            <a:ln w="19050"/>
          </p:spPr>
          <p:style>
            <a:lnRef idx="1">
              <a:schemeClr val="accent1"/>
            </a:lnRef>
            <a:fillRef idx="0">
              <a:schemeClr val="accent1"/>
            </a:fillRef>
            <a:effectRef idx="0">
              <a:schemeClr val="accent1"/>
            </a:effectRef>
            <a:fontRef idx="minor">
              <a:schemeClr val="tx1"/>
            </a:fontRef>
          </p:style>
        </p:cxnSp>
      </p:grpSp>
      <p:graphicFrame>
        <p:nvGraphicFramePr>
          <p:cNvPr id="10" name="資料庫圖表 9">
            <a:extLst>
              <a:ext uri="{FF2B5EF4-FFF2-40B4-BE49-F238E27FC236}"/>
            </a:extLst>
          </p:cNvPr>
          <p:cNvGraphicFramePr/>
          <p:nvPr/>
        </p:nvGraphicFramePr>
        <p:xfrm>
          <a:off x="881743" y="3597448"/>
          <a:ext cx="7672710" cy="3143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28650" y="527050"/>
            <a:ext cx="8110538" cy="5649913"/>
          </a:xfrm>
        </p:spPr>
        <p:txBody>
          <a:bodyPr/>
          <a:lstStyle/>
          <a:p>
            <a:pPr>
              <a:lnSpc>
                <a:spcPct val="150000"/>
              </a:lnSpc>
            </a:pPr>
            <a:r>
              <a:rPr lang="zh-TW" altLang="en-US" sz="3000" b="1" dirty="0" smtClean="0">
                <a:latin typeface="Microsoft JhengHei" pitchFamily="34" charset="-120"/>
                <a:ea typeface="Microsoft JhengHei" pitchFamily="34" charset="-120"/>
              </a:rPr>
              <a:t>我國「在地」審查機制</a:t>
            </a:r>
            <a:endParaRPr lang="en-US" altLang="zh-TW" sz="3000" b="1" dirty="0" smtClean="0">
              <a:latin typeface="Microsoft JhengHei" pitchFamily="34" charset="-120"/>
              <a:ea typeface="Microsoft JhengHei" pitchFamily="34" charset="-120"/>
            </a:endParaRPr>
          </a:p>
          <a:p>
            <a:pPr>
              <a:lnSpc>
                <a:spcPct val="150000"/>
              </a:lnSpc>
            </a:pPr>
            <a:r>
              <a:rPr lang="zh-TW" altLang="en-US" sz="3000" dirty="0" smtClean="0">
                <a:latin typeface="Microsoft JhengHei" pitchFamily="34" charset="-120"/>
                <a:ea typeface="Microsoft JhengHei" pitchFamily="34" charset="-120"/>
              </a:rPr>
              <a:t>由於無法向聯合國提交報告，我國政府邀請國際專家擔任審查委員，提交國家人權報告。</a:t>
            </a:r>
            <a:endParaRPr lang="en-US" altLang="zh-TW" sz="3000" dirty="0" smtClean="0">
              <a:latin typeface="Microsoft JhengHei" pitchFamily="34" charset="-120"/>
              <a:ea typeface="Microsoft JhengHei" pitchFamily="34" charset="-120"/>
            </a:endParaRPr>
          </a:p>
          <a:p>
            <a:pPr>
              <a:lnSpc>
                <a:spcPct val="150000"/>
              </a:lnSpc>
              <a:buNone/>
            </a:pPr>
            <a:r>
              <a:rPr lang="zh-TW" altLang="en-US" sz="3000" dirty="0" smtClean="0">
                <a:latin typeface="Microsoft JhengHei" pitchFamily="34" charset="-120"/>
                <a:ea typeface="Microsoft JhengHei" pitchFamily="34" charset="-120"/>
              </a:rPr>
              <a:t>聽取民間團體的影子報告</a:t>
            </a:r>
            <a:endParaRPr lang="en-US" altLang="zh-TW" sz="3000" dirty="0" smtClean="0">
              <a:latin typeface="Microsoft JhengHei" pitchFamily="34" charset="-120"/>
              <a:ea typeface="Microsoft JhengHei" pitchFamily="34" charset="-120"/>
            </a:endParaRPr>
          </a:p>
          <a:p>
            <a:pPr>
              <a:lnSpc>
                <a:spcPct val="150000"/>
              </a:lnSpc>
            </a:pPr>
            <a:endParaRPr lang="zh-TW" altLang="en-US" sz="3000" dirty="0" smtClean="0">
              <a:latin typeface="Microsoft JhengHei" pitchFamily="34" charset="-120"/>
              <a:ea typeface="Microsoft JhengHei" pitchFamily="34" charset="-120"/>
            </a:endParaRPr>
          </a:p>
        </p:txBody>
      </p:sp>
      <p:sp>
        <p:nvSpPr>
          <p:cNvPr id="4" name="矩形: 圓角 2">
            <a:extLst>
              <a:ext uri="{FF2B5EF4-FFF2-40B4-BE49-F238E27FC236}"/>
            </a:extLst>
          </p:cNvPr>
          <p:cNvSpPr/>
          <p:nvPr/>
        </p:nvSpPr>
        <p:spPr>
          <a:xfrm>
            <a:off x="577323" y="3549650"/>
            <a:ext cx="7872412" cy="3308350"/>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a:lnSpc>
                <a:spcPct val="150000"/>
              </a:lnSpc>
              <a:defRPr/>
            </a:pPr>
            <a:r>
              <a:rPr lang="zh-TW" altLang="en-US" sz="3200" b="1" dirty="0">
                <a:latin typeface="微軟正黑體" panose="020B0604030504040204" pitchFamily="34" charset="-120"/>
                <a:ea typeface="微軟正黑體" panose="020B0604030504040204" pitchFamily="34" charset="-120"/>
              </a:rPr>
              <a:t>「台灣人權促進會」</a:t>
            </a:r>
            <a:endParaRPr lang="en-US" altLang="zh-TW" sz="3200" b="1" dirty="0">
              <a:latin typeface="微軟正黑體" panose="020B0604030504040204" pitchFamily="34" charset="-120"/>
              <a:ea typeface="微軟正黑體" panose="020B0604030504040204" pitchFamily="34" charset="-120"/>
            </a:endParaRPr>
          </a:p>
          <a:p>
            <a:pPr>
              <a:lnSpc>
                <a:spcPct val="150000"/>
              </a:lnSpc>
              <a:defRPr/>
            </a:pPr>
            <a:r>
              <a:rPr lang="zh-TW" altLang="en-US" sz="2800" dirty="0">
                <a:latin typeface="微軟正黑體" panose="020B0604030504040204" pitchFamily="34" charset="-120"/>
                <a:ea typeface="微軟正黑體" panose="020B0604030504040204" pitchFamily="34" charset="-120"/>
              </a:rPr>
              <a:t>為一監督政府是否以落實以國內法化的國際人權公約之非營利團體。</a:t>
            </a:r>
            <a:endParaRPr lang="en-US" altLang="zh-TW" sz="2800" dirty="0">
              <a:latin typeface="微軟正黑體" panose="020B0604030504040204" pitchFamily="34" charset="-120"/>
              <a:ea typeface="微軟正黑體" panose="020B0604030504040204" pitchFamily="34" charset="-120"/>
            </a:endParaRPr>
          </a:p>
          <a:p>
            <a:pPr>
              <a:lnSpc>
                <a:spcPct val="150000"/>
              </a:lnSpc>
              <a:defRPr/>
            </a:pPr>
            <a:r>
              <a:rPr lang="zh-TW" altLang="en-US" sz="2800" dirty="0" smtClean="0">
                <a:latin typeface="微軟正黑體" panose="020B0604030504040204" pitchFamily="34" charset="-120"/>
                <a:ea typeface="微軟正黑體" panose="020B0604030504040204" pitchFamily="34" charset="-120"/>
              </a:rPr>
              <a:t>。</a:t>
            </a:r>
            <a:endParaRPr lang="zh-TW" altLang="en-US" sz="2800" dirty="0">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pPr>
              <a:buNone/>
            </a:pPr>
            <a:endParaRPr lang="zh-TW" altLang="en-US"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dirty="0" smtClean="0">
                <a:latin typeface="微軟正黑體" panose="020B0604030504040204" pitchFamily="34" charset="-120"/>
                <a:ea typeface="微軟正黑體" panose="020B0604030504040204" pitchFamily="34" charset="-120"/>
              </a:rPr>
              <a:t>請搜尋我國的人權報告，並了解目前人權公約落實的狀況</a:t>
            </a:r>
            <a:endParaRPr lang="zh-TW" altLang="en-US" dirty="0"/>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標題 1"/>
          <p:cNvSpPr>
            <a:spLocks noGrp="1"/>
          </p:cNvSpPr>
          <p:nvPr>
            <p:ph type="title"/>
          </p:nvPr>
        </p:nvSpPr>
        <p:spPr>
          <a:xfrm>
            <a:off x="138113" y="173038"/>
            <a:ext cx="2136775" cy="722312"/>
          </a:xfrm>
        </p:spPr>
        <p:txBody>
          <a:bodyPr/>
          <a:lstStyle/>
          <a:p>
            <a:pPr eaLnBrk="1" hangingPunct="1"/>
            <a:r>
              <a:rPr lang="zh-TW" altLang="en-US" sz="3600" b="1" smtClean="0">
                <a:latin typeface="Microsoft JhengHei" pitchFamily="34" charset="-120"/>
                <a:ea typeface="Microsoft JhengHei" pitchFamily="34" charset="-120"/>
              </a:rPr>
              <a:t>課後練習</a:t>
            </a:r>
          </a:p>
        </p:txBody>
      </p:sp>
      <p:sp>
        <p:nvSpPr>
          <p:cNvPr id="62467" name="內容版面配置區 2"/>
          <p:cNvSpPr>
            <a:spLocks noGrp="1"/>
          </p:cNvSpPr>
          <p:nvPr>
            <p:ph idx="1"/>
          </p:nvPr>
        </p:nvSpPr>
        <p:spPr>
          <a:xfrm>
            <a:off x="336550" y="1303338"/>
            <a:ext cx="8507413" cy="4873625"/>
          </a:xfrm>
        </p:spPr>
        <p:txBody>
          <a:bodyPr/>
          <a:lstStyle/>
          <a:p>
            <a:pPr eaLnBrk="1" hangingPunct="1">
              <a:lnSpc>
                <a:spcPct val="150000"/>
              </a:lnSpc>
            </a:pPr>
            <a:r>
              <a:rPr lang="zh-TW" altLang="en-US" sz="3000" smtClean="0">
                <a:latin typeface="Microsoft JhengHei" pitchFamily="34" charset="-120"/>
                <a:ea typeface="Microsoft JhengHei" pitchFamily="34" charset="-120"/>
              </a:rPr>
              <a:t>兵役良心犯是指在徵兵制的國家中，因為宗教信仰或是對和平渴望的意識形態，或因同志的身份，對於軍中性別歧視的文化感到格格不入，拒絕服兵役；甚至也有純粹反對將軍隊文化中的惡習帶入社會，拒絕成為霸凌文化的傳承者，而反對接受國家徵召的國民。</a:t>
            </a:r>
            <a:endParaRPr lang="en-US" altLang="zh-TW" sz="3000" smtClean="0">
              <a:latin typeface="Microsoft JhengHei" pitchFamily="34" charset="-120"/>
              <a:ea typeface="Microsoft JhengHei" pitchFamily="34" charset="-120"/>
            </a:endParaRPr>
          </a:p>
        </p:txBody>
      </p:sp>
      <p:pic>
        <p:nvPicPr>
          <p:cNvPr id="62468" name="圖片 3" descr="圖片2 (4).png">
            <a:hlinkClick r:id="rId2"/>
          </p:cNvPr>
          <p:cNvPicPr>
            <a:picLocks noChangeAspect="1"/>
          </p:cNvPicPr>
          <p:nvPr/>
        </p:nvPicPr>
        <p:blipFill>
          <a:blip r:embed="rId3" cstate="print"/>
          <a:srcRect/>
          <a:stretch>
            <a:fillRect/>
          </a:stretch>
        </p:blipFill>
        <p:spPr bwMode="auto">
          <a:xfrm>
            <a:off x="7369175" y="0"/>
            <a:ext cx="1563688" cy="1266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內容版面配置區 1"/>
          <p:cNvSpPr>
            <a:spLocks noGrp="1"/>
          </p:cNvSpPr>
          <p:nvPr>
            <p:ph idx="1"/>
          </p:nvPr>
        </p:nvSpPr>
        <p:spPr>
          <a:xfrm>
            <a:off x="628650" y="276225"/>
            <a:ext cx="8262938" cy="5900738"/>
          </a:xfrm>
        </p:spPr>
        <p:txBody>
          <a:bodyPr/>
          <a:lstStyle/>
          <a:p>
            <a:pPr eaLnBrk="1" hangingPunct="1">
              <a:lnSpc>
                <a:spcPct val="110000"/>
              </a:lnSpc>
            </a:pPr>
            <a:r>
              <a:rPr lang="zh-TW" altLang="en-US" smtClean="0">
                <a:latin typeface="Microsoft JhengHei" pitchFamily="34" charset="-120"/>
                <a:ea typeface="Microsoft JhengHei" pitchFamily="34" charset="-120"/>
              </a:rPr>
              <a:t>上文描述的「兵役良心犯」，所涉及的人權議題何者</a:t>
            </a:r>
            <a:r>
              <a:rPr lang="zh-TW" altLang="en-US" u="sng" smtClean="0">
                <a:latin typeface="Microsoft JhengHei" pitchFamily="34" charset="-120"/>
                <a:ea typeface="Microsoft JhengHei" pitchFamily="34" charset="-120"/>
              </a:rPr>
              <a:t>錯誤</a:t>
            </a:r>
            <a:r>
              <a:rPr lang="zh-TW" altLang="en-US" smtClean="0">
                <a:latin typeface="Microsoft JhengHei" pitchFamily="34" charset="-120"/>
                <a:ea typeface="Microsoft JhengHei" pitchFamily="34" charset="-120"/>
              </a:rPr>
              <a:t>？</a:t>
            </a:r>
            <a:r>
              <a:rPr lang="zh-TW" altLang="en-US" b="1" smtClean="0">
                <a:latin typeface="Microsoft JhengHei" pitchFamily="34" charset="-120"/>
                <a:ea typeface="Microsoft JhengHei" pitchFamily="34" charset="-120"/>
              </a:rPr>
              <a:t>　</a:t>
            </a:r>
            <a:endParaRPr lang="en-US" altLang="zh-TW" b="1" smtClean="0">
              <a:latin typeface="Microsoft JhengHei" pitchFamily="34" charset="-120"/>
              <a:ea typeface="Microsoft JhengHei" pitchFamily="34" charset="-120"/>
            </a:endParaRPr>
          </a:p>
          <a:p>
            <a:pPr eaLnBrk="1" hangingPunct="1">
              <a:lnSpc>
                <a:spcPct val="110000"/>
              </a:lnSpc>
              <a:buFont typeface="Arial" charset="0"/>
              <a:buNone/>
            </a:pPr>
            <a:r>
              <a:rPr lang="en-US" altLang="zh-TW" smtClean="0">
                <a:latin typeface="Microsoft JhengHei" pitchFamily="34" charset="-120"/>
                <a:ea typeface="Microsoft JhengHei" pitchFamily="34" charset="-120"/>
              </a:rPr>
              <a:t>(A)</a:t>
            </a:r>
            <a:r>
              <a:rPr lang="zh-TW" altLang="en-US" smtClean="0">
                <a:latin typeface="Microsoft JhengHei" pitchFamily="34" charset="-120"/>
                <a:ea typeface="Microsoft JhengHei" pitchFamily="34" charset="-120"/>
              </a:rPr>
              <a:t>因宗教信仰而拒服兵役，是自由權與國家義務的衝突　</a:t>
            </a:r>
            <a:endParaRPr lang="en-US" altLang="zh-TW" smtClean="0">
              <a:latin typeface="Microsoft JhengHei" pitchFamily="34" charset="-120"/>
              <a:ea typeface="Microsoft JhengHei" pitchFamily="34" charset="-120"/>
            </a:endParaRPr>
          </a:p>
          <a:p>
            <a:pPr eaLnBrk="1" hangingPunct="1">
              <a:lnSpc>
                <a:spcPct val="110000"/>
              </a:lnSpc>
              <a:buFont typeface="Arial" charset="0"/>
              <a:buNone/>
            </a:pPr>
            <a:r>
              <a:rPr lang="en-US" altLang="zh-TW" smtClean="0">
                <a:latin typeface="Microsoft JhengHei" pitchFamily="34" charset="-120"/>
                <a:ea typeface="Microsoft JhengHei" pitchFamily="34" charset="-120"/>
              </a:rPr>
              <a:t>(B)</a:t>
            </a:r>
            <a:r>
              <a:rPr lang="zh-TW" altLang="en-US" smtClean="0">
                <a:latin typeface="Microsoft JhengHei" pitchFamily="34" charset="-120"/>
                <a:ea typeface="Microsoft JhengHei" pitchFamily="34" charset="-120"/>
              </a:rPr>
              <a:t>若因渴望和平而倡議反對兵役，是屬於自由權的行使 　</a:t>
            </a:r>
            <a:endParaRPr lang="en-US" altLang="zh-TW" smtClean="0">
              <a:latin typeface="Microsoft JhengHei" pitchFamily="34" charset="-120"/>
              <a:ea typeface="Microsoft JhengHei" pitchFamily="34" charset="-120"/>
            </a:endParaRPr>
          </a:p>
          <a:p>
            <a:pPr eaLnBrk="1" hangingPunct="1">
              <a:lnSpc>
                <a:spcPct val="110000"/>
              </a:lnSpc>
              <a:buFont typeface="Arial" charset="0"/>
              <a:buNone/>
            </a:pPr>
            <a:r>
              <a:rPr lang="en-US" altLang="zh-TW" smtClean="0">
                <a:latin typeface="Microsoft JhengHei" pitchFamily="34" charset="-120"/>
                <a:ea typeface="Microsoft JhengHei" pitchFamily="34" charset="-120"/>
              </a:rPr>
              <a:t>(C)</a:t>
            </a:r>
            <a:r>
              <a:rPr lang="zh-TW" altLang="en-US" smtClean="0">
                <a:latin typeface="Microsoft JhengHei" pitchFamily="34" charset="-120"/>
                <a:ea typeface="Microsoft JhengHei" pitchFamily="34" charset="-120"/>
              </a:rPr>
              <a:t>同志身分遭軍隊歧視，應著重兩性平權的倡導　</a:t>
            </a:r>
            <a:endParaRPr lang="en-US" altLang="zh-TW" smtClean="0">
              <a:latin typeface="Microsoft JhengHei" pitchFamily="34" charset="-120"/>
              <a:ea typeface="Microsoft JhengHei" pitchFamily="34" charset="-120"/>
            </a:endParaRPr>
          </a:p>
          <a:p>
            <a:pPr eaLnBrk="1" hangingPunct="1">
              <a:lnSpc>
                <a:spcPct val="110000"/>
              </a:lnSpc>
              <a:buFont typeface="Arial" charset="0"/>
              <a:buNone/>
            </a:pPr>
            <a:r>
              <a:rPr lang="en-US" altLang="zh-TW" smtClean="0">
                <a:latin typeface="Microsoft JhengHei" pitchFamily="34" charset="-120"/>
                <a:ea typeface="Microsoft JhengHei" pitchFamily="34" charset="-120"/>
              </a:rPr>
              <a:t>(D)</a:t>
            </a:r>
            <a:r>
              <a:rPr lang="zh-TW" altLang="en-US" smtClean="0">
                <a:latin typeface="Microsoft JhengHei" pitchFamily="34" charset="-120"/>
                <a:ea typeface="Microsoft JhengHei" pitchFamily="34" charset="-120"/>
              </a:rPr>
              <a:t>徵兵制國家雖強制徵召，但仍需考量不同群體的差異性。</a:t>
            </a:r>
            <a:endParaRPr lang="en-US" altLang="zh-TW" smtClean="0">
              <a:latin typeface="Microsoft JhengHei" pitchFamily="34" charset="-120"/>
              <a:ea typeface="Microsoft JhengHei" pitchFamily="34" charset="-120"/>
            </a:endParaRPr>
          </a:p>
        </p:txBody>
      </p:sp>
      <p:sp>
        <p:nvSpPr>
          <p:cNvPr id="6" name="框架 5"/>
          <p:cNvSpPr/>
          <p:nvPr/>
        </p:nvSpPr>
        <p:spPr>
          <a:xfrm>
            <a:off x="588963" y="3357563"/>
            <a:ext cx="7977187" cy="744537"/>
          </a:xfrm>
          <a:prstGeom prst="frame">
            <a:avLst>
              <a:gd name="adj1" fmla="val 6451"/>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endParaRPr kumimoji="0" lang="zh-TW" altLang="en-US">
              <a:solidFill>
                <a:schemeClr val="tx1"/>
              </a:solidFill>
            </a:endParaRPr>
          </a:p>
        </p:txBody>
      </p:sp>
      <p:sp>
        <p:nvSpPr>
          <p:cNvPr id="7" name="矩形 6"/>
          <p:cNvSpPr/>
          <p:nvPr/>
        </p:nvSpPr>
        <p:spPr>
          <a:xfrm>
            <a:off x="1058863" y="5216525"/>
            <a:ext cx="7026275" cy="954088"/>
          </a:xfrm>
          <a:prstGeom prst="rect">
            <a:avLst/>
          </a:prstGeom>
          <a:solidFill>
            <a:schemeClr val="accent2">
              <a:lumMod val="20000"/>
              <a:lumOff val="80000"/>
            </a:schemeClr>
          </a:solidFill>
        </p:spPr>
        <p:txBody>
          <a:bodyPr>
            <a:spAutoFit/>
          </a:bodyPr>
          <a:lstStyle/>
          <a:p>
            <a:pPr>
              <a:defRPr/>
            </a:pPr>
            <a:r>
              <a:rPr kumimoji="0" lang="zh-TW" altLang="zh-TW" sz="2800">
                <a:latin typeface="Microsoft JhengHei" pitchFamily="34" charset="-120"/>
                <a:ea typeface="Microsoft JhengHei" pitchFamily="34" charset="-120"/>
              </a:rPr>
              <a:t>【解析】</a:t>
            </a:r>
            <a:r>
              <a:rPr kumimoji="0" lang="en-US" altLang="zh-TW" sz="2800">
                <a:latin typeface="Microsoft JhengHei" pitchFamily="34" charset="-120"/>
                <a:ea typeface="Microsoft JhengHei" pitchFamily="34" charset="-120"/>
              </a:rPr>
              <a:t>(C) </a:t>
            </a:r>
            <a:r>
              <a:rPr kumimoji="0" lang="zh-TW" altLang="en-US" sz="2800">
                <a:latin typeface="Microsoft JhengHei" pitchFamily="34" charset="-120"/>
                <a:ea typeface="Microsoft JhengHei" pitchFamily="34" charset="-120"/>
              </a:rPr>
              <a:t>同志身份屬多元性別議題，應屬「多元性別權」</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標題 1"/>
          <p:cNvSpPr>
            <a:spLocks noGrp="1"/>
          </p:cNvSpPr>
          <p:nvPr>
            <p:ph type="title"/>
          </p:nvPr>
        </p:nvSpPr>
        <p:spPr>
          <a:xfrm>
            <a:off x="46038" y="158750"/>
            <a:ext cx="2244725" cy="746125"/>
          </a:xfrm>
        </p:spPr>
        <p:txBody>
          <a:bodyPr/>
          <a:lstStyle/>
          <a:p>
            <a:pPr eaLnBrk="1" hangingPunct="1"/>
            <a:r>
              <a:rPr lang="zh-TW" altLang="en-US" sz="3600" b="1" smtClean="0">
                <a:latin typeface="Microsoft JhengHei" pitchFamily="34" charset="-120"/>
                <a:ea typeface="Microsoft JhengHei" pitchFamily="34" charset="-120"/>
              </a:rPr>
              <a:t>歷屆試題</a:t>
            </a:r>
          </a:p>
        </p:txBody>
      </p:sp>
      <p:sp>
        <p:nvSpPr>
          <p:cNvPr id="64515" name="內容版面配置區 2"/>
          <p:cNvSpPr>
            <a:spLocks noGrp="1"/>
          </p:cNvSpPr>
          <p:nvPr>
            <p:ph idx="1"/>
          </p:nvPr>
        </p:nvSpPr>
        <p:spPr>
          <a:xfrm>
            <a:off x="628650" y="1292225"/>
            <a:ext cx="8239125" cy="4992688"/>
          </a:xfrm>
        </p:spPr>
        <p:txBody>
          <a:bodyPr/>
          <a:lstStyle/>
          <a:p>
            <a:pPr eaLnBrk="1" hangingPunct="1">
              <a:lnSpc>
                <a:spcPct val="150000"/>
              </a:lnSpc>
            </a:pPr>
            <a:r>
              <a:rPr lang="zh-TW" altLang="zh-TW" sz="3000" smtClean="0">
                <a:latin typeface="Microsoft JhengHei" pitchFamily="34" charset="-120"/>
                <a:ea typeface="Microsoft JhengHei" pitchFamily="34" charset="-120"/>
              </a:rPr>
              <a:t>行政機關為維護公共利益，必要時得限制或剝奪人民之自由及權利，但亦有侵害人權之虞。下列有關行政權行使可能構成侵害人民權利類別的事例，何者正確？</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內容版面配置區 1"/>
          <p:cNvSpPr>
            <a:spLocks noGrp="1"/>
          </p:cNvSpPr>
          <p:nvPr>
            <p:ph idx="1"/>
          </p:nvPr>
        </p:nvSpPr>
        <p:spPr>
          <a:xfrm>
            <a:off x="387350" y="598488"/>
            <a:ext cx="8515350" cy="5578475"/>
          </a:xfrm>
        </p:spPr>
        <p:txBody>
          <a:bodyPr/>
          <a:lstStyle/>
          <a:p>
            <a:pPr marL="0" indent="0" eaLnBrk="1" hangingPunct="1">
              <a:lnSpc>
                <a:spcPct val="150000"/>
              </a:lnSpc>
              <a:buFont typeface="Arial" charset="0"/>
              <a:buNone/>
            </a:pPr>
            <a:r>
              <a:rPr lang="en-US" altLang="zh-TW" smtClean="0">
                <a:latin typeface="Microsoft JhengHei" pitchFamily="34" charset="-120"/>
                <a:ea typeface="Microsoft JhengHei" pitchFamily="34" charset="-120"/>
              </a:rPr>
              <a:t>(A)</a:t>
            </a:r>
            <a:r>
              <a:rPr lang="zh-TW" altLang="zh-TW" smtClean="0">
                <a:latin typeface="Microsoft JhengHei" pitchFamily="34" charset="-120"/>
                <a:ea typeface="Microsoft JhengHei" pitchFamily="34" charset="-120"/>
              </a:rPr>
              <a:t>申請外籍配偶來臺定居遭拒，涉及侵害人身自由權</a:t>
            </a:r>
          </a:p>
          <a:p>
            <a:pPr marL="0" indent="0" eaLnBrk="1" hangingPunct="1">
              <a:lnSpc>
                <a:spcPct val="150000"/>
              </a:lnSpc>
              <a:buFont typeface="Arial" charset="0"/>
              <a:buNone/>
            </a:pPr>
            <a:r>
              <a:rPr lang="en-US" altLang="zh-TW" smtClean="0">
                <a:latin typeface="Microsoft JhengHei" pitchFamily="34" charset="-120"/>
                <a:ea typeface="Microsoft JhengHei" pitchFamily="34" charset="-120"/>
              </a:rPr>
              <a:t>(B)</a:t>
            </a:r>
            <a:r>
              <a:rPr lang="zh-TW" altLang="zh-TW" smtClean="0">
                <a:latin typeface="Microsoft JhengHei" pitchFamily="34" charset="-120"/>
                <a:ea typeface="Microsoft JhengHei" pitchFamily="34" charset="-120"/>
              </a:rPr>
              <a:t>罰款未繳清而不准辦理車輛過戶，涉及侵害隱私權</a:t>
            </a:r>
          </a:p>
          <a:p>
            <a:pPr marL="0" indent="0" eaLnBrk="1" hangingPunct="1">
              <a:lnSpc>
                <a:spcPct val="150000"/>
              </a:lnSpc>
              <a:buFont typeface="Arial" charset="0"/>
              <a:buNone/>
            </a:pPr>
            <a:r>
              <a:rPr lang="en-US" altLang="zh-TW" smtClean="0">
                <a:latin typeface="Microsoft JhengHei" pitchFamily="34" charset="-120"/>
                <a:ea typeface="Microsoft JhengHei" pitchFamily="34" charset="-120"/>
              </a:rPr>
              <a:t>(C)</a:t>
            </a:r>
            <a:r>
              <a:rPr lang="zh-TW" altLang="zh-TW" smtClean="0">
                <a:latin typeface="Microsoft JhengHei" pitchFamily="34" charset="-120"/>
                <a:ea typeface="Microsoft JhengHei" pitchFamily="34" charset="-120"/>
              </a:rPr>
              <a:t>基於信仰拒服兵役而被處罰，涉及侵害宗教自由權</a:t>
            </a:r>
          </a:p>
          <a:p>
            <a:pPr marL="0" indent="0" eaLnBrk="1" hangingPunct="1">
              <a:lnSpc>
                <a:spcPct val="150000"/>
              </a:lnSpc>
              <a:buFont typeface="Arial" charset="0"/>
              <a:buNone/>
            </a:pPr>
            <a:r>
              <a:rPr lang="en-US" altLang="zh-TW" smtClean="0">
                <a:latin typeface="Microsoft JhengHei" pitchFamily="34" charset="-120"/>
                <a:ea typeface="Microsoft JhengHei" pitchFamily="34" charset="-120"/>
              </a:rPr>
              <a:t>(D)</a:t>
            </a:r>
            <a:r>
              <a:rPr lang="zh-TW" altLang="zh-TW" smtClean="0">
                <a:latin typeface="Microsoft JhengHei" pitchFamily="34" charset="-120"/>
                <a:ea typeface="Microsoft JhengHei" pitchFamily="34" charset="-120"/>
              </a:rPr>
              <a:t>走上街頭抗議，遭警察驅離，涉及侵害集會自由權</a:t>
            </a:r>
          </a:p>
          <a:p>
            <a:pPr marL="0" indent="0" eaLnBrk="1" hangingPunct="1">
              <a:lnSpc>
                <a:spcPct val="150000"/>
              </a:lnSpc>
              <a:buFont typeface="Arial" charset="0"/>
              <a:buNone/>
            </a:pPr>
            <a:r>
              <a:rPr lang="en-US" altLang="zh-TW" smtClean="0">
                <a:latin typeface="Microsoft JhengHei" pitchFamily="34" charset="-120"/>
                <a:ea typeface="Microsoft JhengHei" pitchFamily="34" charset="-120"/>
              </a:rPr>
              <a:t>(E)</a:t>
            </a:r>
            <a:r>
              <a:rPr lang="zh-TW" altLang="zh-TW" smtClean="0">
                <a:latin typeface="Microsoft JhengHei" pitchFamily="34" charset="-120"/>
                <a:ea typeface="Microsoft JhengHei" pitchFamily="34" charset="-120"/>
              </a:rPr>
              <a:t>申請更改名字遭戶政事務所拒絕，涉及侵害姓名權</a:t>
            </a:r>
            <a:endParaRPr lang="zh-TW" altLang="en-US" smtClean="0">
              <a:latin typeface="Microsoft JhengHei" pitchFamily="34" charset="-120"/>
              <a:ea typeface="Microsoft JhengHei" pitchFamily="34" charset="-120"/>
            </a:endParaRPr>
          </a:p>
        </p:txBody>
      </p:sp>
      <p:sp>
        <p:nvSpPr>
          <p:cNvPr id="4" name="框架 3"/>
          <p:cNvSpPr/>
          <p:nvPr/>
        </p:nvSpPr>
        <p:spPr>
          <a:xfrm>
            <a:off x="357188" y="2214563"/>
            <a:ext cx="8602662" cy="625475"/>
          </a:xfrm>
          <a:prstGeom prst="frame">
            <a:avLst>
              <a:gd name="adj1" fmla="val 6451"/>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endParaRPr kumimoji="0" lang="zh-TW" altLang="en-US">
              <a:solidFill>
                <a:schemeClr val="tx1"/>
              </a:solidFill>
            </a:endParaRPr>
          </a:p>
        </p:txBody>
      </p:sp>
      <p:sp>
        <p:nvSpPr>
          <p:cNvPr id="5" name="框架 4"/>
          <p:cNvSpPr/>
          <p:nvPr/>
        </p:nvSpPr>
        <p:spPr>
          <a:xfrm>
            <a:off x="357188" y="2979738"/>
            <a:ext cx="8602662" cy="625475"/>
          </a:xfrm>
          <a:prstGeom prst="frame">
            <a:avLst>
              <a:gd name="adj1" fmla="val 6451"/>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endParaRPr kumimoji="0" lang="zh-TW" altLang="en-US">
              <a:solidFill>
                <a:schemeClr val="tx1"/>
              </a:solidFill>
            </a:endParaRPr>
          </a:p>
        </p:txBody>
      </p:sp>
      <p:sp>
        <p:nvSpPr>
          <p:cNvPr id="6" name="框架 5"/>
          <p:cNvSpPr/>
          <p:nvPr/>
        </p:nvSpPr>
        <p:spPr>
          <a:xfrm>
            <a:off x="357188" y="3762375"/>
            <a:ext cx="8602662" cy="625475"/>
          </a:xfrm>
          <a:prstGeom prst="frame">
            <a:avLst>
              <a:gd name="adj1" fmla="val 6451"/>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endParaRPr kumimoji="0" lang="zh-TW"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4)">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4)">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p:txBody>
          <a:bodyPr/>
          <a:lstStyle/>
          <a:p>
            <a:pPr marL="742950" indent="-742950" eaLnBrk="1" hangingPunct="1">
              <a:buFont typeface="Calibri Light" pitchFamily="34" charset="0"/>
              <a:buAutoNum type="arabicPeriod" startAt="2"/>
            </a:pPr>
            <a:r>
              <a:rPr lang="zh-TW" altLang="en-US" sz="3200" b="1" dirty="0" smtClean="0">
                <a:latin typeface="Microsoft JhengHei" pitchFamily="34" charset="-120"/>
                <a:ea typeface="Microsoft JhengHei" pitchFamily="34" charset="-120"/>
              </a:rPr>
              <a:t>天賦人權</a:t>
            </a:r>
            <a:r>
              <a:rPr lang="en-US" altLang="zh-TW" sz="3200" b="1" dirty="0" smtClean="0">
                <a:latin typeface="Microsoft JhengHei" pitchFamily="34" charset="-120"/>
                <a:ea typeface="Microsoft JhengHei" pitchFamily="34" charset="-120"/>
              </a:rPr>
              <a:t>(natural rights)</a:t>
            </a:r>
            <a:endParaRPr lang="zh-TW" altLang="en-US" sz="3200" b="1" dirty="0" smtClean="0">
              <a:latin typeface="Microsoft JhengHei" pitchFamily="34" charset="-120"/>
              <a:ea typeface="Microsoft JhengHei" pitchFamily="34" charset="-120"/>
            </a:endParaRPr>
          </a:p>
        </p:txBody>
      </p:sp>
      <p:sp>
        <p:nvSpPr>
          <p:cNvPr id="3" name="內容版面配置區 2"/>
          <p:cNvSpPr>
            <a:spLocks noGrp="1"/>
          </p:cNvSpPr>
          <p:nvPr>
            <p:ph idx="1"/>
          </p:nvPr>
        </p:nvSpPr>
        <p:spPr>
          <a:xfrm>
            <a:off x="628650" y="1609725"/>
            <a:ext cx="8021638" cy="4351338"/>
          </a:xfrm>
        </p:spPr>
        <p:txBody>
          <a:bodyPr/>
          <a:lstStyle/>
          <a:p>
            <a:pPr eaLnBrk="1" hangingPunct="1">
              <a:lnSpc>
                <a:spcPct val="150000"/>
              </a:lnSpc>
            </a:pPr>
            <a:r>
              <a:rPr lang="zh-TW" altLang="en-US" sz="3000" dirty="0" smtClean="0">
                <a:latin typeface="Microsoft JhengHei" pitchFamily="34" charset="-120"/>
                <a:ea typeface="Microsoft JhengHei" pitchFamily="34" charset="-120"/>
              </a:rPr>
              <a:t>天賦人權：十七、十八世紀，君主專制下的「君權神授」受到挑戰，洛克、盧梭等人的思想被美國「獨立宣言」（</a:t>
            </a:r>
            <a:r>
              <a:rPr lang="en-US" altLang="zh-TW" sz="3000" dirty="0" smtClean="0">
                <a:latin typeface="Microsoft JhengHei" pitchFamily="34" charset="-120"/>
                <a:ea typeface="Microsoft JhengHei" pitchFamily="34" charset="-120"/>
              </a:rPr>
              <a:t>1776</a:t>
            </a:r>
            <a:r>
              <a:rPr lang="zh-TW" altLang="en-US" sz="3000" dirty="0" smtClean="0">
                <a:latin typeface="Microsoft JhengHei" pitchFamily="34" charset="-120"/>
                <a:ea typeface="Microsoft JhengHei" pitchFamily="34" charset="-120"/>
              </a:rPr>
              <a:t>年）與法國「人權宣言」（</a:t>
            </a:r>
            <a:r>
              <a:rPr lang="en-US" altLang="zh-TW" sz="3000" dirty="0" smtClean="0">
                <a:latin typeface="Microsoft JhengHei" pitchFamily="34" charset="-120"/>
                <a:ea typeface="Microsoft JhengHei" pitchFamily="34" charset="-120"/>
              </a:rPr>
              <a:t>1789</a:t>
            </a:r>
            <a:r>
              <a:rPr lang="zh-TW" altLang="en-US" sz="3000" dirty="0" smtClean="0">
                <a:latin typeface="Microsoft JhengHei" pitchFamily="34" charset="-120"/>
                <a:ea typeface="Microsoft JhengHei" pitchFamily="34" charset="-120"/>
              </a:rPr>
              <a:t>年）所接受，成為對抗封建專制君主、建立民主共和的重要立論依據。</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06425" y="815975"/>
            <a:ext cx="7820025" cy="2778125"/>
          </a:xfrm>
          <a:prstGeom prst="rect">
            <a:avLst/>
          </a:prstGeom>
          <a:solidFill>
            <a:schemeClr val="accent2">
              <a:lumMod val="20000"/>
              <a:lumOff val="80000"/>
            </a:schemeClr>
          </a:solidFill>
        </p:spPr>
        <p:txBody>
          <a:bodyPr>
            <a:spAutoFit/>
          </a:bodyPr>
          <a:lstStyle/>
          <a:p>
            <a:pPr>
              <a:lnSpc>
                <a:spcPct val="150000"/>
              </a:lnSpc>
              <a:defRPr/>
            </a:pPr>
            <a:r>
              <a:rPr kumimoji="0" lang="zh-TW" altLang="zh-TW" sz="3000">
                <a:latin typeface="Microsoft JhengHei" pitchFamily="34" charset="-120"/>
                <a:ea typeface="Microsoft JhengHei" pitchFamily="34" charset="-120"/>
              </a:rPr>
              <a:t>【解析】</a:t>
            </a:r>
            <a:r>
              <a:rPr kumimoji="0" lang="en-US" altLang="zh-TW" sz="3000">
                <a:latin typeface="Microsoft JhengHei" pitchFamily="34" charset="-120"/>
                <a:ea typeface="Microsoft JhengHei" pitchFamily="34" charset="-120"/>
              </a:rPr>
              <a:t> (A)</a:t>
            </a:r>
            <a:r>
              <a:rPr kumimoji="0" lang="zh-TW" altLang="zh-TW" sz="3000">
                <a:latin typeface="Microsoft JhengHei" pitchFamily="34" charset="-120"/>
                <a:ea typeface="Microsoft JhengHei" pitchFamily="34" charset="-120"/>
              </a:rPr>
              <a:t>人身自由指個人身體與行動擁有不受限制的自由，與申請外籍配偶來臺相關事務遭拒無關。</a:t>
            </a:r>
            <a:r>
              <a:rPr kumimoji="0" lang="en-US" altLang="zh-TW" sz="3000">
                <a:latin typeface="Microsoft JhengHei" pitchFamily="34" charset="-120"/>
                <a:ea typeface="Microsoft JhengHei" pitchFamily="34" charset="-120"/>
              </a:rPr>
              <a:t>(B)</a:t>
            </a:r>
            <a:r>
              <a:rPr kumimoji="0" lang="zh-TW" altLang="zh-TW" sz="3000">
                <a:latin typeface="Microsoft JhengHei" pitchFamily="34" charset="-120"/>
                <a:ea typeface="Microsoft JhengHei" pitchFamily="34" charset="-120"/>
              </a:rPr>
              <a:t>隱私權為個人生活私密領域免於他人侵擾的權利，與車輛過戶問題無關。</a:t>
            </a:r>
            <a:endParaRPr kumimoji="0" lang="zh-TW" altLang="en-US" sz="3000">
              <a:latin typeface="Microsoft JhengHei" pitchFamily="34" charset="-120"/>
              <a:ea typeface="Microsoft JhengHei"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標題 1"/>
          <p:cNvSpPr>
            <a:spLocks noGrp="1"/>
          </p:cNvSpPr>
          <p:nvPr>
            <p:ph type="title"/>
          </p:nvPr>
        </p:nvSpPr>
        <p:spPr>
          <a:xfrm>
            <a:off x="628650" y="317500"/>
            <a:ext cx="7886700" cy="657225"/>
          </a:xfrm>
        </p:spPr>
        <p:txBody>
          <a:bodyPr/>
          <a:lstStyle/>
          <a:p>
            <a:pPr eaLnBrk="1" hangingPunct="1"/>
            <a:r>
              <a:rPr lang="zh-TW" altLang="en-US" sz="3600" b="1" smtClean="0">
                <a:latin typeface="Microsoft JhengHei" pitchFamily="34" charset="-120"/>
                <a:ea typeface="Microsoft JhengHei" pitchFamily="34" charset="-120"/>
              </a:rPr>
              <a:t>延伸資訊</a:t>
            </a:r>
            <a:r>
              <a:rPr lang="en-US" altLang="zh-TW" sz="3600" b="1" smtClean="0">
                <a:latin typeface="Microsoft JhengHei" pitchFamily="34" charset="-120"/>
                <a:ea typeface="Microsoft JhengHei" pitchFamily="34" charset="-120"/>
              </a:rPr>
              <a:t>(</a:t>
            </a:r>
            <a:r>
              <a:rPr lang="zh-TW" altLang="en-US" sz="3600" b="1" smtClean="0">
                <a:latin typeface="Microsoft JhengHei" pitchFamily="34" charset="-120"/>
                <a:ea typeface="Microsoft JhengHei" pitchFamily="34" charset="-120"/>
              </a:rPr>
              <a:t>一</a:t>
            </a:r>
            <a:r>
              <a:rPr lang="en-US" altLang="zh-TW" sz="3600" b="1" smtClean="0">
                <a:latin typeface="Microsoft JhengHei" pitchFamily="34" charset="-120"/>
                <a:ea typeface="Microsoft JhengHei" pitchFamily="34" charset="-120"/>
              </a:rPr>
              <a:t>)</a:t>
            </a:r>
            <a:endParaRPr lang="zh-TW" altLang="en-US" sz="3600" b="1" smtClean="0">
              <a:latin typeface="Microsoft JhengHei" pitchFamily="34" charset="-120"/>
              <a:ea typeface="Microsoft JhengHei" pitchFamily="34" charset="-120"/>
            </a:endParaRPr>
          </a:p>
        </p:txBody>
      </p:sp>
      <p:sp>
        <p:nvSpPr>
          <p:cNvPr id="67587" name="內容版面配置區 2"/>
          <p:cNvSpPr>
            <a:spLocks noGrp="1"/>
          </p:cNvSpPr>
          <p:nvPr>
            <p:ph idx="1"/>
          </p:nvPr>
        </p:nvSpPr>
        <p:spPr>
          <a:xfrm>
            <a:off x="628650" y="1035050"/>
            <a:ext cx="8226425" cy="5546725"/>
          </a:xfrm>
        </p:spPr>
        <p:txBody>
          <a:bodyPr/>
          <a:lstStyle/>
          <a:p>
            <a:pPr eaLnBrk="1" hangingPunct="1">
              <a:lnSpc>
                <a:spcPct val="130000"/>
              </a:lnSpc>
            </a:pPr>
            <a:r>
              <a:rPr lang="zh-TW" altLang="en-US" smtClean="0">
                <a:latin typeface="Microsoft JhengHei" pitchFamily="34" charset="-120"/>
                <a:ea typeface="Microsoft JhengHei" pitchFamily="34" charset="-120"/>
              </a:rPr>
              <a:t>書名：我袂放你一個人：律師，永遠的反抗者</a:t>
            </a:r>
            <a:endParaRPr lang="en-US" altLang="zh-TW" smtClean="0">
              <a:latin typeface="Microsoft JhengHei" pitchFamily="34" charset="-120"/>
              <a:ea typeface="Microsoft JhengHei" pitchFamily="34" charset="-120"/>
            </a:endParaRPr>
          </a:p>
          <a:p>
            <a:pPr eaLnBrk="1" hangingPunct="1">
              <a:lnSpc>
                <a:spcPct val="130000"/>
              </a:lnSpc>
            </a:pPr>
            <a:r>
              <a:rPr lang="zh-TW" altLang="en-US" smtClean="0">
                <a:latin typeface="Microsoft JhengHei" pitchFamily="34" charset="-120"/>
                <a:ea typeface="Microsoft JhengHei" pitchFamily="34" charset="-120"/>
              </a:rPr>
              <a:t>簡介：本書為邱律師記錄下自己，以及和一群一群熱情的律師及</a:t>
            </a:r>
            <a:r>
              <a:rPr lang="en-US" altLang="zh-TW" smtClean="0">
                <a:latin typeface="Microsoft JhengHei" pitchFamily="34" charset="-120"/>
                <a:ea typeface="Microsoft JhengHei" pitchFamily="34" charset="-120"/>
              </a:rPr>
              <a:t>NGO</a:t>
            </a:r>
            <a:r>
              <a:rPr lang="zh-TW" altLang="en-US" smtClean="0">
                <a:latin typeface="Microsoft JhengHei" pitchFamily="34" charset="-120"/>
                <a:ea typeface="Microsoft JhengHei" pitchFamily="34" charset="-120"/>
              </a:rPr>
              <a:t>夥伴，不想讓遇到「代誌」的當事人孤孤單單，通力合作的大大小小案例，如關廠工人案、洪仲丘案、鄭性澤案、太陽花學運案⋯⋯。由涉及的勞工法、軍法、刑法、集會遊行法等法案，從嫌疑與羈押、案件審理、上訴、判決、再審到死刑執行等程序，揭示台灣司法機器的種種問題。</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標題 1"/>
          <p:cNvSpPr>
            <a:spLocks noGrp="1"/>
          </p:cNvSpPr>
          <p:nvPr>
            <p:ph type="title"/>
          </p:nvPr>
        </p:nvSpPr>
        <p:spPr>
          <a:xfrm>
            <a:off x="628650" y="365125"/>
            <a:ext cx="7886700" cy="982663"/>
          </a:xfrm>
        </p:spPr>
        <p:txBody>
          <a:bodyPr/>
          <a:lstStyle/>
          <a:p>
            <a:pPr eaLnBrk="1" hangingPunct="1"/>
            <a:r>
              <a:rPr lang="zh-TW" altLang="en-US" sz="3600" b="1" smtClean="0">
                <a:latin typeface="Microsoft JhengHei" pitchFamily="34" charset="-120"/>
                <a:ea typeface="Microsoft JhengHei" pitchFamily="34" charset="-120"/>
              </a:rPr>
              <a:t>延伸資訊</a:t>
            </a:r>
            <a:r>
              <a:rPr lang="en-US" altLang="zh-TW" sz="3600" b="1" smtClean="0">
                <a:latin typeface="Microsoft JhengHei" pitchFamily="34" charset="-120"/>
                <a:ea typeface="Microsoft JhengHei" pitchFamily="34" charset="-120"/>
              </a:rPr>
              <a:t>(</a:t>
            </a:r>
            <a:r>
              <a:rPr lang="zh-TW" altLang="en-US" sz="3600" b="1" smtClean="0">
                <a:latin typeface="Microsoft JhengHei" pitchFamily="34" charset="-120"/>
                <a:ea typeface="Microsoft JhengHei" pitchFamily="34" charset="-120"/>
              </a:rPr>
              <a:t>二</a:t>
            </a:r>
            <a:r>
              <a:rPr lang="en-US" altLang="zh-TW" sz="3600" b="1" smtClean="0">
                <a:latin typeface="Microsoft JhengHei" pitchFamily="34" charset="-120"/>
                <a:ea typeface="Microsoft JhengHei" pitchFamily="34" charset="-120"/>
              </a:rPr>
              <a:t>)</a:t>
            </a:r>
            <a:endParaRPr lang="zh-TW" altLang="en-US" sz="3600" b="1" smtClean="0">
              <a:latin typeface="Microsoft JhengHei" pitchFamily="34" charset="-120"/>
              <a:ea typeface="Microsoft JhengHei" pitchFamily="34" charset="-120"/>
            </a:endParaRPr>
          </a:p>
        </p:txBody>
      </p:sp>
      <p:sp>
        <p:nvSpPr>
          <p:cNvPr id="68611" name="內容版面配置區 2"/>
          <p:cNvSpPr>
            <a:spLocks noGrp="1"/>
          </p:cNvSpPr>
          <p:nvPr>
            <p:ph idx="1"/>
          </p:nvPr>
        </p:nvSpPr>
        <p:spPr>
          <a:xfrm>
            <a:off x="628650" y="1452563"/>
            <a:ext cx="7886700" cy="4351337"/>
          </a:xfrm>
        </p:spPr>
        <p:txBody>
          <a:bodyPr/>
          <a:lstStyle/>
          <a:p>
            <a:pPr eaLnBrk="1" hangingPunct="1">
              <a:lnSpc>
                <a:spcPct val="140000"/>
              </a:lnSpc>
            </a:pPr>
            <a:r>
              <a:rPr lang="zh-TW" altLang="en-US" sz="3000" smtClean="0">
                <a:latin typeface="Microsoft JhengHei" pitchFamily="34" charset="-120"/>
                <a:ea typeface="Microsoft JhengHei" pitchFamily="34" charset="-120"/>
              </a:rPr>
              <a:t>原住民傳統領域議題</a:t>
            </a:r>
            <a:r>
              <a:rPr lang="en-US" altLang="zh-TW" sz="3000" smtClean="0">
                <a:latin typeface="Microsoft JhengHei" pitchFamily="34" charset="-120"/>
                <a:ea typeface="Microsoft JhengHei" pitchFamily="34" charset="-120"/>
              </a:rPr>
              <a:t>Q&amp;A</a:t>
            </a:r>
          </a:p>
          <a:p>
            <a:pPr eaLnBrk="1" hangingPunct="1">
              <a:lnSpc>
                <a:spcPct val="140000"/>
              </a:lnSpc>
            </a:pPr>
            <a:r>
              <a:rPr lang="en-US" altLang="zh-TW" sz="3000" smtClean="0">
                <a:latin typeface="Microsoft JhengHei" pitchFamily="34" charset="-120"/>
                <a:ea typeface="Microsoft JhengHei" pitchFamily="34" charset="-120"/>
                <a:hlinkClick r:id="rId2"/>
              </a:rPr>
              <a:t>https://goo.gl/A3riiB</a:t>
            </a:r>
            <a:endParaRPr lang="en-US" altLang="zh-TW" sz="3000" smtClean="0">
              <a:latin typeface="Microsoft JhengHei" pitchFamily="34" charset="-120"/>
              <a:ea typeface="Microsoft JhengHei" pitchFamily="34" charset="-120"/>
            </a:endParaRPr>
          </a:p>
          <a:p>
            <a:pPr eaLnBrk="1" hangingPunct="1">
              <a:lnSpc>
                <a:spcPct val="140000"/>
              </a:lnSpc>
            </a:pPr>
            <a:r>
              <a:rPr lang="zh-TW" altLang="en-US" sz="3000" smtClean="0">
                <a:latin typeface="Microsoft JhengHei" pitchFamily="34" charset="-120"/>
                <a:ea typeface="Microsoft JhengHei" pitchFamily="34" charset="-120"/>
              </a:rPr>
              <a:t>簡介：關於原住民傳統領域的相關問題與解答。包含「什麼是原住民傳統領域？」、「原住民傳統領域屬於誰？屬於個人嗎？」、「原住民部落傳統領域怎麼認定？」</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標題 1"/>
          <p:cNvSpPr>
            <a:spLocks noGrp="1"/>
          </p:cNvSpPr>
          <p:nvPr>
            <p:ph type="title"/>
          </p:nvPr>
        </p:nvSpPr>
        <p:spPr>
          <a:xfrm>
            <a:off x="628650" y="365125"/>
            <a:ext cx="7886700" cy="958850"/>
          </a:xfrm>
        </p:spPr>
        <p:txBody>
          <a:bodyPr/>
          <a:lstStyle/>
          <a:p>
            <a:pPr eaLnBrk="1" hangingPunct="1"/>
            <a:r>
              <a:rPr lang="zh-TW" altLang="en-US" sz="3600" b="1" smtClean="0">
                <a:latin typeface="Microsoft JhengHei" pitchFamily="34" charset="-120"/>
                <a:ea typeface="Microsoft JhengHei" pitchFamily="34" charset="-120"/>
              </a:rPr>
              <a:t>延伸資訊</a:t>
            </a:r>
            <a:r>
              <a:rPr lang="en-US" altLang="zh-TW" sz="3600" b="1" smtClean="0">
                <a:latin typeface="Microsoft JhengHei" pitchFamily="34" charset="-120"/>
                <a:ea typeface="Microsoft JhengHei" pitchFamily="34" charset="-120"/>
              </a:rPr>
              <a:t>(</a:t>
            </a:r>
            <a:r>
              <a:rPr lang="zh-TW" altLang="en-US" sz="3600" b="1" smtClean="0">
                <a:latin typeface="Microsoft JhengHei" pitchFamily="34" charset="-120"/>
                <a:ea typeface="Microsoft JhengHei" pitchFamily="34" charset="-120"/>
              </a:rPr>
              <a:t>三</a:t>
            </a:r>
            <a:r>
              <a:rPr lang="en-US" altLang="zh-TW" sz="3600" b="1" smtClean="0">
                <a:latin typeface="Microsoft JhengHei" pitchFamily="34" charset="-120"/>
                <a:ea typeface="Microsoft JhengHei" pitchFamily="34" charset="-120"/>
              </a:rPr>
              <a:t>)</a:t>
            </a:r>
            <a:endParaRPr lang="zh-TW" altLang="en-US" sz="3600" b="1" smtClean="0">
              <a:latin typeface="Microsoft JhengHei" pitchFamily="34" charset="-120"/>
              <a:ea typeface="Microsoft JhengHei" pitchFamily="34" charset="-120"/>
            </a:endParaRPr>
          </a:p>
        </p:txBody>
      </p:sp>
      <p:sp>
        <p:nvSpPr>
          <p:cNvPr id="69635" name="內容版面配置區 2"/>
          <p:cNvSpPr>
            <a:spLocks noGrp="1"/>
          </p:cNvSpPr>
          <p:nvPr>
            <p:ph idx="1"/>
          </p:nvPr>
        </p:nvSpPr>
        <p:spPr>
          <a:xfrm>
            <a:off x="628650" y="1347788"/>
            <a:ext cx="7886700" cy="4913312"/>
          </a:xfrm>
        </p:spPr>
        <p:txBody>
          <a:bodyPr/>
          <a:lstStyle/>
          <a:p>
            <a:pPr eaLnBrk="1" hangingPunct="1">
              <a:lnSpc>
                <a:spcPct val="140000"/>
              </a:lnSpc>
            </a:pPr>
            <a:r>
              <a:rPr lang="en-US" altLang="zh-TW" sz="3000" smtClean="0">
                <a:latin typeface="Microsoft JhengHei" pitchFamily="34" charset="-120"/>
                <a:ea typeface="Microsoft JhengHei" pitchFamily="34" charset="-120"/>
              </a:rPr>
              <a:t>〈</a:t>
            </a:r>
            <a:r>
              <a:rPr lang="zh-TW" altLang="en-US" sz="3000" smtClean="0">
                <a:latin typeface="Microsoft JhengHei" pitchFamily="34" charset="-120"/>
                <a:ea typeface="Microsoft JhengHei" pitchFamily="34" charset="-120"/>
              </a:rPr>
              <a:t>身心障礙者的現實生活：從聯合國身心障礙者權利公約談起</a:t>
            </a:r>
            <a:r>
              <a:rPr lang="en-US" altLang="zh-TW" sz="3000" smtClean="0">
                <a:latin typeface="Microsoft JhengHei" pitchFamily="34" charset="-120"/>
                <a:ea typeface="Microsoft JhengHei" pitchFamily="34" charset="-120"/>
              </a:rPr>
              <a:t>〉</a:t>
            </a:r>
          </a:p>
          <a:p>
            <a:pPr eaLnBrk="1" hangingPunct="1">
              <a:lnSpc>
                <a:spcPct val="140000"/>
              </a:lnSpc>
            </a:pPr>
            <a:r>
              <a:rPr lang="en-US" altLang="zh-TW" sz="3000" smtClean="0">
                <a:latin typeface="Microsoft JhengHei" pitchFamily="34" charset="-120"/>
                <a:ea typeface="Microsoft JhengHei" pitchFamily="34" charset="-120"/>
                <a:hlinkClick r:id="rId2"/>
              </a:rPr>
              <a:t>https://twstreetcorner.org/2018/06/26/panpeychun/</a:t>
            </a:r>
            <a:endParaRPr lang="en-US" altLang="zh-TW" sz="3000" smtClean="0">
              <a:latin typeface="Microsoft JhengHei" pitchFamily="34" charset="-120"/>
              <a:ea typeface="Microsoft JhengHei" pitchFamily="34" charset="-120"/>
            </a:endParaRPr>
          </a:p>
          <a:p>
            <a:pPr eaLnBrk="1" hangingPunct="1">
              <a:lnSpc>
                <a:spcPct val="140000"/>
              </a:lnSpc>
            </a:pPr>
            <a:r>
              <a:rPr lang="zh-TW" altLang="en-US" sz="3000" smtClean="0">
                <a:latin typeface="Microsoft JhengHei" pitchFamily="34" charset="-120"/>
                <a:ea typeface="Microsoft JhengHei" pitchFamily="34" charset="-120"/>
              </a:rPr>
              <a:t>本篇文章討論身心障礙者在公共社會的困境，包含身心障礙婦女、兒童與性侵害議題、身心障礙者的戀愛、婚姻與家庭方面的困境。</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r>
              <a:rPr lang="zh-TW" altLang="en-US" dirty="0" smtClean="0">
                <a:latin typeface="Microsoft JhengHei" pitchFamily="34" charset="-120"/>
                <a:ea typeface="Microsoft JhengHei" pitchFamily="34" charset="-120"/>
              </a:rPr>
              <a:t>君權神授</a:t>
            </a:r>
            <a:r>
              <a:rPr lang="en-US" altLang="zh-TW" dirty="0" smtClean="0">
                <a:latin typeface="Microsoft JhengHei" pitchFamily="34" charset="-120"/>
                <a:ea typeface="Microsoft JhengHei" pitchFamily="34" charset="-120"/>
              </a:rPr>
              <a:t>?</a:t>
            </a:r>
          </a:p>
          <a:p>
            <a:r>
              <a:rPr lang="zh-TW" altLang="en-US" b="1" dirty="0" smtClean="0">
                <a:latin typeface="Microsoft JhengHei" pitchFamily="34" charset="-120"/>
                <a:ea typeface="Microsoft JhengHei" pitchFamily="34" charset="-120"/>
              </a:rPr>
              <a:t>天賦人權</a:t>
            </a:r>
            <a:r>
              <a:rPr lang="en-US" altLang="zh-TW" b="1" dirty="0" smtClean="0">
                <a:latin typeface="Microsoft JhengHei" pitchFamily="34" charset="-120"/>
                <a:ea typeface="Microsoft JhengHei" pitchFamily="34" charset="-120"/>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投影片編號版面配置區 1"/>
          <p:cNvSpPr>
            <a:spLocks noGrp="1"/>
          </p:cNvSpPr>
          <p:nvPr>
            <p:ph type="sldNum" sz="quarter" idx="10"/>
          </p:nvPr>
        </p:nvSpPr>
        <p:spPr bwMode="auto">
          <a:noFill/>
          <a:ln>
            <a:miter lim="800000"/>
            <a:headEnd/>
            <a:tailEnd/>
          </a:ln>
        </p:spPr>
        <p:txBody>
          <a:bodyPr/>
          <a:lstStyle/>
          <a:p>
            <a:fld id="{90C72A1A-6636-4BD7-91CB-5014B5443339}" type="slidenum">
              <a:rPr lang="zh-TW" altLang="en-US" smtClean="0">
                <a:ea typeface="新細明體" charset="-120"/>
              </a:rPr>
              <a:pPr/>
              <a:t>14</a:t>
            </a:fld>
            <a:endParaRPr lang="en-US" altLang="zh-TW" smtClean="0">
              <a:ea typeface="新細明體" charset="-120"/>
            </a:endParaRPr>
          </a:p>
        </p:txBody>
      </p:sp>
      <p:sp>
        <p:nvSpPr>
          <p:cNvPr id="9219" name="內容版面配置區 2"/>
          <p:cNvSpPr>
            <a:spLocks noGrp="1"/>
          </p:cNvSpPr>
          <p:nvPr>
            <p:ph type="body" idx="4294967295"/>
          </p:nvPr>
        </p:nvSpPr>
        <p:spPr>
          <a:xfrm>
            <a:off x="250825" y="1268413"/>
            <a:ext cx="8642350" cy="3816350"/>
          </a:xfrm>
        </p:spPr>
        <p:txBody>
          <a:bodyPr/>
          <a:lstStyle/>
          <a:p>
            <a:pPr eaLnBrk="1" hangingPunct="1">
              <a:spcAft>
                <a:spcPts val="500"/>
              </a:spcAft>
            </a:pPr>
            <a:r>
              <a:rPr lang="zh-TW" altLang="en-US" smtClean="0">
                <a:ea typeface="標楷體" pitchFamily="65" charset="-120"/>
              </a:rPr>
              <a:t>近代的民主與自由觀念始於英國。</a:t>
            </a:r>
          </a:p>
          <a:p>
            <a:pPr eaLnBrk="1" hangingPunct="1">
              <a:spcAft>
                <a:spcPts val="500"/>
              </a:spcAft>
            </a:pPr>
            <a:r>
              <a:rPr lang="zh-TW" altLang="en-US" smtClean="0">
                <a:ea typeface="標楷體" pitchFamily="65" charset="-120"/>
              </a:rPr>
              <a:t>當時歐洲各國君主為強調統治的正當性，仍普遍援引「君權神授」的概念，認為君主在俗世的統治正當性，來自於上帝的認可及賦予。</a:t>
            </a:r>
            <a:endParaRPr lang="en-US" altLang="zh-TW" smtClean="0">
              <a:ea typeface="標楷體" pitchFamily="65" charset="-120"/>
            </a:endParaRPr>
          </a:p>
          <a:p>
            <a:pPr eaLnBrk="1" hangingPunct="1">
              <a:spcAft>
                <a:spcPts val="500"/>
              </a:spcAft>
            </a:pPr>
            <a:r>
              <a:rPr lang="zh-TW" altLang="en-US" smtClean="0">
                <a:ea typeface="標楷體" pitchFamily="65" charset="-120"/>
              </a:rPr>
              <a:t>「君權神授」</a:t>
            </a:r>
            <a:r>
              <a:rPr lang="en-US" altLang="zh-TW" smtClean="0">
                <a:ea typeface="標楷體" pitchFamily="65" charset="-120"/>
              </a:rPr>
              <a:t>:</a:t>
            </a:r>
            <a:r>
              <a:rPr lang="zh-TW" altLang="en-US" smtClean="0">
                <a:ea typeface="標楷體" pitchFamily="65" charset="-120"/>
              </a:rPr>
              <a:t>上帝至高無上、君王權力來自上帝、人民只有服從的義務</a:t>
            </a:r>
            <a:r>
              <a:rPr lang="en-US" altLang="zh-TW" smtClean="0">
                <a:ea typeface="標楷體" pitchFamily="65" charset="-120"/>
              </a:rPr>
              <a:t>(</a:t>
            </a:r>
            <a:r>
              <a:rPr lang="zh-TW" altLang="en-US" smtClean="0"/>
              <a:t>奉天承運，皇帝詔曰</a:t>
            </a:r>
            <a:r>
              <a:rPr lang="en-US" altLang="zh-TW" smtClean="0"/>
              <a:t>)</a:t>
            </a:r>
            <a:r>
              <a:rPr lang="zh-TW" altLang="en-US" smtClean="0">
                <a:ea typeface="標楷體" pitchFamily="65" charset="-120"/>
              </a:rPr>
              <a:t>。</a:t>
            </a:r>
          </a:p>
          <a:p>
            <a:pPr eaLnBrk="1" hangingPunct="1">
              <a:spcAft>
                <a:spcPts val="500"/>
              </a:spcAft>
            </a:pPr>
            <a:r>
              <a:rPr lang="zh-TW" altLang="en-US" smtClean="0">
                <a:ea typeface="標楷體" pitchFamily="65" charset="-120"/>
              </a:rPr>
              <a:t>然而，這樣的觀念不斷的受到挑戰。</a:t>
            </a:r>
          </a:p>
          <a:p>
            <a:pPr eaLnBrk="1" hangingPunct="1"/>
            <a:endParaRPr lang="zh-TW" altLang="en-US" smtClean="0">
              <a:ea typeface="標楷體" pitchFamily="65" charset="-120"/>
            </a:endParaRPr>
          </a:p>
        </p:txBody>
      </p:sp>
      <p:pic>
        <p:nvPicPr>
          <p:cNvPr id="9220" name="Picture 5" descr="3"/>
          <p:cNvPicPr>
            <a:picLocks noChangeAspect="1" noChangeArrowheads="1"/>
          </p:cNvPicPr>
          <p:nvPr/>
        </p:nvPicPr>
        <p:blipFill>
          <a:blip r:embed="rId2"/>
          <a:srcRect/>
          <a:stretch>
            <a:fillRect/>
          </a:stretch>
        </p:blipFill>
        <p:spPr bwMode="auto">
          <a:xfrm>
            <a:off x="7213600" y="5084763"/>
            <a:ext cx="1568450" cy="1277937"/>
          </a:xfrm>
          <a:prstGeom prst="rect">
            <a:avLst/>
          </a:prstGeom>
          <a:noFill/>
          <a:ln w="9525">
            <a:noFill/>
            <a:miter lim="800000"/>
            <a:headEnd/>
            <a:tailEnd/>
          </a:ln>
        </p:spPr>
      </p:pic>
      <p:sp>
        <p:nvSpPr>
          <p:cNvPr id="15366" name="Rectangle 6"/>
          <p:cNvSpPr>
            <a:spLocks noChangeArrowheads="1"/>
          </p:cNvSpPr>
          <p:nvPr/>
        </p:nvSpPr>
        <p:spPr bwMode="auto">
          <a:xfrm>
            <a:off x="0" y="0"/>
            <a:ext cx="7448550" cy="762000"/>
          </a:xfrm>
          <a:prstGeom prst="rect">
            <a:avLst/>
          </a:prstGeom>
          <a:noFill/>
          <a:ln>
            <a:noFill/>
          </a:ln>
          <a:effectLst>
            <a:prstShdw prst="shdw17" dist="17961" dir="2700000">
              <a:schemeClr val="accent1">
                <a:gamma/>
                <a:shade val="60000"/>
                <a:invGamma/>
              </a:schemeClr>
            </a:prstShdw>
          </a:effectLst>
          <a:extLst>
            <a:ext uri="{909E8E84-426E-40DD-AFC4-6F175D3DCCD1}"/>
            <a:ext uri="{91240B29-F687-4F45-9708-019B960494DF}"/>
          </a:extLst>
        </p:spPr>
        <p:txBody>
          <a:bodyPr wrap="none">
            <a:spAutoFit/>
          </a:bodyPr>
          <a:lstStyle/>
          <a:p>
            <a:pPr>
              <a:defRPr/>
            </a:pPr>
            <a:r>
              <a:rPr kumimoji="0" lang="zh-TW" altLang="en-US" sz="4400" b="1" dirty="0">
                <a:solidFill>
                  <a:srgbClr val="FF0000"/>
                </a:solidFill>
                <a:ea typeface="標楷體" pitchFamily="65" charset="-120"/>
              </a:rPr>
              <a:t>一、「天賦人權」理念的緣起</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投影片編號版面配置區 1"/>
          <p:cNvSpPr>
            <a:spLocks noGrp="1"/>
          </p:cNvSpPr>
          <p:nvPr>
            <p:ph type="sldNum" sz="quarter" idx="10"/>
          </p:nvPr>
        </p:nvSpPr>
        <p:spPr bwMode="auto">
          <a:noFill/>
          <a:ln>
            <a:miter lim="800000"/>
            <a:headEnd/>
            <a:tailEnd/>
          </a:ln>
        </p:spPr>
        <p:txBody>
          <a:bodyPr/>
          <a:lstStyle/>
          <a:p>
            <a:fld id="{85E48520-775E-4746-87CB-110D717BB9EF}" type="slidenum">
              <a:rPr lang="zh-TW" altLang="en-US" smtClean="0">
                <a:ea typeface="新細明體" charset="-120"/>
              </a:rPr>
              <a:pPr/>
              <a:t>15</a:t>
            </a:fld>
            <a:endParaRPr lang="en-US" altLang="zh-TW" smtClean="0">
              <a:ea typeface="新細明體" charset="-120"/>
            </a:endParaRPr>
          </a:p>
        </p:txBody>
      </p:sp>
      <p:sp>
        <p:nvSpPr>
          <p:cNvPr id="12291" name="標題 1"/>
          <p:cNvSpPr>
            <a:spLocks noGrp="1"/>
          </p:cNvSpPr>
          <p:nvPr>
            <p:ph type="title" idx="4294967295"/>
          </p:nvPr>
        </p:nvSpPr>
        <p:spPr>
          <a:xfrm>
            <a:off x="277813" y="836613"/>
            <a:ext cx="4006850" cy="576262"/>
          </a:xfrm>
          <a:solidFill>
            <a:srgbClr val="CC00CC"/>
          </a:solidFill>
        </p:spPr>
        <p:txBody>
          <a:bodyPr/>
          <a:lstStyle/>
          <a:p>
            <a:pPr eaLnBrk="1" hangingPunct="1"/>
            <a:r>
              <a:rPr lang="zh-TW" altLang="en-US" sz="3000" smtClean="0">
                <a:ea typeface="標楷體" pitchFamily="65" charset="-120"/>
              </a:rPr>
              <a:t>君權神授觀念受到挑戰</a:t>
            </a:r>
          </a:p>
        </p:txBody>
      </p:sp>
      <p:graphicFrame>
        <p:nvGraphicFramePr>
          <p:cNvPr id="21539" name="Group 35"/>
          <p:cNvGraphicFramePr>
            <a:graphicFrameLocks noGrp="1"/>
          </p:cNvGraphicFramePr>
          <p:nvPr/>
        </p:nvGraphicFramePr>
        <p:xfrm>
          <a:off x="179388" y="1484313"/>
          <a:ext cx="8713787" cy="4365626"/>
        </p:xfrm>
        <a:graphic>
          <a:graphicData uri="http://schemas.openxmlformats.org/drawingml/2006/table">
            <a:tbl>
              <a:tblPr/>
              <a:tblGrid>
                <a:gridCol w="993059"/>
                <a:gridCol w="1001198"/>
                <a:gridCol w="3766924"/>
                <a:gridCol w="1368281"/>
                <a:gridCol w="1584325"/>
              </a:tblGrid>
              <a:tr h="4267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smtClean="0">
                          <a:ln>
                            <a:noFill/>
                          </a:ln>
                          <a:solidFill>
                            <a:srgbClr val="FFFFFF"/>
                          </a:solidFill>
                          <a:effectLst/>
                          <a:latin typeface="標楷體" pitchFamily="65" charset="-120"/>
                          <a:ea typeface="標楷體" pitchFamily="65" charset="-120"/>
                        </a:rPr>
                        <a:t>學者</a:t>
                      </a:r>
                      <a:endParaRPr kumimoji="0" lang="zh-TW" altLang="en-US" sz="2800" b="1" i="0" u="none" strike="noStrike" cap="none" normalizeH="0" baseline="0" dirty="0" smtClean="0">
                        <a:ln>
                          <a:noFill/>
                        </a:ln>
                        <a:solidFill>
                          <a:srgbClr val="FFFFFF"/>
                        </a:solidFill>
                        <a:effectLst/>
                        <a:latin typeface="標楷體" pitchFamily="65" charset="-120"/>
                        <a:ea typeface="標楷體" pitchFamily="65" charset="-120"/>
                        <a:cs typeface="Times New Roman" pitchFamily="18"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smtClean="0">
                          <a:ln>
                            <a:noFill/>
                          </a:ln>
                          <a:solidFill>
                            <a:srgbClr val="FFFFFF"/>
                          </a:solidFill>
                          <a:effectLst/>
                          <a:latin typeface="標楷體" pitchFamily="65" charset="-120"/>
                          <a:ea typeface="標楷體" pitchFamily="65" charset="-120"/>
                        </a:rPr>
                        <a:t>主張</a:t>
                      </a:r>
                      <a:endParaRPr kumimoji="0" lang="zh-TW" altLang="en-US" sz="2800" b="1" i="0" u="none" strike="noStrike" cap="none" normalizeH="0" baseline="0" dirty="0" smtClean="0">
                        <a:ln>
                          <a:noFill/>
                        </a:ln>
                        <a:solidFill>
                          <a:srgbClr val="FFFFFF"/>
                        </a:solidFill>
                        <a:effectLst/>
                        <a:latin typeface="標楷體" pitchFamily="65" charset="-120"/>
                        <a:ea typeface="標楷體" pitchFamily="65" charset="-120"/>
                        <a:cs typeface="Times New Roman" pitchFamily="18"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smtClean="0">
                          <a:ln>
                            <a:noFill/>
                          </a:ln>
                          <a:solidFill>
                            <a:srgbClr val="FFFFFF"/>
                          </a:solidFill>
                          <a:effectLst/>
                          <a:latin typeface="標楷體" pitchFamily="65" charset="-120"/>
                          <a:ea typeface="標楷體" pitchFamily="65" charset="-120"/>
                        </a:rPr>
                        <a:t>權利起源</a:t>
                      </a:r>
                      <a:endParaRPr kumimoji="0" lang="zh-TW" altLang="en-US" sz="2800" b="1" i="0" u="none" strike="noStrike" cap="none" normalizeH="0" baseline="0" smtClean="0">
                        <a:ln>
                          <a:noFill/>
                        </a:ln>
                        <a:solidFill>
                          <a:srgbClr val="FFFFFF"/>
                        </a:solidFill>
                        <a:effectLst/>
                        <a:latin typeface="標楷體" pitchFamily="65" charset="-120"/>
                        <a:ea typeface="標楷體" pitchFamily="65" charset="-120"/>
                        <a:cs typeface="Times New Roman" pitchFamily="18"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smtClean="0">
                          <a:ln>
                            <a:noFill/>
                          </a:ln>
                          <a:solidFill>
                            <a:srgbClr val="FFFFFF"/>
                          </a:solidFill>
                          <a:effectLst/>
                          <a:latin typeface="標楷體" pitchFamily="65" charset="-120"/>
                          <a:ea typeface="標楷體" pitchFamily="65" charset="-120"/>
                        </a:rPr>
                        <a:t>著作</a:t>
                      </a:r>
                      <a:endParaRPr kumimoji="0" lang="zh-TW" altLang="en-US" sz="2800" b="1" i="0" u="none" strike="noStrike" cap="none" normalizeH="0" baseline="0" dirty="0" smtClean="0">
                        <a:ln>
                          <a:noFill/>
                        </a:ln>
                        <a:solidFill>
                          <a:srgbClr val="FFFFFF"/>
                        </a:solidFill>
                        <a:effectLst/>
                        <a:latin typeface="標楷體" pitchFamily="65" charset="-120"/>
                        <a:ea typeface="標楷體" pitchFamily="65" charset="-120"/>
                        <a:cs typeface="Times New Roman" pitchFamily="18"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smtClean="0">
                          <a:ln>
                            <a:noFill/>
                          </a:ln>
                          <a:solidFill>
                            <a:srgbClr val="FFFFFF"/>
                          </a:solidFill>
                          <a:effectLst/>
                          <a:latin typeface="標楷體" pitchFamily="65" charset="-120"/>
                          <a:ea typeface="標楷體" pitchFamily="65" charset="-120"/>
                        </a:rPr>
                        <a:t>影響</a:t>
                      </a:r>
                      <a:endParaRPr kumimoji="0" lang="zh-TW" altLang="en-US" sz="2800" b="1" i="0" u="none" strike="noStrike" cap="none" normalizeH="0" baseline="0" dirty="0" smtClean="0">
                        <a:ln>
                          <a:noFill/>
                        </a:ln>
                        <a:solidFill>
                          <a:srgbClr val="FFFFFF"/>
                        </a:solidFill>
                        <a:effectLst/>
                        <a:latin typeface="標楷體" pitchFamily="65" charset="-120"/>
                        <a:ea typeface="標楷體" pitchFamily="65" charset="-120"/>
                        <a:cs typeface="Times New Roman" pitchFamily="18" charset="0"/>
                      </a:endParaRPr>
                    </a:p>
                  </a:txBody>
                  <a:tcPr marL="68582" marR="6858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8056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smtClean="0">
                          <a:ln>
                            <a:noFill/>
                          </a:ln>
                          <a:solidFill>
                            <a:srgbClr val="FFFFFF"/>
                          </a:solidFill>
                          <a:effectLst/>
                          <a:latin typeface="標楷體" pitchFamily="65" charset="-120"/>
                          <a:ea typeface="標楷體" pitchFamily="65" charset="-120"/>
                          <a:cs typeface="Times New Roman" pitchFamily="18" charset="0"/>
                        </a:rPr>
                        <a:t>英國洛克</a:t>
                      </a:r>
                    </a:p>
                  </a:txBody>
                  <a:tcPr marL="68582" marR="6858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dirty="0" smtClean="0">
                          <a:ln>
                            <a:noFill/>
                          </a:ln>
                          <a:solidFill>
                            <a:srgbClr val="000000"/>
                          </a:solidFill>
                          <a:effectLst/>
                          <a:latin typeface="標楷體" pitchFamily="65" charset="-120"/>
                          <a:ea typeface="標楷體" pitchFamily="65" charset="-120"/>
                        </a:rPr>
                        <a:t>自然權利</a:t>
                      </a:r>
                      <a:endParaRPr kumimoji="0" lang="zh-TW" altLang="en-US" sz="28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endParaRPr>
                    </a:p>
                  </a:txBody>
                  <a:tcPr marL="68582" marR="6858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dirty="0" smtClean="0">
                          <a:ln>
                            <a:noFill/>
                          </a:ln>
                          <a:solidFill>
                            <a:srgbClr val="000000"/>
                          </a:solidFill>
                          <a:effectLst/>
                          <a:latin typeface="標楷體" pitchFamily="65" charset="-120"/>
                          <a:ea typeface="標楷體" pitchFamily="65" charset="-120"/>
                        </a:rPr>
                        <a:t>生命權、自由權、財產權等與生俱來，任何人都不能侵犯和剝奪。奠定的「天賦人權」理念</a:t>
                      </a:r>
                      <a:endParaRPr kumimoji="0" lang="zh-TW" altLang="en-US" sz="28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endParaRPr>
                    </a:p>
                  </a:txBody>
                  <a:tcPr marL="68582" marR="6858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dirty="0" smtClean="0">
                          <a:ln>
                            <a:noFill/>
                          </a:ln>
                          <a:solidFill>
                            <a:srgbClr val="000000"/>
                          </a:solidFill>
                          <a:effectLst/>
                          <a:latin typeface="標楷體" pitchFamily="65" charset="-120"/>
                          <a:ea typeface="標楷體" pitchFamily="65" charset="-120"/>
                        </a:rPr>
                        <a:t>政府論</a:t>
                      </a:r>
                      <a:endParaRPr kumimoji="0" lang="zh-TW" altLang="en-US" sz="28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endParaRPr>
                    </a:p>
                  </a:txBody>
                  <a:tcPr marL="68582" marR="6858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dirty="0" smtClean="0">
                          <a:ln>
                            <a:noFill/>
                          </a:ln>
                          <a:solidFill>
                            <a:srgbClr val="000000"/>
                          </a:solidFill>
                          <a:effectLst/>
                          <a:latin typeface="標楷體" pitchFamily="65" charset="-120"/>
                          <a:ea typeface="標楷體" pitchFamily="65" charset="-120"/>
                        </a:rPr>
                        <a:t>出現在</a:t>
                      </a:r>
                      <a:endParaRPr kumimoji="0" lang="en-US" altLang="zh-TW" sz="2800" b="0" i="0" u="none" strike="noStrike" cap="none" normalizeH="0" baseline="0" dirty="0" smtClean="0">
                        <a:ln>
                          <a:noFill/>
                        </a:ln>
                        <a:solidFill>
                          <a:srgbClr val="000000"/>
                        </a:solidFill>
                        <a:effectLst/>
                        <a:latin typeface="標楷體" pitchFamily="65" charset="-120"/>
                        <a:ea typeface="標楷體"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dirty="0" smtClean="0">
                          <a:ln>
                            <a:noFill/>
                          </a:ln>
                          <a:solidFill>
                            <a:srgbClr val="000000"/>
                          </a:solidFill>
                          <a:effectLst/>
                          <a:latin typeface="標楷體" pitchFamily="65" charset="-120"/>
                          <a:ea typeface="標楷體" pitchFamily="65" charset="-120"/>
                        </a:rPr>
                        <a:t>美國獨立宣言以及法國人權宣言</a:t>
                      </a:r>
                      <a:endParaRPr kumimoji="0" lang="zh-TW" altLang="en-US" sz="28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endParaRPr>
                    </a:p>
                  </a:txBody>
                  <a:tcPr marL="68582" marR="6858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13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smtClean="0">
                          <a:ln>
                            <a:noFill/>
                          </a:ln>
                          <a:solidFill>
                            <a:srgbClr val="FFFFFF"/>
                          </a:solidFill>
                          <a:effectLst/>
                          <a:latin typeface="標楷體" pitchFamily="65" charset="-120"/>
                          <a:ea typeface="標楷體" pitchFamily="65" charset="-120"/>
                        </a:rPr>
                        <a:t>法國盧梭</a:t>
                      </a:r>
                      <a:endParaRPr kumimoji="0" lang="zh-TW" altLang="en-US" sz="2800" b="1" i="0" u="none" strike="noStrike" cap="none" normalizeH="0" baseline="0" dirty="0" smtClean="0">
                        <a:ln>
                          <a:noFill/>
                        </a:ln>
                        <a:solidFill>
                          <a:srgbClr val="FFFFFF"/>
                        </a:solidFill>
                        <a:effectLst/>
                        <a:latin typeface="標楷體" pitchFamily="65" charset="-120"/>
                        <a:ea typeface="標楷體" pitchFamily="65" charset="-120"/>
                        <a:cs typeface="Times New Roman" pitchFamily="18" charset="0"/>
                      </a:endParaRPr>
                    </a:p>
                  </a:txBody>
                  <a:tcPr marL="68582" marR="6858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dirty="0" smtClean="0">
                          <a:ln>
                            <a:noFill/>
                          </a:ln>
                          <a:solidFill>
                            <a:srgbClr val="000000"/>
                          </a:solidFill>
                          <a:effectLst/>
                          <a:latin typeface="標楷體" pitchFamily="65" charset="-120"/>
                          <a:ea typeface="標楷體" pitchFamily="65" charset="-120"/>
                        </a:rPr>
                        <a:t>人生而自由</a:t>
                      </a:r>
                      <a:endParaRPr kumimoji="0" lang="zh-TW" altLang="en-US" sz="28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endParaRPr>
                    </a:p>
                  </a:txBody>
                  <a:tcPr marL="68582" marR="6858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dirty="0" smtClean="0">
                          <a:ln>
                            <a:noFill/>
                          </a:ln>
                          <a:solidFill>
                            <a:srgbClr val="000000"/>
                          </a:solidFill>
                          <a:effectLst/>
                          <a:latin typeface="標楷體" pitchFamily="65" charset="-120"/>
                          <a:ea typeface="標楷體" pitchFamily="65" charset="-120"/>
                        </a:rPr>
                        <a:t>承繼洛克的觀念，奠定「天賦人權」理念</a:t>
                      </a:r>
                      <a:endParaRPr kumimoji="0" lang="zh-TW" altLang="en-US" sz="28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endParaRPr>
                    </a:p>
                  </a:txBody>
                  <a:tcPr marL="68582" marR="6858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dirty="0" smtClean="0">
                          <a:ln>
                            <a:noFill/>
                          </a:ln>
                          <a:solidFill>
                            <a:srgbClr val="000000"/>
                          </a:solidFill>
                          <a:effectLst/>
                          <a:latin typeface="標楷體" pitchFamily="65" charset="-120"/>
                          <a:ea typeface="標楷體" pitchFamily="65" charset="-120"/>
                        </a:rPr>
                        <a:t>民約論（社會契約論）</a:t>
                      </a:r>
                      <a:endParaRPr kumimoji="0" lang="zh-TW" altLang="en-US" sz="28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endParaRPr>
                    </a:p>
                  </a:txBody>
                  <a:tcPr marL="68582" marR="6858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800" b="0" i="0" u="none" strike="noStrike" cap="none" normalizeH="0" baseline="0" dirty="0" smtClean="0">
                        <a:ln>
                          <a:noFill/>
                        </a:ln>
                        <a:solidFill>
                          <a:srgbClr val="000000"/>
                        </a:solidFill>
                        <a:effectLst/>
                        <a:latin typeface="標楷體" pitchFamily="65" charset="-120"/>
                        <a:ea typeface="標楷體" pitchFamily="65" charset="-120"/>
                        <a:cs typeface="Times New Roman" pitchFamily="18" charset="0"/>
                      </a:endParaRPr>
                    </a:p>
                  </a:txBody>
                  <a:tcPr marL="68576" marR="68576"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12317" name="Rectangle 8"/>
          <p:cNvSpPr>
            <a:spLocks noChangeArrowheads="1"/>
          </p:cNvSpPr>
          <p:nvPr/>
        </p:nvSpPr>
        <p:spPr bwMode="auto">
          <a:xfrm>
            <a:off x="-71438" y="-239713"/>
            <a:ext cx="9215438" cy="1143001"/>
          </a:xfrm>
          <a:prstGeom prst="rect">
            <a:avLst/>
          </a:prstGeom>
          <a:noFill/>
          <a:ln w="9525">
            <a:noFill/>
            <a:miter lim="800000"/>
            <a:headEnd/>
            <a:tailEnd/>
          </a:ln>
        </p:spPr>
        <p:txBody>
          <a:bodyPr anchor="ctr"/>
          <a:lstStyle/>
          <a:p>
            <a:r>
              <a:rPr kumimoji="0" lang="zh-TW" altLang="en-US" sz="4400" b="1">
                <a:solidFill>
                  <a:srgbClr val="FFFF00"/>
                </a:solidFill>
                <a:ea typeface="標楷體" pitchFamily="65" charset="-120"/>
              </a:rPr>
              <a:t>一、「天賦人權」理念的緣起</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編號版面配置區 1"/>
          <p:cNvSpPr>
            <a:spLocks noGrp="1"/>
          </p:cNvSpPr>
          <p:nvPr>
            <p:ph type="sldNum" sz="quarter" idx="10"/>
          </p:nvPr>
        </p:nvSpPr>
        <p:spPr bwMode="auto">
          <a:noFill/>
          <a:ln>
            <a:miter lim="800000"/>
            <a:headEnd/>
            <a:tailEnd/>
          </a:ln>
        </p:spPr>
        <p:txBody>
          <a:bodyPr/>
          <a:lstStyle/>
          <a:p>
            <a:fld id="{35DC39AA-C68E-4B55-BA9F-8FEA79D7D1C0}" type="slidenum">
              <a:rPr lang="zh-TW" altLang="en-US" smtClean="0">
                <a:ea typeface="新細明體" charset="-120"/>
              </a:rPr>
              <a:pPr/>
              <a:t>16</a:t>
            </a:fld>
            <a:endParaRPr lang="en-US" altLang="zh-TW" smtClean="0">
              <a:ea typeface="新細明體" charset="-120"/>
            </a:endParaRPr>
          </a:p>
        </p:txBody>
      </p:sp>
      <p:sp>
        <p:nvSpPr>
          <p:cNvPr id="11267" name="Rectangle 3"/>
          <p:cNvSpPr>
            <a:spLocks noGrp="1" noChangeArrowheads="1"/>
          </p:cNvSpPr>
          <p:nvPr>
            <p:ph type="body" idx="4294967295"/>
          </p:nvPr>
        </p:nvSpPr>
        <p:spPr>
          <a:xfrm>
            <a:off x="250825" y="806450"/>
            <a:ext cx="8642350" cy="3702050"/>
          </a:xfrm>
        </p:spPr>
        <p:txBody>
          <a:bodyPr/>
          <a:lstStyle/>
          <a:p>
            <a:pPr eaLnBrk="1" hangingPunct="1">
              <a:spcAft>
                <a:spcPts val="500"/>
              </a:spcAft>
              <a:buFont typeface="Arial" charset="0"/>
              <a:buNone/>
            </a:pPr>
            <a:r>
              <a:rPr lang="zh-TW" altLang="en-US" b="1" smtClean="0">
                <a:latin typeface="標楷體" pitchFamily="65" charset="-120"/>
                <a:ea typeface="標楷體" pitchFamily="65" charset="-120"/>
              </a:rPr>
              <a:t>自然權利（</a:t>
            </a:r>
            <a:r>
              <a:rPr lang="en-US" altLang="zh-TW" smtClean="0">
                <a:latin typeface="標楷體" pitchFamily="65" charset="-120"/>
                <a:ea typeface="標楷體" pitchFamily="65" charset="-120"/>
              </a:rPr>
              <a:t>natural rights</a:t>
            </a:r>
            <a:r>
              <a:rPr lang="zh-TW" altLang="en-US" b="1" smtClean="0">
                <a:latin typeface="標楷體" pitchFamily="65" charset="-120"/>
                <a:ea typeface="標楷體" pitchFamily="65" charset="-120"/>
              </a:rPr>
              <a:t>）</a:t>
            </a:r>
          </a:p>
          <a:p>
            <a:pPr eaLnBrk="1" hangingPunct="1">
              <a:spcAft>
                <a:spcPts val="500"/>
              </a:spcAft>
            </a:pPr>
            <a:r>
              <a:rPr lang="zh-TW" altLang="en-US" b="1" smtClean="0">
                <a:latin typeface="標楷體" pitchFamily="65" charset="-120"/>
                <a:ea typeface="標楷體" pitchFamily="65" charset="-120"/>
              </a:rPr>
              <a:t>洛克</a:t>
            </a:r>
            <a:r>
              <a:rPr lang="zh-TW" altLang="en-US" smtClean="0">
                <a:latin typeface="標楷體" pitchFamily="65" charset="-120"/>
                <a:ea typeface="標楷體" pitchFamily="65" charset="-120"/>
              </a:rPr>
              <a:t>認為在自然狀態的每個人，都應有足夠的理性來發現你我都是上帝的子民，被賦予同樣的價值與地位，因此必須尊重彼此的自然權利，而不能隨意侵犯。</a:t>
            </a:r>
          </a:p>
          <a:p>
            <a:pPr eaLnBrk="1" hangingPunct="1">
              <a:spcAft>
                <a:spcPts val="500"/>
              </a:spcAft>
            </a:pPr>
            <a:r>
              <a:rPr lang="zh-TW" altLang="en-US" smtClean="0">
                <a:latin typeface="標楷體" pitchFamily="65" charset="-120"/>
                <a:ea typeface="標楷體" pitchFamily="65" charset="-120"/>
              </a:rPr>
              <a:t>與生俱來的個人權利，包括</a:t>
            </a:r>
            <a:r>
              <a:rPr lang="zh-TW" altLang="en-US" b="1" smtClean="0">
                <a:solidFill>
                  <a:srgbClr val="FF0000"/>
                </a:solidFill>
                <a:latin typeface="標楷體" pitchFamily="65" charset="-120"/>
                <a:ea typeface="標楷體" pitchFamily="65" charset="-120"/>
              </a:rPr>
              <a:t>生命、自由及財產權等</a:t>
            </a:r>
            <a:r>
              <a:rPr lang="zh-TW" altLang="en-US" smtClean="0">
                <a:latin typeface="標楷體" pitchFamily="65" charset="-120"/>
                <a:ea typeface="標楷體" pitchFamily="65" charset="-120"/>
              </a:rPr>
              <a:t>。</a:t>
            </a:r>
          </a:p>
        </p:txBody>
      </p:sp>
      <p:pic>
        <p:nvPicPr>
          <p:cNvPr id="11268" name="Picture 4" descr="小辭典"/>
          <p:cNvPicPr>
            <a:picLocks noChangeAspect="1" noChangeArrowheads="1"/>
          </p:cNvPicPr>
          <p:nvPr/>
        </p:nvPicPr>
        <p:blipFill>
          <a:blip r:embed="rId2"/>
          <a:srcRect/>
          <a:stretch>
            <a:fillRect/>
          </a:stretch>
        </p:blipFill>
        <p:spPr bwMode="auto">
          <a:xfrm>
            <a:off x="-214313" y="-200025"/>
            <a:ext cx="2551113" cy="1079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20889" y="485423"/>
            <a:ext cx="6237111" cy="2308324"/>
          </a:xfrm>
          <a:prstGeom prst="rect">
            <a:avLst/>
          </a:prstGeom>
        </p:spPr>
        <p:txBody>
          <a:bodyPr wrap="square">
            <a:spAutoFit/>
          </a:bodyPr>
          <a:lstStyle/>
          <a:p>
            <a:r>
              <a:rPr lang="zh-TW" altLang="en-US" sz="3600" dirty="0" smtClean="0">
                <a:latin typeface="Microsoft JhengHei" pitchFamily="34" charset="-120"/>
                <a:ea typeface="Microsoft JhengHei" pitchFamily="34" charset="-120"/>
                <a:hlinkClick r:id="rId2"/>
              </a:rPr>
              <a:t>美國「獨立宣言」（</a:t>
            </a:r>
            <a:r>
              <a:rPr lang="en-US" altLang="zh-TW" sz="3600" dirty="0" smtClean="0">
                <a:latin typeface="Microsoft JhengHei" pitchFamily="34" charset="-120"/>
                <a:ea typeface="Microsoft JhengHei" pitchFamily="34" charset="-120"/>
                <a:hlinkClick r:id="rId2"/>
              </a:rPr>
              <a:t>1776</a:t>
            </a:r>
            <a:r>
              <a:rPr lang="zh-TW" altLang="en-US" sz="3600" dirty="0" smtClean="0">
                <a:latin typeface="Microsoft JhengHei" pitchFamily="34" charset="-120"/>
                <a:ea typeface="Microsoft JhengHei" pitchFamily="34" charset="-120"/>
                <a:hlinkClick r:id="rId2"/>
              </a:rPr>
              <a:t>年）</a:t>
            </a:r>
            <a:endParaRPr lang="en-US" altLang="zh-TW" sz="3600" dirty="0" smtClean="0">
              <a:latin typeface="Microsoft JhengHei" pitchFamily="34" charset="-120"/>
              <a:ea typeface="Microsoft JhengHei" pitchFamily="34" charset="-120"/>
            </a:endParaRPr>
          </a:p>
          <a:p>
            <a:endParaRPr lang="en-US" altLang="zh-TW" sz="3600" dirty="0" smtClean="0">
              <a:latin typeface="Microsoft JhengHei" pitchFamily="34" charset="-120"/>
              <a:ea typeface="Microsoft JhengHei" pitchFamily="34" charset="-120"/>
            </a:endParaRPr>
          </a:p>
          <a:p>
            <a:endParaRPr lang="en-US" altLang="zh-TW" sz="3600" dirty="0" smtClean="0">
              <a:latin typeface="Microsoft JhengHei" pitchFamily="34" charset="-120"/>
              <a:ea typeface="Microsoft JhengHei" pitchFamily="34" charset="-120"/>
            </a:endParaRPr>
          </a:p>
          <a:p>
            <a:r>
              <a:rPr lang="zh-TW" altLang="en-US" sz="3600" dirty="0" smtClean="0">
                <a:latin typeface="Microsoft JhengHei" pitchFamily="34" charset="-120"/>
                <a:ea typeface="Microsoft JhengHei" pitchFamily="34" charset="-120"/>
                <a:hlinkClick r:id="rId3"/>
              </a:rPr>
              <a:t>法國「人權宣言」</a:t>
            </a:r>
            <a:r>
              <a:rPr lang="zh-TW" altLang="en-US" sz="3600" dirty="0" smtClean="0">
                <a:latin typeface="Microsoft JhengHei" pitchFamily="34" charset="-120"/>
                <a:ea typeface="Microsoft JhengHei" pitchFamily="34" charset="-120"/>
              </a:rPr>
              <a:t>（</a:t>
            </a:r>
            <a:r>
              <a:rPr lang="en-US" altLang="zh-TW" sz="3600" dirty="0" smtClean="0">
                <a:latin typeface="Microsoft JhengHei" pitchFamily="34" charset="-120"/>
                <a:ea typeface="Microsoft JhengHei" pitchFamily="34" charset="-120"/>
              </a:rPr>
              <a:t>1789</a:t>
            </a:r>
            <a:r>
              <a:rPr lang="zh-TW" altLang="en-US" sz="3600" dirty="0" smtClean="0">
                <a:latin typeface="Microsoft JhengHei" pitchFamily="34" charset="-120"/>
                <a:ea typeface="Microsoft JhengHei" pitchFamily="34" charset="-120"/>
              </a:rPr>
              <a:t>年）</a:t>
            </a:r>
            <a:endParaRPr lang="zh-TW" altLang="en-US" sz="3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r>
              <a:rPr lang="zh-TW" altLang="en-US" dirty="0" smtClean="0"/>
              <a:t>具有公民身分的權利主體</a:t>
            </a:r>
            <a:r>
              <a:rPr lang="en-US" altLang="zh-TW" dirty="0" smtClean="0"/>
              <a:t>:</a:t>
            </a:r>
            <a:r>
              <a:rPr lang="zh-TW" altLang="en-US" dirty="0" smtClean="0"/>
              <a:t>從特殊到普遍</a:t>
            </a:r>
            <a:endParaRPr lang="en-US" altLang="zh-TW" dirty="0" smtClean="0"/>
          </a:p>
          <a:p>
            <a:r>
              <a:rPr lang="zh-TW" altLang="en-US" dirty="0" smtClean="0">
                <a:hlinkClick r:id="rId2"/>
              </a:rPr>
              <a:t>美國憲法</a:t>
            </a:r>
            <a:r>
              <a:rPr lang="en-US" altLang="zh-TW" dirty="0" smtClean="0">
                <a:hlinkClick r:id="rId2"/>
              </a:rPr>
              <a:t>&amp;13</a:t>
            </a:r>
            <a:r>
              <a:rPr lang="zh-TW" altLang="en-US" dirty="0" smtClean="0">
                <a:hlinkClick r:id="rId2"/>
              </a:rPr>
              <a:t>條修正案</a:t>
            </a:r>
            <a:endParaRPr lang="en-US" altLang="zh-TW" dirty="0" smtClean="0"/>
          </a:p>
          <a:p>
            <a:r>
              <a:rPr lang="zh-TW" altLang="en-US" dirty="0" smtClean="0"/>
              <a:t>在合眾國境內受合眾國管轄的任何地方，奴隸制和強制勞役都不得存在，但作為對於依法判罪的人的犯罪的懲罰除外</a:t>
            </a:r>
            <a:endParaRPr lang="zh-TW"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內容版面配置區 8"/>
          <p:cNvSpPr>
            <a:spLocks noGrp="1"/>
          </p:cNvSpPr>
          <p:nvPr>
            <p:ph idx="1"/>
          </p:nvPr>
        </p:nvSpPr>
        <p:spPr>
          <a:xfrm>
            <a:off x="628650" y="1382713"/>
            <a:ext cx="7886700" cy="4794250"/>
          </a:xfrm>
        </p:spPr>
        <p:txBody>
          <a:bodyPr/>
          <a:lstStyle/>
          <a:p>
            <a:pPr eaLnBrk="1" hangingPunct="1">
              <a:lnSpc>
                <a:spcPct val="150000"/>
              </a:lnSpc>
            </a:pPr>
            <a:r>
              <a:rPr lang="zh-TW" altLang="en-US" sz="3000" smtClean="0">
                <a:latin typeface="Microsoft JhengHei" pitchFamily="34" charset="-120"/>
                <a:ea typeface="Microsoft JhengHei" pitchFamily="34" charset="-120"/>
              </a:rPr>
              <a:t>在</a:t>
            </a:r>
            <a:r>
              <a:rPr lang="en-US" altLang="zh-TW" sz="3000" smtClean="0">
                <a:latin typeface="Microsoft JhengHei" pitchFamily="34" charset="-120"/>
                <a:ea typeface="Microsoft JhengHei" pitchFamily="34" charset="-120"/>
              </a:rPr>
              <a:t>1918</a:t>
            </a:r>
            <a:r>
              <a:rPr lang="zh-TW" altLang="en-US" sz="3000" smtClean="0">
                <a:latin typeface="Microsoft JhengHei" pitchFamily="34" charset="-120"/>
                <a:ea typeface="Microsoft JhengHei" pitchFamily="34" charset="-120"/>
              </a:rPr>
              <a:t>年</a:t>
            </a:r>
            <a:r>
              <a:rPr lang="en-US" altLang="zh-TW" sz="3000" smtClean="0">
                <a:latin typeface="Microsoft JhengHei" pitchFamily="34" charset="-120"/>
                <a:ea typeface="Microsoft JhengHei" pitchFamily="34" charset="-120"/>
              </a:rPr>
              <a:t>2</a:t>
            </a:r>
            <a:r>
              <a:rPr lang="zh-TW" altLang="en-US" sz="3000" smtClean="0">
                <a:latin typeface="Microsoft JhengHei" pitchFamily="34" charset="-120"/>
                <a:ea typeface="Microsoft JhengHei" pitchFamily="34" charset="-120"/>
              </a:rPr>
              <a:t>月</a:t>
            </a:r>
            <a:r>
              <a:rPr lang="en-US" altLang="zh-TW" sz="3000" smtClean="0">
                <a:latin typeface="Microsoft JhengHei" pitchFamily="34" charset="-120"/>
                <a:ea typeface="Microsoft JhengHei" pitchFamily="34" charset="-120"/>
              </a:rPr>
              <a:t>6</a:t>
            </a:r>
            <a:r>
              <a:rPr lang="zh-TW" altLang="en-US" sz="3000" smtClean="0">
                <a:latin typeface="Microsoft JhengHei" pitchFamily="34" charset="-120"/>
                <a:ea typeface="Microsoft JhengHei" pitchFamily="34" charset="-120"/>
              </a:rPr>
              <a:t>日之前，英國女性不能參加議會選舉投票，即使是劍橋大學畢業的女博士，到議會選舉時，地位跟精神病人和罪犯一樣，沒有投票資格。</a:t>
            </a:r>
          </a:p>
        </p:txBody>
      </p:sp>
      <p:grpSp>
        <p:nvGrpSpPr>
          <p:cNvPr id="12291" name="群組 3"/>
          <p:cNvGrpSpPr>
            <a:grpSpLocks/>
          </p:cNvGrpSpPr>
          <p:nvPr/>
        </p:nvGrpSpPr>
        <p:grpSpPr bwMode="auto">
          <a:xfrm>
            <a:off x="92075" y="57150"/>
            <a:ext cx="2251075" cy="1050925"/>
            <a:chOff x="0" y="0"/>
            <a:chExt cx="2251710" cy="1051560"/>
          </a:xfrm>
        </p:grpSpPr>
        <p:sp>
          <p:nvSpPr>
            <p:cNvPr id="5" name="框架 4"/>
            <p:cNvSpPr/>
            <p:nvPr/>
          </p:nvSpPr>
          <p:spPr>
            <a:xfrm>
              <a:off x="0" y="0"/>
              <a:ext cx="2251710" cy="1051560"/>
            </a:xfrm>
            <a:prstGeom prst="fram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chemeClr val="tx1"/>
                </a:solidFill>
              </a:endParaRPr>
            </a:p>
          </p:txBody>
        </p:sp>
        <p:sp>
          <p:nvSpPr>
            <p:cNvPr id="12293" name="文字方塊 5"/>
            <p:cNvSpPr txBox="1">
              <a:spLocks noChangeArrowheads="1"/>
            </p:cNvSpPr>
            <p:nvPr/>
          </p:nvSpPr>
          <p:spPr bwMode="auto">
            <a:xfrm>
              <a:off x="217170" y="228600"/>
              <a:ext cx="1826141" cy="584775"/>
            </a:xfrm>
            <a:prstGeom prst="rect">
              <a:avLst/>
            </a:prstGeom>
            <a:noFill/>
            <a:ln w="9525">
              <a:noFill/>
              <a:miter lim="800000"/>
              <a:headEnd/>
              <a:tailEnd/>
            </a:ln>
          </p:spPr>
          <p:txBody>
            <a:bodyPr wrap="none">
              <a:spAutoFit/>
            </a:bodyPr>
            <a:lstStyle/>
            <a:p>
              <a:r>
                <a:rPr kumimoji="0" lang="zh-TW" altLang="en-US" sz="3200" b="1">
                  <a:latin typeface="Microsoft JhengHei" pitchFamily="34" charset="-120"/>
                  <a:ea typeface="Microsoft JhengHei" pitchFamily="34" charset="-120"/>
                </a:rPr>
                <a:t>生活實例</a:t>
              </a: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42937" y="1451328"/>
            <a:ext cx="7880173" cy="4401205"/>
          </a:xfrm>
          <a:prstGeom prst="rect">
            <a:avLst/>
          </a:prstGeom>
        </p:spPr>
        <p:txBody>
          <a:bodyPr wrap="square">
            <a:spAutoFit/>
          </a:bodyPr>
          <a:lstStyle/>
          <a:p>
            <a:pPr>
              <a:spcBef>
                <a:spcPts val="0"/>
              </a:spcBef>
              <a:spcAft>
                <a:spcPts val="1200"/>
              </a:spcAft>
              <a:defRPr/>
            </a:pPr>
            <a:r>
              <a:rPr kumimoji="0" lang="zh-TW" altLang="en-US" sz="4000" b="0" dirty="0">
                <a:latin typeface="+mn-ea"/>
                <a:ea typeface="新細明體" pitchFamily="18" charset="-120"/>
              </a:rPr>
              <a:t>成績</a:t>
            </a:r>
            <a:r>
              <a:rPr kumimoji="0" lang="en-US" altLang="zh-TW" sz="4000" b="0" dirty="0">
                <a:latin typeface="+mn-ea"/>
                <a:ea typeface="新細明體" pitchFamily="18" charset="-120"/>
              </a:rPr>
              <a:t>:</a:t>
            </a:r>
          </a:p>
          <a:p>
            <a:pPr>
              <a:spcBef>
                <a:spcPts val="0"/>
              </a:spcBef>
              <a:spcAft>
                <a:spcPts val="1200"/>
              </a:spcAft>
              <a:defRPr/>
            </a:pPr>
            <a:r>
              <a:rPr kumimoji="0" lang="zh-TW" altLang="en-US" sz="4000" b="0" dirty="0">
                <a:latin typeface="+mn-ea"/>
                <a:ea typeface="新細明體" pitchFamily="18" charset="-120"/>
              </a:rPr>
              <a:t>段</a:t>
            </a:r>
            <a:r>
              <a:rPr kumimoji="0" lang="en-US" altLang="zh-TW" sz="4000" b="0" dirty="0">
                <a:latin typeface="+mn-ea"/>
                <a:ea typeface="新細明體" pitchFamily="18" charset="-120"/>
              </a:rPr>
              <a:t>1</a:t>
            </a:r>
            <a:r>
              <a:rPr kumimoji="0" lang="zh-TW" altLang="en-US" sz="4000" b="0" dirty="0">
                <a:latin typeface="+mn-ea"/>
                <a:ea typeface="新細明體" pitchFamily="18" charset="-120"/>
              </a:rPr>
              <a:t> </a:t>
            </a:r>
            <a:r>
              <a:rPr kumimoji="0" lang="en-US" altLang="zh-TW" sz="4000" b="0" dirty="0">
                <a:latin typeface="+mn-ea"/>
                <a:ea typeface="新細明體" pitchFamily="18" charset="-120"/>
              </a:rPr>
              <a:t>20%</a:t>
            </a:r>
            <a:r>
              <a:rPr kumimoji="0" lang="zh-TW" altLang="en-US" sz="4000" b="0" dirty="0">
                <a:latin typeface="+mn-ea"/>
                <a:ea typeface="新細明體" pitchFamily="18" charset="-120"/>
              </a:rPr>
              <a:t> </a:t>
            </a:r>
            <a:endParaRPr kumimoji="0" lang="en-US" altLang="zh-TW" sz="4000" b="0" dirty="0">
              <a:latin typeface="+mn-ea"/>
              <a:ea typeface="新細明體" pitchFamily="18" charset="-120"/>
            </a:endParaRPr>
          </a:p>
          <a:p>
            <a:pPr>
              <a:spcBef>
                <a:spcPts val="0"/>
              </a:spcBef>
              <a:spcAft>
                <a:spcPts val="1200"/>
              </a:spcAft>
              <a:defRPr/>
            </a:pPr>
            <a:r>
              <a:rPr kumimoji="0" lang="zh-TW" altLang="en-US" sz="4000" b="0" dirty="0">
                <a:latin typeface="+mn-ea"/>
                <a:ea typeface="新細明體" pitchFamily="18" charset="-120"/>
              </a:rPr>
              <a:t>段</a:t>
            </a:r>
            <a:r>
              <a:rPr kumimoji="0" lang="en-US" altLang="zh-TW" sz="4000" b="0" dirty="0">
                <a:latin typeface="+mn-ea"/>
                <a:ea typeface="新細明體" pitchFamily="18" charset="-120"/>
              </a:rPr>
              <a:t>2 20% </a:t>
            </a:r>
          </a:p>
          <a:p>
            <a:pPr>
              <a:spcBef>
                <a:spcPts val="0"/>
              </a:spcBef>
              <a:spcAft>
                <a:spcPts val="1200"/>
              </a:spcAft>
              <a:defRPr/>
            </a:pPr>
            <a:r>
              <a:rPr kumimoji="0" lang="zh-TW" altLang="en-US" sz="4000" b="0" dirty="0" smtClean="0">
                <a:latin typeface="+mn-ea"/>
                <a:ea typeface="新細明體" pitchFamily="18" charset="-120"/>
              </a:rPr>
              <a:t>段</a:t>
            </a:r>
            <a:r>
              <a:rPr kumimoji="0" lang="en-US" altLang="zh-TW" sz="4000" b="0" dirty="0">
                <a:latin typeface="+mn-ea"/>
                <a:ea typeface="新細明體" pitchFamily="18" charset="-120"/>
              </a:rPr>
              <a:t>3 20%</a:t>
            </a:r>
          </a:p>
          <a:p>
            <a:pPr>
              <a:spcBef>
                <a:spcPts val="0"/>
              </a:spcBef>
              <a:spcAft>
                <a:spcPts val="1200"/>
              </a:spcAft>
              <a:defRPr/>
            </a:pPr>
            <a:r>
              <a:rPr kumimoji="0" lang="zh-TW" altLang="en-US" sz="4000" b="0" dirty="0">
                <a:latin typeface="+mn-ea"/>
                <a:ea typeface="新細明體" pitchFamily="18" charset="-120"/>
              </a:rPr>
              <a:t>平時 </a:t>
            </a:r>
            <a:r>
              <a:rPr kumimoji="0" lang="en-US" altLang="zh-TW" sz="4000" b="0" dirty="0">
                <a:latin typeface="+mn-ea"/>
                <a:ea typeface="新細明體" pitchFamily="18" charset="-120"/>
              </a:rPr>
              <a:t>40%(</a:t>
            </a:r>
            <a:r>
              <a:rPr kumimoji="0" lang="zh-TW" altLang="en-US" sz="4000" b="0" dirty="0">
                <a:latin typeface="+mn-ea"/>
                <a:ea typeface="新細明體" pitchFamily="18" charset="-120"/>
              </a:rPr>
              <a:t>上課態度、作業、講義、平時考</a:t>
            </a:r>
            <a:r>
              <a:rPr kumimoji="0" lang="en-US" altLang="zh-TW" sz="4000" b="0" dirty="0" smtClean="0">
                <a:latin typeface="+mn-ea"/>
                <a:ea typeface="新細明體" pitchFamily="18" charset="-120"/>
              </a:rPr>
              <a:t>)</a:t>
            </a:r>
            <a:endParaRPr kumimoji="0" lang="zh-TW" altLang="en-US" sz="4000" b="0" dirty="0">
              <a:latin typeface="+mn-ea"/>
              <a:ea typeface="新細明體" pitchFamily="18" charset="-12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p:nvPr>
        </p:nvSpPr>
        <p:spPr>
          <a:xfrm>
            <a:off x="661988" y="328613"/>
            <a:ext cx="6318250" cy="1325562"/>
          </a:xfrm>
        </p:spPr>
        <p:txBody>
          <a:bodyPr/>
          <a:lstStyle/>
          <a:p>
            <a:pPr eaLnBrk="1" hangingPunct="1"/>
            <a:r>
              <a:rPr lang="zh-TW" altLang="en-US" sz="3600" b="1" smtClean="0">
                <a:solidFill>
                  <a:srgbClr val="000000"/>
                </a:solidFill>
                <a:latin typeface="Microsoft JhengHei" pitchFamily="34" charset="-120"/>
                <a:ea typeface="Microsoft JhengHei" pitchFamily="34" charset="-120"/>
              </a:rPr>
              <a:t>二、</a:t>
            </a:r>
            <a:r>
              <a:rPr lang="zh-TW" altLang="en-US" sz="3600" b="1" smtClean="0">
                <a:latin typeface="Microsoft JhengHei" pitchFamily="34" charset="-120"/>
                <a:ea typeface="Microsoft JhengHei" pitchFamily="34" charset="-120"/>
              </a:rPr>
              <a:t>公民權利內涵的擴展</a:t>
            </a:r>
          </a:p>
        </p:txBody>
      </p:sp>
      <p:pic>
        <p:nvPicPr>
          <p:cNvPr id="14339" name="Picture 4" descr="äººç±», æå©, æ, æ­¦å¨, ææ, å¸¦åºéä¸ç½, çç±, èªç±, æ¿æ²», Svg"/>
          <p:cNvPicPr>
            <a:picLocks noChangeAspect="1" noChangeArrowheads="1"/>
          </p:cNvPicPr>
          <p:nvPr/>
        </p:nvPicPr>
        <p:blipFill>
          <a:blip r:embed="rId3" cstate="print"/>
          <a:srcRect/>
          <a:stretch>
            <a:fillRect/>
          </a:stretch>
        </p:blipFill>
        <p:spPr bwMode="auto">
          <a:xfrm>
            <a:off x="750888" y="1852613"/>
            <a:ext cx="7777162" cy="3889375"/>
          </a:xfrm>
          <a:prstGeom prst="rect">
            <a:avLst/>
          </a:prstGeom>
          <a:noFill/>
          <a:ln w="9525">
            <a:noFill/>
            <a:miter lim="800000"/>
            <a:headEnd/>
            <a:tailEnd/>
          </a:ln>
        </p:spPr>
      </p:pic>
      <p:grpSp>
        <p:nvGrpSpPr>
          <p:cNvPr id="14340" name="群組 3"/>
          <p:cNvGrpSpPr>
            <a:grpSpLocks/>
          </p:cNvGrpSpPr>
          <p:nvPr/>
        </p:nvGrpSpPr>
        <p:grpSpPr bwMode="auto">
          <a:xfrm>
            <a:off x="0" y="642938"/>
            <a:ext cx="5989638" cy="771525"/>
            <a:chOff x="0" y="642314"/>
            <a:chExt cx="5904367" cy="772734"/>
          </a:xfrm>
        </p:grpSpPr>
        <p:grpSp>
          <p:nvGrpSpPr>
            <p:cNvPr id="14341" name="群組 11"/>
            <p:cNvGrpSpPr>
              <a:grpSpLocks/>
            </p:cNvGrpSpPr>
            <p:nvPr/>
          </p:nvGrpSpPr>
          <p:grpSpPr bwMode="auto">
            <a:xfrm>
              <a:off x="0" y="642314"/>
              <a:ext cx="533413" cy="772734"/>
              <a:chOff x="0" y="1313645"/>
              <a:chExt cx="533413" cy="772734"/>
            </a:xfrm>
          </p:grpSpPr>
          <p:cxnSp>
            <p:nvCxnSpPr>
              <p:cNvPr id="7" name="直線接點 6"/>
              <p:cNvCxnSpPr/>
              <p:nvPr/>
            </p:nvCxnSpPr>
            <p:spPr>
              <a:xfrm flipV="1">
                <a:off x="0" y="1644362"/>
                <a:ext cx="532065" cy="44201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521112" y="1313645"/>
                <a:ext cx="12519" cy="772734"/>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6" name="直線接點 5"/>
            <p:cNvCxnSpPr/>
            <p:nvPr/>
          </p:nvCxnSpPr>
          <p:spPr>
            <a:xfrm flipV="1">
              <a:off x="532066" y="1388018"/>
              <a:ext cx="5372301" cy="12720"/>
            </a:xfrm>
            <a:prstGeom prst="line">
              <a:avLst/>
            </a:prstGeom>
            <a:ln w="19050"/>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5950" y="1279525"/>
            <a:ext cx="7886700" cy="4645025"/>
          </a:xfrm>
        </p:spPr>
        <p:txBody>
          <a:bodyPr/>
          <a:lstStyle/>
          <a:p>
            <a:pPr eaLnBrk="1" hangingPunct="1">
              <a:lnSpc>
                <a:spcPct val="150000"/>
              </a:lnSpc>
              <a:buFont typeface="Arial" charset="0"/>
              <a:buNone/>
            </a:pPr>
            <a:r>
              <a:rPr lang="en-US" altLang="zh-TW" sz="3000" dirty="0" smtClean="0">
                <a:latin typeface="Microsoft JhengHei" pitchFamily="34" charset="-120"/>
                <a:ea typeface="Microsoft JhengHei" pitchFamily="34" charset="-120"/>
              </a:rPr>
              <a:t>Q</a:t>
            </a:r>
            <a:r>
              <a:rPr lang="zh-TW" altLang="en-US" sz="3000" dirty="0" smtClean="0">
                <a:latin typeface="Microsoft JhengHei" pitchFamily="34" charset="-120"/>
                <a:ea typeface="Microsoft JhengHei" pitchFamily="34" charset="-120"/>
              </a:rPr>
              <a:t>：試說明公民身分擁有的權利有哪些內涵？</a:t>
            </a:r>
            <a:endParaRPr lang="en-US" altLang="zh-TW" sz="3000" dirty="0" smtClean="0">
              <a:latin typeface="Microsoft JhengHei" pitchFamily="34" charset="-120"/>
              <a:ea typeface="Microsoft JhengHei" pitchFamily="34" charset="-120"/>
            </a:endParaRPr>
          </a:p>
        </p:txBody>
      </p:sp>
      <p:grpSp>
        <p:nvGrpSpPr>
          <p:cNvPr id="13315" name="群組 6"/>
          <p:cNvGrpSpPr>
            <a:grpSpLocks/>
          </p:cNvGrpSpPr>
          <p:nvPr/>
        </p:nvGrpSpPr>
        <p:grpSpPr bwMode="auto">
          <a:xfrm>
            <a:off x="92075" y="57150"/>
            <a:ext cx="2743200" cy="1050925"/>
            <a:chOff x="0" y="0"/>
            <a:chExt cx="2743200" cy="1051560"/>
          </a:xfrm>
        </p:grpSpPr>
        <p:sp>
          <p:nvSpPr>
            <p:cNvPr id="8" name="框架 7"/>
            <p:cNvSpPr/>
            <p:nvPr/>
          </p:nvSpPr>
          <p:spPr>
            <a:xfrm>
              <a:off x="0" y="0"/>
              <a:ext cx="2743200" cy="1051560"/>
            </a:xfrm>
            <a:prstGeom prst="fram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chemeClr val="tx1"/>
                </a:solidFill>
              </a:endParaRPr>
            </a:p>
          </p:txBody>
        </p:sp>
        <p:sp>
          <p:nvSpPr>
            <p:cNvPr id="13317" name="文字方塊 8"/>
            <p:cNvSpPr txBox="1">
              <a:spLocks noChangeArrowheads="1"/>
            </p:cNvSpPr>
            <p:nvPr/>
          </p:nvSpPr>
          <p:spPr bwMode="auto">
            <a:xfrm>
              <a:off x="217170" y="228600"/>
              <a:ext cx="2236510" cy="584775"/>
            </a:xfrm>
            <a:prstGeom prst="rect">
              <a:avLst/>
            </a:prstGeom>
            <a:noFill/>
            <a:ln w="9525">
              <a:noFill/>
              <a:miter lim="800000"/>
              <a:headEnd/>
              <a:tailEnd/>
            </a:ln>
          </p:spPr>
          <p:txBody>
            <a:bodyPr wrap="none">
              <a:spAutoFit/>
            </a:bodyPr>
            <a:lstStyle/>
            <a:p>
              <a:r>
                <a:rPr kumimoji="0" lang="zh-TW" altLang="en-US" sz="3200" b="1">
                  <a:latin typeface="Microsoft JhengHei" pitchFamily="34" charset="-120"/>
                  <a:ea typeface="Microsoft JhengHei" pitchFamily="34" charset="-120"/>
                </a:rPr>
                <a:t>生活小考箱</a:t>
              </a: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smtClean="0">
                <a:latin typeface="Microsoft JhengHei" pitchFamily="34" charset="-120"/>
                <a:ea typeface="Microsoft JhengHei" pitchFamily="34" charset="-120"/>
              </a:rPr>
              <a:t>A</a:t>
            </a:r>
            <a:r>
              <a:rPr lang="zh-TW" altLang="en-US" dirty="0" smtClean="0">
                <a:latin typeface="Microsoft JhengHei" pitchFamily="34" charset="-120"/>
                <a:ea typeface="Microsoft JhengHei" pitchFamily="34" charset="-120"/>
              </a:rPr>
              <a:t>：狹義公民權利主要以參政權為主，廣義亦包括參與社會生活的言論自由、組織或參加工會、按照人的願望崇拜、與公然抗議反對政府政策等。</a:t>
            </a:r>
          </a:p>
          <a:p>
            <a:endParaRPr lang="zh-TW"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投影片編號版面配置區 1"/>
          <p:cNvSpPr>
            <a:spLocks noGrp="1"/>
          </p:cNvSpPr>
          <p:nvPr>
            <p:ph type="sldNum" sz="quarter" idx="10"/>
          </p:nvPr>
        </p:nvSpPr>
        <p:spPr bwMode="auto">
          <a:noFill/>
          <a:ln>
            <a:miter lim="800000"/>
            <a:headEnd/>
            <a:tailEnd/>
          </a:ln>
        </p:spPr>
        <p:txBody>
          <a:bodyPr/>
          <a:lstStyle/>
          <a:p>
            <a:fld id="{93EA8D26-27AF-497F-B96E-BC39D61E5F6F}" type="slidenum">
              <a:rPr lang="zh-TW" altLang="en-US" smtClean="0">
                <a:ea typeface="新細明體" charset="-120"/>
              </a:rPr>
              <a:pPr/>
              <a:t>23</a:t>
            </a:fld>
            <a:endParaRPr lang="en-US" altLang="zh-TW" smtClean="0">
              <a:ea typeface="新細明體" charset="-120"/>
            </a:endParaRPr>
          </a:p>
        </p:txBody>
      </p:sp>
      <p:sp>
        <p:nvSpPr>
          <p:cNvPr id="3" name="內容版面配置區 2"/>
          <p:cNvSpPr>
            <a:spLocks noGrp="1"/>
          </p:cNvSpPr>
          <p:nvPr>
            <p:ph idx="4294967295"/>
          </p:nvPr>
        </p:nvSpPr>
        <p:spPr>
          <a:xfrm>
            <a:off x="179388" y="1341438"/>
            <a:ext cx="8229600" cy="2886075"/>
          </a:xfrm>
        </p:spPr>
        <p:txBody>
          <a:bodyPr/>
          <a:lstStyle/>
          <a:p>
            <a:pPr eaLnBrk="1" hangingPunct="1">
              <a:spcAft>
                <a:spcPts val="500"/>
              </a:spcAft>
            </a:pPr>
            <a:r>
              <a:rPr lang="zh-TW" altLang="en-US" dirty="0" smtClean="0">
                <a:latin typeface="標楷體" pitchFamily="65" charset="-120"/>
                <a:ea typeface="標楷體" pitchFamily="65" charset="-120"/>
              </a:rPr>
              <a:t>學者瓦薩克（</a:t>
            </a:r>
            <a:r>
              <a:rPr lang="en-US" altLang="zh-TW" dirty="0" err="1" smtClean="0">
                <a:latin typeface="標楷體" pitchFamily="65" charset="-120"/>
                <a:ea typeface="標楷體" pitchFamily="65" charset="-120"/>
              </a:rPr>
              <a:t>Karel</a:t>
            </a:r>
            <a:r>
              <a:rPr lang="en-US" altLang="zh-TW" dirty="0" smtClean="0">
                <a:latin typeface="標楷體" pitchFamily="65" charset="-120"/>
                <a:ea typeface="標楷體" pitchFamily="65" charset="-120"/>
              </a:rPr>
              <a:t> Vasak,1929∼2015</a:t>
            </a:r>
            <a:r>
              <a:rPr lang="zh-TW" altLang="en-US" dirty="0" smtClean="0">
                <a:latin typeface="標楷體" pitchFamily="65" charset="-120"/>
                <a:ea typeface="標楷體" pitchFamily="65" charset="-120"/>
              </a:rPr>
              <a:t>）就提出三代人權的說法：</a:t>
            </a:r>
            <a:endParaRPr lang="en-US" altLang="zh-TW" dirty="0" smtClean="0">
              <a:latin typeface="標楷體" pitchFamily="65" charset="-120"/>
              <a:ea typeface="標楷體" pitchFamily="65" charset="-120"/>
            </a:endParaRPr>
          </a:p>
          <a:p>
            <a:pPr eaLnBrk="1" hangingPunct="1">
              <a:spcAft>
                <a:spcPts val="500"/>
              </a:spcAft>
              <a:buFont typeface="Arial" charset="0"/>
              <a:buNone/>
            </a:pPr>
            <a:r>
              <a:rPr lang="en-US" altLang="zh-TW" dirty="0" smtClean="0">
                <a:latin typeface="標楷體" pitchFamily="65" charset="-120"/>
                <a:ea typeface="標楷體" pitchFamily="65" charset="-120"/>
              </a:rPr>
              <a:t>1.</a:t>
            </a:r>
            <a:r>
              <a:rPr lang="zh-TW" altLang="en-US" dirty="0" smtClean="0">
                <a:latin typeface="標楷體" pitchFamily="65" charset="-120"/>
                <a:ea typeface="標楷體" pitchFamily="65" charset="-120"/>
              </a:rPr>
              <a:t>第一代人權：公民政治權利</a:t>
            </a:r>
            <a:endParaRPr lang="en-US" altLang="zh-TW" dirty="0" smtClean="0">
              <a:latin typeface="標楷體" pitchFamily="65" charset="-120"/>
              <a:ea typeface="標楷體" pitchFamily="65" charset="-120"/>
            </a:endParaRPr>
          </a:p>
          <a:p>
            <a:pPr eaLnBrk="1" hangingPunct="1">
              <a:spcAft>
                <a:spcPts val="500"/>
              </a:spcAft>
              <a:buFont typeface="Arial" charset="0"/>
              <a:buNone/>
            </a:pPr>
            <a:r>
              <a:rPr lang="en-US" altLang="zh-TW" dirty="0" smtClean="0">
                <a:latin typeface="標楷體" pitchFamily="65" charset="-120"/>
                <a:ea typeface="標楷體" pitchFamily="65" charset="-120"/>
              </a:rPr>
              <a:t>2.</a:t>
            </a:r>
            <a:r>
              <a:rPr lang="zh-TW" altLang="en-US" dirty="0" smtClean="0">
                <a:latin typeface="標楷體" pitchFamily="65" charset="-120"/>
                <a:ea typeface="標楷體" pitchFamily="65" charset="-120"/>
              </a:rPr>
              <a:t>第二代人權：經濟社會權利</a:t>
            </a:r>
          </a:p>
          <a:p>
            <a:pPr eaLnBrk="1" hangingPunct="1">
              <a:spcAft>
                <a:spcPts val="500"/>
              </a:spcAft>
              <a:buFont typeface="Arial" charset="0"/>
              <a:buNone/>
            </a:pPr>
            <a:r>
              <a:rPr lang="en-US" altLang="zh-TW" dirty="0" smtClean="0">
                <a:latin typeface="標楷體" pitchFamily="65" charset="-120"/>
                <a:ea typeface="標楷體" pitchFamily="65" charset="-120"/>
              </a:rPr>
              <a:t>3.</a:t>
            </a:r>
            <a:r>
              <a:rPr lang="zh-TW" altLang="en-US" dirty="0" smtClean="0">
                <a:latin typeface="標楷體" pitchFamily="65" charset="-120"/>
                <a:ea typeface="標楷體" pitchFamily="65" charset="-120"/>
              </a:rPr>
              <a:t>第三代人權：集體發展權利</a:t>
            </a:r>
          </a:p>
        </p:txBody>
      </p:sp>
      <p:sp>
        <p:nvSpPr>
          <p:cNvPr id="19460" name="Rectangle 8"/>
          <p:cNvSpPr>
            <a:spLocks noChangeArrowheads="1"/>
          </p:cNvSpPr>
          <p:nvPr/>
        </p:nvSpPr>
        <p:spPr bwMode="auto">
          <a:xfrm>
            <a:off x="-71438" y="-239713"/>
            <a:ext cx="9539288" cy="1143001"/>
          </a:xfrm>
          <a:prstGeom prst="rect">
            <a:avLst/>
          </a:prstGeom>
          <a:noFill/>
          <a:ln>
            <a:noFill/>
          </a:ln>
          <a:effectLst/>
          <a:extLst>
            <a:ext uri="{909E8E84-426E-40DD-AFC4-6F175D3DCCD1}"/>
            <a:ext uri="{91240B29-F687-4F45-9708-019B960494DF}"/>
            <a:ext uri="{AF507438-7753-43E0-B8FC-AC1667EBCBE1}"/>
          </a:extLst>
        </p:spPr>
        <p:txBody>
          <a:bodyPr anchor="ctr"/>
          <a:lstStyle/>
          <a:p>
            <a:pPr>
              <a:defRPr/>
            </a:pPr>
            <a:r>
              <a:rPr kumimoji="0" lang="zh-TW" altLang="en-US" sz="4400" b="1" spc="-200" dirty="0">
                <a:solidFill>
                  <a:srgbClr val="FF0000"/>
                </a:solidFill>
                <a:ea typeface="標楷體" pitchFamily="65" charset="-120"/>
              </a:rPr>
              <a:t>二、從天賦人權概念到聯合國人權宣言</a:t>
            </a:r>
          </a:p>
        </p:txBody>
      </p:sp>
      <p:sp>
        <p:nvSpPr>
          <p:cNvPr id="16389" name="標題 1"/>
          <p:cNvSpPr txBox="1">
            <a:spLocks/>
          </p:cNvSpPr>
          <p:nvPr/>
        </p:nvSpPr>
        <p:spPr bwMode="auto">
          <a:xfrm>
            <a:off x="179388" y="777875"/>
            <a:ext cx="8785225" cy="576263"/>
          </a:xfrm>
          <a:prstGeom prst="rect">
            <a:avLst/>
          </a:prstGeom>
          <a:noFill/>
          <a:ln w="9525">
            <a:noFill/>
            <a:miter lim="800000"/>
            <a:headEnd/>
            <a:tailEnd/>
          </a:ln>
        </p:spPr>
        <p:txBody>
          <a:bodyPr/>
          <a:lstStyle/>
          <a:p>
            <a:r>
              <a:rPr lang="zh-TW" altLang="en-US" sz="3000">
                <a:latin typeface="標楷體" pitchFamily="65" charset="-120"/>
                <a:ea typeface="標楷體" pitchFamily="65" charset="-120"/>
              </a:rPr>
              <a:t>（一）三代人權</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Google Shape;255;p30"/>
          <p:cNvSpPr>
            <a:spLocks noGrp="1"/>
          </p:cNvSpPr>
          <p:nvPr>
            <p:ph type="title"/>
          </p:nvPr>
        </p:nvSpPr>
        <p:spPr>
          <a:xfrm>
            <a:off x="628650" y="436563"/>
            <a:ext cx="7886700" cy="971550"/>
          </a:xfrm>
        </p:spPr>
        <p:txBody>
          <a:bodyPr lIns="68575" tIns="34275" rIns="68575" bIns="34275"/>
          <a:lstStyle/>
          <a:p>
            <a:pPr marL="514350" indent="-514350">
              <a:buClr>
                <a:srgbClr val="000000"/>
              </a:buClr>
              <a:buSzPts val="3200"/>
              <a:buFontTx/>
              <a:buChar char="•"/>
            </a:pPr>
            <a:r>
              <a:rPr lang="zh-TW" altLang="en-US" sz="3200" b="1" smtClean="0">
                <a:solidFill>
                  <a:srgbClr val="000000"/>
                </a:solidFill>
                <a:latin typeface="Microsoft JhengHei" pitchFamily="34" charset="-120"/>
                <a:ea typeface="Microsoft JhengHei" pitchFamily="34" charset="-120"/>
                <a:sym typeface="Microsoft JhengHei" pitchFamily="34" charset="-120"/>
              </a:rPr>
              <a:t>公民權利內涵的演進</a:t>
            </a:r>
            <a:endParaRPr lang="zh-TW" smtClean="0"/>
          </a:p>
        </p:txBody>
      </p:sp>
      <p:graphicFrame>
        <p:nvGraphicFramePr>
          <p:cNvPr id="5" name="資料庫圖表 4">
            <a:extLst>
              <a:ext uri="{FF2B5EF4-FFF2-40B4-BE49-F238E27FC236}"/>
            </a:extLst>
          </p:cNvPr>
          <p:cNvGraphicFramePr/>
          <p:nvPr/>
        </p:nvGraphicFramePr>
        <p:xfrm>
          <a:off x="141514" y="1749426"/>
          <a:ext cx="9002486" cy="5297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p:cNvSpPr>
            <a:spLocks noChangeArrowheads="1"/>
          </p:cNvSpPr>
          <p:nvPr/>
        </p:nvSpPr>
        <p:spPr bwMode="auto">
          <a:xfrm>
            <a:off x="141288" y="2425700"/>
            <a:ext cx="2801937" cy="1385888"/>
          </a:xfrm>
          <a:prstGeom prst="rect">
            <a:avLst/>
          </a:prstGeom>
          <a:noFill/>
          <a:ln w="9525">
            <a:noFill/>
            <a:miter lim="800000"/>
            <a:headEnd/>
            <a:tailEnd/>
          </a:ln>
        </p:spPr>
        <p:txBody>
          <a:bodyPr>
            <a:spAutoFit/>
          </a:bodyPr>
          <a:lstStyle/>
          <a:p>
            <a:pPr>
              <a:buSzPts val="2400"/>
            </a:pPr>
            <a:r>
              <a:rPr lang="en-US" altLang="zh-TW" sz="2800" dirty="0" smtClean="0">
                <a:latin typeface="Microsoft JhengHei" pitchFamily="34" charset="-120"/>
                <a:ea typeface="Microsoft JhengHei" pitchFamily="34" charset="-120"/>
                <a:sym typeface="Microsoft JhengHei" pitchFamily="34" charset="-120"/>
              </a:rPr>
              <a:t>17-18TH</a:t>
            </a:r>
            <a:r>
              <a:rPr lang="zh-TW" altLang="en-US" sz="2800" dirty="0" smtClean="0">
                <a:latin typeface="Microsoft JhengHei" pitchFamily="34" charset="-120"/>
                <a:ea typeface="Microsoft JhengHei" pitchFamily="34" charset="-120"/>
                <a:sym typeface="Microsoft JhengHei" pitchFamily="34" charset="-120"/>
              </a:rPr>
              <a:t>打破</a:t>
            </a:r>
            <a:r>
              <a:rPr lang="zh-TW" altLang="en-US" sz="2800" dirty="0">
                <a:latin typeface="Microsoft JhengHei" pitchFamily="34" charset="-120"/>
                <a:ea typeface="Microsoft JhengHei" pitchFamily="34" charset="-120"/>
                <a:sym typeface="Microsoft JhengHei" pitchFamily="34" charset="-120"/>
              </a:rPr>
              <a:t>君權神授、對抗專制的暴君壓迫</a:t>
            </a:r>
            <a:endParaRPr lang="zh-TW" altLang="en-US" sz="2800" dirty="0"/>
          </a:p>
        </p:txBody>
      </p:sp>
      <p:sp>
        <p:nvSpPr>
          <p:cNvPr id="9" name="矩形 8"/>
          <p:cNvSpPr>
            <a:spLocks noChangeArrowheads="1"/>
          </p:cNvSpPr>
          <p:nvPr/>
        </p:nvSpPr>
        <p:spPr bwMode="auto">
          <a:xfrm>
            <a:off x="3196519" y="1394178"/>
            <a:ext cx="2801938" cy="1815882"/>
          </a:xfrm>
          <a:prstGeom prst="rect">
            <a:avLst/>
          </a:prstGeom>
          <a:noFill/>
          <a:ln w="9525">
            <a:noFill/>
            <a:miter lim="800000"/>
            <a:headEnd/>
            <a:tailEnd/>
          </a:ln>
        </p:spPr>
        <p:txBody>
          <a:bodyPr>
            <a:spAutoFit/>
          </a:bodyPr>
          <a:lstStyle/>
          <a:p>
            <a:pPr>
              <a:buSzPts val="2400"/>
            </a:pPr>
            <a:r>
              <a:rPr lang="en-US" altLang="zh-TW" sz="2800" dirty="0" smtClean="0">
                <a:latin typeface="Microsoft JhengHei" pitchFamily="34" charset="-120"/>
                <a:ea typeface="Microsoft JhengHei" pitchFamily="34" charset="-120"/>
                <a:sym typeface="Microsoft JhengHei" pitchFamily="34" charset="-120"/>
              </a:rPr>
              <a:t>18TH</a:t>
            </a:r>
            <a:r>
              <a:rPr lang="zh-TW" altLang="en-US" sz="2800" dirty="0" smtClean="0">
                <a:latin typeface="Microsoft JhengHei" pitchFamily="34" charset="-120"/>
                <a:ea typeface="Microsoft JhengHei" pitchFamily="34" charset="-120"/>
                <a:sym typeface="Microsoft JhengHei" pitchFamily="34" charset="-120"/>
              </a:rPr>
              <a:t>工業革命</a:t>
            </a:r>
            <a:r>
              <a:rPr lang="zh-TW" altLang="en-US" sz="2800" dirty="0">
                <a:latin typeface="Microsoft JhengHei" pitchFamily="34" charset="-120"/>
                <a:ea typeface="Microsoft JhengHei" pitchFamily="34" charset="-120"/>
                <a:sym typeface="Microsoft JhengHei" pitchFamily="34" charset="-120"/>
              </a:rPr>
              <a:t>與資本主義的社會造成嚴重貧富不均</a:t>
            </a:r>
          </a:p>
        </p:txBody>
      </p:sp>
      <p:sp>
        <p:nvSpPr>
          <p:cNvPr id="10" name="矩形 9"/>
          <p:cNvSpPr>
            <a:spLocks noChangeArrowheads="1"/>
          </p:cNvSpPr>
          <p:nvPr/>
        </p:nvSpPr>
        <p:spPr bwMode="auto">
          <a:xfrm>
            <a:off x="6342063" y="984250"/>
            <a:ext cx="2801937" cy="1384300"/>
          </a:xfrm>
          <a:prstGeom prst="rect">
            <a:avLst/>
          </a:prstGeom>
          <a:noFill/>
          <a:ln w="9525">
            <a:noFill/>
            <a:miter lim="800000"/>
            <a:headEnd/>
            <a:tailEnd/>
          </a:ln>
        </p:spPr>
        <p:txBody>
          <a:bodyPr>
            <a:spAutoFit/>
          </a:bodyPr>
          <a:lstStyle/>
          <a:p>
            <a:pPr>
              <a:buSzPts val="2400"/>
            </a:pPr>
            <a:r>
              <a:rPr lang="en-US" altLang="zh-TW" sz="2800" dirty="0" smtClean="0">
                <a:latin typeface="Microsoft JhengHei" pitchFamily="34" charset="-120"/>
                <a:ea typeface="Microsoft JhengHei" pitchFamily="34" charset="-120"/>
                <a:sym typeface="Microsoft JhengHei" pitchFamily="34" charset="-120"/>
              </a:rPr>
              <a:t>1945</a:t>
            </a:r>
            <a:r>
              <a:rPr lang="zh-TW" altLang="en-US" sz="2800" dirty="0" smtClean="0">
                <a:latin typeface="Microsoft JhengHei" pitchFamily="34" charset="-120"/>
                <a:ea typeface="Microsoft JhengHei" pitchFamily="34" charset="-120"/>
                <a:sym typeface="Microsoft JhengHei" pitchFamily="34" charset="-120"/>
              </a:rPr>
              <a:t>二</a:t>
            </a:r>
            <a:r>
              <a:rPr lang="zh-TW" altLang="en-US" sz="2800" dirty="0">
                <a:latin typeface="Microsoft JhengHei" pitchFamily="34" charset="-120"/>
                <a:ea typeface="Microsoft JhengHei" pitchFamily="34" charset="-120"/>
                <a:sym typeface="Microsoft JhengHei" pitchFamily="34" charset="-120"/>
              </a:rPr>
              <a:t>次世界大戰發生種族屠殺等慘劇</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4"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格 9"/>
          <p:cNvGraphicFramePr>
            <a:graphicFrameLocks noGrp="1"/>
          </p:cNvGraphicFramePr>
          <p:nvPr/>
        </p:nvGraphicFramePr>
        <p:xfrm>
          <a:off x="184150" y="860812"/>
          <a:ext cx="8959850" cy="5839143"/>
        </p:xfrm>
        <a:graphic>
          <a:graphicData uri="http://schemas.openxmlformats.org/drawingml/2006/table">
            <a:tbl>
              <a:tblPr/>
              <a:tblGrid>
                <a:gridCol w="755650"/>
                <a:gridCol w="2668587"/>
                <a:gridCol w="2632075"/>
                <a:gridCol w="2903538"/>
              </a:tblGrid>
              <a:tr h="889000">
                <a:tc>
                  <a:txBody>
                    <a:bodyPr/>
                    <a:lstStyle/>
                    <a:p>
                      <a:pPr marL="0" marR="0" lvl="0" indent="0" algn="ctr" defTabSz="914400" rtl="0" eaLnBrk="1" fontAlgn="base" latinLnBrk="0" hangingPunct="1">
                        <a:lnSpc>
                          <a:spcPct val="150000"/>
                        </a:lnSpc>
                        <a:spcBef>
                          <a:spcPct val="0"/>
                        </a:spcBef>
                        <a:spcAft>
                          <a:spcPct val="0"/>
                        </a:spcAft>
                        <a:buClrTx/>
                        <a:buSzTx/>
                        <a:buFontTx/>
                        <a:buNone/>
                        <a:tabLst/>
                      </a:pPr>
                      <a:endParaRPr kumimoji="0" lang="zh-TW" altLang="en-US" sz="2400" b="1" i="0" u="none" strike="noStrike" cap="none" normalizeH="0" baseline="0" dirty="0" smtClean="0">
                        <a:ln>
                          <a:noFill/>
                        </a:ln>
                        <a:solidFill>
                          <a:srgbClr val="FFFFFF"/>
                        </a:solidFill>
                        <a:effectLst/>
                        <a:latin typeface="Microsoft JhengHei" pitchFamily="34" charset="-120"/>
                        <a:ea typeface="Microsoft JhengHei" pitchFamily="34" charset="-120"/>
                      </a:endParaRPr>
                    </a:p>
                  </a:txBody>
                  <a:tcPr marL="68580" marR="68580"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en-US" sz="2400" b="0" i="0" u="none" strike="noStrike" cap="none" normalizeH="0" baseline="0" smtClean="0">
                          <a:ln>
                            <a:noFill/>
                          </a:ln>
                          <a:solidFill>
                            <a:srgbClr val="000000"/>
                          </a:solidFill>
                          <a:effectLst/>
                          <a:latin typeface="Microsoft JhengHei" pitchFamily="34" charset="-120"/>
                          <a:ea typeface="Microsoft JhengHei" pitchFamily="34" charset="-120"/>
                        </a:rPr>
                        <a:t>第一代：消極人權</a:t>
                      </a:r>
                      <a:endParaRPr kumimoji="0" lang="en-US" altLang="zh-TW" sz="2400" b="0" i="0" u="none" strike="noStrike" cap="none" normalizeH="0" baseline="0" smtClean="0">
                        <a:ln>
                          <a:noFill/>
                        </a:ln>
                        <a:solidFill>
                          <a:srgbClr val="000000"/>
                        </a:solidFill>
                        <a:effectLst/>
                        <a:latin typeface="Microsoft JhengHei" pitchFamily="34" charset="-120"/>
                        <a:ea typeface="Microsoft JhengHei" pitchFamily="34" charset="-120"/>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Microsoft JhengHei" pitchFamily="34" charset="-120"/>
                          <a:ea typeface="Microsoft JhengHei" pitchFamily="34" charset="-120"/>
                        </a:rPr>
                        <a:t>17</a:t>
                      </a:r>
                      <a:r>
                        <a:rPr kumimoji="0" lang="zh-TW" altLang="en-US" sz="2400" b="0" i="0" u="none" strike="noStrike" cap="none" normalizeH="0" baseline="0" smtClean="0">
                          <a:ln>
                            <a:noFill/>
                          </a:ln>
                          <a:solidFill>
                            <a:srgbClr val="000000"/>
                          </a:solidFill>
                          <a:effectLst/>
                          <a:latin typeface="Microsoft JhengHei" pitchFamily="34" charset="-120"/>
                          <a:ea typeface="Microsoft JhengHei" pitchFamily="34" charset="-120"/>
                        </a:rPr>
                        <a:t>～</a:t>
                      </a:r>
                      <a:r>
                        <a:rPr kumimoji="0" lang="en-US" altLang="zh-TW" sz="2400" b="0" i="0" u="none" strike="noStrike" cap="none" normalizeH="0" baseline="0" smtClean="0">
                          <a:ln>
                            <a:noFill/>
                          </a:ln>
                          <a:solidFill>
                            <a:srgbClr val="000000"/>
                          </a:solidFill>
                          <a:effectLst/>
                          <a:latin typeface="Microsoft JhengHei" pitchFamily="34" charset="-120"/>
                          <a:ea typeface="Microsoft JhengHei" pitchFamily="34" charset="-120"/>
                        </a:rPr>
                        <a:t>18</a:t>
                      </a:r>
                      <a:r>
                        <a:rPr kumimoji="0" lang="zh-TW" altLang="en-US" sz="2400" b="0" i="0" u="none" strike="noStrike" cap="none" normalizeH="0" baseline="0" smtClean="0">
                          <a:ln>
                            <a:noFill/>
                          </a:ln>
                          <a:solidFill>
                            <a:srgbClr val="000000"/>
                          </a:solidFill>
                          <a:effectLst/>
                          <a:latin typeface="Microsoft JhengHei" pitchFamily="34" charset="-120"/>
                          <a:ea typeface="Microsoft JhengHei" pitchFamily="34" charset="-120"/>
                        </a:rPr>
                        <a:t>世紀</a:t>
                      </a:r>
                    </a:p>
                  </a:txBody>
                  <a:tcPr marL="68580" marR="68580"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en-US" sz="2400" b="0" i="0" u="none" strike="noStrike" cap="none" normalizeH="0" baseline="0" smtClean="0">
                          <a:ln>
                            <a:noFill/>
                          </a:ln>
                          <a:solidFill>
                            <a:srgbClr val="000000"/>
                          </a:solidFill>
                          <a:effectLst/>
                          <a:latin typeface="Microsoft JhengHei" pitchFamily="34" charset="-120"/>
                          <a:ea typeface="Microsoft JhengHei" pitchFamily="34" charset="-120"/>
                        </a:rPr>
                        <a:t>第二代：積極人權</a:t>
                      </a:r>
                      <a:endParaRPr kumimoji="0" lang="en-US" altLang="zh-TW" sz="2400" b="0" i="0" u="none" strike="noStrike" cap="none" normalizeH="0" baseline="0" smtClean="0">
                        <a:ln>
                          <a:noFill/>
                        </a:ln>
                        <a:solidFill>
                          <a:srgbClr val="000000"/>
                        </a:solidFill>
                        <a:effectLst/>
                        <a:latin typeface="Microsoft JhengHei" pitchFamily="34" charset="-120"/>
                        <a:ea typeface="Microsoft JhengHei" pitchFamily="34" charset="-120"/>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en-US" altLang="zh-TW" sz="2400" b="0" i="0" u="none" strike="noStrike" cap="none" normalizeH="0" baseline="0" smtClean="0">
                          <a:ln>
                            <a:noFill/>
                          </a:ln>
                          <a:solidFill>
                            <a:srgbClr val="000000"/>
                          </a:solidFill>
                          <a:effectLst/>
                          <a:latin typeface="Microsoft JhengHei" pitchFamily="34" charset="-120"/>
                          <a:ea typeface="Microsoft JhengHei" pitchFamily="34" charset="-120"/>
                        </a:rPr>
                        <a:t>18</a:t>
                      </a:r>
                      <a:r>
                        <a:rPr kumimoji="0" lang="zh-TW" altLang="en-US" sz="2400" b="0" i="0" u="none" strike="noStrike" cap="none" normalizeH="0" baseline="0" smtClean="0">
                          <a:ln>
                            <a:noFill/>
                          </a:ln>
                          <a:solidFill>
                            <a:srgbClr val="000000"/>
                          </a:solidFill>
                          <a:effectLst/>
                          <a:latin typeface="Microsoft JhengHei" pitchFamily="34" charset="-120"/>
                          <a:ea typeface="Microsoft JhengHei" pitchFamily="34" charset="-120"/>
                        </a:rPr>
                        <a:t>～</a:t>
                      </a:r>
                      <a:r>
                        <a:rPr kumimoji="0" lang="en-US" altLang="zh-TW" sz="2400" b="0" i="0" u="none" strike="noStrike" cap="none" normalizeH="0" baseline="0" smtClean="0">
                          <a:ln>
                            <a:noFill/>
                          </a:ln>
                          <a:solidFill>
                            <a:srgbClr val="000000"/>
                          </a:solidFill>
                          <a:effectLst/>
                          <a:latin typeface="Microsoft JhengHei" pitchFamily="34" charset="-120"/>
                          <a:ea typeface="Microsoft JhengHei" pitchFamily="34" charset="-120"/>
                        </a:rPr>
                        <a:t>20</a:t>
                      </a:r>
                      <a:r>
                        <a:rPr kumimoji="0" lang="zh-TW" altLang="en-US" sz="2400" b="0" i="0" u="none" strike="noStrike" cap="none" normalizeH="0" baseline="0" smtClean="0">
                          <a:ln>
                            <a:noFill/>
                          </a:ln>
                          <a:solidFill>
                            <a:srgbClr val="000000"/>
                          </a:solidFill>
                          <a:effectLst/>
                          <a:latin typeface="Microsoft JhengHei" pitchFamily="34" charset="-120"/>
                          <a:ea typeface="Microsoft JhengHei" pitchFamily="34" charset="-120"/>
                        </a:rPr>
                        <a:t>世紀</a:t>
                      </a:r>
                    </a:p>
                  </a:txBody>
                  <a:tcPr marL="68580" marR="68580"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Microsoft JhengHei" pitchFamily="34" charset="-120"/>
                          <a:ea typeface="Microsoft JhengHei" pitchFamily="34" charset="-120"/>
                        </a:rPr>
                        <a:t>第三代：集體人權</a:t>
                      </a:r>
                      <a:endParaRPr kumimoji="0" lang="en-US" altLang="zh-TW" sz="2400" b="0" i="0" u="none" strike="noStrike" cap="none" normalizeH="0" baseline="0" dirty="0" smtClean="0">
                        <a:ln>
                          <a:noFill/>
                        </a:ln>
                        <a:solidFill>
                          <a:srgbClr val="000000"/>
                        </a:solidFill>
                        <a:effectLst/>
                        <a:latin typeface="Microsoft JhengHei" pitchFamily="34" charset="-120"/>
                        <a:ea typeface="Microsoft JhengHei" pitchFamily="34" charset="-120"/>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Microsoft JhengHei" pitchFamily="34" charset="-120"/>
                          <a:ea typeface="Microsoft JhengHei" pitchFamily="34" charset="-120"/>
                        </a:rPr>
                        <a:t>二次大戰</a:t>
                      </a:r>
                      <a:r>
                        <a:rPr kumimoji="0" lang="en-US" altLang="zh-TW" sz="2400" b="0" i="0" u="none" strike="noStrike" cap="none" normalizeH="0" baseline="0" dirty="0" smtClean="0">
                          <a:ln>
                            <a:noFill/>
                          </a:ln>
                          <a:solidFill>
                            <a:srgbClr val="000000"/>
                          </a:solidFill>
                          <a:effectLst/>
                          <a:latin typeface="Microsoft JhengHei" pitchFamily="34" charset="-120"/>
                          <a:ea typeface="Microsoft JhengHei" pitchFamily="34" charset="-120"/>
                        </a:rPr>
                        <a:t>1945</a:t>
                      </a:r>
                      <a:r>
                        <a:rPr kumimoji="0" lang="zh-TW" altLang="en-US" sz="2400" b="0" i="0" u="none" strike="noStrike" cap="none" normalizeH="0" baseline="0" dirty="0" smtClean="0">
                          <a:ln>
                            <a:noFill/>
                          </a:ln>
                          <a:solidFill>
                            <a:srgbClr val="000000"/>
                          </a:solidFill>
                          <a:effectLst/>
                          <a:latin typeface="Microsoft JhengHei" pitchFamily="34" charset="-120"/>
                          <a:ea typeface="Microsoft JhengHei" pitchFamily="34" charset="-120"/>
                        </a:rPr>
                        <a:t>後～</a:t>
                      </a:r>
                    </a:p>
                  </a:txBody>
                  <a:tcPr marL="68580" marR="68580"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r>
              <a:tr h="627063">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FF"/>
                          </a:solidFill>
                          <a:effectLst/>
                          <a:latin typeface="Microsoft JhengHei" pitchFamily="34" charset="-120"/>
                          <a:ea typeface="Microsoft JhengHei" pitchFamily="34" charset="-120"/>
                        </a:rPr>
                        <a:t>性質</a:t>
                      </a:r>
                    </a:p>
                  </a:txBody>
                  <a:tcPr marL="68580" marR="68580"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en-US" sz="2400" b="0" i="0" u="none" strike="noStrike" cap="none" normalizeH="0" baseline="0" smtClean="0">
                          <a:ln>
                            <a:noFill/>
                          </a:ln>
                          <a:solidFill>
                            <a:srgbClr val="000000"/>
                          </a:solidFill>
                          <a:effectLst/>
                          <a:latin typeface="Microsoft JhengHei" pitchFamily="34" charset="-120"/>
                          <a:ea typeface="Microsoft JhengHei" pitchFamily="34" charset="-120"/>
                        </a:rPr>
                        <a:t>公民與政治權利</a:t>
                      </a:r>
                    </a:p>
                  </a:txBody>
                  <a:tcPr marL="68580" marR="68580"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en-US" sz="2400" b="0" i="0" u="none" strike="noStrike" cap="none" normalizeH="0" baseline="0" smtClean="0">
                          <a:ln>
                            <a:noFill/>
                          </a:ln>
                          <a:solidFill>
                            <a:srgbClr val="000000"/>
                          </a:solidFill>
                          <a:effectLst/>
                          <a:latin typeface="Microsoft JhengHei" pitchFamily="34" charset="-120"/>
                          <a:ea typeface="Microsoft JhengHei" pitchFamily="34" charset="-120"/>
                        </a:rPr>
                        <a:t>經濟、社會與文化權利</a:t>
                      </a:r>
                    </a:p>
                  </a:txBody>
                  <a:tcPr marL="68580" marR="68580"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en-US" sz="2400" b="0" i="0" u="none" strike="noStrike" cap="none" normalizeH="0" baseline="0" smtClean="0">
                          <a:ln>
                            <a:noFill/>
                          </a:ln>
                          <a:solidFill>
                            <a:srgbClr val="000000"/>
                          </a:solidFill>
                          <a:effectLst/>
                          <a:latin typeface="Microsoft JhengHei" pitchFamily="34" charset="-120"/>
                          <a:ea typeface="Microsoft JhengHei" pitchFamily="34" charset="-120"/>
                        </a:rPr>
                        <a:t>環境、文化發展的權利</a:t>
                      </a:r>
                    </a:p>
                  </a:txBody>
                  <a:tcPr marL="68580" marR="68580"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r>
              <a:tr h="627063">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Microsoft JhengHei" pitchFamily="34" charset="-120"/>
                          <a:ea typeface="Microsoft JhengHei" pitchFamily="34" charset="-120"/>
                        </a:rPr>
                        <a:t>主體</a:t>
                      </a:r>
                    </a:p>
                  </a:txBody>
                  <a:tcPr marL="68580" marR="68580"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TW" altLang="en-US" sz="2400" b="0" i="0" u="none" strike="noStrike" cap="none" normalizeH="0" baseline="0" smtClean="0">
                          <a:ln>
                            <a:noFill/>
                          </a:ln>
                          <a:solidFill>
                            <a:srgbClr val="000000"/>
                          </a:solidFill>
                          <a:effectLst/>
                          <a:latin typeface="Microsoft JhengHei" pitchFamily="34" charset="-120"/>
                          <a:ea typeface="Microsoft JhengHei" pitchFamily="34" charset="-120"/>
                        </a:rPr>
                        <a:t>個人</a:t>
                      </a:r>
                    </a:p>
                  </a:txBody>
                  <a:tcPr marL="68580" marR="68580"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TW" altLang="en-US" sz="2400" b="0" i="0" u="none" strike="noStrike" cap="none" normalizeH="0" baseline="0" smtClean="0">
                          <a:ln>
                            <a:noFill/>
                          </a:ln>
                          <a:solidFill>
                            <a:srgbClr val="000000"/>
                          </a:solidFill>
                          <a:effectLst/>
                          <a:latin typeface="Microsoft JhengHei" pitchFamily="34" charset="-120"/>
                          <a:ea typeface="Microsoft JhengHei" pitchFamily="34" charset="-120"/>
                        </a:rPr>
                        <a:t>群體</a:t>
                      </a:r>
                    </a:p>
                  </a:txBody>
                  <a:tcPr marL="68580" marR="68580"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TW" altLang="en-US" sz="2400" b="0" i="0" u="none" strike="noStrike" cap="none" normalizeH="0" baseline="0" smtClean="0">
                          <a:ln>
                            <a:noFill/>
                          </a:ln>
                          <a:solidFill>
                            <a:srgbClr val="000000"/>
                          </a:solidFill>
                          <a:effectLst/>
                          <a:latin typeface="Microsoft JhengHei" pitchFamily="34" charset="-120"/>
                          <a:ea typeface="Microsoft JhengHei" pitchFamily="34" charset="-120"/>
                        </a:rPr>
                        <a:t>全人類</a:t>
                      </a:r>
                    </a:p>
                  </a:txBody>
                  <a:tcPr marL="68580" marR="68580"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1193800">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Microsoft JhengHei" pitchFamily="34" charset="-120"/>
                          <a:ea typeface="Microsoft JhengHei" pitchFamily="34" charset="-120"/>
                        </a:rPr>
                        <a:t>權利主張</a:t>
                      </a:r>
                    </a:p>
                  </a:txBody>
                  <a:tcPr marL="68580" marR="68580"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Microsoft JhengHei" pitchFamily="34" charset="-120"/>
                          <a:ea typeface="Microsoft JhengHei" pitchFamily="34" charset="-120"/>
                        </a:rPr>
                        <a:t>人民得</a:t>
                      </a:r>
                      <a:r>
                        <a:rPr kumimoji="0" lang="zh-TW" altLang="en-US" sz="2400" b="1" i="0" u="none" strike="noStrike" cap="none" normalizeH="0" baseline="0" dirty="0" smtClean="0">
                          <a:ln>
                            <a:noFill/>
                          </a:ln>
                          <a:solidFill>
                            <a:srgbClr val="000000"/>
                          </a:solidFill>
                          <a:effectLst/>
                          <a:latin typeface="Microsoft JhengHei" pitchFamily="34" charset="-120"/>
                          <a:ea typeface="Microsoft JhengHei" pitchFamily="34" charset="-120"/>
                        </a:rPr>
                        <a:t>免於國家權力侵犯</a:t>
                      </a:r>
                      <a:r>
                        <a:rPr kumimoji="0" lang="zh-TW" altLang="en-US" sz="2400" b="0" i="0" u="none" strike="noStrike" cap="none" normalizeH="0" baseline="0" dirty="0" smtClean="0">
                          <a:ln>
                            <a:noFill/>
                          </a:ln>
                          <a:solidFill>
                            <a:srgbClr val="000000"/>
                          </a:solidFill>
                          <a:effectLst/>
                          <a:latin typeface="Microsoft JhengHei" pitchFamily="34" charset="-120"/>
                          <a:ea typeface="Microsoft JhengHei" pitchFamily="34" charset="-120"/>
                        </a:rPr>
                        <a:t>、重視人民對國家政治的參與</a:t>
                      </a:r>
                    </a:p>
                  </a:txBody>
                  <a:tcPr marL="68580" marR="68580"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Microsoft JhengHei" pitchFamily="34" charset="-120"/>
                          <a:ea typeface="Microsoft JhengHei" pitchFamily="34" charset="-120"/>
                        </a:rPr>
                        <a:t>積極爭取社會生活的福利保障</a:t>
                      </a:r>
                      <a:r>
                        <a:rPr kumimoji="0" lang="zh-TW" altLang="en-US" sz="2400" b="0" i="0" u="none" strike="noStrike" cap="none" normalizeH="0" baseline="0" dirty="0" smtClean="0">
                          <a:ln>
                            <a:noFill/>
                          </a:ln>
                          <a:solidFill>
                            <a:srgbClr val="000000"/>
                          </a:solidFill>
                          <a:effectLst/>
                          <a:latin typeface="Microsoft JhengHei" pitchFamily="34" charset="-120"/>
                          <a:ea typeface="Microsoft JhengHei" pitchFamily="34" charset="-120"/>
                        </a:rPr>
                        <a:t>與實質機會平等原則</a:t>
                      </a:r>
                    </a:p>
                  </a:txBody>
                  <a:tcPr marL="68580" marR="68580"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Microsoft JhengHei" pitchFamily="34" charset="-120"/>
                          <a:ea typeface="Microsoft JhengHei" pitchFamily="34" charset="-120"/>
                        </a:rPr>
                        <a:t>保障少數文化或特殊群體，</a:t>
                      </a:r>
                      <a:r>
                        <a:rPr kumimoji="0" lang="zh-TW" altLang="en-US" sz="2400" b="1" i="0" u="none" strike="noStrike" cap="none" normalizeH="0" baseline="0" dirty="0" smtClean="0">
                          <a:ln>
                            <a:noFill/>
                          </a:ln>
                          <a:solidFill>
                            <a:srgbClr val="000000"/>
                          </a:solidFill>
                          <a:effectLst/>
                          <a:latin typeface="Microsoft JhengHei" pitchFamily="34" charset="-120"/>
                          <a:ea typeface="Microsoft JhengHei" pitchFamily="34" charset="-120"/>
                        </a:rPr>
                        <a:t>重視全人類集體生存問題</a:t>
                      </a:r>
                    </a:p>
                  </a:txBody>
                  <a:tcPr marL="68580" marR="68580"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r>
              <a:tr h="822325">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zh-TW" altLang="en-US" sz="2400" b="1" i="0" u="none" strike="noStrike" cap="none" normalizeH="0" baseline="0" smtClean="0">
                          <a:ln>
                            <a:noFill/>
                          </a:ln>
                          <a:solidFill>
                            <a:srgbClr val="FFFFFF"/>
                          </a:solidFill>
                          <a:effectLst/>
                          <a:latin typeface="Microsoft JhengHei" pitchFamily="34" charset="-120"/>
                          <a:ea typeface="Microsoft JhengHei" pitchFamily="34" charset="-120"/>
                        </a:rPr>
                        <a:t>權利內容</a:t>
                      </a:r>
                    </a:p>
                  </a:txBody>
                  <a:tcPr marL="68580" marR="68580"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en-US" sz="2400" b="0" i="0" u="none" strike="noStrike" cap="none" normalizeH="0" baseline="0" smtClean="0">
                          <a:ln>
                            <a:noFill/>
                          </a:ln>
                          <a:solidFill>
                            <a:srgbClr val="000000"/>
                          </a:solidFill>
                          <a:effectLst/>
                          <a:latin typeface="Microsoft JhengHei" pitchFamily="34" charset="-120"/>
                          <a:ea typeface="Microsoft JhengHei" pitchFamily="34" charset="-120"/>
                        </a:rPr>
                        <a:t>參政權、財產權、自由權、平等權</a:t>
                      </a:r>
                    </a:p>
                  </a:txBody>
                  <a:tcPr marL="68580" marR="68580"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en-US" sz="2400" b="0" i="0" u="none" strike="noStrike" cap="none" normalizeH="0" baseline="0" smtClean="0">
                          <a:ln>
                            <a:noFill/>
                          </a:ln>
                          <a:solidFill>
                            <a:srgbClr val="000000"/>
                          </a:solidFill>
                          <a:effectLst/>
                          <a:latin typeface="Microsoft JhengHei" pitchFamily="34" charset="-120"/>
                          <a:ea typeface="Microsoft JhengHei" pitchFamily="34" charset="-120"/>
                        </a:rPr>
                        <a:t>社會權</a:t>
                      </a:r>
                      <a:r>
                        <a:rPr kumimoji="0" lang="en-US" altLang="zh-TW" sz="2400" b="0" i="0" u="none" strike="noStrike" cap="none" normalizeH="0" baseline="0" smtClean="0">
                          <a:ln>
                            <a:noFill/>
                          </a:ln>
                          <a:solidFill>
                            <a:srgbClr val="000000"/>
                          </a:solidFill>
                          <a:effectLst/>
                          <a:latin typeface="Microsoft JhengHei" pitchFamily="34" charset="-120"/>
                          <a:ea typeface="Microsoft JhengHei" pitchFamily="34" charset="-120"/>
                        </a:rPr>
                        <a:t>(</a:t>
                      </a:r>
                      <a:r>
                        <a:rPr kumimoji="0" lang="zh-TW" altLang="en-US" sz="2400" b="0" i="0" u="none" strike="noStrike" cap="none" normalizeH="0" baseline="0" smtClean="0">
                          <a:ln>
                            <a:noFill/>
                          </a:ln>
                          <a:solidFill>
                            <a:srgbClr val="000000"/>
                          </a:solidFill>
                          <a:effectLst/>
                          <a:latin typeface="Microsoft JhengHei" pitchFamily="34" charset="-120"/>
                          <a:ea typeface="Microsoft JhengHei" pitchFamily="34" charset="-120"/>
                        </a:rPr>
                        <a:t>工作權、醫療權、受教權等</a:t>
                      </a:r>
                      <a:r>
                        <a:rPr kumimoji="0" lang="en-US" altLang="zh-TW" sz="2400" b="0" i="0" u="none" strike="noStrike" cap="none" normalizeH="0" baseline="0" smtClean="0">
                          <a:ln>
                            <a:noFill/>
                          </a:ln>
                          <a:solidFill>
                            <a:srgbClr val="000000"/>
                          </a:solidFill>
                          <a:effectLst/>
                          <a:latin typeface="Microsoft JhengHei" pitchFamily="34" charset="-120"/>
                          <a:ea typeface="Microsoft JhengHei" pitchFamily="34" charset="-120"/>
                        </a:rPr>
                        <a:t>)</a:t>
                      </a:r>
                      <a:endParaRPr kumimoji="0" lang="zh-TW" altLang="en-US" sz="2400" b="0" i="0" u="none" strike="noStrike" cap="none" normalizeH="0" baseline="0" smtClean="0">
                        <a:ln>
                          <a:noFill/>
                        </a:ln>
                        <a:solidFill>
                          <a:srgbClr val="000000"/>
                        </a:solidFill>
                        <a:effectLst/>
                        <a:latin typeface="Microsoft JhengHei" pitchFamily="34" charset="-120"/>
                        <a:ea typeface="Microsoft JhengHei" pitchFamily="34" charset="-120"/>
                      </a:endParaRPr>
                    </a:p>
                  </a:txBody>
                  <a:tcPr marL="68580" marR="68580"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TW" altLang="en-US" sz="2400" b="0" i="0" u="none" strike="noStrike" cap="none" normalizeH="0" baseline="0" dirty="0" smtClean="0">
                          <a:ln>
                            <a:noFill/>
                          </a:ln>
                          <a:solidFill>
                            <a:srgbClr val="000000"/>
                          </a:solidFill>
                          <a:effectLst/>
                          <a:latin typeface="Microsoft JhengHei" pitchFamily="34" charset="-120"/>
                          <a:ea typeface="Microsoft JhengHei" pitchFamily="34" charset="-120"/>
                        </a:rPr>
                        <a:t>自決權、多元文化權、和平權、環境權</a:t>
                      </a:r>
                    </a:p>
                  </a:txBody>
                  <a:tcPr marL="68580" marR="68580"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bl>
          </a:graphicData>
        </a:graphic>
      </p:graphicFrame>
      <p:sp>
        <p:nvSpPr>
          <p:cNvPr id="16418" name="標題 1"/>
          <p:cNvSpPr>
            <a:spLocks noGrp="1"/>
          </p:cNvSpPr>
          <p:nvPr>
            <p:ph type="title"/>
          </p:nvPr>
        </p:nvSpPr>
        <p:spPr>
          <a:xfrm>
            <a:off x="304800" y="225425"/>
            <a:ext cx="8210550" cy="711553"/>
          </a:xfrm>
        </p:spPr>
        <p:txBody>
          <a:bodyPr lIns="68580" tIns="34290" rIns="68580" bIns="34290"/>
          <a:lstStyle/>
          <a:p>
            <a:pPr marL="742950" indent="-742950" eaLnBrk="1" hangingPunct="1"/>
            <a:r>
              <a:rPr lang="zh-TW" altLang="en-US" sz="3200" dirty="0" smtClean="0">
                <a:latin typeface="Microsoft JhengHei" pitchFamily="34" charset="-120"/>
                <a:ea typeface="Microsoft JhengHei" pitchFamily="34" charset="-120"/>
              </a:rPr>
              <a:t>卡萊爾</a:t>
            </a:r>
            <a:r>
              <a:rPr lang="en-US" altLang="zh-TW" sz="3200" dirty="0" smtClean="0">
                <a:latin typeface="Microsoft JhengHei" pitchFamily="34" charset="-120"/>
                <a:ea typeface="Microsoft JhengHei" pitchFamily="34" charset="-120"/>
              </a:rPr>
              <a:t>‧</a:t>
            </a:r>
            <a:r>
              <a:rPr lang="zh-TW" altLang="en-US" sz="3200" dirty="0" smtClean="0">
                <a:latin typeface="Microsoft JhengHei" pitchFamily="34" charset="-120"/>
                <a:ea typeface="Microsoft JhengHei" pitchFamily="34" charset="-120"/>
              </a:rPr>
              <a:t>瓦薩克</a:t>
            </a:r>
            <a:r>
              <a:rPr lang="en-US" altLang="zh-TW" sz="3200" dirty="0" smtClean="0">
                <a:latin typeface="Microsoft JhengHei" pitchFamily="34" charset="-120"/>
                <a:ea typeface="Microsoft JhengHei" pitchFamily="34" charset="-120"/>
              </a:rPr>
              <a:t>(</a:t>
            </a:r>
            <a:r>
              <a:rPr lang="en-US" altLang="zh-TW" sz="3200" dirty="0" err="1" smtClean="0">
                <a:latin typeface="Microsoft JhengHei" pitchFamily="34" charset="-120"/>
                <a:ea typeface="Microsoft JhengHei" pitchFamily="34" charset="-120"/>
              </a:rPr>
              <a:t>Karel</a:t>
            </a:r>
            <a:r>
              <a:rPr lang="en-US" altLang="zh-TW" sz="3200" dirty="0" smtClean="0">
                <a:latin typeface="Microsoft JhengHei" pitchFamily="34" charset="-120"/>
                <a:ea typeface="Microsoft JhengHei" pitchFamily="34" charset="-120"/>
              </a:rPr>
              <a:t> </a:t>
            </a:r>
            <a:r>
              <a:rPr lang="en-US" altLang="zh-TW" sz="3200" dirty="0" err="1" smtClean="0">
                <a:latin typeface="Microsoft JhengHei" pitchFamily="34" charset="-120"/>
                <a:ea typeface="Microsoft JhengHei" pitchFamily="34" charset="-120"/>
              </a:rPr>
              <a:t>Vasak</a:t>
            </a:r>
            <a:r>
              <a:rPr lang="en-US" altLang="zh-TW" sz="3200" dirty="0" smtClean="0">
                <a:latin typeface="Microsoft JhengHei" pitchFamily="34" charset="-120"/>
                <a:ea typeface="Microsoft JhengHei" pitchFamily="34" charset="-120"/>
              </a:rPr>
              <a:t>)</a:t>
            </a:r>
            <a:r>
              <a:rPr lang="zh-TW" altLang="en-US" sz="3200" dirty="0" smtClean="0">
                <a:latin typeface="Microsoft JhengHei" pitchFamily="34" charset="-120"/>
                <a:ea typeface="Microsoft JhengHei" pitchFamily="34" charset="-120"/>
              </a:rPr>
              <a:t> 的三代人權理論</a:t>
            </a:r>
            <a:endParaRPr lang="en-US" altLang="zh-TW" sz="3200" b="1" dirty="0" smtClean="0">
              <a:latin typeface="Microsoft JhengHei" pitchFamily="34" charset="-120"/>
              <a:ea typeface="Microsoft JhengHei"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投影片編號版面配置區 1"/>
          <p:cNvSpPr>
            <a:spLocks noGrp="1"/>
          </p:cNvSpPr>
          <p:nvPr>
            <p:ph type="sldNum" sz="quarter" idx="10"/>
          </p:nvPr>
        </p:nvSpPr>
        <p:spPr bwMode="auto">
          <a:noFill/>
          <a:ln>
            <a:miter lim="800000"/>
            <a:headEnd/>
            <a:tailEnd/>
          </a:ln>
        </p:spPr>
        <p:txBody>
          <a:bodyPr/>
          <a:lstStyle/>
          <a:p>
            <a:fld id="{87F1E0F7-ECCF-41C6-A5A3-3BDCA0971F21}" type="slidenum">
              <a:rPr lang="zh-TW" altLang="en-US" smtClean="0">
                <a:ea typeface="新細明體" charset="-120"/>
              </a:rPr>
              <a:pPr/>
              <a:t>26</a:t>
            </a:fld>
            <a:endParaRPr lang="en-US" altLang="zh-TW" smtClean="0">
              <a:ea typeface="新細明體" charset="-120"/>
            </a:endParaRPr>
          </a:p>
        </p:txBody>
      </p:sp>
      <p:sp>
        <p:nvSpPr>
          <p:cNvPr id="3" name="內容版面配置區 2"/>
          <p:cNvSpPr>
            <a:spLocks noGrp="1"/>
          </p:cNvSpPr>
          <p:nvPr>
            <p:ph idx="4294967295"/>
          </p:nvPr>
        </p:nvSpPr>
        <p:spPr>
          <a:xfrm>
            <a:off x="392113" y="1385888"/>
            <a:ext cx="8501062" cy="4059237"/>
          </a:xfrm>
        </p:spPr>
        <p:txBody>
          <a:bodyPr/>
          <a:lstStyle/>
          <a:p>
            <a:pPr eaLnBrk="1" hangingPunct="1"/>
            <a:r>
              <a:rPr lang="zh-TW" altLang="en-US" smtClean="0">
                <a:latin typeface="標楷體" pitchFamily="65" charset="-120"/>
                <a:ea typeface="標楷體" pitchFamily="65" charset="-120"/>
              </a:rPr>
              <a:t>緣起</a:t>
            </a:r>
            <a:r>
              <a:rPr lang="en-US" altLang="en-US" smtClean="0">
                <a:latin typeface="標楷體" pitchFamily="65" charset="-120"/>
                <a:ea typeface="標楷體" pitchFamily="65" charset="-120"/>
              </a:rPr>
              <a:t>：</a:t>
            </a:r>
            <a:r>
              <a:rPr lang="en-US" altLang="zh-TW" smtClean="0">
                <a:latin typeface="標楷體" pitchFamily="65" charset="-120"/>
                <a:ea typeface="標楷體" pitchFamily="65" charset="-120"/>
              </a:rPr>
              <a:t>17</a:t>
            </a:r>
            <a:r>
              <a:rPr lang="zh-TW" altLang="en-US" smtClean="0">
                <a:latin typeface="標楷體" pitchFamily="65" charset="-120"/>
                <a:ea typeface="標楷體" pitchFamily="65" charset="-120"/>
              </a:rPr>
              <a:t>、</a:t>
            </a:r>
            <a:r>
              <a:rPr lang="en-US" altLang="zh-TW" smtClean="0">
                <a:latin typeface="標楷體" pitchFamily="65" charset="-120"/>
                <a:ea typeface="標楷體" pitchFamily="65" charset="-120"/>
              </a:rPr>
              <a:t>18</a:t>
            </a:r>
            <a:r>
              <a:rPr lang="zh-TW" altLang="en-US" smtClean="0">
                <a:latin typeface="標楷體" pitchFamily="65" charset="-120"/>
                <a:ea typeface="標楷體" pitchFamily="65" charset="-120"/>
              </a:rPr>
              <a:t>世紀的新興資產階級，為了抵抗統治者以不當的政治權力干涉其自由與權利，藉由</a:t>
            </a:r>
            <a:r>
              <a:rPr lang="zh-TW" altLang="en-US" b="1" smtClean="0">
                <a:solidFill>
                  <a:srgbClr val="FF3C00"/>
                </a:solidFill>
                <a:latin typeface="標楷體" pitchFamily="65" charset="-120"/>
                <a:ea typeface="標楷體" pitchFamily="65" charset="-120"/>
              </a:rPr>
              <a:t>革命</a:t>
            </a:r>
            <a:r>
              <a:rPr lang="zh-TW" altLang="en-US" smtClean="0">
                <a:latin typeface="標楷體" pitchFamily="65" charset="-120"/>
                <a:ea typeface="標楷體" pitchFamily="65" charset="-120"/>
              </a:rPr>
              <a:t>爭取</a:t>
            </a:r>
            <a:r>
              <a:rPr lang="zh-TW" altLang="en-US" b="1" smtClean="0">
                <a:solidFill>
                  <a:srgbClr val="FF3C00"/>
                </a:solidFill>
                <a:latin typeface="標楷體" pitchFamily="65" charset="-120"/>
                <a:ea typeface="標楷體" pitchFamily="65" charset="-120"/>
              </a:rPr>
              <a:t>言論、政治參與及維護個人財產</a:t>
            </a:r>
            <a:r>
              <a:rPr lang="zh-TW" altLang="en-US" smtClean="0">
                <a:latin typeface="標楷體" pitchFamily="65" charset="-120"/>
                <a:ea typeface="標楷體" pitchFamily="65" charset="-120"/>
              </a:rPr>
              <a:t>等基本</a:t>
            </a:r>
            <a:r>
              <a:rPr lang="zh-TW" altLang="en-US" b="1" smtClean="0">
                <a:solidFill>
                  <a:srgbClr val="FF0000"/>
                </a:solidFill>
                <a:latin typeface="標楷體" pitchFamily="65" charset="-120"/>
                <a:ea typeface="標楷體" pitchFamily="65" charset="-120"/>
              </a:rPr>
              <a:t>自由</a:t>
            </a:r>
            <a:r>
              <a:rPr lang="zh-TW" altLang="en-US" smtClean="0">
                <a:latin typeface="標楷體" pitchFamily="65" charset="-120"/>
                <a:ea typeface="標楷體" pitchFamily="65" charset="-120"/>
              </a:rPr>
              <a:t>。</a:t>
            </a:r>
          </a:p>
          <a:p>
            <a:pPr eaLnBrk="1" hangingPunct="1"/>
            <a:r>
              <a:rPr lang="zh-TW" altLang="en-US" smtClean="0">
                <a:latin typeface="標楷體" pitchFamily="65" charset="-120"/>
                <a:ea typeface="標楷體" pitchFamily="65" charset="-120"/>
              </a:rPr>
              <a:t>包括：生命權、平等權、自由權、參政權、財產權等權利。</a:t>
            </a:r>
          </a:p>
          <a:p>
            <a:pPr eaLnBrk="1" hangingPunct="1"/>
            <a:r>
              <a:rPr lang="zh-TW" altLang="en-US" smtClean="0">
                <a:latin typeface="標楷體" pitchFamily="65" charset="-120"/>
                <a:ea typeface="標楷體" pitchFamily="65" charset="-120"/>
              </a:rPr>
              <a:t>係由於抵抗統治者的不當干預，而奮力爭取得到的權利。</a:t>
            </a:r>
          </a:p>
        </p:txBody>
      </p:sp>
      <p:sp>
        <p:nvSpPr>
          <p:cNvPr id="17412" name="Rectangle 7"/>
          <p:cNvSpPr>
            <a:spLocks noChangeArrowheads="1"/>
          </p:cNvSpPr>
          <p:nvPr/>
        </p:nvSpPr>
        <p:spPr bwMode="auto">
          <a:xfrm>
            <a:off x="250825" y="836613"/>
            <a:ext cx="5186363" cy="554037"/>
          </a:xfrm>
          <a:prstGeom prst="rect">
            <a:avLst/>
          </a:prstGeom>
          <a:noFill/>
          <a:ln w="9525">
            <a:noFill/>
            <a:miter lim="800000"/>
            <a:headEnd/>
            <a:tailEnd/>
          </a:ln>
          <a:effectLst>
            <a:prstShdw prst="shdw17" dist="17961" dir="2700000">
              <a:srgbClr val="2F4D71"/>
            </a:prstShdw>
          </a:effectLst>
        </p:spPr>
        <p:txBody>
          <a:bodyPr wrap="none">
            <a:spAutoFit/>
          </a:bodyPr>
          <a:lstStyle/>
          <a:p>
            <a:r>
              <a:rPr lang="en-US" altLang="zh-TW" sz="3000" b="1">
                <a:latin typeface="標楷體" pitchFamily="65" charset="-120"/>
                <a:ea typeface="標楷體" pitchFamily="65" charset="-120"/>
              </a:rPr>
              <a:t>1.</a:t>
            </a:r>
            <a:r>
              <a:rPr lang="zh-TW" altLang="en-US" sz="3000" b="1">
                <a:ea typeface="標楷體" pitchFamily="65" charset="-120"/>
              </a:rPr>
              <a:t>第一代人權：公民政治權利</a:t>
            </a:r>
          </a:p>
        </p:txBody>
      </p:sp>
      <p:sp>
        <p:nvSpPr>
          <p:cNvPr id="20485" name="Rectangle 8"/>
          <p:cNvSpPr>
            <a:spLocks noChangeArrowheads="1"/>
          </p:cNvSpPr>
          <p:nvPr/>
        </p:nvSpPr>
        <p:spPr bwMode="auto">
          <a:xfrm>
            <a:off x="-71438" y="-239713"/>
            <a:ext cx="9396413" cy="1143001"/>
          </a:xfrm>
          <a:prstGeom prst="rect">
            <a:avLst/>
          </a:prstGeom>
          <a:noFill/>
          <a:ln>
            <a:noFill/>
          </a:ln>
          <a:effectLst/>
          <a:extLst>
            <a:ext uri="{909E8E84-426E-40DD-AFC4-6F175D3DCCD1}"/>
            <a:ext uri="{91240B29-F687-4F45-9708-019B960494DF}"/>
            <a:ext uri="{AF507438-7753-43E0-B8FC-AC1667EBCBE1}"/>
          </a:extLst>
        </p:spPr>
        <p:txBody>
          <a:bodyPr anchor="ctr"/>
          <a:lstStyle/>
          <a:p>
            <a:pPr>
              <a:defRPr/>
            </a:pPr>
            <a:r>
              <a:rPr kumimoji="0" lang="zh-TW" altLang="en-US" sz="4400" b="1" spc="-200" dirty="0">
                <a:solidFill>
                  <a:srgbClr val="FF0000"/>
                </a:solidFill>
                <a:ea typeface="標楷體" pitchFamily="65" charset="-120"/>
              </a:rPr>
              <a:t>二、從天賦人權概念到聯合國人權宣言</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投影片編號版面配置區 1"/>
          <p:cNvSpPr>
            <a:spLocks noGrp="1"/>
          </p:cNvSpPr>
          <p:nvPr>
            <p:ph type="sldNum" sz="quarter" idx="10"/>
          </p:nvPr>
        </p:nvSpPr>
        <p:spPr bwMode="auto">
          <a:noFill/>
          <a:ln>
            <a:miter lim="800000"/>
            <a:headEnd/>
            <a:tailEnd/>
          </a:ln>
        </p:spPr>
        <p:txBody>
          <a:bodyPr/>
          <a:lstStyle/>
          <a:p>
            <a:fld id="{B4C3EAB9-9A2F-46B6-905C-648AAB121466}" type="slidenum">
              <a:rPr lang="zh-TW" altLang="en-US" smtClean="0">
                <a:ea typeface="新細明體" charset="-120"/>
              </a:rPr>
              <a:pPr/>
              <a:t>27</a:t>
            </a:fld>
            <a:endParaRPr lang="en-US" altLang="zh-TW" smtClean="0">
              <a:ea typeface="新細明體" charset="-120"/>
            </a:endParaRPr>
          </a:p>
        </p:txBody>
      </p:sp>
      <p:sp>
        <p:nvSpPr>
          <p:cNvPr id="3" name="內容版面配置區 2"/>
          <p:cNvSpPr>
            <a:spLocks noGrp="1"/>
          </p:cNvSpPr>
          <p:nvPr>
            <p:ph idx="4294967295"/>
          </p:nvPr>
        </p:nvSpPr>
        <p:spPr>
          <a:xfrm>
            <a:off x="471488" y="1412875"/>
            <a:ext cx="8229600" cy="4464050"/>
          </a:xfrm>
        </p:spPr>
        <p:txBody>
          <a:bodyPr/>
          <a:lstStyle/>
          <a:p>
            <a:pPr eaLnBrk="1" hangingPunct="1"/>
            <a:r>
              <a:rPr lang="zh-TW" altLang="en-US" smtClean="0">
                <a:latin typeface="標楷體" pitchFamily="65" charset="-120"/>
                <a:ea typeface="標楷體" pitchFamily="65" charset="-120"/>
              </a:rPr>
              <a:t>緣起</a:t>
            </a:r>
            <a:r>
              <a:rPr lang="en-US" altLang="zh-TW" smtClean="0">
                <a:latin typeface="標楷體" pitchFamily="65" charset="-120"/>
                <a:ea typeface="標楷體" pitchFamily="65" charset="-120"/>
              </a:rPr>
              <a:t>:</a:t>
            </a:r>
            <a:r>
              <a:rPr lang="zh-TW" altLang="en-US" smtClean="0">
                <a:latin typeface="標楷體" pitchFamily="65" charset="-120"/>
                <a:ea typeface="標楷體" pitchFamily="65" charset="-120"/>
              </a:rPr>
              <a:t>工業革命後，「政治上的平等」無法解決資本主義所造成的「經濟不平等」。</a:t>
            </a:r>
            <a:endParaRPr lang="en-US" altLang="zh-TW" smtClean="0">
              <a:latin typeface="標楷體" pitchFamily="65" charset="-120"/>
              <a:ea typeface="標楷體" pitchFamily="65" charset="-120"/>
            </a:endParaRPr>
          </a:p>
          <a:p>
            <a:pPr eaLnBrk="1" hangingPunct="1"/>
            <a:r>
              <a:rPr lang="zh-TW" altLang="en-US" smtClean="0">
                <a:latin typeface="標楷體" pitchFamily="65" charset="-120"/>
                <a:ea typeface="標楷體" pitchFamily="65" charset="-120"/>
              </a:rPr>
              <a:t>少數資本家以優勢的經濟力量剝削廉價勞工，導致眾多勞工人口逐漸淪為無產階級，造成嚴重的</a:t>
            </a:r>
            <a:r>
              <a:rPr lang="zh-TW" altLang="en-US" u="sng" smtClean="0">
                <a:latin typeface="標楷體" pitchFamily="65" charset="-120"/>
                <a:ea typeface="標楷體" pitchFamily="65" charset="-120"/>
              </a:rPr>
              <a:t>貧富不均</a:t>
            </a:r>
            <a:r>
              <a:rPr lang="zh-TW" altLang="en-US" smtClean="0">
                <a:latin typeface="標楷體" pitchFamily="65" charset="-120"/>
                <a:ea typeface="標楷體" pitchFamily="65" charset="-120"/>
              </a:rPr>
              <a:t>。</a:t>
            </a:r>
            <a:endParaRPr lang="en-US" altLang="zh-TW" smtClean="0">
              <a:latin typeface="標楷體" pitchFamily="65" charset="-120"/>
              <a:ea typeface="標楷體" pitchFamily="65" charset="-120"/>
            </a:endParaRPr>
          </a:p>
          <a:p>
            <a:pPr eaLnBrk="1" hangingPunct="1"/>
            <a:r>
              <a:rPr lang="zh-TW" altLang="en-US" smtClean="0">
                <a:latin typeface="標楷體" pitchFamily="65" charset="-120"/>
                <a:ea typeface="標楷體" pitchFamily="65" charset="-120"/>
              </a:rPr>
              <a:t>追求</a:t>
            </a:r>
            <a:r>
              <a:rPr lang="zh-TW" altLang="en-US" b="1" smtClean="0">
                <a:solidFill>
                  <a:srgbClr val="FF3C00"/>
                </a:solidFill>
                <a:latin typeface="標楷體" pitchFamily="65" charset="-120"/>
                <a:ea typeface="標楷體" pitchFamily="65" charset="-120"/>
              </a:rPr>
              <a:t>經濟、社會與文化的平等</a:t>
            </a:r>
            <a:r>
              <a:rPr lang="zh-TW" altLang="en-US" smtClean="0">
                <a:latin typeface="標楷體" pitchFamily="65" charset="-120"/>
                <a:ea typeface="標楷體" pitchFamily="65" charset="-120"/>
              </a:rPr>
              <a:t>。</a:t>
            </a:r>
          </a:p>
          <a:p>
            <a:pPr eaLnBrk="1" hangingPunct="1"/>
            <a:r>
              <a:rPr lang="zh-TW" altLang="en-US" smtClean="0">
                <a:latin typeface="標楷體" pitchFamily="65" charset="-120"/>
                <a:ea typeface="標楷體" pitchFamily="65" charset="-120"/>
              </a:rPr>
              <a:t>包括：工作權、受教權、生存權、社會福利等社會權的面向。</a:t>
            </a:r>
          </a:p>
        </p:txBody>
      </p:sp>
      <p:sp>
        <p:nvSpPr>
          <p:cNvPr id="18436" name="矩形 1"/>
          <p:cNvSpPr>
            <a:spLocks noChangeArrowheads="1"/>
          </p:cNvSpPr>
          <p:nvPr/>
        </p:nvSpPr>
        <p:spPr bwMode="auto">
          <a:xfrm>
            <a:off x="468313" y="765175"/>
            <a:ext cx="7380287" cy="796925"/>
          </a:xfrm>
          <a:prstGeom prst="rect">
            <a:avLst/>
          </a:prstGeom>
          <a:noFill/>
          <a:ln w="25400" algn="ctr">
            <a:noFill/>
            <a:miter lim="800000"/>
            <a:headEnd/>
            <a:tailEnd/>
          </a:ln>
        </p:spPr>
        <p:txBody>
          <a:bodyPr anchor="ctr"/>
          <a:lstStyle/>
          <a:p>
            <a:pPr>
              <a:buFont typeface="Arial" charset="0"/>
              <a:buNone/>
            </a:pPr>
            <a:r>
              <a:rPr lang="en-US" altLang="zh-TW" sz="3000" b="1">
                <a:latin typeface="標楷體" pitchFamily="65" charset="-120"/>
                <a:ea typeface="標楷體" pitchFamily="65" charset="-120"/>
              </a:rPr>
              <a:t>2.</a:t>
            </a:r>
            <a:r>
              <a:rPr lang="zh-TW" altLang="en-US" sz="3000" b="1">
                <a:ea typeface="標楷體" pitchFamily="65" charset="-120"/>
              </a:rPr>
              <a:t>第二代人權：經濟社會權利</a:t>
            </a:r>
          </a:p>
        </p:txBody>
      </p:sp>
      <p:sp>
        <p:nvSpPr>
          <p:cNvPr id="6" name="Rectangle 8"/>
          <p:cNvSpPr>
            <a:spLocks noChangeArrowheads="1"/>
          </p:cNvSpPr>
          <p:nvPr/>
        </p:nvSpPr>
        <p:spPr bwMode="auto">
          <a:xfrm>
            <a:off x="-71438" y="-239713"/>
            <a:ext cx="9396413" cy="1143001"/>
          </a:xfrm>
          <a:prstGeom prst="rect">
            <a:avLst/>
          </a:prstGeom>
          <a:noFill/>
          <a:ln>
            <a:noFill/>
          </a:ln>
          <a:effectLst/>
          <a:extLst>
            <a:ext uri="{909E8E84-426E-40DD-AFC4-6F175D3DCCD1}"/>
            <a:ext uri="{91240B29-F687-4F45-9708-019B960494DF}"/>
            <a:ext uri="{AF507438-7753-43E0-B8FC-AC1667EBCBE1}"/>
          </a:extLst>
        </p:spPr>
        <p:txBody>
          <a:bodyPr anchor="ctr"/>
          <a:lstStyle/>
          <a:p>
            <a:pPr>
              <a:defRPr/>
            </a:pPr>
            <a:r>
              <a:rPr kumimoji="0" lang="zh-TW" altLang="en-US" sz="4400" b="1" spc="-200" dirty="0">
                <a:solidFill>
                  <a:srgbClr val="FF0000"/>
                </a:solidFill>
                <a:ea typeface="標楷體" pitchFamily="65" charset="-120"/>
              </a:rPr>
              <a:t>二、從天賦人權概念到聯合國人權宣言</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投影片編號版面配置區 1"/>
          <p:cNvSpPr>
            <a:spLocks noGrp="1"/>
          </p:cNvSpPr>
          <p:nvPr>
            <p:ph type="sldNum" sz="quarter" idx="10"/>
          </p:nvPr>
        </p:nvSpPr>
        <p:spPr bwMode="auto">
          <a:noFill/>
          <a:ln>
            <a:miter lim="800000"/>
            <a:headEnd/>
            <a:tailEnd/>
          </a:ln>
        </p:spPr>
        <p:txBody>
          <a:bodyPr/>
          <a:lstStyle/>
          <a:p>
            <a:fld id="{3E4CE8A5-A289-4B1D-8521-8AB6EEFE5C14}" type="slidenum">
              <a:rPr lang="zh-TW" altLang="en-US" smtClean="0">
                <a:ea typeface="新細明體" charset="-120"/>
              </a:rPr>
              <a:pPr/>
              <a:t>28</a:t>
            </a:fld>
            <a:endParaRPr lang="en-US" altLang="zh-TW" smtClean="0">
              <a:ea typeface="新細明體" charset="-120"/>
            </a:endParaRPr>
          </a:p>
        </p:txBody>
      </p:sp>
      <p:sp>
        <p:nvSpPr>
          <p:cNvPr id="3" name="內容版面配置區 2"/>
          <p:cNvSpPr>
            <a:spLocks noGrp="1"/>
          </p:cNvSpPr>
          <p:nvPr>
            <p:ph idx="4294967295"/>
          </p:nvPr>
        </p:nvSpPr>
        <p:spPr>
          <a:xfrm>
            <a:off x="323850" y="1557338"/>
            <a:ext cx="8640763" cy="3167062"/>
          </a:xfrm>
        </p:spPr>
        <p:txBody>
          <a:bodyPr/>
          <a:lstStyle/>
          <a:p>
            <a:pPr eaLnBrk="1" hangingPunct="1">
              <a:defRPr/>
            </a:pPr>
            <a:r>
              <a:rPr lang="zh-TW" altLang="en-US" dirty="0" smtClean="0">
                <a:latin typeface="標楷體" pitchFamily="65" charset="-120"/>
                <a:ea typeface="標楷體" pitchFamily="65" charset="-120"/>
              </a:rPr>
              <a:t>緣起 </a:t>
            </a:r>
            <a:r>
              <a:rPr lang="en-US" altLang="zh-TW" dirty="0" smtClean="0">
                <a:latin typeface="標楷體" pitchFamily="65" charset="-120"/>
                <a:ea typeface="標楷體" pitchFamily="65" charset="-120"/>
              </a:rPr>
              <a:t>:</a:t>
            </a:r>
            <a:r>
              <a:rPr lang="zh-TW" altLang="en-US" dirty="0" smtClean="0">
                <a:latin typeface="標楷體" pitchFamily="65" charset="-120"/>
                <a:ea typeface="標楷體" pitchFamily="65" charset="-120"/>
              </a:rPr>
              <a:t> </a:t>
            </a:r>
            <a:r>
              <a:rPr lang="en-US" altLang="zh-TW" dirty="0" smtClean="0">
                <a:latin typeface="標楷體" pitchFamily="65" charset="-120"/>
                <a:ea typeface="標楷體" pitchFamily="65" charset="-120"/>
              </a:rPr>
              <a:t>20</a:t>
            </a:r>
            <a:r>
              <a:rPr lang="zh-TW" altLang="en-US" dirty="0" smtClean="0">
                <a:latin typeface="標楷體" pitchFamily="65" charset="-120"/>
                <a:ea typeface="標楷體" pitchFamily="65" charset="-120"/>
              </a:rPr>
              <a:t>世紀上半葉發生</a:t>
            </a:r>
            <a:r>
              <a:rPr lang="zh-TW" altLang="en-US" u="sng" dirty="0" smtClean="0">
                <a:latin typeface="標楷體" pitchFamily="65" charset="-120"/>
                <a:ea typeface="標楷體" pitchFamily="65" charset="-120"/>
              </a:rPr>
              <a:t>兩次世界大戰</a:t>
            </a:r>
            <a:r>
              <a:rPr lang="zh-TW" altLang="en-US" dirty="0" smtClean="0">
                <a:latin typeface="標楷體" pitchFamily="65" charset="-120"/>
                <a:ea typeface="標楷體" pitchFamily="65" charset="-120"/>
              </a:rPr>
              <a:t>，讓國際開始嚴肅思考人類整體的生存與發展問題。</a:t>
            </a:r>
            <a:endParaRPr lang="en-US" altLang="zh-TW" dirty="0" smtClean="0">
              <a:latin typeface="標楷體" pitchFamily="65" charset="-120"/>
              <a:ea typeface="標楷體" pitchFamily="65" charset="-120"/>
            </a:endParaRPr>
          </a:p>
          <a:p>
            <a:pPr eaLnBrk="1" hangingPunct="1">
              <a:defRPr/>
            </a:pPr>
            <a:r>
              <a:rPr lang="zh-TW" altLang="en-US" dirty="0" smtClean="0">
                <a:latin typeface="標楷體" pitchFamily="65" charset="-120"/>
                <a:ea typeface="標楷體" pitchFamily="65" charset="-120"/>
              </a:rPr>
              <a:t>國際社會在戰後成立</a:t>
            </a:r>
            <a:r>
              <a:rPr lang="zh-TW" altLang="en-US" b="1" dirty="0" smtClean="0">
                <a:solidFill>
                  <a:srgbClr val="FF0000"/>
                </a:solidFill>
                <a:latin typeface="標楷體" pitchFamily="65" charset="-120"/>
                <a:ea typeface="標楷體" pitchFamily="65" charset="-120"/>
              </a:rPr>
              <a:t>聯合國</a:t>
            </a:r>
            <a:r>
              <a:rPr lang="zh-TW" altLang="en-US" dirty="0" smtClean="0">
                <a:latin typeface="標楷體" pitchFamily="65" charset="-120"/>
                <a:ea typeface="標楷體" pitchFamily="65" charset="-120"/>
              </a:rPr>
              <a:t>等重要組織，</a:t>
            </a:r>
            <a:r>
              <a:rPr lang="zh-TW" altLang="zh-TW" dirty="0" smtClean="0">
                <a:latin typeface="標楷體" pitchFamily="65" charset="-120"/>
                <a:ea typeface="標楷體" pitchFamily="65" charset="-120"/>
              </a:rPr>
              <a:t>並發表</a:t>
            </a:r>
            <a:r>
              <a:rPr lang="zh-TW" altLang="zh-TW" b="1" u="wavy" dirty="0" smtClean="0">
                <a:solidFill>
                  <a:srgbClr val="FF3C00"/>
                </a:solidFill>
                <a:latin typeface="標楷體" pitchFamily="65" charset="-120"/>
                <a:ea typeface="標楷體" pitchFamily="65" charset="-120"/>
              </a:rPr>
              <a:t>世界人權宣言</a:t>
            </a:r>
            <a:r>
              <a:rPr lang="zh-TW" altLang="zh-TW" dirty="0" smtClean="0">
                <a:latin typeface="標楷體" pitchFamily="65" charset="-120"/>
                <a:ea typeface="標楷體" pitchFamily="65" charset="-120"/>
              </a:rPr>
              <a:t>，</a:t>
            </a:r>
            <a:r>
              <a:rPr lang="zh-TW" altLang="en-US" dirty="0" smtClean="0">
                <a:latin typeface="標楷體" pitchFamily="65" charset="-120"/>
                <a:ea typeface="標楷體" pitchFamily="65" charset="-120"/>
              </a:rPr>
              <a:t>人權成為其中關切的重要議題。</a:t>
            </a:r>
            <a:endParaRPr lang="en-US" altLang="zh-TW" dirty="0" smtClean="0">
              <a:latin typeface="標楷體" pitchFamily="65" charset="-120"/>
              <a:ea typeface="標楷體" pitchFamily="65" charset="-120"/>
            </a:endParaRPr>
          </a:p>
          <a:p>
            <a:pPr eaLnBrk="1" hangingPunct="1">
              <a:defRPr/>
            </a:pPr>
            <a:r>
              <a:rPr lang="zh-TW" altLang="en-US" dirty="0" smtClean="0">
                <a:latin typeface="標楷體" pitchFamily="65" charset="-120"/>
                <a:ea typeface="標楷體" pitchFamily="65" charset="-120"/>
              </a:rPr>
              <a:t>其中包括：</a:t>
            </a:r>
            <a:r>
              <a:rPr lang="zh-TW" altLang="en-US" b="1" dirty="0" smtClean="0">
                <a:solidFill>
                  <a:srgbClr val="FF0000"/>
                </a:solidFill>
                <a:latin typeface="標楷體" pitchFamily="65" charset="-120"/>
                <a:ea typeface="標楷體" pitchFamily="65" charset="-120"/>
              </a:rPr>
              <a:t>環境權、自決權、和平權、發展權</a:t>
            </a:r>
            <a:r>
              <a:rPr lang="zh-TW" altLang="en-US" dirty="0" smtClean="0">
                <a:latin typeface="標楷體" pitchFamily="65" charset="-120"/>
                <a:ea typeface="標楷體" pitchFamily="65" charset="-120"/>
              </a:rPr>
              <a:t>等。</a:t>
            </a:r>
            <a:endParaRPr lang="en-US" altLang="zh-TW" dirty="0" smtClean="0">
              <a:latin typeface="標楷體" pitchFamily="65" charset="-120"/>
              <a:ea typeface="標楷體" pitchFamily="65" charset="-120"/>
            </a:endParaRPr>
          </a:p>
        </p:txBody>
      </p:sp>
      <p:sp>
        <p:nvSpPr>
          <p:cNvPr id="19460" name="矩形 1"/>
          <p:cNvSpPr>
            <a:spLocks noChangeArrowheads="1"/>
          </p:cNvSpPr>
          <p:nvPr/>
        </p:nvSpPr>
        <p:spPr bwMode="auto">
          <a:xfrm>
            <a:off x="323850" y="836613"/>
            <a:ext cx="7920038" cy="654050"/>
          </a:xfrm>
          <a:prstGeom prst="rect">
            <a:avLst/>
          </a:prstGeom>
          <a:noFill/>
          <a:ln w="25400" algn="ctr">
            <a:noFill/>
            <a:miter lim="800000"/>
            <a:headEnd/>
            <a:tailEnd/>
          </a:ln>
        </p:spPr>
        <p:txBody>
          <a:bodyPr anchor="ctr"/>
          <a:lstStyle/>
          <a:p>
            <a:pPr>
              <a:buFont typeface="Arial" charset="0"/>
              <a:buNone/>
            </a:pPr>
            <a:r>
              <a:rPr lang="en-US" altLang="zh-TW" sz="3000" b="1">
                <a:latin typeface="標楷體" pitchFamily="65" charset="-120"/>
                <a:ea typeface="標楷體" pitchFamily="65" charset="-120"/>
              </a:rPr>
              <a:t>3.</a:t>
            </a:r>
            <a:r>
              <a:rPr lang="zh-TW" altLang="en-US" sz="3000" b="1">
                <a:ea typeface="標楷體" pitchFamily="65" charset="-120"/>
              </a:rPr>
              <a:t>第三代人權：集體發展權利</a:t>
            </a:r>
            <a:endParaRPr lang="en-US" altLang="zh-TW" sz="3000">
              <a:ea typeface="標楷體" pitchFamily="65" charset="-120"/>
            </a:endParaRPr>
          </a:p>
        </p:txBody>
      </p:sp>
      <p:sp>
        <p:nvSpPr>
          <p:cNvPr id="6" name="Rectangle 8"/>
          <p:cNvSpPr>
            <a:spLocks noChangeArrowheads="1"/>
          </p:cNvSpPr>
          <p:nvPr/>
        </p:nvSpPr>
        <p:spPr bwMode="auto">
          <a:xfrm>
            <a:off x="-71438" y="-239713"/>
            <a:ext cx="9396413" cy="1143001"/>
          </a:xfrm>
          <a:prstGeom prst="rect">
            <a:avLst/>
          </a:prstGeom>
          <a:noFill/>
          <a:ln>
            <a:noFill/>
          </a:ln>
          <a:effectLst/>
          <a:extLst>
            <a:ext uri="{909E8E84-426E-40DD-AFC4-6F175D3DCCD1}"/>
            <a:ext uri="{91240B29-F687-4F45-9708-019B960494DF}"/>
            <a:ext uri="{AF507438-7753-43E0-B8FC-AC1667EBCBE1}"/>
          </a:extLst>
        </p:spPr>
        <p:txBody>
          <a:bodyPr anchor="ctr"/>
          <a:lstStyle/>
          <a:p>
            <a:pPr>
              <a:defRPr/>
            </a:pPr>
            <a:r>
              <a:rPr kumimoji="0" lang="zh-TW" altLang="en-US" sz="4400" b="1" spc="-200" dirty="0">
                <a:solidFill>
                  <a:srgbClr val="FFFF00"/>
                </a:solidFill>
                <a:ea typeface="標楷體" pitchFamily="65" charset="-120"/>
              </a:rPr>
              <a:t>二、從天賦人權概念到聯合國人權宣言</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投影片編號版面配置區 1"/>
          <p:cNvSpPr>
            <a:spLocks noGrp="1"/>
          </p:cNvSpPr>
          <p:nvPr>
            <p:ph type="sldNum" sz="quarter" idx="10"/>
          </p:nvPr>
        </p:nvSpPr>
        <p:spPr bwMode="auto">
          <a:noFill/>
          <a:ln>
            <a:miter lim="800000"/>
            <a:headEnd/>
            <a:tailEnd/>
          </a:ln>
        </p:spPr>
        <p:txBody>
          <a:bodyPr/>
          <a:lstStyle/>
          <a:p>
            <a:fld id="{6D687D59-3052-4319-A0E5-B9ABA1A1E5C5}" type="slidenum">
              <a:rPr lang="zh-TW" altLang="en-US" smtClean="0">
                <a:ea typeface="新細明體" charset="-120"/>
              </a:rPr>
              <a:pPr/>
              <a:t>29</a:t>
            </a:fld>
            <a:endParaRPr lang="en-US" altLang="zh-TW" smtClean="0">
              <a:ea typeface="新細明體" charset="-120"/>
            </a:endParaRPr>
          </a:p>
        </p:txBody>
      </p:sp>
      <p:pic>
        <p:nvPicPr>
          <p:cNvPr id="20483" name="Picture 7"/>
          <p:cNvPicPr>
            <a:picLocks noChangeAspect="1" noChangeArrowheads="1"/>
          </p:cNvPicPr>
          <p:nvPr/>
        </p:nvPicPr>
        <p:blipFill>
          <a:blip r:embed="rId2"/>
          <a:srcRect/>
          <a:stretch>
            <a:fillRect/>
          </a:stretch>
        </p:blipFill>
        <p:spPr bwMode="auto">
          <a:xfrm>
            <a:off x="0" y="2060575"/>
            <a:ext cx="9144000" cy="2828925"/>
          </a:xfrm>
          <a:prstGeom prst="rect">
            <a:avLst/>
          </a:prstGeom>
          <a:noFill/>
          <a:ln w="9525">
            <a:noFill/>
            <a:miter lim="800000"/>
            <a:headEnd/>
            <a:tailEnd/>
          </a:ln>
        </p:spPr>
      </p:pic>
      <p:sp>
        <p:nvSpPr>
          <p:cNvPr id="5" name="Rectangle 8"/>
          <p:cNvSpPr>
            <a:spLocks noChangeArrowheads="1"/>
          </p:cNvSpPr>
          <p:nvPr/>
        </p:nvSpPr>
        <p:spPr bwMode="auto">
          <a:xfrm>
            <a:off x="-71438" y="-239713"/>
            <a:ext cx="9396413" cy="1143001"/>
          </a:xfrm>
          <a:prstGeom prst="rect">
            <a:avLst/>
          </a:prstGeom>
          <a:noFill/>
          <a:ln>
            <a:noFill/>
          </a:ln>
          <a:effectLst/>
          <a:extLst>
            <a:ext uri="{909E8E84-426E-40DD-AFC4-6F175D3DCCD1}"/>
            <a:ext uri="{91240B29-F687-4F45-9708-019B960494DF}"/>
            <a:ext uri="{AF507438-7753-43E0-B8FC-AC1667EBCBE1}"/>
          </a:extLst>
        </p:spPr>
        <p:txBody>
          <a:bodyPr anchor="ctr"/>
          <a:lstStyle/>
          <a:p>
            <a:pPr>
              <a:defRPr/>
            </a:pPr>
            <a:r>
              <a:rPr kumimoji="0" lang="zh-TW" altLang="en-US" sz="4400" b="1" spc="-200" dirty="0">
                <a:solidFill>
                  <a:srgbClr val="FFFF00"/>
                </a:solidFill>
                <a:ea typeface="標楷體" pitchFamily="65" charset="-120"/>
              </a:rPr>
              <a:t>二、從天賦人權概念到聯合國人權宣言</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0578" y="1162756"/>
            <a:ext cx="4364587" cy="4832092"/>
          </a:xfrm>
          <a:prstGeom prst="rect">
            <a:avLst/>
          </a:prstGeom>
        </p:spPr>
        <p:txBody>
          <a:bodyPr wrap="square">
            <a:spAutoFit/>
          </a:bodyPr>
          <a:lstStyle/>
          <a:p>
            <a:r>
              <a:rPr kumimoji="0" lang="zh-TW" altLang="en-US" sz="4400" dirty="0" smtClean="0">
                <a:latin typeface="+mn-ea"/>
                <a:ea typeface="新細明體" pitchFamily="18" charset="-120"/>
              </a:rPr>
              <a:t>講義</a:t>
            </a:r>
            <a:r>
              <a:rPr kumimoji="0" lang="en-US" altLang="zh-TW" sz="4400" dirty="0" smtClean="0">
                <a:latin typeface="+mn-ea"/>
                <a:ea typeface="新細明體" pitchFamily="18" charset="-120"/>
              </a:rPr>
              <a:t>(</a:t>
            </a:r>
            <a:r>
              <a:rPr kumimoji="0" lang="zh-TW" altLang="en-US" sz="4400" dirty="0" smtClean="0">
                <a:latin typeface="+mn-ea"/>
                <a:ea typeface="新細明體" pitchFamily="18" charset="-120"/>
              </a:rPr>
              <a:t>平</a:t>
            </a:r>
            <a:r>
              <a:rPr kumimoji="0" lang="en-US" altLang="zh-TW" sz="4400" dirty="0" smtClean="0">
                <a:latin typeface="+mn-ea"/>
                <a:ea typeface="新細明體" pitchFamily="18" charset="-120"/>
              </a:rPr>
              <a:t>1)</a:t>
            </a:r>
          </a:p>
          <a:p>
            <a:endParaRPr kumimoji="0" lang="en-US" altLang="zh-TW" sz="4400" dirty="0" smtClean="0">
              <a:latin typeface="+mn-ea"/>
              <a:ea typeface="新細明體" pitchFamily="18" charset="-120"/>
            </a:endParaRPr>
          </a:p>
          <a:p>
            <a:r>
              <a:rPr kumimoji="0" lang="en-US" altLang="zh-TW" sz="4400" dirty="0" smtClean="0">
                <a:latin typeface="+mn-ea"/>
                <a:ea typeface="新細明體" pitchFamily="18" charset="-120"/>
              </a:rPr>
              <a:t>3</a:t>
            </a:r>
            <a:r>
              <a:rPr kumimoji="0" lang="zh-TW" altLang="en-US" sz="4400" dirty="0" smtClean="0">
                <a:latin typeface="+mn-ea"/>
                <a:ea typeface="新細明體" pitchFamily="18" charset="-120"/>
              </a:rPr>
              <a:t>分</a:t>
            </a:r>
            <a:r>
              <a:rPr kumimoji="0" lang="en-US" altLang="zh-TW" sz="4400" dirty="0" smtClean="0">
                <a:latin typeface="+mn-ea"/>
                <a:ea typeface="新細明體" pitchFamily="18" charset="-120"/>
              </a:rPr>
              <a:t>:</a:t>
            </a:r>
            <a:r>
              <a:rPr kumimoji="0" lang="zh-TW" altLang="en-US" sz="4400" dirty="0" smtClean="0">
                <a:latin typeface="+mn-ea"/>
                <a:ea typeface="新細明體" pitchFamily="18" charset="-120"/>
              </a:rPr>
              <a:t>寫</a:t>
            </a:r>
            <a:endParaRPr kumimoji="0" lang="en-US" altLang="zh-TW" sz="4400" dirty="0" smtClean="0">
              <a:latin typeface="+mn-ea"/>
              <a:ea typeface="新細明體" pitchFamily="18" charset="-120"/>
            </a:endParaRPr>
          </a:p>
          <a:p>
            <a:endParaRPr kumimoji="0" lang="en-US" altLang="zh-TW" sz="4400" dirty="0" smtClean="0">
              <a:latin typeface="+mn-ea"/>
              <a:ea typeface="新細明體" pitchFamily="18" charset="-120"/>
            </a:endParaRPr>
          </a:p>
          <a:p>
            <a:r>
              <a:rPr kumimoji="0" lang="en-US" altLang="zh-TW" sz="4400" dirty="0" smtClean="0">
                <a:latin typeface="+mn-ea"/>
                <a:ea typeface="新細明體" pitchFamily="18" charset="-120"/>
              </a:rPr>
              <a:t>4</a:t>
            </a:r>
            <a:r>
              <a:rPr kumimoji="0" lang="zh-TW" altLang="en-US" sz="4400" dirty="0" smtClean="0">
                <a:latin typeface="+mn-ea"/>
                <a:ea typeface="新細明體" pitchFamily="18" charset="-120"/>
              </a:rPr>
              <a:t>分</a:t>
            </a:r>
            <a:r>
              <a:rPr kumimoji="0" lang="en-US" altLang="zh-TW" sz="4400" dirty="0" smtClean="0">
                <a:latin typeface="+mn-ea"/>
                <a:ea typeface="新細明體" pitchFamily="18" charset="-120"/>
              </a:rPr>
              <a:t>:</a:t>
            </a:r>
            <a:r>
              <a:rPr kumimoji="0" lang="zh-TW" altLang="en-US" sz="4400" dirty="0" smtClean="0">
                <a:latin typeface="+mn-ea"/>
                <a:ea typeface="新細明體" pitchFamily="18" charset="-120"/>
              </a:rPr>
              <a:t>寫</a:t>
            </a:r>
            <a:r>
              <a:rPr kumimoji="0" lang="en-US" altLang="zh-TW" sz="4400" dirty="0" smtClean="0">
                <a:latin typeface="+mn-ea"/>
                <a:ea typeface="新細明體" pitchFamily="18" charset="-120"/>
              </a:rPr>
              <a:t>+</a:t>
            </a:r>
            <a:r>
              <a:rPr kumimoji="0" lang="zh-TW" altLang="en-US" sz="4400" dirty="0" smtClean="0">
                <a:latin typeface="+mn-ea"/>
                <a:ea typeface="新細明體" pitchFamily="18" charset="-120"/>
              </a:rPr>
              <a:t>改</a:t>
            </a:r>
            <a:endParaRPr kumimoji="0" lang="en-US" altLang="zh-TW" sz="4400" dirty="0" smtClean="0">
              <a:latin typeface="+mn-ea"/>
              <a:ea typeface="新細明體" pitchFamily="18" charset="-120"/>
            </a:endParaRPr>
          </a:p>
          <a:p>
            <a:endParaRPr kumimoji="0" lang="en-US" altLang="zh-TW" sz="4400" dirty="0" smtClean="0">
              <a:latin typeface="+mn-ea"/>
              <a:ea typeface="新細明體" pitchFamily="18" charset="-120"/>
            </a:endParaRPr>
          </a:p>
          <a:p>
            <a:r>
              <a:rPr kumimoji="0" lang="en-US" altLang="zh-TW" sz="4400" dirty="0" smtClean="0">
                <a:latin typeface="+mn-ea"/>
                <a:ea typeface="新細明體" pitchFamily="18" charset="-120"/>
              </a:rPr>
              <a:t>5</a:t>
            </a:r>
            <a:r>
              <a:rPr kumimoji="0" lang="zh-TW" altLang="en-US" sz="4400" dirty="0" smtClean="0">
                <a:latin typeface="+mn-ea"/>
                <a:ea typeface="新細明體" pitchFamily="18" charset="-120"/>
              </a:rPr>
              <a:t>分</a:t>
            </a:r>
            <a:r>
              <a:rPr kumimoji="0" lang="en-US" altLang="zh-TW" sz="4400" dirty="0" smtClean="0">
                <a:latin typeface="+mn-ea"/>
                <a:ea typeface="新細明體" pitchFamily="18" charset="-120"/>
              </a:rPr>
              <a:t>:</a:t>
            </a:r>
            <a:r>
              <a:rPr kumimoji="0" lang="zh-TW" altLang="en-US" sz="4400" dirty="0" smtClean="0">
                <a:latin typeface="+mn-ea"/>
                <a:ea typeface="新細明體" pitchFamily="18" charset="-120"/>
              </a:rPr>
              <a:t>寫</a:t>
            </a:r>
            <a:r>
              <a:rPr kumimoji="0" lang="en-US" altLang="zh-TW" sz="4400" dirty="0" smtClean="0">
                <a:latin typeface="+mn-ea"/>
                <a:ea typeface="新細明體" pitchFamily="18" charset="-120"/>
              </a:rPr>
              <a:t>+</a:t>
            </a:r>
            <a:r>
              <a:rPr kumimoji="0" lang="zh-TW" altLang="en-US" sz="4400" dirty="0" smtClean="0">
                <a:latin typeface="+mn-ea"/>
                <a:ea typeface="新細明體" pitchFamily="18" charset="-120"/>
              </a:rPr>
              <a:t>改</a:t>
            </a:r>
            <a:r>
              <a:rPr kumimoji="0" lang="en-US" altLang="zh-TW" sz="4400" dirty="0" smtClean="0">
                <a:latin typeface="+mn-ea"/>
                <a:ea typeface="新細明體" pitchFamily="18" charset="-120"/>
              </a:rPr>
              <a:t>+</a:t>
            </a:r>
            <a:r>
              <a:rPr kumimoji="0" lang="zh-TW" altLang="en-US" sz="4400" dirty="0" smtClean="0">
                <a:latin typeface="+mn-ea"/>
                <a:ea typeface="新細明體" pitchFamily="18" charset="-120"/>
              </a:rPr>
              <a:t>更正</a:t>
            </a:r>
            <a:endParaRPr lang="zh-TW" altLang="en-US" sz="4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投影片編號版面配置區 1"/>
          <p:cNvSpPr>
            <a:spLocks noGrp="1"/>
          </p:cNvSpPr>
          <p:nvPr>
            <p:ph type="sldNum" sz="quarter" idx="10"/>
          </p:nvPr>
        </p:nvSpPr>
        <p:spPr bwMode="auto">
          <a:noFill/>
          <a:ln>
            <a:miter lim="800000"/>
            <a:headEnd/>
            <a:tailEnd/>
          </a:ln>
        </p:spPr>
        <p:txBody>
          <a:bodyPr/>
          <a:lstStyle/>
          <a:p>
            <a:fld id="{C036D8CD-237C-4FD8-82BA-94A9B7796365}" type="slidenum">
              <a:rPr lang="zh-TW" altLang="en-US" smtClean="0">
                <a:ea typeface="新細明體" charset="-120"/>
              </a:rPr>
              <a:pPr/>
              <a:t>30</a:t>
            </a:fld>
            <a:endParaRPr lang="en-US" altLang="zh-TW" smtClean="0">
              <a:ea typeface="新細明體" charset="-120"/>
            </a:endParaRPr>
          </a:p>
        </p:txBody>
      </p:sp>
      <p:sp>
        <p:nvSpPr>
          <p:cNvPr id="3" name="內容版面配置區 2"/>
          <p:cNvSpPr>
            <a:spLocks noGrp="1"/>
          </p:cNvSpPr>
          <p:nvPr>
            <p:ph idx="4294967295"/>
          </p:nvPr>
        </p:nvSpPr>
        <p:spPr>
          <a:xfrm>
            <a:off x="457200" y="1557338"/>
            <a:ext cx="8435975" cy="4248150"/>
          </a:xfrm>
        </p:spPr>
        <p:txBody>
          <a:bodyPr/>
          <a:lstStyle/>
          <a:p>
            <a:pPr eaLnBrk="1" hangingPunct="1"/>
            <a:r>
              <a:rPr lang="zh-TW" altLang="en-US" smtClean="0">
                <a:ea typeface="標楷體" pitchFamily="65" charset="-120"/>
              </a:rPr>
              <a:t>根據聯合國憲章，</a:t>
            </a:r>
            <a:r>
              <a:rPr lang="zh-TW" altLang="en-US" b="1" u="sng" smtClean="0">
                <a:solidFill>
                  <a:srgbClr val="FF0000"/>
                </a:solidFill>
                <a:ea typeface="標楷體" pitchFamily="65" charset="-120"/>
              </a:rPr>
              <a:t>自決權</a:t>
            </a:r>
            <a:r>
              <a:rPr lang="zh-TW" altLang="en-US" u="sng" smtClean="0">
                <a:ea typeface="標楷體" pitchFamily="65" charset="-120"/>
              </a:rPr>
              <a:t>是在沒有外部壓迫或干擾的情況下，人民可以自由決定他們的政治地位，並謀求他們的經濟、社會和文化的發展</a:t>
            </a:r>
            <a:r>
              <a:rPr lang="zh-TW" altLang="en-US" smtClean="0">
                <a:ea typeface="標楷體" pitchFamily="65" charset="-120"/>
              </a:rPr>
              <a:t>。</a:t>
            </a:r>
            <a:endParaRPr lang="en-US" altLang="zh-TW" smtClean="0">
              <a:ea typeface="標楷體" pitchFamily="65" charset="-120"/>
            </a:endParaRPr>
          </a:p>
          <a:p>
            <a:pPr eaLnBrk="1" hangingPunct="1"/>
            <a:r>
              <a:rPr lang="zh-TW" altLang="en-US" smtClean="0">
                <a:ea typeface="標楷體" pitchFamily="65" charset="-120"/>
              </a:rPr>
              <a:t>起源自二次大戰後，許多被殖民地紛紛尋求獨立，要求成為新興國家。</a:t>
            </a:r>
            <a:endParaRPr lang="en-US" altLang="zh-TW" smtClean="0">
              <a:ea typeface="標楷體" pitchFamily="65" charset="-120"/>
            </a:endParaRPr>
          </a:p>
          <a:p>
            <a:pPr eaLnBrk="1" hangingPunct="1"/>
            <a:r>
              <a:rPr lang="zh-TW" altLang="en-US" smtClean="0">
                <a:ea typeface="標楷體" pitchFamily="65" charset="-120"/>
              </a:rPr>
              <a:t>故聯合國進一步把自決權的實現，視為充分享有一切基本人權的先決條件。</a:t>
            </a:r>
            <a:endParaRPr lang="en-US" altLang="zh-TW" smtClean="0">
              <a:ea typeface="標楷體" pitchFamily="65" charset="-120"/>
            </a:endParaRPr>
          </a:p>
          <a:p>
            <a:pPr eaLnBrk="1" hangingPunct="1"/>
            <a:r>
              <a:rPr lang="zh-CN" altLang="en-US" smtClean="0">
                <a:hlinkClick r:id="rId2"/>
              </a:rPr>
              <a:t>西班牙的加泰</a:t>
            </a:r>
            <a:r>
              <a:rPr lang="zh-TW" altLang="en-US" smtClean="0">
                <a:hlinkClick r:id="rId2"/>
              </a:rPr>
              <a:t>羅尼亞獨立</a:t>
            </a:r>
            <a:endParaRPr lang="zh-TW" altLang="en-US" smtClean="0">
              <a:ea typeface="標楷體" pitchFamily="65" charset="-120"/>
            </a:endParaRPr>
          </a:p>
        </p:txBody>
      </p:sp>
      <p:sp>
        <p:nvSpPr>
          <p:cNvPr id="2" name="矩形 1"/>
          <p:cNvSpPr/>
          <p:nvPr/>
        </p:nvSpPr>
        <p:spPr>
          <a:xfrm>
            <a:off x="755650" y="836613"/>
            <a:ext cx="2232025" cy="72072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3600" b="1">
                <a:solidFill>
                  <a:srgbClr val="FF3C00"/>
                </a:solidFill>
                <a:latin typeface="Arial" charset="0"/>
                <a:ea typeface="標楷體" pitchFamily="65" charset="-120"/>
              </a:rPr>
              <a:t>自決權</a:t>
            </a:r>
            <a:endParaRPr lang="en-US" altLang="zh-TW">
              <a:solidFill>
                <a:srgbClr val="FFFFFF"/>
              </a:solidFill>
              <a:ea typeface="標楷體" pitchFamily="65" charset="-120"/>
            </a:endParaRPr>
          </a:p>
        </p:txBody>
      </p:sp>
      <p:sp>
        <p:nvSpPr>
          <p:cNvPr id="6" name="Rectangle 8"/>
          <p:cNvSpPr>
            <a:spLocks noChangeArrowheads="1"/>
          </p:cNvSpPr>
          <p:nvPr/>
        </p:nvSpPr>
        <p:spPr bwMode="auto">
          <a:xfrm>
            <a:off x="-71438" y="-239713"/>
            <a:ext cx="9396413" cy="1143001"/>
          </a:xfrm>
          <a:prstGeom prst="rect">
            <a:avLst/>
          </a:prstGeom>
          <a:noFill/>
          <a:ln>
            <a:noFill/>
          </a:ln>
          <a:effectLst/>
          <a:extLst>
            <a:ext uri="{909E8E84-426E-40DD-AFC4-6F175D3DCCD1}"/>
            <a:ext uri="{91240B29-F687-4F45-9708-019B960494DF}"/>
            <a:ext uri="{AF507438-7753-43E0-B8FC-AC1667EBCBE1}"/>
          </a:extLst>
        </p:spPr>
        <p:txBody>
          <a:bodyPr anchor="ctr"/>
          <a:lstStyle/>
          <a:p>
            <a:pPr>
              <a:defRPr/>
            </a:pPr>
            <a:r>
              <a:rPr kumimoji="0" lang="zh-TW" altLang="en-US" sz="4400" b="1" spc="-200" dirty="0">
                <a:solidFill>
                  <a:srgbClr val="FFFF00"/>
                </a:solidFill>
                <a:ea typeface="標楷體" pitchFamily="65" charset="-120"/>
              </a:rPr>
              <a:t>二、從天賦人權概念到聯合國人權宣言</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文字方塊 1"/>
          <p:cNvSpPr>
            <a:spLocks noChangeArrowheads="1"/>
          </p:cNvSpPr>
          <p:nvPr/>
        </p:nvSpPr>
        <p:spPr bwMode="auto">
          <a:xfrm>
            <a:off x="892175" y="2144713"/>
            <a:ext cx="7648575" cy="1941512"/>
          </a:xfrm>
          <a:prstGeom prst="roundRect">
            <a:avLst>
              <a:gd name="adj" fmla="val 16667"/>
            </a:avLst>
          </a:prstGeom>
          <a:solidFill>
            <a:schemeClr val="accent1"/>
          </a:solidFill>
          <a:ln w="9525">
            <a:noFill/>
            <a:round/>
            <a:headEnd/>
            <a:tailEnd/>
          </a:ln>
        </p:spPr>
        <p:txBody>
          <a:bodyPr anchor="ctr">
            <a:spAutoFit/>
          </a:bodyPr>
          <a:lstStyle/>
          <a:p>
            <a:r>
              <a:rPr kumimoji="0" lang="zh-TW" altLang="en-US" sz="5400" dirty="0">
                <a:solidFill>
                  <a:schemeClr val="bg1"/>
                </a:solidFill>
                <a:latin typeface="Microsoft JhengHei" pitchFamily="34" charset="-120"/>
                <a:ea typeface="Microsoft JhengHei" pitchFamily="34" charset="-120"/>
              </a:rPr>
              <a:t>　國際社會如何促成普世人權的實現？</a:t>
            </a:r>
          </a:p>
        </p:txBody>
      </p:sp>
      <p:sp>
        <p:nvSpPr>
          <p:cNvPr id="3" name="橢圓 2">
            <a:extLst>
              <a:ext uri="{FF2B5EF4-FFF2-40B4-BE49-F238E27FC236}"/>
            </a:extLst>
          </p:cNvPr>
          <p:cNvSpPr/>
          <p:nvPr/>
        </p:nvSpPr>
        <p:spPr>
          <a:xfrm>
            <a:off x="314325" y="1787525"/>
            <a:ext cx="1357313" cy="135731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kumimoji="0" lang="zh-TW" altLang="en-US" sz="7200">
                <a:solidFill>
                  <a:schemeClr val="accent1"/>
                </a:solidFill>
                <a:latin typeface="Microsoft JhengHei" pitchFamily="34" charset="-120"/>
                <a:ea typeface="Microsoft JhengHei" pitchFamily="34" charset="-120"/>
              </a:rPr>
              <a:t>貳</a:t>
            </a:r>
          </a:p>
        </p:txBody>
      </p:sp>
      <p:pic>
        <p:nvPicPr>
          <p:cNvPr id="21508" name="Picture 3" descr="C:\Users\d-edit20a\Desktop\PPT素材\背景\346952cb3aca2fa3189bf26489a5e947_png.png"/>
          <p:cNvPicPr>
            <a:picLocks noChangeAspect="1" noChangeArrowheads="1"/>
          </p:cNvPicPr>
          <p:nvPr/>
        </p:nvPicPr>
        <p:blipFill>
          <a:blip r:embed="rId2" cstate="print">
            <a:lum bright="10000" contrast="-10000"/>
          </a:blip>
          <a:srcRect l="3349" t="11807" r="4703" b="63699"/>
          <a:stretch>
            <a:fillRect/>
          </a:stretch>
        </p:blipFill>
        <p:spPr bwMode="auto">
          <a:xfrm>
            <a:off x="0" y="4643438"/>
            <a:ext cx="9144000" cy="2214562"/>
          </a:xfrm>
          <a:prstGeom prst="rect">
            <a:avLst/>
          </a:prstGeom>
          <a:noFill/>
          <a:ln w="9525">
            <a:noFill/>
            <a:miter lim="800000"/>
            <a:headEnd/>
            <a:tailEnd/>
          </a:ln>
        </p:spPr>
      </p:pic>
      <p:pic>
        <p:nvPicPr>
          <p:cNvPr id="5" name="圖片 24" descr="home.png">
            <a:hlinkClick r:id="rId3" action="ppaction://hlinksldjump"/>
          </p:cNvPr>
          <p:cNvPicPr>
            <a:picLocks noChangeAspect="1"/>
          </p:cNvPicPr>
          <p:nvPr/>
        </p:nvPicPr>
        <p:blipFill>
          <a:blip r:embed="rId4" cstate="print">
            <a:duotone>
              <a:schemeClr val="accent1">
                <a:shade val="45000"/>
                <a:satMod val="135000"/>
              </a:schemeClr>
              <a:prstClr val="white"/>
            </a:duotone>
          </a:blip>
          <a:srcRect/>
          <a:stretch>
            <a:fillRect/>
          </a:stretch>
        </p:blipFill>
        <p:spPr bwMode="auto">
          <a:xfrm>
            <a:off x="8172400" y="476672"/>
            <a:ext cx="720725" cy="720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33007" y="3244334"/>
            <a:ext cx="3877985" cy="369332"/>
          </a:xfrm>
          <a:prstGeom prst="rect">
            <a:avLst/>
          </a:prstGeom>
        </p:spPr>
        <p:txBody>
          <a:bodyPr wrap="none">
            <a:spAutoFit/>
          </a:bodyPr>
          <a:lstStyle/>
          <a:p>
            <a:r>
              <a:rPr kumimoji="0" lang="zh-TW" altLang="en-US" dirty="0" smtClean="0">
                <a:solidFill>
                  <a:schemeClr val="bg1"/>
                </a:solidFill>
                <a:latin typeface="Microsoft JhengHei" pitchFamily="34" charset="-120"/>
                <a:ea typeface="Microsoft JhengHei" pitchFamily="34" charset="-120"/>
              </a:rPr>
              <a:t>國際社會如何促成普世人權的實現？</a:t>
            </a:r>
            <a:endParaRPr lang="zh-TW" altLang="en-US" dirty="0"/>
          </a:p>
        </p:txBody>
      </p:sp>
      <p:sp>
        <p:nvSpPr>
          <p:cNvPr id="3" name="矩形 2"/>
          <p:cNvSpPr/>
          <p:nvPr/>
        </p:nvSpPr>
        <p:spPr>
          <a:xfrm>
            <a:off x="406400" y="993422"/>
            <a:ext cx="8398933" cy="1938992"/>
          </a:xfrm>
          <a:prstGeom prst="rect">
            <a:avLst/>
          </a:prstGeom>
        </p:spPr>
        <p:txBody>
          <a:bodyPr wrap="square">
            <a:spAutoFit/>
          </a:bodyPr>
          <a:lstStyle/>
          <a:p>
            <a:r>
              <a:rPr kumimoji="0" lang="zh-TW" altLang="en-US" sz="4000" dirty="0" smtClean="0">
                <a:solidFill>
                  <a:srgbClr val="FF0000"/>
                </a:solidFill>
                <a:latin typeface="Microsoft JhengHei" pitchFamily="34" charset="-120"/>
                <a:ea typeface="Microsoft JhengHei" pitchFamily="34" charset="-120"/>
              </a:rPr>
              <a:t>國際社會如何促成普世人權的實現</a:t>
            </a:r>
            <a:r>
              <a:rPr kumimoji="0" lang="en-US" altLang="zh-TW" sz="4000" dirty="0" smtClean="0">
                <a:solidFill>
                  <a:srgbClr val="FF0000"/>
                </a:solidFill>
                <a:latin typeface="Microsoft JhengHei" pitchFamily="34" charset="-120"/>
                <a:ea typeface="Microsoft JhengHei" pitchFamily="34" charset="-120"/>
              </a:rPr>
              <a:t>?</a:t>
            </a:r>
          </a:p>
          <a:p>
            <a:endParaRPr kumimoji="0" lang="en-US" altLang="zh-TW" sz="4000" dirty="0" smtClean="0">
              <a:solidFill>
                <a:srgbClr val="FF0000"/>
              </a:solidFill>
              <a:latin typeface="Microsoft JhengHei" pitchFamily="34" charset="-120"/>
              <a:ea typeface="Microsoft JhengHei" pitchFamily="34" charset="-120"/>
            </a:endParaRPr>
          </a:p>
          <a:p>
            <a:r>
              <a:rPr kumimoji="0" lang="zh-TW" altLang="en-US" sz="4000" dirty="0" smtClean="0">
                <a:solidFill>
                  <a:srgbClr val="FF0000"/>
                </a:solidFill>
                <a:latin typeface="Microsoft JhengHei" pitchFamily="34" charset="-120"/>
                <a:ea typeface="Microsoft JhengHei" pitchFamily="34" charset="-120"/>
              </a:rPr>
              <a:t>你覺得要如何落實</a:t>
            </a:r>
            <a:r>
              <a:rPr kumimoji="0" lang="en-US" altLang="zh-TW" sz="4000" dirty="0" smtClean="0">
                <a:solidFill>
                  <a:srgbClr val="FF0000"/>
                </a:solidFill>
                <a:latin typeface="Microsoft JhengHei" pitchFamily="34" charset="-120"/>
                <a:ea typeface="Microsoft JhengHei" pitchFamily="34" charset="-120"/>
              </a:rPr>
              <a:t>?</a:t>
            </a:r>
            <a:endParaRPr lang="zh-TW" altLang="en-US" sz="4000" dirty="0">
              <a:solidFill>
                <a:srgbClr val="FF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標題 1"/>
          <p:cNvSpPr>
            <a:spLocks noGrp="1"/>
          </p:cNvSpPr>
          <p:nvPr>
            <p:ph type="title"/>
          </p:nvPr>
        </p:nvSpPr>
        <p:spPr>
          <a:xfrm>
            <a:off x="628650" y="144463"/>
            <a:ext cx="7886700" cy="1325562"/>
          </a:xfrm>
        </p:spPr>
        <p:txBody>
          <a:bodyPr/>
          <a:lstStyle/>
          <a:p>
            <a:pPr eaLnBrk="1" hangingPunct="1"/>
            <a:r>
              <a:rPr lang="zh-TW" altLang="en-US" sz="3600" b="1" smtClean="0">
                <a:solidFill>
                  <a:srgbClr val="000000"/>
                </a:solidFill>
                <a:latin typeface="Microsoft JhengHei" pitchFamily="34" charset="-120"/>
                <a:ea typeface="Microsoft JhengHei" pitchFamily="34" charset="-120"/>
              </a:rPr>
              <a:t>一、人權原則條約化</a:t>
            </a:r>
            <a:endParaRPr lang="zh-TW" altLang="en-US" sz="3600" smtClean="0">
              <a:latin typeface="Microsoft JhengHei" pitchFamily="34" charset="-120"/>
              <a:ea typeface="Microsoft JhengHei" pitchFamily="34" charset="-120"/>
            </a:endParaRPr>
          </a:p>
        </p:txBody>
      </p:sp>
      <p:grpSp>
        <p:nvGrpSpPr>
          <p:cNvPr id="22531" name="群組 7"/>
          <p:cNvGrpSpPr>
            <a:grpSpLocks/>
          </p:cNvGrpSpPr>
          <p:nvPr/>
        </p:nvGrpSpPr>
        <p:grpSpPr bwMode="auto">
          <a:xfrm>
            <a:off x="0" y="481013"/>
            <a:ext cx="4957763" cy="773112"/>
            <a:chOff x="0" y="642314"/>
            <a:chExt cx="4957011" cy="772734"/>
          </a:xfrm>
        </p:grpSpPr>
        <p:grpSp>
          <p:nvGrpSpPr>
            <p:cNvPr id="22533" name="群組 11"/>
            <p:cNvGrpSpPr>
              <a:grpSpLocks/>
            </p:cNvGrpSpPr>
            <p:nvPr/>
          </p:nvGrpSpPr>
          <p:grpSpPr bwMode="auto">
            <a:xfrm>
              <a:off x="0" y="642314"/>
              <a:ext cx="533413" cy="772734"/>
              <a:chOff x="0" y="1313645"/>
              <a:chExt cx="533413" cy="772734"/>
            </a:xfrm>
          </p:grpSpPr>
          <p:cxnSp>
            <p:nvCxnSpPr>
              <p:cNvPr id="11" name="直線接點 10"/>
              <p:cNvCxnSpPr/>
              <p:nvPr/>
            </p:nvCxnSpPr>
            <p:spPr>
              <a:xfrm flipV="1">
                <a:off x="0" y="1643684"/>
                <a:ext cx="531732" cy="4426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520621" y="1313645"/>
                <a:ext cx="12698" cy="772734"/>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10" name="直線接點 9"/>
            <p:cNvCxnSpPr/>
            <p:nvPr/>
          </p:nvCxnSpPr>
          <p:spPr>
            <a:xfrm flipV="1">
              <a:off x="531732" y="1383314"/>
              <a:ext cx="4425279" cy="17454"/>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22532" name="圖片 6" descr="圖片5.png"/>
          <p:cNvPicPr>
            <a:picLocks noGrp="1" noChangeAspect="1"/>
          </p:cNvPicPr>
          <p:nvPr>
            <p:ph idx="1"/>
          </p:nvPr>
        </p:nvPicPr>
        <p:blipFill>
          <a:blip r:embed="rId3" cstate="print"/>
          <a:srcRect/>
          <a:stretch>
            <a:fillRect/>
          </a:stretch>
        </p:blipFill>
        <p:spPr>
          <a:xfrm>
            <a:off x="669925" y="1333500"/>
            <a:ext cx="8213725" cy="5437188"/>
          </a:xfr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sz="4400" dirty="0" smtClean="0"/>
              <a:t>各組負責</a:t>
            </a:r>
            <a:r>
              <a:rPr lang="en-US" altLang="zh-TW" sz="4400" dirty="0" smtClean="0"/>
              <a:t>1-2</a:t>
            </a:r>
            <a:r>
              <a:rPr lang="zh-TW" altLang="en-US" sz="4400" dirty="0" smtClean="0"/>
              <a:t>個國際公約</a:t>
            </a:r>
            <a:endParaRPr lang="en-US" altLang="zh-TW" sz="4400" dirty="0" smtClean="0"/>
          </a:p>
          <a:p>
            <a:r>
              <a:rPr lang="zh-TW" altLang="en-US" sz="4400" dirty="0" smtClean="0"/>
              <a:t>你們覺得這公約為何重要</a:t>
            </a:r>
            <a:r>
              <a:rPr lang="en-US" altLang="zh-TW" sz="4400" dirty="0" smtClean="0"/>
              <a:t>?</a:t>
            </a:r>
          </a:p>
          <a:p>
            <a:r>
              <a:rPr lang="zh-TW" altLang="en-US" sz="4400" dirty="0" smtClean="0"/>
              <a:t>有或沒有有差別嗎</a:t>
            </a:r>
            <a:r>
              <a:rPr lang="en-US" altLang="zh-TW" sz="4400" dirty="0" smtClean="0"/>
              <a:t>?</a:t>
            </a:r>
            <a:r>
              <a:rPr lang="zh-TW" altLang="en-US" sz="4400" dirty="0" smtClean="0"/>
              <a:t>產生的背景，我國有簽署嗎</a:t>
            </a:r>
            <a:r>
              <a:rPr lang="en-US" altLang="zh-TW" sz="4400" dirty="0" smtClean="0"/>
              <a:t>?</a:t>
            </a:r>
          </a:p>
          <a:p>
            <a:r>
              <a:rPr lang="zh-TW" altLang="en-US" sz="4400" dirty="0" smtClean="0"/>
              <a:t>公約中哪一條最重要，缺一不可</a:t>
            </a:r>
            <a:r>
              <a:rPr lang="en-US" altLang="zh-TW" sz="4400" dirty="0" smtClean="0"/>
              <a:t>?</a:t>
            </a:r>
            <a:endParaRPr lang="zh-TW" altLang="en-US" sz="4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標題 1"/>
          <p:cNvSpPr>
            <a:spLocks noGrp="1"/>
          </p:cNvSpPr>
          <p:nvPr>
            <p:ph type="title"/>
          </p:nvPr>
        </p:nvSpPr>
        <p:spPr>
          <a:xfrm>
            <a:off x="508000" y="365125"/>
            <a:ext cx="8515350" cy="1325563"/>
          </a:xfrm>
        </p:spPr>
        <p:txBody>
          <a:bodyPr/>
          <a:lstStyle/>
          <a:p>
            <a:pPr marL="514350" indent="-514350" eaLnBrk="1" hangingPunct="1">
              <a:buFontTx/>
              <a:buChar char="•"/>
            </a:pPr>
            <a:r>
              <a:rPr lang="zh-TW" altLang="en-US" sz="3200" b="1" smtClean="0">
                <a:latin typeface="Microsoft JhengHei" pitchFamily="34" charset="-120"/>
                <a:ea typeface="Microsoft JhengHei" pitchFamily="34" charset="-120"/>
              </a:rPr>
              <a:t>世界人權宣言</a:t>
            </a:r>
            <a:r>
              <a:rPr lang="en-US" altLang="zh-TW" sz="3200" b="1" smtClean="0">
                <a:latin typeface="Microsoft JhengHei" pitchFamily="34" charset="-120"/>
                <a:ea typeface="Microsoft JhengHei" pitchFamily="34" charset="-120"/>
              </a:rPr>
              <a:t/>
            </a:r>
            <a:br>
              <a:rPr lang="en-US" altLang="zh-TW" sz="3200" b="1" smtClean="0">
                <a:latin typeface="Microsoft JhengHei" pitchFamily="34" charset="-120"/>
                <a:ea typeface="Microsoft JhengHei" pitchFamily="34" charset="-120"/>
              </a:rPr>
            </a:br>
            <a:r>
              <a:rPr lang="en-US" altLang="zh-TW" sz="3200" b="1" smtClean="0">
                <a:latin typeface="Microsoft JhengHei" pitchFamily="34" charset="-120"/>
                <a:ea typeface="Microsoft JhengHei" pitchFamily="34" charset="-120"/>
              </a:rPr>
              <a:t>(Universal Declaration of Human Rights)</a:t>
            </a:r>
            <a:endParaRPr lang="zh-TW" altLang="en-US" sz="3200" b="1" smtClean="0">
              <a:latin typeface="Microsoft JhengHei" pitchFamily="34" charset="-120"/>
              <a:ea typeface="Microsoft JhengHei" pitchFamily="34" charset="-120"/>
            </a:endParaRPr>
          </a:p>
        </p:txBody>
      </p:sp>
      <p:sp>
        <p:nvSpPr>
          <p:cNvPr id="3" name="內容版面配置區 2"/>
          <p:cNvSpPr>
            <a:spLocks noGrp="1"/>
          </p:cNvSpPr>
          <p:nvPr>
            <p:ph idx="1"/>
          </p:nvPr>
        </p:nvSpPr>
        <p:spPr>
          <a:xfrm>
            <a:off x="628650" y="1633538"/>
            <a:ext cx="7886700" cy="4351337"/>
          </a:xfrm>
        </p:spPr>
        <p:txBody>
          <a:bodyPr/>
          <a:lstStyle/>
          <a:p>
            <a:pPr eaLnBrk="1" hangingPunct="1">
              <a:lnSpc>
                <a:spcPct val="150000"/>
              </a:lnSpc>
            </a:pPr>
            <a:r>
              <a:rPr lang="zh-TW" altLang="en-US" sz="3000" smtClean="0">
                <a:latin typeface="Microsoft JhengHei" pitchFamily="34" charset="-120"/>
                <a:ea typeface="Microsoft JhengHei" pitchFamily="34" charset="-120"/>
              </a:rPr>
              <a:t>聯合國大會於</a:t>
            </a:r>
            <a:r>
              <a:rPr lang="en-US" altLang="zh-TW" sz="3000" smtClean="0">
                <a:latin typeface="Microsoft JhengHei" pitchFamily="34" charset="-120"/>
                <a:ea typeface="Microsoft JhengHei" pitchFamily="34" charset="-120"/>
              </a:rPr>
              <a:t>1948</a:t>
            </a:r>
            <a:r>
              <a:rPr lang="zh-TW" altLang="en-US" sz="3000" smtClean="0">
                <a:latin typeface="Microsoft JhengHei" pitchFamily="34" charset="-120"/>
                <a:ea typeface="Microsoft JhengHei" pitchFamily="34" charset="-120"/>
              </a:rPr>
              <a:t>年</a:t>
            </a:r>
            <a:r>
              <a:rPr lang="en-US" altLang="zh-TW" sz="3000" smtClean="0">
                <a:latin typeface="Microsoft JhengHei" pitchFamily="34" charset="-120"/>
                <a:ea typeface="Microsoft JhengHei" pitchFamily="34" charset="-120"/>
              </a:rPr>
              <a:t>12</a:t>
            </a:r>
            <a:r>
              <a:rPr lang="zh-TW" altLang="en-US" sz="3000" smtClean="0">
                <a:latin typeface="Microsoft JhengHei" pitchFamily="34" charset="-120"/>
                <a:ea typeface="Microsoft JhengHei" pitchFamily="34" charset="-120"/>
              </a:rPr>
              <a:t>月</a:t>
            </a:r>
            <a:r>
              <a:rPr lang="en-US" altLang="zh-TW" sz="3000" smtClean="0">
                <a:latin typeface="Microsoft JhengHei" pitchFamily="34" charset="-120"/>
                <a:ea typeface="Microsoft JhengHei" pitchFamily="34" charset="-120"/>
              </a:rPr>
              <a:t>10</a:t>
            </a:r>
            <a:r>
              <a:rPr lang="zh-TW" altLang="en-US" sz="3000" smtClean="0">
                <a:latin typeface="Microsoft JhengHei" pitchFamily="34" charset="-120"/>
                <a:ea typeface="Microsoft JhengHei" pitchFamily="34" charset="-120"/>
              </a:rPr>
              <a:t>日在法國巴黎夏樂宮通過的一份旨在維護人類基本權利的文獻（聯合國大會第</a:t>
            </a:r>
            <a:r>
              <a:rPr lang="en-US" altLang="zh-TW" sz="3000" smtClean="0">
                <a:latin typeface="Microsoft JhengHei" pitchFamily="34" charset="-120"/>
                <a:ea typeface="Microsoft JhengHei" pitchFamily="34" charset="-120"/>
              </a:rPr>
              <a:t>217</a:t>
            </a:r>
            <a:r>
              <a:rPr lang="zh-TW" altLang="en-US" sz="3000" smtClean="0">
                <a:latin typeface="Microsoft JhengHei" pitchFamily="34" charset="-120"/>
                <a:ea typeface="Microsoft JhengHei" pitchFamily="34" charset="-120"/>
              </a:rPr>
              <a:t>號決議，</a:t>
            </a:r>
            <a:r>
              <a:rPr lang="en-US" altLang="zh-TW" sz="3000" smtClean="0">
                <a:latin typeface="Microsoft JhengHei" pitchFamily="34" charset="-120"/>
                <a:ea typeface="Microsoft JhengHei" pitchFamily="34" charset="-120"/>
              </a:rPr>
              <a:t>A/RES/217</a:t>
            </a:r>
            <a:r>
              <a:rPr lang="zh-TW" altLang="en-US" sz="3000" smtClean="0">
                <a:latin typeface="Microsoft JhengHei" pitchFamily="34" charset="-120"/>
                <a:ea typeface="Microsoft JhengHei" pitchFamily="34" charset="-120"/>
              </a:rPr>
              <a:t>），共有</a:t>
            </a:r>
            <a:r>
              <a:rPr lang="en-US" altLang="zh-TW" sz="3000" smtClean="0">
                <a:latin typeface="Microsoft JhengHei" pitchFamily="34" charset="-120"/>
                <a:ea typeface="Microsoft JhengHei" pitchFamily="34" charset="-120"/>
              </a:rPr>
              <a:t>30</a:t>
            </a:r>
            <a:r>
              <a:rPr lang="zh-TW" altLang="en-US" sz="3000" smtClean="0">
                <a:latin typeface="Microsoft JhengHei" pitchFamily="34" charset="-120"/>
                <a:ea typeface="Microsoft JhengHei" pitchFamily="34" charset="-120"/>
              </a:rPr>
              <a:t>條。</a:t>
            </a:r>
            <a:endParaRPr lang="en-US" altLang="zh-TW" sz="3000" smtClean="0">
              <a:latin typeface="Microsoft JhengHei" pitchFamily="34" charset="-120"/>
              <a:ea typeface="Microsoft JhengHei" pitchFamily="34" charset="-120"/>
            </a:endParaRPr>
          </a:p>
          <a:p>
            <a:pPr eaLnBrk="1" hangingPunct="1">
              <a:lnSpc>
                <a:spcPct val="150000"/>
              </a:lnSpc>
            </a:pPr>
            <a:r>
              <a:rPr lang="zh-TW" altLang="en-US" sz="3000" smtClean="0">
                <a:latin typeface="Microsoft JhengHei" pitchFamily="34" charset="-120"/>
                <a:ea typeface="Microsoft JhengHei" pitchFamily="34" charset="-120"/>
              </a:rPr>
              <a:t>在其序言中，明白指出對於基本人權的承認，乃是世界自由、正義與和平的基礎。</a:t>
            </a:r>
            <a:endParaRPr lang="en-US" altLang="zh-TW" sz="3000" smtClean="0">
              <a:latin typeface="Microsoft JhengHei" pitchFamily="34" charset="-120"/>
              <a:ea typeface="Microsoft JhengHei"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標題 1"/>
          <p:cNvSpPr>
            <a:spLocks noGrp="1"/>
          </p:cNvSpPr>
          <p:nvPr>
            <p:ph type="title"/>
          </p:nvPr>
        </p:nvSpPr>
        <p:spPr/>
        <p:txBody>
          <a:bodyPr/>
          <a:lstStyle/>
          <a:p>
            <a:pPr marL="742950" indent="-742950" eaLnBrk="1" hangingPunct="1">
              <a:buFontTx/>
              <a:buChar char="•"/>
            </a:pPr>
            <a:r>
              <a:rPr lang="zh-TW" altLang="en-US" sz="3200" b="1" smtClean="0">
                <a:latin typeface="Microsoft JhengHei" pitchFamily="34" charset="-120"/>
                <a:ea typeface="Microsoft JhengHei" pitchFamily="34" charset="-120"/>
              </a:rPr>
              <a:t>國內人權公約法</a:t>
            </a:r>
          </a:p>
        </p:txBody>
      </p:sp>
      <p:sp>
        <p:nvSpPr>
          <p:cNvPr id="3" name="內容版面配置區 2"/>
          <p:cNvSpPr>
            <a:spLocks noGrp="1"/>
          </p:cNvSpPr>
          <p:nvPr>
            <p:ph idx="1"/>
          </p:nvPr>
        </p:nvSpPr>
        <p:spPr>
          <a:xfrm>
            <a:off x="628650" y="1552575"/>
            <a:ext cx="8280400" cy="4624388"/>
          </a:xfrm>
        </p:spPr>
        <p:txBody>
          <a:bodyPr/>
          <a:lstStyle/>
          <a:p>
            <a:pPr eaLnBrk="1" hangingPunct="1">
              <a:lnSpc>
                <a:spcPct val="150000"/>
              </a:lnSpc>
            </a:pPr>
            <a:r>
              <a:rPr lang="zh-TW" altLang="en-US" sz="3000" smtClean="0">
                <a:latin typeface="Microsoft JhengHei" pitchFamily="34" charset="-120"/>
                <a:ea typeface="Microsoft JhengHei" pitchFamily="34" charset="-120"/>
              </a:rPr>
              <a:t>我國雖然不是聯合國的會員國，但立法院</a:t>
            </a:r>
            <a:r>
              <a:rPr lang="en-US" altLang="zh-TW" sz="3000" smtClean="0">
                <a:latin typeface="Microsoft JhengHei" pitchFamily="34" charset="-120"/>
                <a:ea typeface="Microsoft JhengHei" pitchFamily="34" charset="-120"/>
              </a:rPr>
              <a:t>2009 </a:t>
            </a:r>
            <a:r>
              <a:rPr lang="zh-TW" altLang="en-US" sz="3000" smtClean="0">
                <a:latin typeface="Microsoft JhengHei" pitchFamily="34" charset="-120"/>
                <a:ea typeface="Microsoft JhengHei" pitchFamily="34" charset="-120"/>
              </a:rPr>
              <a:t>年通過「公民與政治權利國際公約」及「經濟社會文化權利國際公約」兩項人權公約及其施行法，讓兩項人權公約直接具有國內法效力。</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a:xfrm>
            <a:off x="628650" y="184150"/>
            <a:ext cx="7886700" cy="1325563"/>
          </a:xfrm>
        </p:spPr>
        <p:txBody>
          <a:bodyPr/>
          <a:lstStyle/>
          <a:p>
            <a:pPr eaLnBrk="1" hangingPunct="1"/>
            <a:r>
              <a:rPr lang="zh-TW" altLang="en-US" sz="3600" b="1" smtClean="0">
                <a:solidFill>
                  <a:srgbClr val="000000"/>
                </a:solidFill>
                <a:latin typeface="Microsoft JhengHei" pitchFamily="34" charset="-120"/>
                <a:ea typeface="Microsoft JhengHei" pitchFamily="34" charset="-120"/>
              </a:rPr>
              <a:t>二、國際組織監護全球人權狀況</a:t>
            </a:r>
            <a:endParaRPr lang="zh-TW" altLang="en-US" sz="3600" smtClean="0"/>
          </a:p>
        </p:txBody>
      </p:sp>
      <p:pic>
        <p:nvPicPr>
          <p:cNvPr id="25603" name="圖片 3" descr="United_Nations_Human_Rights_Council_Logo.svg.png"/>
          <p:cNvPicPr>
            <a:picLocks noChangeAspect="1"/>
          </p:cNvPicPr>
          <p:nvPr/>
        </p:nvPicPr>
        <p:blipFill>
          <a:blip r:embed="rId2" cstate="print"/>
          <a:srcRect/>
          <a:stretch>
            <a:fillRect/>
          </a:stretch>
        </p:blipFill>
        <p:spPr bwMode="auto">
          <a:xfrm>
            <a:off x="1557338" y="1890713"/>
            <a:ext cx="2274887" cy="2525712"/>
          </a:xfrm>
          <a:prstGeom prst="rect">
            <a:avLst/>
          </a:prstGeom>
          <a:noFill/>
          <a:ln w="9525">
            <a:noFill/>
            <a:miter lim="800000"/>
            <a:headEnd/>
            <a:tailEnd/>
          </a:ln>
        </p:spPr>
      </p:pic>
      <p:sp>
        <p:nvSpPr>
          <p:cNvPr id="25604" name="文字方塊 4"/>
          <p:cNvSpPr txBox="1">
            <a:spLocks noChangeArrowheads="1"/>
          </p:cNvSpPr>
          <p:nvPr/>
        </p:nvSpPr>
        <p:spPr bwMode="auto">
          <a:xfrm>
            <a:off x="1389063" y="4408488"/>
            <a:ext cx="2852737" cy="492125"/>
          </a:xfrm>
          <a:prstGeom prst="rect">
            <a:avLst/>
          </a:prstGeom>
          <a:noFill/>
          <a:ln w="9525">
            <a:noFill/>
            <a:miter lim="800000"/>
            <a:headEnd/>
            <a:tailEnd/>
          </a:ln>
        </p:spPr>
        <p:txBody>
          <a:bodyPr wrap="none">
            <a:spAutoFit/>
          </a:bodyPr>
          <a:lstStyle/>
          <a:p>
            <a:r>
              <a:rPr kumimoji="0" lang="zh-TW" altLang="en-US" sz="2600" b="1">
                <a:solidFill>
                  <a:srgbClr val="0070C0"/>
                </a:solidFill>
                <a:latin typeface="Microsoft JhengHei" pitchFamily="34" charset="-120"/>
                <a:ea typeface="Microsoft JhengHei" pitchFamily="34" charset="-120"/>
              </a:rPr>
              <a:t>聯合國人權理事會</a:t>
            </a:r>
          </a:p>
        </p:txBody>
      </p:sp>
      <p:grpSp>
        <p:nvGrpSpPr>
          <p:cNvPr id="25605" name="群組 5"/>
          <p:cNvGrpSpPr>
            <a:grpSpLocks/>
          </p:cNvGrpSpPr>
          <p:nvPr/>
        </p:nvGrpSpPr>
        <p:grpSpPr bwMode="auto">
          <a:xfrm>
            <a:off x="0" y="493713"/>
            <a:ext cx="7627938" cy="773112"/>
            <a:chOff x="0" y="642314"/>
            <a:chExt cx="7628021" cy="772734"/>
          </a:xfrm>
        </p:grpSpPr>
        <p:grpSp>
          <p:nvGrpSpPr>
            <p:cNvPr id="25612" name="群組 11"/>
            <p:cNvGrpSpPr>
              <a:grpSpLocks/>
            </p:cNvGrpSpPr>
            <p:nvPr/>
          </p:nvGrpSpPr>
          <p:grpSpPr bwMode="auto">
            <a:xfrm>
              <a:off x="0" y="642314"/>
              <a:ext cx="533413" cy="772734"/>
              <a:chOff x="0" y="1313645"/>
              <a:chExt cx="533413" cy="772734"/>
            </a:xfrm>
          </p:grpSpPr>
          <p:cxnSp>
            <p:nvCxnSpPr>
              <p:cNvPr id="10" name="直線接點 9"/>
              <p:cNvCxnSpPr/>
              <p:nvPr/>
            </p:nvCxnSpPr>
            <p:spPr>
              <a:xfrm flipV="1">
                <a:off x="0" y="1643684"/>
                <a:ext cx="531819" cy="4426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520706" y="1313645"/>
                <a:ext cx="12700" cy="772734"/>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9" name="直線接點 8"/>
            <p:cNvCxnSpPr/>
            <p:nvPr/>
          </p:nvCxnSpPr>
          <p:spPr>
            <a:xfrm flipV="1">
              <a:off x="531819" y="1364273"/>
              <a:ext cx="7096202" cy="36495"/>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25606" name="Google Shape;343;p40"/>
          <p:cNvSpPr txBox="1">
            <a:spLocks noChangeArrowheads="1"/>
          </p:cNvSpPr>
          <p:nvPr/>
        </p:nvSpPr>
        <p:spPr bwMode="auto">
          <a:xfrm>
            <a:off x="4870450" y="4422775"/>
            <a:ext cx="2852738" cy="492125"/>
          </a:xfrm>
          <a:prstGeom prst="rect">
            <a:avLst/>
          </a:prstGeom>
          <a:noFill/>
          <a:ln w="9525">
            <a:noFill/>
            <a:miter lim="800000"/>
            <a:headEnd/>
            <a:tailEnd/>
          </a:ln>
        </p:spPr>
        <p:txBody>
          <a:bodyPr lIns="91425" tIns="45700" rIns="91425" bIns="45700"/>
          <a:lstStyle/>
          <a:p>
            <a:pPr algn="ctr">
              <a:buClr>
                <a:srgbClr val="0070C0"/>
              </a:buClr>
              <a:buSzPts val="2600"/>
              <a:buFont typeface="Microsoft JhengHei" pitchFamily="34" charset="-120"/>
              <a:buNone/>
            </a:pPr>
            <a:endParaRPr lang="en-US" altLang="zh-TW" sz="2600" b="1" dirty="0">
              <a:solidFill>
                <a:srgbClr val="0070C0"/>
              </a:solidFill>
              <a:latin typeface="Microsoft JhengHei" pitchFamily="34" charset="-120"/>
              <a:ea typeface="Microsoft JhengHei" pitchFamily="34" charset="-120"/>
              <a:sym typeface="Microsoft JhengHei" pitchFamily="34" charset="-12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標題 1"/>
          <p:cNvSpPr>
            <a:spLocks noGrp="1"/>
          </p:cNvSpPr>
          <p:nvPr>
            <p:ph type="title"/>
          </p:nvPr>
        </p:nvSpPr>
        <p:spPr/>
        <p:txBody>
          <a:bodyPr/>
          <a:lstStyle/>
          <a:p>
            <a:pPr marL="742950" indent="-742950" eaLnBrk="1" hangingPunct="1">
              <a:buFontTx/>
              <a:buChar char="•"/>
            </a:pPr>
            <a:r>
              <a:rPr lang="zh-TW" altLang="en-US" sz="3200" b="1" smtClean="0">
                <a:latin typeface="Microsoft JhengHei" pitchFamily="34" charset="-120"/>
                <a:ea typeface="Microsoft JhengHei" pitchFamily="34" charset="-120"/>
              </a:rPr>
              <a:t>人權理事會</a:t>
            </a:r>
          </a:p>
        </p:txBody>
      </p:sp>
      <p:sp>
        <p:nvSpPr>
          <p:cNvPr id="3" name="內容版面配置區 2"/>
          <p:cNvSpPr>
            <a:spLocks noGrp="1"/>
          </p:cNvSpPr>
          <p:nvPr>
            <p:ph idx="1"/>
          </p:nvPr>
        </p:nvSpPr>
        <p:spPr>
          <a:xfrm>
            <a:off x="628650" y="1455738"/>
            <a:ext cx="7886700" cy="4721225"/>
          </a:xfrm>
        </p:spPr>
        <p:txBody>
          <a:bodyPr/>
          <a:lstStyle/>
          <a:p>
            <a:pPr eaLnBrk="1" hangingPunct="1">
              <a:lnSpc>
                <a:spcPct val="150000"/>
              </a:lnSpc>
            </a:pPr>
            <a:r>
              <a:rPr lang="zh-TW" altLang="en-US" sz="3000" smtClean="0">
                <a:solidFill>
                  <a:srgbClr val="000000"/>
                </a:solidFill>
                <a:latin typeface="Microsoft JhengHei" pitchFamily="34" charset="-120"/>
                <a:ea typeface="Microsoft JhengHei" pitchFamily="34" charset="-120"/>
              </a:rPr>
              <a:t>聯合國人權理事會是聯合國大會的下屬機構，職責是根據聯合國憲章宗旨及原則，在人權領域進行專題研究、提出建議和起草國際人權文書。在選舉理事會成員時，必須考慮候選國在促進和保護人權方面所做的貢獻。</a:t>
            </a:r>
            <a:endParaRPr lang="zh-TW" altLang="en-US" sz="3000" smtClean="0">
              <a:latin typeface="Microsoft JhengHei" pitchFamily="34" charset="-120"/>
              <a:ea typeface="Microsoft JhengHei"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a:xfrm>
            <a:off x="628650" y="184150"/>
            <a:ext cx="7886700" cy="1325563"/>
          </a:xfrm>
        </p:spPr>
        <p:txBody>
          <a:bodyPr/>
          <a:lstStyle/>
          <a:p>
            <a:pPr eaLnBrk="1" hangingPunct="1"/>
            <a:r>
              <a:rPr lang="zh-TW" altLang="en-US" sz="3600" b="1" smtClean="0">
                <a:solidFill>
                  <a:srgbClr val="000000"/>
                </a:solidFill>
                <a:latin typeface="Microsoft JhengHei" pitchFamily="34" charset="-120"/>
                <a:ea typeface="Microsoft JhengHei" pitchFamily="34" charset="-120"/>
              </a:rPr>
              <a:t>二、國際組織監護全球人權狀況</a:t>
            </a:r>
            <a:endParaRPr lang="zh-TW" altLang="en-US" sz="3600" smtClean="0"/>
          </a:p>
        </p:txBody>
      </p:sp>
      <p:grpSp>
        <p:nvGrpSpPr>
          <p:cNvPr id="2" name="群組 5"/>
          <p:cNvGrpSpPr>
            <a:grpSpLocks/>
          </p:cNvGrpSpPr>
          <p:nvPr/>
        </p:nvGrpSpPr>
        <p:grpSpPr bwMode="auto">
          <a:xfrm>
            <a:off x="0" y="493713"/>
            <a:ext cx="7627938" cy="773112"/>
            <a:chOff x="0" y="642314"/>
            <a:chExt cx="7628021" cy="772734"/>
          </a:xfrm>
        </p:grpSpPr>
        <p:grpSp>
          <p:nvGrpSpPr>
            <p:cNvPr id="3" name="群組 11"/>
            <p:cNvGrpSpPr>
              <a:grpSpLocks/>
            </p:cNvGrpSpPr>
            <p:nvPr/>
          </p:nvGrpSpPr>
          <p:grpSpPr bwMode="auto">
            <a:xfrm>
              <a:off x="0" y="642314"/>
              <a:ext cx="533413" cy="772734"/>
              <a:chOff x="0" y="1313645"/>
              <a:chExt cx="533413" cy="772734"/>
            </a:xfrm>
          </p:grpSpPr>
          <p:cxnSp>
            <p:nvCxnSpPr>
              <p:cNvPr id="10" name="直線接點 9"/>
              <p:cNvCxnSpPr/>
              <p:nvPr/>
            </p:nvCxnSpPr>
            <p:spPr>
              <a:xfrm flipV="1">
                <a:off x="0" y="1643684"/>
                <a:ext cx="531819" cy="4426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520706" y="1313645"/>
                <a:ext cx="12700" cy="772734"/>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9" name="直線接點 8"/>
            <p:cNvCxnSpPr/>
            <p:nvPr/>
          </p:nvCxnSpPr>
          <p:spPr>
            <a:xfrm flipV="1">
              <a:off x="531819" y="1364273"/>
              <a:ext cx="7096202" cy="36495"/>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25606" name="Google Shape;343;p40"/>
          <p:cNvSpPr txBox="1">
            <a:spLocks noChangeArrowheads="1"/>
          </p:cNvSpPr>
          <p:nvPr/>
        </p:nvSpPr>
        <p:spPr bwMode="auto">
          <a:xfrm>
            <a:off x="4870450" y="4422775"/>
            <a:ext cx="2852738" cy="492125"/>
          </a:xfrm>
          <a:prstGeom prst="rect">
            <a:avLst/>
          </a:prstGeom>
          <a:noFill/>
          <a:ln w="9525">
            <a:noFill/>
            <a:miter lim="800000"/>
            <a:headEnd/>
            <a:tailEnd/>
          </a:ln>
        </p:spPr>
        <p:txBody>
          <a:bodyPr lIns="91425" tIns="45700" rIns="91425" bIns="45700"/>
          <a:lstStyle/>
          <a:p>
            <a:pPr algn="ctr">
              <a:buClr>
                <a:srgbClr val="0070C0"/>
              </a:buClr>
              <a:buSzPts val="2600"/>
              <a:buFont typeface="Microsoft JhengHei" pitchFamily="34" charset="-120"/>
              <a:buNone/>
            </a:pPr>
            <a:r>
              <a:rPr lang="zh-TW" altLang="en-US" sz="2600" b="1">
                <a:solidFill>
                  <a:srgbClr val="0070C0"/>
                </a:solidFill>
                <a:latin typeface="Microsoft JhengHei" pitchFamily="34" charset="-120"/>
                <a:ea typeface="Microsoft JhengHei" pitchFamily="34" charset="-120"/>
                <a:sym typeface="Microsoft JhengHei" pitchFamily="34" charset="-120"/>
              </a:rPr>
              <a:t>國際特赦組織</a:t>
            </a:r>
            <a:endParaRPr lang="en-US" altLang="zh-TW" sz="2600" b="1">
              <a:solidFill>
                <a:srgbClr val="0070C0"/>
              </a:solidFill>
              <a:latin typeface="Microsoft JhengHei" pitchFamily="34" charset="-120"/>
              <a:ea typeface="Microsoft JhengHei" pitchFamily="34" charset="-120"/>
              <a:sym typeface="Microsoft JhengHei" pitchFamily="34" charset="-120"/>
            </a:endParaRPr>
          </a:p>
          <a:p>
            <a:pPr algn="ctr">
              <a:buClr>
                <a:srgbClr val="0070C0"/>
              </a:buClr>
              <a:buSzPts val="2600"/>
              <a:buFont typeface="Microsoft JhengHei" pitchFamily="34" charset="-120"/>
              <a:buNone/>
            </a:pPr>
            <a:endParaRPr lang="en-US" altLang="zh-TW" sz="2600" b="1">
              <a:solidFill>
                <a:srgbClr val="0070C0"/>
              </a:solidFill>
              <a:latin typeface="Microsoft JhengHei" pitchFamily="34" charset="-120"/>
              <a:ea typeface="Microsoft JhengHei" pitchFamily="34" charset="-120"/>
              <a:sym typeface="Microsoft JhengHei" pitchFamily="34" charset="-120"/>
            </a:endParaRPr>
          </a:p>
        </p:txBody>
      </p:sp>
      <p:pic>
        <p:nvPicPr>
          <p:cNvPr id="25607" name="Picture 2" descr="ãåéç¹èµ¦çµç¹ãçåçæå°çµæ"/>
          <p:cNvPicPr>
            <a:picLocks noChangeAspect="1" noChangeArrowheads="1"/>
          </p:cNvPicPr>
          <p:nvPr/>
        </p:nvPicPr>
        <p:blipFill>
          <a:blip r:embed="rId2" cstate="print"/>
          <a:srcRect/>
          <a:stretch>
            <a:fillRect/>
          </a:stretch>
        </p:blipFill>
        <p:spPr bwMode="auto">
          <a:xfrm>
            <a:off x="4778375" y="2682875"/>
            <a:ext cx="3190875" cy="1330325"/>
          </a:xfrm>
          <a:prstGeom prst="rect">
            <a:avLst/>
          </a:prstGeom>
          <a:noFill/>
          <a:ln w="9525">
            <a:noFill/>
            <a:miter lim="800000"/>
            <a:headEnd/>
            <a:tailEnd/>
          </a:ln>
        </p:spPr>
      </p:pic>
      <p:grpSp>
        <p:nvGrpSpPr>
          <p:cNvPr id="4" name="群組 18"/>
          <p:cNvGrpSpPr>
            <a:grpSpLocks/>
          </p:cNvGrpSpPr>
          <p:nvPr/>
        </p:nvGrpSpPr>
        <p:grpSpPr bwMode="auto">
          <a:xfrm>
            <a:off x="5457825" y="5054600"/>
            <a:ext cx="1870075" cy="887413"/>
            <a:chOff x="457200" y="5238916"/>
            <a:chExt cx="1869996" cy="887636"/>
          </a:xfrm>
        </p:grpSpPr>
        <p:pic>
          <p:nvPicPr>
            <p:cNvPr id="25610" name="圖片 9"/>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457200" y="5238916"/>
              <a:ext cx="1061737" cy="887636"/>
            </a:xfrm>
            <a:prstGeom prst="rect">
              <a:avLst/>
            </a:prstGeom>
            <a:noFill/>
            <a:ln w="9525">
              <a:noFill/>
              <a:miter lim="800000"/>
              <a:headEnd/>
              <a:tailEnd/>
            </a:ln>
          </p:spPr>
        </p:pic>
        <p:sp>
          <p:nvSpPr>
            <p:cNvPr id="25611" name="文字方塊 10">
              <a:hlinkClick r:id="rId4"/>
            </p:cNvPr>
            <p:cNvSpPr txBox="1">
              <a:spLocks noChangeArrowheads="1"/>
            </p:cNvSpPr>
            <p:nvPr/>
          </p:nvSpPr>
          <p:spPr bwMode="auto">
            <a:xfrm>
              <a:off x="1219200" y="5498068"/>
              <a:ext cx="1107996" cy="369332"/>
            </a:xfrm>
            <a:prstGeom prst="rect">
              <a:avLst/>
            </a:prstGeom>
            <a:noFill/>
            <a:ln w="9525">
              <a:noFill/>
              <a:miter lim="800000"/>
              <a:headEnd/>
              <a:tailEnd/>
            </a:ln>
          </p:spPr>
          <p:txBody>
            <a:bodyPr wrap="none">
              <a:spAutoFit/>
            </a:bodyPr>
            <a:lstStyle/>
            <a:p>
              <a:r>
                <a:rPr lang="zh-TW" altLang="en-US">
                  <a:latin typeface="Microsoft JhengHei" pitchFamily="34" charset="-120"/>
                  <a:ea typeface="Microsoft JhengHei" pitchFamily="34" charset="-120"/>
                </a:rPr>
                <a:t>影片連結</a:t>
              </a:r>
            </a:p>
          </p:txBody>
        </p:sp>
      </p:grpSp>
      <p:sp>
        <p:nvSpPr>
          <p:cNvPr id="17" name="Rectangle 10"/>
          <p:cNvSpPr>
            <a:spLocks noChangeArrowheads="1"/>
          </p:cNvSpPr>
          <p:nvPr/>
        </p:nvSpPr>
        <p:spPr bwMode="auto">
          <a:xfrm>
            <a:off x="5610225" y="5903913"/>
            <a:ext cx="3111500" cy="430212"/>
          </a:xfrm>
          <a:prstGeom prst="rect">
            <a:avLst/>
          </a:prstGeom>
          <a:noFill/>
          <a:ln w="9525">
            <a:noFill/>
            <a:miter lim="800000"/>
            <a:headEnd/>
            <a:tailEnd/>
          </a:ln>
        </p:spPr>
        <p:txBody>
          <a:bodyPr lIns="0" tIns="0" rIns="0" bIns="0" anchor="ctr">
            <a:spAutoFit/>
          </a:bodyPr>
          <a:lstStyle/>
          <a:p>
            <a:pPr>
              <a:buClr>
                <a:srgbClr val="0070C0"/>
              </a:buClr>
              <a:buSzPts val="2600"/>
            </a:pPr>
            <a:r>
              <a:rPr lang="zh-TW" altLang="en-US" sz="1400">
                <a:latin typeface="Microsoft JhengHei" pitchFamily="34" charset="-120"/>
                <a:ea typeface="Microsoft JhengHei" pitchFamily="34" charset="-120"/>
              </a:rPr>
              <a:t>寫信馬拉松</a:t>
            </a:r>
            <a:endParaRPr lang="en-US" altLang="zh-TW" sz="1400">
              <a:latin typeface="Microsoft JhengHei" pitchFamily="34" charset="-120"/>
              <a:ea typeface="Microsoft JhengHei" pitchFamily="34" charset="-120"/>
            </a:endParaRPr>
          </a:p>
          <a:p>
            <a:pPr>
              <a:buClr>
                <a:srgbClr val="0070C0"/>
              </a:buClr>
              <a:buSzPts val="2600"/>
            </a:pPr>
            <a:r>
              <a:rPr lang="zh-TW" altLang="en-US" sz="1400">
                <a:latin typeface="Microsoft JhengHei" pitchFamily="34" charset="-120"/>
                <a:ea typeface="Microsoft JhengHei" pitchFamily="34" charset="-120"/>
              </a:rPr>
              <a:t>─為人權捍衛者的不公待遇發聲</a:t>
            </a:r>
            <a:r>
              <a:rPr lang="en-US" altLang="zh-TW" sz="1400">
                <a:latin typeface="Microsoft JhengHei" pitchFamily="34" charset="-120"/>
                <a:ea typeface="Microsoft JhengHei" pitchFamily="34" charset="-120"/>
                <a:cs typeface="Times New Roman" pitchFamily="18" charset="0"/>
              </a:rPr>
              <a:t>(0</a:t>
            </a:r>
            <a:r>
              <a:rPr lang="zh-TW" altLang="en-US" sz="1400">
                <a:latin typeface="Microsoft JhengHei" pitchFamily="34" charset="-120"/>
                <a:ea typeface="Microsoft JhengHei" pitchFamily="34" charset="-120"/>
                <a:cs typeface="Times New Roman" pitchFamily="18" charset="0"/>
              </a:rPr>
              <a:t>：</a:t>
            </a:r>
            <a:r>
              <a:rPr lang="en-US" altLang="zh-TW" sz="1400">
                <a:latin typeface="Microsoft JhengHei" pitchFamily="34" charset="-120"/>
                <a:ea typeface="Microsoft JhengHei" pitchFamily="34" charset="-120"/>
                <a:cs typeface="Times New Roman" pitchFamily="18" charset="0"/>
              </a:rPr>
              <a:t>44)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6" presetClass="emph" presetSubtype="0" repeatCount="300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par>
                                <p:cTn id="11" presetID="3"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hlinkClick r:id="rId2" action="ppaction://hlinkfile"/>
          </p:cNvPr>
          <p:cNvSpPr/>
          <p:nvPr/>
        </p:nvSpPr>
        <p:spPr>
          <a:xfrm>
            <a:off x="654756" y="1727200"/>
            <a:ext cx="7552266" cy="2554545"/>
          </a:xfrm>
          <a:prstGeom prst="rect">
            <a:avLst/>
          </a:prstGeom>
        </p:spPr>
        <p:txBody>
          <a:bodyPr wrap="square">
            <a:spAutoFit/>
          </a:bodyPr>
          <a:lstStyle/>
          <a:p>
            <a:r>
              <a:rPr kumimoji="0" lang="zh-TW" altLang="en-US" sz="4000" dirty="0" smtClean="0">
                <a:latin typeface="+mn-ea"/>
                <a:ea typeface="新細明體" pitchFamily="18" charset="-120"/>
              </a:rPr>
              <a:t>暑假作業，寄到歷史老師</a:t>
            </a:r>
            <a:r>
              <a:rPr kumimoji="0" lang="en-US" altLang="zh-TW" sz="4000" dirty="0" smtClean="0">
                <a:latin typeface="+mn-ea"/>
                <a:ea typeface="新細明體" pitchFamily="18" charset="-120"/>
              </a:rPr>
              <a:t>EMAIL</a:t>
            </a:r>
          </a:p>
          <a:p>
            <a:r>
              <a:rPr kumimoji="0" lang="zh-TW" altLang="en-US" sz="4000" dirty="0" smtClean="0">
                <a:latin typeface="+mn-ea"/>
                <a:ea typeface="新細明體" pitchFamily="18" charset="-120"/>
                <a:hlinkClick r:id="rId2" action="ppaction://hlinkfile"/>
              </a:rPr>
              <a:t>比賽</a:t>
            </a:r>
            <a:endParaRPr kumimoji="0" lang="en-US" altLang="zh-TW" sz="4000" dirty="0" smtClean="0">
              <a:latin typeface="+mn-ea"/>
              <a:ea typeface="新細明體" pitchFamily="18" charset="-120"/>
            </a:endParaRPr>
          </a:p>
          <a:p>
            <a:endParaRPr kumimoji="0" lang="en-US" altLang="zh-TW" sz="4000" dirty="0" smtClean="0">
              <a:latin typeface="+mn-ea"/>
              <a:ea typeface="新細明體" pitchFamily="18" charset="-120"/>
            </a:endParaRPr>
          </a:p>
          <a:p>
            <a:endParaRPr lang="zh-TW" altLang="en-US" sz="4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標題 1"/>
          <p:cNvSpPr>
            <a:spLocks noGrp="1"/>
          </p:cNvSpPr>
          <p:nvPr>
            <p:ph type="title"/>
          </p:nvPr>
        </p:nvSpPr>
        <p:spPr/>
        <p:txBody>
          <a:bodyPr/>
          <a:lstStyle/>
          <a:p>
            <a:pPr eaLnBrk="1" hangingPunct="1">
              <a:buFont typeface="Wingdings" pitchFamily="2" charset="2"/>
              <a:buChar char="Ø"/>
            </a:pPr>
            <a:r>
              <a:rPr lang="zh-TW" altLang="en-US" sz="3200" b="1" smtClean="0">
                <a:latin typeface="Microsoft JhengHei" pitchFamily="34" charset="-120"/>
                <a:ea typeface="Microsoft JhengHei" pitchFamily="34" charset="-120"/>
              </a:rPr>
              <a:t>良心犯</a:t>
            </a:r>
          </a:p>
        </p:txBody>
      </p:sp>
      <p:sp>
        <p:nvSpPr>
          <p:cNvPr id="3" name="內容版面配置區 2"/>
          <p:cNvSpPr>
            <a:spLocks noGrp="1"/>
          </p:cNvSpPr>
          <p:nvPr>
            <p:ph idx="1"/>
          </p:nvPr>
        </p:nvSpPr>
        <p:spPr>
          <a:xfrm>
            <a:off x="628650" y="1539875"/>
            <a:ext cx="7886700" cy="4637088"/>
          </a:xfrm>
        </p:spPr>
        <p:txBody>
          <a:bodyPr/>
          <a:lstStyle/>
          <a:p>
            <a:pPr eaLnBrk="1" hangingPunct="1">
              <a:lnSpc>
                <a:spcPct val="150000"/>
              </a:lnSpc>
            </a:pPr>
            <a:r>
              <a:rPr lang="zh-TW" altLang="en-US" sz="3000" dirty="0" smtClean="0">
                <a:latin typeface="Microsoft JhengHei" pitchFamily="34" charset="-120"/>
                <a:ea typeface="Microsoft JhengHei" pitchFamily="34" charset="-120"/>
              </a:rPr>
              <a:t>指因政治、宗教、或其他出於良心所堅持的信念；或因種族、性別、膚色、語言、國籍、性傾向或其他社會經濟地位，且未使用或主張暴力，而被監禁的人。</a:t>
            </a:r>
            <a:endParaRPr lang="en-US" altLang="zh-TW" sz="3000" dirty="0" smtClean="0">
              <a:latin typeface="Microsoft JhengHei" pitchFamily="34" charset="-120"/>
              <a:ea typeface="Microsoft JhengHei" pitchFamily="34" charset="-120"/>
            </a:endParaRPr>
          </a:p>
          <a:p>
            <a:pPr eaLnBrk="1" hangingPunct="1">
              <a:lnSpc>
                <a:spcPct val="150000"/>
              </a:lnSpc>
            </a:pPr>
            <a:r>
              <a:rPr lang="en-US" altLang="zh-TW" sz="3200" dirty="0" smtClean="0"/>
              <a:t>BBC</a:t>
            </a:r>
            <a:r>
              <a:rPr lang="zh-TW" altLang="en-US" sz="3200" dirty="0" smtClean="0">
                <a:hlinkClick r:id="rId2"/>
              </a:rPr>
              <a:t>追求人權：國際特赦組織</a:t>
            </a:r>
            <a:endParaRPr lang="en-US" altLang="zh-TW" sz="3200" dirty="0" smtClean="0"/>
          </a:p>
          <a:p>
            <a:r>
              <a:rPr lang="en-US" altLang="zh-TW" sz="3200" dirty="0" smtClean="0"/>
              <a:t>【2018</a:t>
            </a:r>
            <a:r>
              <a:rPr lang="zh-TW" altLang="en-US" sz="3200" dirty="0" smtClean="0"/>
              <a:t>寫信馬拉松</a:t>
            </a:r>
            <a:r>
              <a:rPr lang="en-US" altLang="zh-TW" sz="3200" dirty="0" smtClean="0"/>
              <a:t>】</a:t>
            </a:r>
            <a:r>
              <a:rPr lang="zh-TW" altLang="en-US" sz="3200" dirty="0" smtClean="0">
                <a:hlinkClick r:id="rId3"/>
              </a:rPr>
              <a:t>巴西</a:t>
            </a:r>
            <a:r>
              <a:rPr lang="en-US" altLang="zh-TW" sz="3200" dirty="0" smtClean="0">
                <a:hlinkClick r:id="rId3"/>
              </a:rPr>
              <a:t>/</a:t>
            </a:r>
            <a:r>
              <a:rPr lang="zh-TW" altLang="en-US" sz="3200" dirty="0" smtClean="0">
                <a:hlinkClick r:id="rId3"/>
              </a:rPr>
              <a:t>瑪莉埃爾</a:t>
            </a:r>
            <a:r>
              <a:rPr lang="zh-TW" altLang="en-US" sz="3200" dirty="0" smtClean="0"/>
              <a:t>：因為捍衛人權被殺害</a:t>
            </a:r>
          </a:p>
          <a:p>
            <a:r>
              <a:rPr lang="zh-TW" altLang="en-US" sz="3200" dirty="0" smtClean="0"/>
              <a:t/>
            </a:r>
            <a:br>
              <a:rPr lang="zh-TW" altLang="en-US" sz="3200" dirty="0" smtClean="0"/>
            </a:br>
            <a:endParaRPr lang="zh-TW" altLang="en-US" sz="3200" dirty="0" smtClean="0"/>
          </a:p>
          <a:p>
            <a:pPr eaLnBrk="1" hangingPunct="1">
              <a:lnSpc>
                <a:spcPct val="150000"/>
              </a:lnSpc>
            </a:pPr>
            <a:endParaRPr lang="zh-TW" altLang="en-US" sz="3000" dirty="0" smtClean="0">
              <a:latin typeface="Microsoft JhengHei" pitchFamily="34" charset="-120"/>
              <a:ea typeface="Microsoft JhengHei"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p:cNvSpPr>
            <a:spLocks noGrp="1"/>
          </p:cNvSpPr>
          <p:nvPr>
            <p:ph type="title"/>
          </p:nvPr>
        </p:nvSpPr>
        <p:spPr>
          <a:xfrm>
            <a:off x="628650" y="293688"/>
            <a:ext cx="8274050" cy="1325562"/>
          </a:xfrm>
        </p:spPr>
        <p:txBody>
          <a:bodyPr/>
          <a:lstStyle/>
          <a:p>
            <a:pPr eaLnBrk="1" hangingPunct="1"/>
            <a:r>
              <a:rPr lang="zh-TW" altLang="en-US" sz="3600" b="1" smtClean="0">
                <a:solidFill>
                  <a:srgbClr val="000000"/>
                </a:solidFill>
                <a:latin typeface="Microsoft JhengHei" pitchFamily="34" charset="-120"/>
                <a:ea typeface="Microsoft JhengHei" pitchFamily="34" charset="-120"/>
              </a:rPr>
              <a:t>三、國際組織進行人道干預和人道救援</a:t>
            </a:r>
            <a:endParaRPr lang="zh-TW" altLang="en-US" sz="3600" smtClean="0">
              <a:latin typeface="Microsoft JhengHei" pitchFamily="34" charset="-120"/>
              <a:ea typeface="Microsoft JhengHei" pitchFamily="34" charset="-120"/>
            </a:endParaRPr>
          </a:p>
        </p:txBody>
      </p:sp>
      <p:sp>
        <p:nvSpPr>
          <p:cNvPr id="28675" name="內容版面配置區 9"/>
          <p:cNvSpPr>
            <a:spLocks noGrp="1"/>
          </p:cNvSpPr>
          <p:nvPr>
            <p:ph idx="1"/>
          </p:nvPr>
        </p:nvSpPr>
        <p:spPr/>
        <p:txBody>
          <a:bodyPr/>
          <a:lstStyle/>
          <a:p>
            <a:pPr eaLnBrk="1" hangingPunct="1"/>
            <a:endParaRPr lang="zh-TW" altLang="en-US" smtClean="0"/>
          </a:p>
        </p:txBody>
      </p:sp>
      <p:graphicFrame>
        <p:nvGraphicFramePr>
          <p:cNvPr id="3" name="表格 2"/>
          <p:cNvGraphicFramePr>
            <a:graphicFrameLocks noGrp="1"/>
          </p:cNvGraphicFramePr>
          <p:nvPr/>
        </p:nvGraphicFramePr>
        <p:xfrm>
          <a:off x="346075" y="1612900"/>
          <a:ext cx="8601075" cy="4973639"/>
        </p:xfrm>
        <a:graphic>
          <a:graphicData uri="http://schemas.openxmlformats.org/drawingml/2006/table">
            <a:tbl>
              <a:tblPr/>
              <a:tblGrid>
                <a:gridCol w="1042988"/>
                <a:gridCol w="3778250"/>
                <a:gridCol w="3779837"/>
              </a:tblGrid>
              <a:tr h="6873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800" b="0" i="0" u="none" strike="noStrike" cap="none" normalizeH="0" baseline="0" smtClean="0">
                        <a:ln>
                          <a:noFill/>
                        </a:ln>
                        <a:solidFill>
                          <a:srgbClr val="FFFFFF"/>
                        </a:solidFill>
                        <a:effectLst/>
                        <a:latin typeface="Microsoft JhengHei" pitchFamily="34" charset="-120"/>
                        <a:ea typeface="Microsoft JhengHei"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smtClean="0">
                          <a:ln>
                            <a:noFill/>
                          </a:ln>
                          <a:solidFill>
                            <a:srgbClr val="FFFFFF"/>
                          </a:solidFill>
                          <a:effectLst/>
                          <a:latin typeface="Microsoft JhengHei" pitchFamily="34" charset="-120"/>
                          <a:ea typeface="Microsoft JhengHei" pitchFamily="34" charset="-120"/>
                        </a:rPr>
                        <a:t>人道干預</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smtClean="0">
                          <a:ln>
                            <a:noFill/>
                          </a:ln>
                          <a:solidFill>
                            <a:srgbClr val="FFFFFF"/>
                          </a:solidFill>
                          <a:effectLst/>
                          <a:latin typeface="Microsoft JhengHei" pitchFamily="34" charset="-120"/>
                          <a:ea typeface="Microsoft JhengHei" pitchFamily="34" charset="-120"/>
                        </a:rPr>
                        <a:t>人道救援</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1541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smtClean="0">
                          <a:ln>
                            <a:noFill/>
                          </a:ln>
                          <a:solidFill>
                            <a:srgbClr val="000000"/>
                          </a:solidFill>
                          <a:effectLst/>
                          <a:latin typeface="Microsoft JhengHei" pitchFamily="34" charset="-120"/>
                          <a:ea typeface="Microsoft JhengHei" pitchFamily="34" charset="-120"/>
                        </a:rPr>
                        <a:t>情境</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FD5EA"/>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smtClean="0">
                          <a:ln>
                            <a:noFill/>
                          </a:ln>
                          <a:solidFill>
                            <a:srgbClr val="000000"/>
                          </a:solidFill>
                          <a:effectLst/>
                          <a:latin typeface="Microsoft JhengHei" pitchFamily="34" charset="-120"/>
                          <a:ea typeface="Microsoft JhengHei" pitchFamily="34" charset="-120"/>
                        </a:rPr>
                        <a:t>在戰爭、自然災害等緊急情況下，國際社會為保護受難者之性命與尊嚴所採取之行動。</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FD5EA"/>
                    </a:solidFill>
                  </a:tcPr>
                </a:tc>
                <a:tc hMerge="1">
                  <a:txBody>
                    <a:bodyPr/>
                    <a:lstStyle/>
                    <a:p>
                      <a:endParaRPr lang="zh-TW" altLang="en-US"/>
                    </a:p>
                  </a:txBody>
                  <a:tcPr/>
                </a:tc>
              </a:tr>
              <a:tr h="749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smtClean="0">
                          <a:ln>
                            <a:noFill/>
                          </a:ln>
                          <a:solidFill>
                            <a:srgbClr val="000000"/>
                          </a:solidFill>
                          <a:effectLst/>
                          <a:latin typeface="Microsoft JhengHei" pitchFamily="34" charset="-120"/>
                          <a:ea typeface="Microsoft JhengHei" pitchFamily="34" charset="-120"/>
                        </a:rPr>
                        <a:t>對象</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smtClean="0">
                          <a:ln>
                            <a:noFill/>
                          </a:ln>
                          <a:solidFill>
                            <a:srgbClr val="000000"/>
                          </a:solidFill>
                          <a:effectLst/>
                          <a:latin typeface="Microsoft JhengHei" pitchFamily="34" charset="-120"/>
                          <a:ea typeface="Microsoft JhengHei" pitchFamily="34" charset="-120"/>
                        </a:rPr>
                        <a:t>國家</a:t>
                      </a:r>
                      <a:endParaRPr kumimoji="0" lang="en-US" altLang="zh-TW" sz="2800" b="0" i="0" u="none" strike="noStrike" cap="none" normalizeH="0" baseline="0" smtClean="0">
                        <a:ln>
                          <a:noFill/>
                        </a:ln>
                        <a:solidFill>
                          <a:srgbClr val="000000"/>
                        </a:solidFill>
                        <a:effectLst/>
                        <a:latin typeface="Microsoft JhengHei" pitchFamily="34" charset="-120"/>
                        <a:ea typeface="Microsoft JhengHei"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smtClean="0">
                          <a:ln>
                            <a:noFill/>
                          </a:ln>
                          <a:solidFill>
                            <a:srgbClr val="000000"/>
                          </a:solidFill>
                          <a:effectLst/>
                          <a:latin typeface="Microsoft JhengHei" pitchFamily="34" charset="-120"/>
                          <a:ea typeface="Microsoft JhengHei" pitchFamily="34" charset="-120"/>
                        </a:rPr>
                        <a:t>受難者</a:t>
                      </a:r>
                      <a:endParaRPr kumimoji="0" lang="en-US" altLang="zh-TW" sz="2800" b="0" i="0" u="none" strike="noStrike" cap="none" normalizeH="0" baseline="0" smtClean="0">
                        <a:ln>
                          <a:noFill/>
                        </a:ln>
                        <a:solidFill>
                          <a:srgbClr val="000000"/>
                        </a:solidFill>
                        <a:effectLst/>
                        <a:latin typeface="Microsoft JhengHei" pitchFamily="34" charset="-120"/>
                        <a:ea typeface="Microsoft JhengHei"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BF5"/>
                    </a:solidFill>
                  </a:tcPr>
                </a:tc>
              </a:tr>
              <a:tr h="10191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smtClean="0">
                          <a:ln>
                            <a:noFill/>
                          </a:ln>
                          <a:solidFill>
                            <a:srgbClr val="000000"/>
                          </a:solidFill>
                          <a:effectLst/>
                          <a:latin typeface="Microsoft JhengHei" pitchFamily="34" charset="-120"/>
                          <a:ea typeface="Microsoft JhengHei" pitchFamily="34" charset="-120"/>
                        </a:rPr>
                        <a:t>手段</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smtClean="0">
                          <a:ln>
                            <a:noFill/>
                          </a:ln>
                          <a:solidFill>
                            <a:srgbClr val="000000"/>
                          </a:solidFill>
                          <a:effectLst/>
                          <a:latin typeface="Microsoft JhengHei" pitchFamily="34" charset="-120"/>
                          <a:ea typeface="Microsoft JhengHei" pitchFamily="34" charset="-120"/>
                        </a:rPr>
                        <a:t>緊急、迫切性的干預政策，甚至武力行動</a:t>
                      </a:r>
                      <a:endParaRPr kumimoji="0" lang="en-US" altLang="zh-TW" sz="2800" b="0" i="0" u="none" strike="noStrike" cap="none" normalizeH="0" baseline="0" smtClean="0">
                        <a:ln>
                          <a:noFill/>
                        </a:ln>
                        <a:solidFill>
                          <a:srgbClr val="000000"/>
                        </a:solidFill>
                        <a:effectLst/>
                        <a:latin typeface="Microsoft JhengHei" pitchFamily="34" charset="-120"/>
                        <a:ea typeface="Microsoft JhengHei"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smtClean="0">
                          <a:ln>
                            <a:noFill/>
                          </a:ln>
                          <a:solidFill>
                            <a:srgbClr val="000000"/>
                          </a:solidFill>
                          <a:effectLst/>
                          <a:latin typeface="Microsoft JhengHei" pitchFamily="34" charset="-120"/>
                          <a:ea typeface="Microsoft JhengHei" pitchFamily="34" charset="-120"/>
                        </a:rPr>
                        <a:t>醫療、物資或物流支援</a:t>
                      </a:r>
                      <a:endParaRPr kumimoji="0" lang="en-US" altLang="zh-TW" sz="2800" b="0" i="0" u="none" strike="noStrike" cap="none" normalizeH="0" baseline="0" smtClean="0">
                        <a:ln>
                          <a:noFill/>
                        </a:ln>
                        <a:solidFill>
                          <a:srgbClr val="000000"/>
                        </a:solidFill>
                        <a:effectLst/>
                        <a:latin typeface="Microsoft JhengHei" pitchFamily="34" charset="-120"/>
                        <a:ea typeface="Microsoft JhengHei"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FD5EA"/>
                    </a:solidFill>
                  </a:tcPr>
                </a:tc>
              </a:tr>
              <a:tr h="1363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smtClean="0">
                          <a:ln>
                            <a:noFill/>
                          </a:ln>
                          <a:solidFill>
                            <a:srgbClr val="000000"/>
                          </a:solidFill>
                          <a:effectLst/>
                          <a:latin typeface="Microsoft JhengHei" pitchFamily="34" charset="-120"/>
                          <a:ea typeface="Microsoft JhengHei" pitchFamily="34" charset="-120"/>
                        </a:rPr>
                        <a:t>目的</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smtClean="0">
                          <a:ln>
                            <a:noFill/>
                          </a:ln>
                          <a:solidFill>
                            <a:srgbClr val="000000"/>
                          </a:solidFill>
                          <a:effectLst/>
                          <a:latin typeface="Microsoft JhengHei" pitchFamily="34" charset="-120"/>
                          <a:ea typeface="Microsoft JhengHei" pitchFamily="34" charset="-120"/>
                        </a:rPr>
                        <a:t>解除緊急災害的情況</a:t>
                      </a:r>
                      <a:endParaRPr kumimoji="0" lang="en-US" altLang="zh-TW" sz="2800" b="0" i="0" u="none" strike="noStrike" cap="none" normalizeH="0" baseline="0" smtClean="0">
                        <a:ln>
                          <a:noFill/>
                        </a:ln>
                        <a:solidFill>
                          <a:srgbClr val="000000"/>
                        </a:solidFill>
                        <a:effectLst/>
                        <a:latin typeface="Microsoft JhengHei" pitchFamily="34" charset="-120"/>
                        <a:ea typeface="Microsoft JhengHei"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800" b="0" i="0" u="none" strike="noStrike" cap="none" normalizeH="0" baseline="0" smtClean="0">
                          <a:ln>
                            <a:noFill/>
                          </a:ln>
                          <a:solidFill>
                            <a:srgbClr val="000000"/>
                          </a:solidFill>
                          <a:effectLst/>
                          <a:latin typeface="Microsoft JhengHei" pitchFamily="34" charset="-120"/>
                          <a:ea typeface="Microsoft JhengHei" pitchFamily="34" charset="-120"/>
                        </a:rPr>
                        <a:t>拯救生命、減輕受難者痛苦</a:t>
                      </a:r>
                      <a:endParaRPr kumimoji="0" lang="en-US" altLang="zh-TW" sz="2800" b="0" i="0" u="none" strike="noStrike" cap="none" normalizeH="0" baseline="0" smtClean="0">
                        <a:ln>
                          <a:noFill/>
                        </a:ln>
                        <a:solidFill>
                          <a:srgbClr val="000000"/>
                        </a:solidFill>
                        <a:effectLst/>
                        <a:latin typeface="Microsoft JhengHei" pitchFamily="34" charset="-120"/>
                        <a:ea typeface="Microsoft JhengHei"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r>
            </a:tbl>
          </a:graphicData>
        </a:graphic>
      </p:graphicFrame>
      <p:grpSp>
        <p:nvGrpSpPr>
          <p:cNvPr id="28702" name="群組 4"/>
          <p:cNvGrpSpPr>
            <a:grpSpLocks/>
          </p:cNvGrpSpPr>
          <p:nvPr/>
        </p:nvGrpSpPr>
        <p:grpSpPr bwMode="auto">
          <a:xfrm>
            <a:off x="0" y="566738"/>
            <a:ext cx="8747125" cy="771525"/>
            <a:chOff x="0" y="642314"/>
            <a:chExt cx="8746958" cy="772734"/>
          </a:xfrm>
        </p:grpSpPr>
        <p:grpSp>
          <p:nvGrpSpPr>
            <p:cNvPr id="28703" name="群組 11"/>
            <p:cNvGrpSpPr>
              <a:grpSpLocks/>
            </p:cNvGrpSpPr>
            <p:nvPr/>
          </p:nvGrpSpPr>
          <p:grpSpPr bwMode="auto">
            <a:xfrm>
              <a:off x="0" y="642314"/>
              <a:ext cx="533413" cy="772734"/>
              <a:chOff x="0" y="1313645"/>
              <a:chExt cx="533413" cy="772734"/>
            </a:xfrm>
          </p:grpSpPr>
          <p:cxnSp>
            <p:nvCxnSpPr>
              <p:cNvPr id="8" name="直線接點 7"/>
              <p:cNvCxnSpPr/>
              <p:nvPr/>
            </p:nvCxnSpPr>
            <p:spPr>
              <a:xfrm flipV="1">
                <a:off x="0" y="1644362"/>
                <a:ext cx="531803" cy="44201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520690" y="1313645"/>
                <a:ext cx="12700" cy="772734"/>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7" name="直線接點 6"/>
            <p:cNvCxnSpPr/>
            <p:nvPr/>
          </p:nvCxnSpPr>
          <p:spPr>
            <a:xfrm flipV="1">
              <a:off x="531803" y="1375298"/>
              <a:ext cx="8215155" cy="25440"/>
            </a:xfrm>
            <a:prstGeom prst="line">
              <a:avLst/>
            </a:prstGeom>
            <a:ln w="19050"/>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圖片 4" descr="tv-2393539_1920.png">
            <a:hlinkClick r:id="rId2"/>
          </p:cNvPr>
          <p:cNvPicPr>
            <a:picLocks noChangeAspect="1"/>
          </p:cNvPicPr>
          <p:nvPr/>
        </p:nvPicPr>
        <p:blipFill>
          <a:blip r:embed="rId3" cstate="print"/>
          <a:srcRect/>
          <a:stretch>
            <a:fillRect/>
          </a:stretch>
        </p:blipFill>
        <p:spPr bwMode="auto">
          <a:xfrm>
            <a:off x="1389063" y="1325563"/>
            <a:ext cx="6911975" cy="5472112"/>
          </a:xfrm>
          <a:prstGeom prst="rect">
            <a:avLst/>
          </a:prstGeom>
          <a:noFill/>
          <a:ln w="9525">
            <a:noFill/>
            <a:miter lim="800000"/>
            <a:headEnd/>
            <a:tailEnd/>
          </a:ln>
        </p:spPr>
      </p:pic>
      <p:pic>
        <p:nvPicPr>
          <p:cNvPr id="29699" name="圖片 5" descr="cb2605cebcbf87febe037ce6b0531b17 - 複製.jpg">
            <a:hlinkClick r:id="rId2"/>
          </p:cNvPr>
          <p:cNvPicPr>
            <a:picLocks noChangeAspect="1"/>
          </p:cNvPicPr>
          <p:nvPr/>
        </p:nvPicPr>
        <p:blipFill>
          <a:blip r:embed="rId4" cstate="print"/>
          <a:srcRect l="3311" t="5263" r="7076" b="3683"/>
          <a:stretch>
            <a:fillRect/>
          </a:stretch>
        </p:blipFill>
        <p:spPr bwMode="auto">
          <a:xfrm>
            <a:off x="1925638" y="1774825"/>
            <a:ext cx="2392362" cy="3476625"/>
          </a:xfrm>
          <a:prstGeom prst="rect">
            <a:avLst/>
          </a:prstGeom>
          <a:noFill/>
          <a:ln w="9525">
            <a:noFill/>
            <a:miter lim="800000"/>
            <a:headEnd/>
            <a:tailEnd/>
          </a:ln>
        </p:spPr>
      </p:pic>
      <p:pic>
        <p:nvPicPr>
          <p:cNvPr id="29700" name="圖片 10" descr="hands-1926704_1920.png">
            <a:hlinkClick r:id="rId2"/>
          </p:cNvPr>
          <p:cNvPicPr>
            <a:picLocks noChangeAspect="1"/>
          </p:cNvPicPr>
          <p:nvPr/>
        </p:nvPicPr>
        <p:blipFill>
          <a:blip r:embed="rId5" cstate="print"/>
          <a:srcRect/>
          <a:stretch>
            <a:fillRect/>
          </a:stretch>
        </p:blipFill>
        <p:spPr bwMode="auto">
          <a:xfrm>
            <a:off x="4832350" y="1738313"/>
            <a:ext cx="2951163" cy="4103687"/>
          </a:xfrm>
          <a:prstGeom prst="rect">
            <a:avLst/>
          </a:prstGeom>
          <a:noFill/>
          <a:ln w="9525">
            <a:noFill/>
            <a:miter lim="800000"/>
            <a:headEnd/>
            <a:tailEnd/>
          </a:ln>
        </p:spPr>
      </p:pic>
      <p:sp>
        <p:nvSpPr>
          <p:cNvPr id="29701" name="矩形 6">
            <a:hlinkClick r:id="rId2"/>
          </p:cNvPr>
          <p:cNvSpPr>
            <a:spLocks noChangeArrowheads="1"/>
          </p:cNvSpPr>
          <p:nvPr/>
        </p:nvSpPr>
        <p:spPr bwMode="auto">
          <a:xfrm>
            <a:off x="1463675" y="5245100"/>
            <a:ext cx="6753225" cy="647700"/>
          </a:xfrm>
          <a:prstGeom prst="rect">
            <a:avLst/>
          </a:prstGeom>
          <a:solidFill>
            <a:schemeClr val="bg1">
              <a:alpha val="76862"/>
            </a:schemeClr>
          </a:solidFill>
          <a:ln w="9525">
            <a:noFill/>
            <a:miter lim="800000"/>
            <a:headEnd/>
            <a:tailEnd/>
          </a:ln>
        </p:spPr>
        <p:txBody>
          <a:bodyPr wrap="none">
            <a:spAutoFit/>
          </a:bodyPr>
          <a:lstStyle/>
          <a:p>
            <a:r>
              <a:rPr kumimoji="0" lang="zh-TW" altLang="en-US" sz="3600">
                <a:latin typeface="Microsoft JhengHei" pitchFamily="34" charset="-120"/>
                <a:ea typeface="Microsoft JhengHei" pitchFamily="34" charset="-120"/>
              </a:rPr>
              <a:t>人道救援力量大 台灣應挺進國際</a:t>
            </a:r>
          </a:p>
        </p:txBody>
      </p:sp>
      <p:grpSp>
        <p:nvGrpSpPr>
          <p:cNvPr id="29702" name="群組 9"/>
          <p:cNvGrpSpPr>
            <a:grpSpLocks/>
          </p:cNvGrpSpPr>
          <p:nvPr/>
        </p:nvGrpSpPr>
        <p:grpSpPr bwMode="auto">
          <a:xfrm>
            <a:off x="92075" y="57150"/>
            <a:ext cx="2251075" cy="1050925"/>
            <a:chOff x="0" y="0"/>
            <a:chExt cx="2251710" cy="1051560"/>
          </a:xfrm>
        </p:grpSpPr>
        <p:sp>
          <p:nvSpPr>
            <p:cNvPr id="12" name="框架 11"/>
            <p:cNvSpPr/>
            <p:nvPr/>
          </p:nvSpPr>
          <p:spPr>
            <a:xfrm>
              <a:off x="0" y="0"/>
              <a:ext cx="2251710" cy="1051560"/>
            </a:xfrm>
            <a:prstGeom prst="fram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chemeClr val="tx1"/>
                </a:solidFill>
              </a:endParaRPr>
            </a:p>
          </p:txBody>
        </p:sp>
        <p:sp>
          <p:nvSpPr>
            <p:cNvPr id="29704" name="文字方塊 12"/>
            <p:cNvSpPr txBox="1">
              <a:spLocks noChangeArrowheads="1"/>
            </p:cNvSpPr>
            <p:nvPr/>
          </p:nvSpPr>
          <p:spPr bwMode="auto">
            <a:xfrm>
              <a:off x="217170" y="228600"/>
              <a:ext cx="1826141" cy="584775"/>
            </a:xfrm>
            <a:prstGeom prst="rect">
              <a:avLst/>
            </a:prstGeom>
            <a:noFill/>
            <a:ln w="9525">
              <a:noFill/>
              <a:miter lim="800000"/>
              <a:headEnd/>
              <a:tailEnd/>
            </a:ln>
          </p:spPr>
          <p:txBody>
            <a:bodyPr wrap="none">
              <a:spAutoFit/>
            </a:bodyPr>
            <a:lstStyle/>
            <a:p>
              <a:r>
                <a:rPr kumimoji="0" lang="zh-TW" altLang="en-US" sz="3200" b="1">
                  <a:latin typeface="Microsoft JhengHei" pitchFamily="34" charset="-120"/>
                  <a:ea typeface="Microsoft JhengHei" pitchFamily="34" charset="-120"/>
                </a:rPr>
                <a:t>生活實例</a:t>
              </a:r>
            </a:p>
          </p:txBody>
        </p:sp>
      </p:gr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內容版面配置區 2"/>
          <p:cNvSpPr>
            <a:spLocks noGrp="1"/>
          </p:cNvSpPr>
          <p:nvPr>
            <p:ph idx="1"/>
          </p:nvPr>
        </p:nvSpPr>
        <p:spPr>
          <a:xfrm>
            <a:off x="606425" y="1333500"/>
            <a:ext cx="8021638" cy="4610100"/>
          </a:xfrm>
        </p:spPr>
        <p:txBody>
          <a:bodyPr/>
          <a:lstStyle/>
          <a:p>
            <a:pPr eaLnBrk="1" hangingPunct="1">
              <a:lnSpc>
                <a:spcPct val="150000"/>
              </a:lnSpc>
              <a:buFont typeface="Arial" charset="0"/>
              <a:buNone/>
            </a:pPr>
            <a:r>
              <a:rPr lang="en-US" altLang="zh-TW" sz="3000" smtClean="0">
                <a:latin typeface="Microsoft JhengHei" pitchFamily="34" charset="-120"/>
                <a:ea typeface="Microsoft JhengHei" pitchFamily="34" charset="-120"/>
              </a:rPr>
              <a:t>Q</a:t>
            </a:r>
            <a:r>
              <a:rPr lang="zh-TW" altLang="en-US" sz="3000" smtClean="0">
                <a:latin typeface="Microsoft JhengHei" pitchFamily="34" charset="-120"/>
                <a:ea typeface="Microsoft JhengHei" pitchFamily="34" charset="-120"/>
              </a:rPr>
              <a:t>：常有人認為，我國國際地位總受打壓，不需要跟著大國遵守國際公約、提供其他國家人道救援，請同學們想一想，我國官方與民間組織，為什麼要從事人道救援、遵守國際公約呢？</a:t>
            </a:r>
            <a:endParaRPr lang="en-US" altLang="zh-TW" sz="3000" smtClean="0">
              <a:latin typeface="Microsoft JhengHei" pitchFamily="34" charset="-120"/>
              <a:ea typeface="Microsoft JhengHei" pitchFamily="34" charset="-120"/>
            </a:endParaRPr>
          </a:p>
        </p:txBody>
      </p:sp>
      <p:grpSp>
        <p:nvGrpSpPr>
          <p:cNvPr id="30723" name="群組 3"/>
          <p:cNvGrpSpPr>
            <a:grpSpLocks/>
          </p:cNvGrpSpPr>
          <p:nvPr/>
        </p:nvGrpSpPr>
        <p:grpSpPr bwMode="auto">
          <a:xfrm>
            <a:off x="92075" y="57150"/>
            <a:ext cx="2743200" cy="1050925"/>
            <a:chOff x="0" y="0"/>
            <a:chExt cx="2743200" cy="1051560"/>
          </a:xfrm>
        </p:grpSpPr>
        <p:sp>
          <p:nvSpPr>
            <p:cNvPr id="5" name="框架 4"/>
            <p:cNvSpPr/>
            <p:nvPr/>
          </p:nvSpPr>
          <p:spPr>
            <a:xfrm>
              <a:off x="0" y="0"/>
              <a:ext cx="2743200" cy="1051560"/>
            </a:xfrm>
            <a:prstGeom prst="fram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chemeClr val="tx1"/>
                </a:solidFill>
              </a:endParaRPr>
            </a:p>
          </p:txBody>
        </p:sp>
        <p:sp>
          <p:nvSpPr>
            <p:cNvPr id="30725" name="文字方塊 5"/>
            <p:cNvSpPr txBox="1">
              <a:spLocks noChangeArrowheads="1"/>
            </p:cNvSpPr>
            <p:nvPr/>
          </p:nvSpPr>
          <p:spPr bwMode="auto">
            <a:xfrm>
              <a:off x="217170" y="228600"/>
              <a:ext cx="2236510" cy="584775"/>
            </a:xfrm>
            <a:prstGeom prst="rect">
              <a:avLst/>
            </a:prstGeom>
            <a:noFill/>
            <a:ln w="9525">
              <a:noFill/>
              <a:miter lim="800000"/>
              <a:headEnd/>
              <a:tailEnd/>
            </a:ln>
          </p:spPr>
          <p:txBody>
            <a:bodyPr wrap="none">
              <a:spAutoFit/>
            </a:bodyPr>
            <a:lstStyle/>
            <a:p>
              <a:r>
                <a:rPr kumimoji="0" lang="zh-TW" altLang="en-US" sz="3200" b="1">
                  <a:latin typeface="Microsoft JhengHei" pitchFamily="34" charset="-120"/>
                  <a:ea typeface="Microsoft JhengHei" pitchFamily="34" charset="-120"/>
                </a:rPr>
                <a:t>生活小考箱</a:t>
              </a: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28650" y="692150"/>
            <a:ext cx="7886700" cy="5297488"/>
          </a:xfrm>
        </p:spPr>
        <p:txBody>
          <a:bodyPr/>
          <a:lstStyle/>
          <a:p>
            <a:pPr marL="514350" indent="-514350" eaLnBrk="1" hangingPunct="1">
              <a:lnSpc>
                <a:spcPct val="150000"/>
              </a:lnSpc>
              <a:buFont typeface="Arial" charset="0"/>
              <a:buNone/>
            </a:pPr>
            <a:r>
              <a:rPr lang="en-US" altLang="zh-TW" sz="3000" smtClean="0">
                <a:latin typeface="Microsoft JhengHei" pitchFamily="34" charset="-120"/>
                <a:ea typeface="Microsoft JhengHei" pitchFamily="34" charset="-120"/>
              </a:rPr>
              <a:t>A</a:t>
            </a:r>
            <a:r>
              <a:rPr lang="zh-TW" altLang="en-US" sz="3000" smtClean="0">
                <a:latin typeface="Microsoft JhengHei" pitchFamily="34" charset="-120"/>
                <a:ea typeface="Microsoft JhengHei" pitchFamily="34" charset="-120"/>
              </a:rPr>
              <a:t>：</a:t>
            </a:r>
            <a:endParaRPr lang="en-US" altLang="zh-TW" sz="3000" smtClean="0">
              <a:latin typeface="Microsoft JhengHei" pitchFamily="34" charset="-120"/>
              <a:ea typeface="Microsoft JhengHei" pitchFamily="34" charset="-120"/>
            </a:endParaRPr>
          </a:p>
          <a:p>
            <a:pPr marL="514350" indent="-514350" eaLnBrk="1" hangingPunct="1">
              <a:lnSpc>
                <a:spcPct val="150000"/>
              </a:lnSpc>
              <a:buFont typeface="Calibri Light" pitchFamily="34" charset="0"/>
              <a:buAutoNum type="arabicPeriod"/>
            </a:pPr>
            <a:r>
              <a:rPr lang="zh-TW" altLang="en-US" sz="3000" smtClean="0">
                <a:latin typeface="Microsoft JhengHei" pitchFamily="34" charset="-120"/>
                <a:ea typeface="Microsoft JhengHei" pitchFamily="34" charset="-120"/>
              </a:rPr>
              <a:t>即使官方國際地位受打壓，許多</a:t>
            </a:r>
            <a:r>
              <a:rPr lang="en-US" altLang="zh-TW" sz="3000" smtClean="0">
                <a:latin typeface="Microsoft JhengHei" pitchFamily="34" charset="-120"/>
                <a:ea typeface="Microsoft JhengHei" pitchFamily="34" charset="-120"/>
              </a:rPr>
              <a:t>NGO</a:t>
            </a:r>
            <a:r>
              <a:rPr lang="zh-TW" altLang="en-US" sz="3000" smtClean="0">
                <a:latin typeface="Microsoft JhengHei" pitchFamily="34" charset="-120"/>
                <a:ea typeface="Microsoft JhengHei" pitchFamily="34" charset="-120"/>
              </a:rPr>
              <a:t>仍會在我國困境時施以援手。</a:t>
            </a:r>
            <a:endParaRPr lang="en-US" altLang="zh-TW" sz="3000" smtClean="0">
              <a:latin typeface="Microsoft JhengHei" pitchFamily="34" charset="-120"/>
              <a:ea typeface="Microsoft JhengHei" pitchFamily="34" charset="-120"/>
            </a:endParaRPr>
          </a:p>
          <a:p>
            <a:pPr marL="514350" indent="-514350" eaLnBrk="1" hangingPunct="1">
              <a:lnSpc>
                <a:spcPct val="150000"/>
              </a:lnSpc>
              <a:buFont typeface="Arial" charset="0"/>
              <a:buAutoNum type="arabicPeriod"/>
            </a:pPr>
            <a:r>
              <a:rPr lang="zh-TW" altLang="en-US" sz="3000" smtClean="0">
                <a:latin typeface="Microsoft JhengHei" pitchFamily="34" charset="-120"/>
                <a:ea typeface="Microsoft JhengHei" pitchFamily="34" charset="-120"/>
              </a:rPr>
              <a:t>我國可在提供人道救援時，提攜我國國際知名度，有利於國際地位的提升。</a:t>
            </a:r>
            <a:endParaRPr lang="en-US" altLang="zh-TW" sz="3000" smtClean="0">
              <a:latin typeface="Microsoft JhengHei" pitchFamily="34" charset="-120"/>
              <a:ea typeface="Microsoft JhengHei" pitchFamily="34" charset="-120"/>
            </a:endParaRPr>
          </a:p>
          <a:p>
            <a:pPr marL="514350" indent="-514350" eaLnBrk="1" hangingPunct="1"/>
            <a:endParaRPr lang="zh-TW" altLang="en-US" sz="30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標題 1"/>
          <p:cNvSpPr>
            <a:spLocks noGrp="1"/>
          </p:cNvSpPr>
          <p:nvPr>
            <p:ph type="title"/>
          </p:nvPr>
        </p:nvSpPr>
        <p:spPr>
          <a:xfrm>
            <a:off x="628650" y="365125"/>
            <a:ext cx="8178800" cy="1325563"/>
          </a:xfrm>
        </p:spPr>
        <p:txBody>
          <a:bodyPr/>
          <a:lstStyle/>
          <a:p>
            <a:pPr eaLnBrk="1" hangingPunct="1"/>
            <a:r>
              <a:rPr lang="zh-TW" altLang="en-US" sz="3600" b="1" smtClean="0">
                <a:solidFill>
                  <a:srgbClr val="000000"/>
                </a:solidFill>
                <a:latin typeface="Microsoft JhengHei" pitchFamily="34" charset="-120"/>
                <a:ea typeface="Microsoft JhengHei" pitchFamily="34" charset="-120"/>
              </a:rPr>
              <a:t>四、聯合國鼓勵各國設置國家人權機構</a:t>
            </a:r>
            <a:endParaRPr lang="zh-TW" altLang="en-US" sz="3600" smtClean="0">
              <a:latin typeface="Microsoft JhengHei" pitchFamily="34" charset="-120"/>
              <a:ea typeface="Microsoft JhengHei" pitchFamily="34" charset="-120"/>
            </a:endParaRPr>
          </a:p>
        </p:txBody>
      </p:sp>
      <p:sp>
        <p:nvSpPr>
          <p:cNvPr id="5" name="內容版面配置區 4"/>
          <p:cNvSpPr>
            <a:spLocks noGrp="1"/>
          </p:cNvSpPr>
          <p:nvPr>
            <p:ph idx="1"/>
          </p:nvPr>
        </p:nvSpPr>
        <p:spPr/>
        <p:txBody>
          <a:bodyPr/>
          <a:lstStyle/>
          <a:p>
            <a:pPr eaLnBrk="1" hangingPunct="1">
              <a:lnSpc>
                <a:spcPct val="150000"/>
              </a:lnSpc>
              <a:spcBef>
                <a:spcPts val="600"/>
              </a:spcBef>
            </a:pPr>
            <a:r>
              <a:rPr lang="zh-TW" altLang="en-US" sz="3000" smtClean="0">
                <a:latin typeface="Microsoft JhengHei" pitchFamily="34" charset="-120"/>
                <a:ea typeface="Microsoft JhengHei" pitchFamily="34" charset="-120"/>
              </a:rPr>
              <a:t>符合</a:t>
            </a:r>
            <a:r>
              <a:rPr lang="en-US" altLang="zh-TW" sz="3000" smtClean="0">
                <a:latin typeface="Microsoft JhengHei" pitchFamily="34" charset="-120"/>
                <a:ea typeface="Microsoft JhengHei" pitchFamily="34" charset="-120"/>
              </a:rPr>
              <a:t>《</a:t>
            </a:r>
            <a:r>
              <a:rPr lang="zh-TW" altLang="en-US" sz="3000" smtClean="0">
                <a:latin typeface="Microsoft JhengHei" pitchFamily="34" charset="-120"/>
                <a:ea typeface="Microsoft JhengHei" pitchFamily="34" charset="-120"/>
              </a:rPr>
              <a:t>巴黎原則</a:t>
            </a:r>
            <a:r>
              <a:rPr lang="en-US" altLang="zh-TW" sz="3000" smtClean="0">
                <a:latin typeface="Microsoft JhengHei" pitchFamily="34" charset="-120"/>
                <a:ea typeface="Microsoft JhengHei" pitchFamily="34" charset="-120"/>
              </a:rPr>
              <a:t>》</a:t>
            </a:r>
            <a:r>
              <a:rPr lang="zh-TW" altLang="en-US" sz="3000" smtClean="0">
                <a:latin typeface="Microsoft JhengHei" pitchFamily="34" charset="-120"/>
                <a:ea typeface="Microsoft JhengHei" pitchFamily="34" charset="-120"/>
              </a:rPr>
              <a:t>的國家人權機構（</a:t>
            </a:r>
            <a:r>
              <a:rPr lang="en-US" altLang="zh-TW" sz="3000" smtClean="0">
                <a:latin typeface="Microsoft JhengHei" pitchFamily="34" charset="-120"/>
                <a:ea typeface="Microsoft JhengHei" pitchFamily="34" charset="-120"/>
              </a:rPr>
              <a:t>NHRI</a:t>
            </a:r>
            <a:r>
              <a:rPr lang="zh-TW" altLang="en-US" sz="3000" smtClean="0">
                <a:latin typeface="Microsoft JhengHei" pitchFamily="34" charset="-120"/>
                <a:ea typeface="Microsoft JhengHei" pitchFamily="34" charset="-120"/>
              </a:rPr>
              <a:t>）：</a:t>
            </a:r>
          </a:p>
          <a:p>
            <a:pPr eaLnBrk="1" hangingPunct="1">
              <a:lnSpc>
                <a:spcPct val="150000"/>
              </a:lnSpc>
              <a:spcBef>
                <a:spcPts val="600"/>
              </a:spcBef>
            </a:pPr>
            <a:r>
              <a:rPr lang="zh-TW" altLang="en-US" sz="3000" smtClean="0">
                <a:latin typeface="Microsoft JhengHei" pitchFamily="34" charset="-120"/>
                <a:ea typeface="Microsoft JhengHei" pitchFamily="34" charset="-120"/>
              </a:rPr>
              <a:t>根據</a:t>
            </a:r>
            <a:r>
              <a:rPr lang="zh-TW" altLang="en-US" sz="3000" b="1" smtClean="0">
                <a:latin typeface="Microsoft JhengHei" pitchFamily="34" charset="-120"/>
                <a:ea typeface="Microsoft JhengHei" pitchFamily="34" charset="-120"/>
              </a:rPr>
              <a:t>憲法</a:t>
            </a:r>
            <a:r>
              <a:rPr lang="zh-TW" altLang="en-US" sz="3000" smtClean="0">
                <a:latin typeface="Microsoft JhengHei" pitchFamily="34" charset="-120"/>
                <a:ea typeface="Microsoft JhengHei" pitchFamily="34" charset="-120"/>
              </a:rPr>
              <a:t>或</a:t>
            </a:r>
            <a:r>
              <a:rPr lang="zh-TW" altLang="en-US" sz="3000" b="1" smtClean="0">
                <a:latin typeface="Microsoft JhengHei" pitchFamily="34" charset="-120"/>
                <a:ea typeface="Microsoft JhengHei" pitchFamily="34" charset="-120"/>
              </a:rPr>
              <a:t>法律</a:t>
            </a:r>
            <a:r>
              <a:rPr lang="zh-TW" altLang="en-US" sz="3000" smtClean="0">
                <a:latin typeface="Microsoft JhengHei" pitchFamily="34" charset="-120"/>
                <a:ea typeface="Microsoft JhengHei" pitchFamily="34" charset="-120"/>
              </a:rPr>
              <a:t>基礎而成立</a:t>
            </a:r>
          </a:p>
          <a:p>
            <a:pPr eaLnBrk="1" hangingPunct="1">
              <a:lnSpc>
                <a:spcPct val="150000"/>
              </a:lnSpc>
              <a:spcBef>
                <a:spcPts val="600"/>
              </a:spcBef>
            </a:pPr>
            <a:r>
              <a:rPr lang="zh-TW" altLang="en-US" sz="3000" smtClean="0">
                <a:latin typeface="Microsoft JhengHei" pitchFamily="34" charset="-120"/>
                <a:ea typeface="Microsoft JhengHei" pitchFamily="34" charset="-120"/>
              </a:rPr>
              <a:t>基於普世人權標準獲得</a:t>
            </a:r>
            <a:r>
              <a:rPr lang="zh-TW" altLang="en-US" sz="3000" b="1" smtClean="0">
                <a:latin typeface="Microsoft JhengHei" pitchFamily="34" charset="-120"/>
                <a:ea typeface="Microsoft JhengHei" pitchFamily="34" charset="-120"/>
              </a:rPr>
              <a:t>廣泛的職責授權</a:t>
            </a:r>
            <a:endParaRPr lang="zh-TW" altLang="en-US" sz="3000" smtClean="0">
              <a:latin typeface="Microsoft JhengHei" pitchFamily="34" charset="-120"/>
              <a:ea typeface="Microsoft JhengHei" pitchFamily="34" charset="-120"/>
            </a:endParaRPr>
          </a:p>
          <a:p>
            <a:pPr eaLnBrk="1" hangingPunct="1">
              <a:lnSpc>
                <a:spcPct val="150000"/>
              </a:lnSpc>
              <a:spcBef>
                <a:spcPts val="600"/>
              </a:spcBef>
            </a:pPr>
            <a:r>
              <a:rPr lang="zh-TW" altLang="en-US" sz="3000" smtClean="0">
                <a:latin typeface="Microsoft JhengHei" pitchFamily="34" charset="-120"/>
                <a:ea typeface="Microsoft JhengHei" pitchFamily="34" charset="-120"/>
              </a:rPr>
              <a:t>以</a:t>
            </a:r>
            <a:r>
              <a:rPr lang="zh-TW" altLang="en-US" sz="3000" b="1" smtClean="0">
                <a:latin typeface="Microsoft JhengHei" pitchFamily="34" charset="-120"/>
                <a:ea typeface="Microsoft JhengHei" pitchFamily="34" charset="-120"/>
              </a:rPr>
              <a:t>促進</a:t>
            </a:r>
            <a:r>
              <a:rPr lang="zh-TW" altLang="en-US" sz="3000" smtClean="0">
                <a:latin typeface="Microsoft JhengHei" pitchFamily="34" charset="-120"/>
                <a:ea typeface="Microsoft JhengHei" pitchFamily="34" charset="-120"/>
              </a:rPr>
              <a:t>與</a:t>
            </a:r>
            <a:r>
              <a:rPr lang="zh-TW" altLang="en-US" sz="3000" b="1" smtClean="0">
                <a:latin typeface="Microsoft JhengHei" pitchFamily="34" charset="-120"/>
                <a:ea typeface="Microsoft JhengHei" pitchFamily="34" charset="-120"/>
              </a:rPr>
              <a:t>保障</a:t>
            </a:r>
            <a:r>
              <a:rPr lang="zh-TW" altLang="en-US" sz="3000" smtClean="0">
                <a:latin typeface="Microsoft JhengHei" pitchFamily="34" charset="-120"/>
                <a:ea typeface="Microsoft JhengHei" pitchFamily="34" charset="-120"/>
              </a:rPr>
              <a:t>人權為己任</a:t>
            </a:r>
          </a:p>
        </p:txBody>
      </p:sp>
      <p:grpSp>
        <p:nvGrpSpPr>
          <p:cNvPr id="32772" name="群組 6"/>
          <p:cNvGrpSpPr>
            <a:grpSpLocks/>
          </p:cNvGrpSpPr>
          <p:nvPr/>
        </p:nvGrpSpPr>
        <p:grpSpPr bwMode="auto">
          <a:xfrm>
            <a:off x="0" y="663575"/>
            <a:ext cx="8747125" cy="771525"/>
            <a:chOff x="0" y="642314"/>
            <a:chExt cx="8746958" cy="772734"/>
          </a:xfrm>
        </p:grpSpPr>
        <p:grpSp>
          <p:nvGrpSpPr>
            <p:cNvPr id="32773" name="群組 11"/>
            <p:cNvGrpSpPr>
              <a:grpSpLocks/>
            </p:cNvGrpSpPr>
            <p:nvPr/>
          </p:nvGrpSpPr>
          <p:grpSpPr bwMode="auto">
            <a:xfrm>
              <a:off x="0" y="642314"/>
              <a:ext cx="533413" cy="772734"/>
              <a:chOff x="0" y="1313645"/>
              <a:chExt cx="533413" cy="772734"/>
            </a:xfrm>
          </p:grpSpPr>
          <p:cxnSp>
            <p:nvCxnSpPr>
              <p:cNvPr id="10" name="直線接點 9"/>
              <p:cNvCxnSpPr/>
              <p:nvPr/>
            </p:nvCxnSpPr>
            <p:spPr>
              <a:xfrm flipV="1">
                <a:off x="0" y="1644362"/>
                <a:ext cx="531803" cy="44201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520690" y="1313645"/>
                <a:ext cx="12700" cy="772734"/>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9" name="直線接點 8"/>
            <p:cNvCxnSpPr/>
            <p:nvPr/>
          </p:nvCxnSpPr>
          <p:spPr>
            <a:xfrm flipV="1">
              <a:off x="531803" y="1375299"/>
              <a:ext cx="8215155" cy="25440"/>
            </a:xfrm>
            <a:prstGeom prst="line">
              <a:avLst/>
            </a:prstGeom>
            <a:ln w="19050"/>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smtClean="0"/>
              <a:t>《</a:t>
            </a:r>
            <a:r>
              <a:rPr lang="zh-TW" altLang="en-US" dirty="0" smtClean="0"/>
              <a:t>巴黎原則</a:t>
            </a:r>
            <a:r>
              <a:rPr lang="en-US" altLang="zh-TW" dirty="0" smtClean="0"/>
              <a:t>》(The Paris Principles) </a:t>
            </a:r>
            <a:r>
              <a:rPr lang="zh-TW" altLang="en-US" dirty="0" smtClean="0"/>
              <a:t>為聯合國人權委員會於</a:t>
            </a:r>
            <a:r>
              <a:rPr lang="en-US" altLang="zh-TW" dirty="0" smtClean="0"/>
              <a:t>1993</a:t>
            </a:r>
            <a:r>
              <a:rPr lang="zh-TW" altLang="en-US" dirty="0" smtClean="0"/>
              <a:t>年</a:t>
            </a:r>
            <a:r>
              <a:rPr lang="en-US" altLang="zh-TW" dirty="0" smtClean="0"/>
              <a:t>12</a:t>
            </a:r>
            <a:r>
              <a:rPr lang="zh-TW" altLang="en-US" dirty="0" smtClean="0"/>
              <a:t>月</a:t>
            </a:r>
            <a:r>
              <a:rPr lang="en-US" altLang="zh-TW" dirty="0" smtClean="0"/>
              <a:t>20</a:t>
            </a:r>
            <a:r>
              <a:rPr lang="zh-TW" altLang="en-US" dirty="0" smtClean="0"/>
              <a:t>日，以大會第</a:t>
            </a:r>
            <a:r>
              <a:rPr lang="en-US" altLang="zh-TW" dirty="0" smtClean="0"/>
              <a:t>48/134</a:t>
            </a:r>
            <a:r>
              <a:rPr lang="zh-TW" altLang="en-US" dirty="0" smtClean="0"/>
              <a:t>號決議所核可。此原則除了提醒政府應實踐保障人權的義務與職責，也給予國家設置的人權機構明確的規範與原則，讓政府的人權機構能名副其實的實踐人權保障。</a:t>
            </a:r>
            <a:endParaRPr lang="zh-TW" alt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28650" y="765175"/>
            <a:ext cx="7886700" cy="5411788"/>
          </a:xfrm>
        </p:spPr>
        <p:txBody>
          <a:bodyPr/>
          <a:lstStyle/>
          <a:p>
            <a:pPr eaLnBrk="1" hangingPunct="1">
              <a:lnSpc>
                <a:spcPct val="150000"/>
              </a:lnSpc>
              <a:spcBef>
                <a:spcPts val="600"/>
              </a:spcBef>
            </a:pPr>
            <a:r>
              <a:rPr lang="zh-TW" altLang="en-US" sz="3000" smtClean="0">
                <a:latin typeface="Microsoft JhengHei" pitchFamily="34" charset="-120"/>
                <a:ea typeface="Microsoft JhengHei" pitchFamily="34" charset="-120"/>
              </a:rPr>
              <a:t>具有</a:t>
            </a:r>
            <a:r>
              <a:rPr lang="zh-TW" altLang="en-US" sz="3000" b="1" smtClean="0">
                <a:latin typeface="Microsoft JhengHei" pitchFamily="34" charset="-120"/>
                <a:ea typeface="Microsoft JhengHei" pitchFamily="34" charset="-120"/>
              </a:rPr>
              <a:t>獨立</a:t>
            </a:r>
            <a:r>
              <a:rPr lang="zh-TW" altLang="en-US" sz="3000" smtClean="0">
                <a:latin typeface="Microsoft JhengHei" pitchFamily="34" charset="-120"/>
                <a:ea typeface="Microsoft JhengHei" pitchFamily="34" charset="-120"/>
              </a:rPr>
              <a:t>於政府的自主性</a:t>
            </a:r>
          </a:p>
          <a:p>
            <a:pPr eaLnBrk="1" hangingPunct="1">
              <a:lnSpc>
                <a:spcPct val="150000"/>
              </a:lnSpc>
              <a:spcBef>
                <a:spcPts val="600"/>
              </a:spcBef>
            </a:pPr>
            <a:r>
              <a:rPr lang="zh-TW" altLang="en-US" sz="3000" smtClean="0">
                <a:latin typeface="Microsoft JhengHei" pitchFamily="34" charset="-120"/>
                <a:ea typeface="Microsoft JhengHei" pitchFamily="34" charset="-120"/>
              </a:rPr>
              <a:t>具有</a:t>
            </a:r>
            <a:r>
              <a:rPr lang="zh-TW" altLang="en-US" sz="3000" b="1" smtClean="0">
                <a:latin typeface="Microsoft JhengHei" pitchFamily="34" charset="-120"/>
                <a:ea typeface="Microsoft JhengHei" pitchFamily="34" charset="-120"/>
              </a:rPr>
              <a:t>多元性</a:t>
            </a:r>
            <a:r>
              <a:rPr lang="zh-TW" altLang="en-US" sz="3000" smtClean="0">
                <a:latin typeface="Microsoft JhengHei" pitchFamily="34" charset="-120"/>
                <a:ea typeface="Microsoft JhengHei" pitchFamily="34" charset="-120"/>
              </a:rPr>
              <a:t>，其人事組成應能反映社會中的多元社群與代表性</a:t>
            </a:r>
          </a:p>
          <a:p>
            <a:pPr eaLnBrk="1" hangingPunct="1">
              <a:lnSpc>
                <a:spcPct val="150000"/>
              </a:lnSpc>
              <a:spcBef>
                <a:spcPts val="600"/>
              </a:spcBef>
            </a:pPr>
            <a:r>
              <a:rPr lang="zh-TW" altLang="en-US" sz="3000" smtClean="0">
                <a:latin typeface="Microsoft JhengHei" pitchFamily="34" charset="-120"/>
                <a:ea typeface="Microsoft JhengHei" pitchFamily="34" charset="-120"/>
              </a:rPr>
              <a:t>獲得政府提供</a:t>
            </a:r>
            <a:r>
              <a:rPr lang="zh-TW" altLang="en-US" sz="3000" b="1" smtClean="0">
                <a:latin typeface="Microsoft JhengHei" pitchFamily="34" charset="-120"/>
                <a:ea typeface="Microsoft JhengHei" pitchFamily="34" charset="-120"/>
              </a:rPr>
              <a:t>足夠的經費資源</a:t>
            </a:r>
            <a:endParaRPr lang="zh-TW" altLang="en-US" sz="3000" smtClean="0">
              <a:latin typeface="Microsoft JhengHei" pitchFamily="34" charset="-120"/>
              <a:ea typeface="Microsoft JhengHei" pitchFamily="34" charset="-120"/>
            </a:endParaRPr>
          </a:p>
          <a:p>
            <a:pPr eaLnBrk="1" hangingPunct="1">
              <a:lnSpc>
                <a:spcPct val="150000"/>
              </a:lnSpc>
              <a:spcBef>
                <a:spcPts val="600"/>
              </a:spcBef>
            </a:pPr>
            <a:r>
              <a:rPr lang="zh-TW" altLang="en-US" sz="3000" smtClean="0">
                <a:latin typeface="Microsoft JhengHei" pitchFamily="34" charset="-120"/>
                <a:ea typeface="Microsoft JhengHei" pitchFamily="34" charset="-120"/>
              </a:rPr>
              <a:t>擁有</a:t>
            </a:r>
            <a:r>
              <a:rPr lang="zh-TW" altLang="en-US" sz="3000" b="1" smtClean="0">
                <a:latin typeface="Microsoft JhengHei" pitchFamily="34" charset="-120"/>
                <a:ea typeface="Microsoft JhengHei" pitchFamily="34" charset="-120"/>
              </a:rPr>
              <a:t>調查權</a:t>
            </a:r>
            <a:endParaRPr lang="zh-TW" altLang="en-US" sz="3000" smtClean="0">
              <a:latin typeface="Microsoft JhengHei" pitchFamily="34" charset="-120"/>
              <a:ea typeface="Microsoft JhengHei" pitchFamily="34" charset="-120"/>
            </a:endParaRPr>
          </a:p>
          <a:p>
            <a:pPr eaLnBrk="1" hangingPunct="1"/>
            <a:endParaRPr lang="zh-TW" altLang="en-US" sz="3000" smtClean="0"/>
          </a:p>
        </p:txBody>
      </p:sp>
      <p:grpSp>
        <p:nvGrpSpPr>
          <p:cNvPr id="2" name="群組 18"/>
          <p:cNvGrpSpPr>
            <a:grpSpLocks/>
          </p:cNvGrpSpPr>
          <p:nvPr/>
        </p:nvGrpSpPr>
        <p:grpSpPr bwMode="auto">
          <a:xfrm>
            <a:off x="4349750" y="3994150"/>
            <a:ext cx="2287588" cy="1085850"/>
            <a:chOff x="457200" y="5238916"/>
            <a:chExt cx="1869996" cy="887636"/>
          </a:xfrm>
        </p:grpSpPr>
        <p:pic>
          <p:nvPicPr>
            <p:cNvPr id="33797" name="圖片 9"/>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457200" y="5238916"/>
              <a:ext cx="1061737" cy="887636"/>
            </a:xfrm>
            <a:prstGeom prst="rect">
              <a:avLst/>
            </a:prstGeom>
            <a:noFill/>
            <a:ln w="9525">
              <a:noFill/>
              <a:miter lim="800000"/>
              <a:headEnd/>
              <a:tailEnd/>
            </a:ln>
          </p:spPr>
        </p:pic>
        <p:sp>
          <p:nvSpPr>
            <p:cNvPr id="33798" name="文字方塊 10">
              <a:hlinkClick r:id="rId3"/>
            </p:cNvPr>
            <p:cNvSpPr txBox="1">
              <a:spLocks noChangeArrowheads="1"/>
            </p:cNvSpPr>
            <p:nvPr/>
          </p:nvSpPr>
          <p:spPr bwMode="auto">
            <a:xfrm>
              <a:off x="1219200" y="5498068"/>
              <a:ext cx="1107996" cy="369332"/>
            </a:xfrm>
            <a:prstGeom prst="rect">
              <a:avLst/>
            </a:prstGeom>
            <a:noFill/>
            <a:ln w="9525">
              <a:noFill/>
              <a:miter lim="800000"/>
              <a:headEnd/>
              <a:tailEnd/>
            </a:ln>
          </p:spPr>
          <p:txBody>
            <a:bodyPr wrap="none">
              <a:spAutoFit/>
            </a:bodyPr>
            <a:lstStyle/>
            <a:p>
              <a:r>
                <a:rPr lang="zh-TW" altLang="en-US">
                  <a:latin typeface="Microsoft JhengHei" pitchFamily="34" charset="-120"/>
                  <a:ea typeface="Microsoft JhengHei" pitchFamily="34" charset="-120"/>
                </a:rPr>
                <a:t>影片連結</a:t>
              </a:r>
            </a:p>
          </p:txBody>
        </p:sp>
      </p:grpSp>
      <p:sp>
        <p:nvSpPr>
          <p:cNvPr id="7" name="Rectangle 10"/>
          <p:cNvSpPr>
            <a:spLocks noChangeArrowheads="1"/>
          </p:cNvSpPr>
          <p:nvPr/>
        </p:nvSpPr>
        <p:spPr bwMode="auto">
          <a:xfrm>
            <a:off x="4862513" y="4978400"/>
            <a:ext cx="3113087" cy="606425"/>
          </a:xfrm>
          <a:prstGeom prst="rect">
            <a:avLst/>
          </a:prstGeom>
          <a:noFill/>
          <a:ln w="9525">
            <a:noFill/>
            <a:miter lim="800000"/>
            <a:headEnd/>
            <a:tailEnd/>
          </a:ln>
        </p:spPr>
        <p:txBody>
          <a:bodyPr lIns="0" tIns="0" rIns="0" bIns="0" anchor="ctr">
            <a:spAutoFit/>
          </a:bodyPr>
          <a:lstStyle/>
          <a:p>
            <a:pPr>
              <a:lnSpc>
                <a:spcPct val="150000"/>
              </a:lnSpc>
              <a:buClr>
                <a:srgbClr val="0070C0"/>
              </a:buClr>
              <a:buSzPts val="2600"/>
            </a:pPr>
            <a:r>
              <a:rPr lang="zh-TW" altLang="en-US" sz="1400">
                <a:latin typeface="Microsoft JhengHei" pitchFamily="34" charset="-120"/>
                <a:ea typeface="Microsoft JhengHei" pitchFamily="34" charset="-120"/>
              </a:rPr>
              <a:t>又坦又補師？綠島曾經最強醫生團令人聞風喪膽的身份－人權黑頁</a:t>
            </a:r>
            <a:endParaRPr lang="en-US" altLang="zh-TW" sz="1400">
              <a:latin typeface="Microsoft JhengHei" pitchFamily="34" charset="-120"/>
              <a:ea typeface="Microsoft JhengHei" pitchFamily="34" charset="-12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26" presetClass="emph" presetSubtype="0" repeatCount="3000" fill="hold" nodeType="withEffect">
                                  <p:stCondLst>
                                    <p:cond delay="0"/>
                                  </p:stCondLst>
                                  <p:childTnLst>
                                    <p:animEffect transition="out" filter="fade">
                                      <p:cBhvr>
                                        <p:cTn id="24" dur="500" tmFilter="0, 0; .2, .5; .8, .5; 1, 0"/>
                                        <p:tgtEl>
                                          <p:spTgt spid="2"/>
                                        </p:tgtEl>
                                      </p:cBhvr>
                                    </p:animEffect>
                                    <p:animScale>
                                      <p:cBhvr>
                                        <p:cTn id="25" dur="250" autoRev="1" fill="hold"/>
                                        <p:tgtEl>
                                          <p:spTgt spid="2"/>
                                        </p:tgtEl>
                                      </p:cBhvr>
                                      <p:by x="105000" y="105000"/>
                                    </p:animScale>
                                  </p:childTnLst>
                                </p:cTn>
                              </p:par>
                              <p:par>
                                <p:cTn id="26" presetID="3" presetClass="entr" presetSubtype="1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linds(horizont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628650" y="383822"/>
            <a:ext cx="7886700" cy="5793141"/>
          </a:xfrm>
        </p:spPr>
        <p:txBody>
          <a:bodyPr/>
          <a:lstStyle/>
          <a:p>
            <a:r>
              <a:rPr lang="zh-TW" altLang="en-US" dirty="0" smtClean="0"/>
              <a:t>希望我國政府能成立符合巴黎原則的</a:t>
            </a:r>
            <a:r>
              <a:rPr lang="zh-TW" altLang="en-US" dirty="0" smtClean="0">
                <a:latin typeface="標楷體"/>
                <a:ea typeface="標楷體"/>
              </a:rPr>
              <a:t>「國家人權委員會」</a:t>
            </a:r>
            <a:endParaRPr lang="en-US" altLang="zh-TW" dirty="0" smtClean="0">
              <a:latin typeface="標楷體"/>
              <a:ea typeface="標楷體"/>
            </a:endParaRPr>
          </a:p>
          <a:p>
            <a:endParaRPr lang="en-US" altLang="zh-TW" dirty="0" smtClean="0">
              <a:latin typeface="標楷體"/>
              <a:ea typeface="標楷體"/>
            </a:endParaRPr>
          </a:p>
          <a:p>
            <a:r>
              <a:rPr lang="zh-TW" altLang="en-US" dirty="0" smtClean="0">
                <a:latin typeface="標楷體"/>
                <a:ea typeface="標楷體"/>
              </a:rPr>
              <a:t>目前有</a:t>
            </a:r>
            <a:r>
              <a:rPr lang="en-US" altLang="zh-TW" dirty="0" smtClean="0">
                <a:latin typeface="標楷體"/>
                <a:ea typeface="標楷體"/>
              </a:rPr>
              <a:t>~</a:t>
            </a:r>
            <a:r>
              <a:rPr lang="zh-TW" altLang="en-US" dirty="0" smtClean="0"/>
              <a:t>總統府人權諮詢委員會</a:t>
            </a:r>
            <a:endParaRPr lang="en-US" altLang="zh-TW" dirty="0" smtClean="0">
              <a:latin typeface="標楷體"/>
              <a:ea typeface="標楷體"/>
            </a:endParaRPr>
          </a:p>
          <a:p>
            <a:r>
              <a:rPr lang="zh-TW" altLang="en-US" dirty="0" smtClean="0"/>
              <a:t>為弘揚人權理念與普世價值，落實憲法保障人民基本權利，遵守國際人權規範，</a:t>
            </a:r>
            <a:r>
              <a:rPr lang="en-US" altLang="zh-TW" dirty="0" smtClean="0"/>
              <a:t>98</a:t>
            </a:r>
            <a:r>
              <a:rPr lang="zh-TW" altLang="en-US" dirty="0" smtClean="0"/>
              <a:t>年</a:t>
            </a:r>
            <a:r>
              <a:rPr lang="en-US" altLang="zh-TW" dirty="0" smtClean="0"/>
              <a:t>3</a:t>
            </a:r>
            <a:r>
              <a:rPr lang="zh-TW" altLang="en-US" dirty="0" smtClean="0"/>
              <a:t>月</a:t>
            </a:r>
            <a:r>
              <a:rPr lang="en-US" altLang="zh-TW" dirty="0" smtClean="0"/>
              <a:t>31</a:t>
            </a:r>
            <a:r>
              <a:rPr lang="zh-TW" altLang="en-US" dirty="0" smtClean="0"/>
              <a:t>日立法院通過</a:t>
            </a:r>
            <a:r>
              <a:rPr lang="en-US" altLang="zh-TW" dirty="0" smtClean="0"/>
              <a:t>《</a:t>
            </a:r>
            <a:r>
              <a:rPr lang="zh-TW" altLang="en-US" dirty="0" smtClean="0"/>
              <a:t>公民與政治權利國際公約</a:t>
            </a:r>
            <a:r>
              <a:rPr lang="en-US" altLang="zh-TW" dirty="0" smtClean="0"/>
              <a:t>》</a:t>
            </a:r>
            <a:r>
              <a:rPr lang="zh-TW" altLang="en-US" dirty="0" smtClean="0"/>
              <a:t>及</a:t>
            </a:r>
            <a:r>
              <a:rPr lang="en-US" altLang="zh-TW" dirty="0" smtClean="0"/>
              <a:t>《</a:t>
            </a:r>
            <a:r>
              <a:rPr lang="zh-TW" altLang="en-US" dirty="0" smtClean="0"/>
              <a:t>經濟社會文化權利國際公約</a:t>
            </a:r>
            <a:r>
              <a:rPr lang="en-US" altLang="zh-TW" dirty="0" smtClean="0"/>
              <a:t>》</a:t>
            </a:r>
            <a:r>
              <a:rPr lang="zh-TW" altLang="en-US" dirty="0" smtClean="0"/>
              <a:t>兩人權公約（下稱兩公約），以及</a:t>
            </a:r>
            <a:r>
              <a:rPr lang="en-US" altLang="zh-TW" dirty="0" smtClean="0"/>
              <a:t>《</a:t>
            </a:r>
            <a:r>
              <a:rPr lang="zh-TW" altLang="en-US" dirty="0" smtClean="0"/>
              <a:t>公民與政治權利國際公約及經濟社會文化權利國際公約施行法</a:t>
            </a:r>
            <a:r>
              <a:rPr lang="en-US" altLang="zh-TW" dirty="0" smtClean="0"/>
              <a:t>》</a:t>
            </a:r>
            <a:r>
              <a:rPr lang="zh-TW" altLang="en-US" dirty="0" smtClean="0"/>
              <a:t>。</a:t>
            </a:r>
            <a:r>
              <a:rPr lang="en-US" altLang="zh-TW" dirty="0" smtClean="0"/>
              <a:t>98</a:t>
            </a:r>
            <a:r>
              <a:rPr lang="zh-TW" altLang="en-US" dirty="0" smtClean="0"/>
              <a:t>年</a:t>
            </a:r>
            <a:r>
              <a:rPr lang="en-US" altLang="zh-TW" dirty="0" smtClean="0"/>
              <a:t>4</a:t>
            </a:r>
            <a:r>
              <a:rPr lang="zh-TW" altLang="en-US" dirty="0" smtClean="0"/>
              <a:t>月</a:t>
            </a:r>
            <a:r>
              <a:rPr lang="en-US" altLang="zh-TW" dirty="0" smtClean="0"/>
              <a:t>22</a:t>
            </a:r>
            <a:r>
              <a:rPr lang="zh-TW" altLang="en-US" dirty="0" smtClean="0"/>
              <a:t>日公布施行法並訂於</a:t>
            </a:r>
            <a:r>
              <a:rPr lang="en-US" altLang="zh-TW" dirty="0" smtClean="0"/>
              <a:t>12</a:t>
            </a:r>
            <a:r>
              <a:rPr lang="zh-TW" altLang="en-US" dirty="0" smtClean="0"/>
              <a:t>月</a:t>
            </a:r>
            <a:r>
              <a:rPr lang="en-US" altLang="zh-TW" dirty="0" smtClean="0"/>
              <a:t>10</a:t>
            </a:r>
            <a:r>
              <a:rPr lang="zh-TW" altLang="en-US" dirty="0" smtClean="0"/>
              <a:t>日施行，另於</a:t>
            </a:r>
            <a:r>
              <a:rPr lang="en-US" altLang="zh-TW" dirty="0" smtClean="0"/>
              <a:t>5</a:t>
            </a:r>
            <a:r>
              <a:rPr lang="zh-TW" altLang="en-US" dirty="0" smtClean="0"/>
              <a:t>月</a:t>
            </a:r>
            <a:r>
              <a:rPr lang="en-US" altLang="zh-TW" dirty="0" smtClean="0"/>
              <a:t>14</a:t>
            </a:r>
            <a:r>
              <a:rPr lang="zh-TW" altLang="en-US" dirty="0" smtClean="0"/>
              <a:t>日簽署兩公約批准書。</a:t>
            </a:r>
          </a:p>
          <a:p>
            <a:endParaRPr lang="zh-TW" alt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dirty="0" smtClean="0"/>
              <a:t>考量聯合國所提出與人權相關的巴黎原則、我國憲政體系與國情、相關機關職權分工及其他國家人權保障機構運作型態等面向，爰依</a:t>
            </a:r>
            <a:r>
              <a:rPr lang="en-US" altLang="zh-TW" dirty="0" smtClean="0"/>
              <a:t>《</a:t>
            </a:r>
            <a:r>
              <a:rPr lang="zh-TW" altLang="en-US" dirty="0" smtClean="0"/>
              <a:t>中央行政機關組織基準法</a:t>
            </a:r>
            <a:r>
              <a:rPr lang="en-US" altLang="zh-TW" dirty="0" smtClean="0"/>
              <a:t>》</a:t>
            </a:r>
            <a:r>
              <a:rPr lang="zh-TW" altLang="en-US" dirty="0" smtClean="0"/>
              <a:t>第</a:t>
            </a:r>
            <a:r>
              <a:rPr lang="en-US" altLang="zh-TW" dirty="0" smtClean="0"/>
              <a:t>28</a:t>
            </a:r>
            <a:r>
              <a:rPr lang="zh-TW" altLang="en-US" dirty="0" smtClean="0"/>
              <a:t>條規定成立任務編組之「總統府人權諮詢委員會」（委員聘期二年），於</a:t>
            </a:r>
            <a:r>
              <a:rPr lang="en-US" altLang="zh-TW" dirty="0" smtClean="0"/>
              <a:t>99</a:t>
            </a:r>
            <a:r>
              <a:rPr lang="zh-TW" altLang="en-US" dirty="0" smtClean="0"/>
              <a:t>年</a:t>
            </a:r>
            <a:r>
              <a:rPr lang="en-US" altLang="zh-TW" dirty="0" smtClean="0"/>
              <a:t>12</a:t>
            </a:r>
            <a:r>
              <a:rPr lang="zh-TW" altLang="en-US" dirty="0" smtClean="0"/>
              <a:t>月</a:t>
            </a:r>
            <a:r>
              <a:rPr lang="en-US" altLang="zh-TW" dirty="0" smtClean="0"/>
              <a:t>10</a:t>
            </a:r>
            <a:r>
              <a:rPr lang="zh-TW" altLang="en-US" dirty="0" smtClean="0"/>
              <a:t>日舉行第一屆第一次委員會議，正式運作。</a:t>
            </a:r>
          </a:p>
          <a:p>
            <a:endParaRPr lang="zh-TW" alt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85423" y="1320801"/>
            <a:ext cx="7515578" cy="4739759"/>
          </a:xfrm>
          <a:prstGeom prst="rect">
            <a:avLst/>
          </a:prstGeom>
        </p:spPr>
        <p:txBody>
          <a:bodyPr wrap="square">
            <a:spAutoFit/>
          </a:bodyPr>
          <a:lstStyle/>
          <a:p>
            <a:pPr>
              <a:spcBef>
                <a:spcPts val="0"/>
              </a:spcBef>
              <a:spcAft>
                <a:spcPts val="1200"/>
              </a:spcAft>
              <a:defRPr/>
            </a:pPr>
            <a:r>
              <a:rPr kumimoji="0" lang="zh-TW" altLang="en-US" sz="3200" b="0" dirty="0">
                <a:latin typeface="+mn-ea"/>
                <a:ea typeface="新細明體" pitchFamily="18" charset="-120"/>
              </a:rPr>
              <a:t>點名</a:t>
            </a:r>
            <a:endParaRPr kumimoji="0" lang="en-US" altLang="zh-TW" sz="3200" b="0" dirty="0">
              <a:latin typeface="+mn-ea"/>
              <a:ea typeface="新細明體" pitchFamily="18" charset="-120"/>
            </a:endParaRPr>
          </a:p>
          <a:p>
            <a:pPr>
              <a:spcBef>
                <a:spcPts val="0"/>
              </a:spcBef>
              <a:spcAft>
                <a:spcPts val="1200"/>
              </a:spcAft>
              <a:defRPr/>
            </a:pPr>
            <a:r>
              <a:rPr kumimoji="0" lang="zh-TW" altLang="en-US" sz="3200" b="0" dirty="0">
                <a:latin typeface="+mn-ea"/>
                <a:ea typeface="新細明體" pitchFamily="18" charset="-120"/>
              </a:rPr>
              <a:t>分組</a:t>
            </a:r>
            <a:r>
              <a:rPr kumimoji="0" lang="en-US" altLang="zh-TW" sz="3200" b="0" dirty="0">
                <a:latin typeface="+mn-ea"/>
                <a:ea typeface="新細明體" pitchFamily="18" charset="-120"/>
              </a:rPr>
              <a:t>(</a:t>
            </a:r>
            <a:r>
              <a:rPr kumimoji="0" lang="zh-TW" altLang="en-US" sz="3200" b="0" dirty="0">
                <a:latin typeface="+mn-ea"/>
                <a:ea typeface="新細明體" pitchFamily="18" charset="-120"/>
              </a:rPr>
              <a:t>抽籤</a:t>
            </a:r>
            <a:r>
              <a:rPr kumimoji="0" lang="en-US" altLang="zh-TW" sz="3200" b="0" dirty="0">
                <a:latin typeface="+mn-ea"/>
                <a:ea typeface="新細明體" pitchFamily="18" charset="-120"/>
              </a:rPr>
              <a:t>)</a:t>
            </a:r>
          </a:p>
          <a:p>
            <a:pPr>
              <a:spcBef>
                <a:spcPts val="0"/>
              </a:spcBef>
              <a:spcAft>
                <a:spcPts val="1200"/>
              </a:spcAft>
              <a:defRPr/>
            </a:pPr>
            <a:r>
              <a:rPr kumimoji="0" lang="zh-TW" altLang="en-US" sz="3200" b="0" dirty="0">
                <a:latin typeface="+mn-ea"/>
                <a:ea typeface="新細明體" pitchFamily="18" charset="-120"/>
              </a:rPr>
              <a:t>選小老師</a:t>
            </a:r>
            <a:endParaRPr kumimoji="0" lang="en-US" altLang="zh-TW" sz="3200" b="0" dirty="0">
              <a:latin typeface="+mn-ea"/>
              <a:ea typeface="新細明體" pitchFamily="18" charset="-120"/>
            </a:endParaRPr>
          </a:p>
          <a:p>
            <a:pPr>
              <a:spcBef>
                <a:spcPts val="0"/>
              </a:spcBef>
              <a:spcAft>
                <a:spcPts val="1200"/>
              </a:spcAft>
              <a:defRPr/>
            </a:pPr>
            <a:r>
              <a:rPr kumimoji="0" lang="zh-TW" altLang="en-US" sz="3200" b="0" dirty="0">
                <a:latin typeface="+mn-ea"/>
                <a:ea typeface="新細明體" pitchFamily="18" charset="-120"/>
              </a:rPr>
              <a:t>簡單自我介紹</a:t>
            </a:r>
            <a:endParaRPr kumimoji="0" lang="en-US" altLang="zh-TW" sz="3200" b="0" dirty="0">
              <a:latin typeface="+mn-ea"/>
              <a:ea typeface="新細明體" pitchFamily="18" charset="-120"/>
            </a:endParaRPr>
          </a:p>
          <a:p>
            <a:pPr>
              <a:spcBef>
                <a:spcPts val="0"/>
              </a:spcBef>
              <a:spcAft>
                <a:spcPts val="1200"/>
              </a:spcAft>
              <a:defRPr/>
            </a:pPr>
            <a:r>
              <a:rPr kumimoji="0" lang="zh-TW" altLang="en-US" sz="3200" b="0" dirty="0">
                <a:latin typeface="+mn-ea"/>
                <a:ea typeface="新細明體" pitchFamily="18" charset="-120"/>
              </a:rPr>
              <a:t>姓名、家住</a:t>
            </a:r>
            <a:r>
              <a:rPr kumimoji="0" lang="en-US" altLang="zh-TW" sz="3200" b="0" dirty="0">
                <a:latin typeface="+mn-ea"/>
                <a:ea typeface="新細明體" pitchFamily="18" charset="-120"/>
              </a:rPr>
              <a:t>~</a:t>
            </a:r>
            <a:r>
              <a:rPr kumimoji="0" lang="zh-TW" altLang="en-US" sz="3200" b="0" dirty="0">
                <a:latin typeface="+mn-ea"/>
                <a:ea typeface="新細明體" pitchFamily="18" charset="-120"/>
              </a:rPr>
              <a:t>、家人、畢業國中、</a:t>
            </a:r>
            <a:endParaRPr kumimoji="0" lang="en-US" altLang="zh-TW" sz="3200" b="0" dirty="0">
              <a:latin typeface="+mn-ea"/>
              <a:ea typeface="新細明體" pitchFamily="18" charset="-120"/>
            </a:endParaRPr>
          </a:p>
          <a:p>
            <a:pPr>
              <a:spcBef>
                <a:spcPts val="0"/>
              </a:spcBef>
              <a:spcAft>
                <a:spcPts val="1200"/>
              </a:spcAft>
              <a:defRPr/>
            </a:pPr>
            <a:r>
              <a:rPr kumimoji="0" lang="zh-TW" altLang="en-US" sz="3200" b="0" dirty="0">
                <a:latin typeface="+mn-ea"/>
                <a:ea typeface="新細明體" pitchFamily="18" charset="-120"/>
              </a:rPr>
              <a:t>個性</a:t>
            </a:r>
            <a:r>
              <a:rPr kumimoji="0" lang="en-US" altLang="zh-TW" sz="3200" b="0" dirty="0">
                <a:latin typeface="+mn-ea"/>
                <a:ea typeface="新細明體" pitchFamily="18" charset="-120"/>
              </a:rPr>
              <a:t>(</a:t>
            </a:r>
            <a:r>
              <a:rPr lang="zh-TW" altLang="en-US" sz="3200" dirty="0">
                <a:ea typeface="新細明體" pitchFamily="18" charset="-120"/>
              </a:rPr>
              <a:t>哪種動物跟你很像</a:t>
            </a:r>
            <a:r>
              <a:rPr lang="en-US" altLang="zh-TW" sz="3200" dirty="0" smtClean="0">
                <a:ea typeface="新細明體" pitchFamily="18" charset="-120"/>
              </a:rPr>
              <a:t>~)</a:t>
            </a:r>
            <a:r>
              <a:rPr kumimoji="0" lang="zh-TW" altLang="en-US" sz="3200" b="0" dirty="0" smtClean="0">
                <a:latin typeface="+mn-ea"/>
                <a:ea typeface="新細明體" pitchFamily="18" charset="-120"/>
              </a:rPr>
              <a:t>、興趣</a:t>
            </a:r>
            <a:r>
              <a:rPr kumimoji="0" lang="en-US" altLang="zh-TW" sz="3200" dirty="0" smtClean="0">
                <a:latin typeface="+mn-ea"/>
                <a:ea typeface="新細明體" pitchFamily="18" charset="-120"/>
              </a:rPr>
              <a:t>(</a:t>
            </a:r>
            <a:r>
              <a:rPr kumimoji="0" lang="zh-TW" altLang="en-US" sz="3200" dirty="0" smtClean="0">
                <a:latin typeface="+mn-ea"/>
                <a:ea typeface="新細明體" pitchFamily="18" charset="-120"/>
              </a:rPr>
              <a:t>有參加過何種比賽</a:t>
            </a:r>
            <a:r>
              <a:rPr kumimoji="0" lang="en-US" altLang="zh-TW" sz="3200" dirty="0" smtClean="0">
                <a:latin typeface="+mn-ea"/>
                <a:ea typeface="新細明體" pitchFamily="18" charset="-120"/>
              </a:rPr>
              <a:t>)</a:t>
            </a:r>
            <a:endParaRPr kumimoji="0" lang="en-US" altLang="zh-TW" sz="3200" b="0" dirty="0">
              <a:latin typeface="+mn-ea"/>
              <a:ea typeface="新細明體" pitchFamily="18" charset="-120"/>
            </a:endParaRPr>
          </a:p>
          <a:p>
            <a:pPr>
              <a:spcBef>
                <a:spcPts val="0"/>
              </a:spcBef>
              <a:spcAft>
                <a:spcPts val="1200"/>
              </a:spcAft>
              <a:defRPr/>
            </a:pPr>
            <a:endParaRPr lang="zh-TW" altLang="en-US" dirty="0">
              <a:ea typeface="新細明體" pitchFamily="18" charset="-12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文字方塊 2"/>
          <p:cNvSpPr>
            <a:spLocks noChangeArrowheads="1"/>
          </p:cNvSpPr>
          <p:nvPr/>
        </p:nvSpPr>
        <p:spPr bwMode="auto">
          <a:xfrm>
            <a:off x="1120775" y="2252663"/>
            <a:ext cx="7648575" cy="1600200"/>
          </a:xfrm>
          <a:prstGeom prst="roundRect">
            <a:avLst>
              <a:gd name="adj" fmla="val 16667"/>
            </a:avLst>
          </a:prstGeom>
          <a:solidFill>
            <a:schemeClr val="accent1"/>
          </a:solidFill>
          <a:ln w="9525">
            <a:noFill/>
            <a:round/>
            <a:headEnd/>
            <a:tailEnd/>
          </a:ln>
        </p:spPr>
        <p:txBody>
          <a:bodyPr anchor="ctr">
            <a:spAutoFit/>
          </a:bodyPr>
          <a:lstStyle/>
          <a:p>
            <a:r>
              <a:rPr kumimoji="0" lang="zh-TW" altLang="en-US" sz="4400">
                <a:solidFill>
                  <a:schemeClr val="bg1"/>
                </a:solidFill>
                <a:latin typeface="Microsoft JhengHei" pitchFamily="34" charset="-120"/>
                <a:ea typeface="Microsoft JhengHei" pitchFamily="34" charset="-120"/>
              </a:rPr>
              <a:t>　我國各項公民權利如何發展與落實？</a:t>
            </a:r>
          </a:p>
        </p:txBody>
      </p:sp>
      <p:sp>
        <p:nvSpPr>
          <p:cNvPr id="4" name="橢圓 3">
            <a:extLst>
              <a:ext uri="{FF2B5EF4-FFF2-40B4-BE49-F238E27FC236}"/>
            </a:extLst>
          </p:cNvPr>
          <p:cNvSpPr/>
          <p:nvPr/>
        </p:nvSpPr>
        <p:spPr>
          <a:xfrm>
            <a:off x="485775" y="1787525"/>
            <a:ext cx="1298575" cy="129698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kumimoji="0" lang="zh-TW" altLang="en-US" sz="7200">
                <a:solidFill>
                  <a:schemeClr val="accent1"/>
                </a:solidFill>
                <a:latin typeface="Microsoft JhengHei" pitchFamily="34" charset="-120"/>
                <a:ea typeface="Microsoft JhengHei" pitchFamily="34" charset="-120"/>
              </a:rPr>
              <a:t>参</a:t>
            </a:r>
          </a:p>
        </p:txBody>
      </p:sp>
      <p:pic>
        <p:nvPicPr>
          <p:cNvPr id="34820" name="Picture 3" descr="C:\Users\d-edit20a\Desktop\PPT素材\背景\346952cb3aca2fa3189bf26489a5e947_png.png"/>
          <p:cNvPicPr>
            <a:picLocks noChangeAspect="1" noChangeArrowheads="1"/>
          </p:cNvPicPr>
          <p:nvPr/>
        </p:nvPicPr>
        <p:blipFill>
          <a:blip r:embed="rId2" cstate="print">
            <a:lum bright="10000" contrast="-10000"/>
          </a:blip>
          <a:srcRect l="3349" t="11807" r="4703" b="63699"/>
          <a:stretch>
            <a:fillRect/>
          </a:stretch>
        </p:blipFill>
        <p:spPr bwMode="auto">
          <a:xfrm>
            <a:off x="0" y="4643438"/>
            <a:ext cx="9144000" cy="2214562"/>
          </a:xfrm>
          <a:prstGeom prst="rect">
            <a:avLst/>
          </a:prstGeom>
          <a:noFill/>
          <a:ln w="9525">
            <a:noFill/>
            <a:miter lim="800000"/>
            <a:headEnd/>
            <a:tailEnd/>
          </a:ln>
        </p:spPr>
      </p:pic>
      <p:pic>
        <p:nvPicPr>
          <p:cNvPr id="5" name="圖片 24" descr="home.png">
            <a:hlinkClick r:id="rId3" action="ppaction://hlinksldjump"/>
          </p:cNvPr>
          <p:cNvPicPr>
            <a:picLocks noChangeAspect="1"/>
          </p:cNvPicPr>
          <p:nvPr/>
        </p:nvPicPr>
        <p:blipFill>
          <a:blip r:embed="rId4" cstate="print">
            <a:duotone>
              <a:schemeClr val="accent1">
                <a:shade val="45000"/>
                <a:satMod val="135000"/>
              </a:schemeClr>
              <a:prstClr val="white"/>
            </a:duotone>
          </a:blip>
          <a:srcRect/>
          <a:stretch>
            <a:fillRect/>
          </a:stretch>
        </p:blipFill>
        <p:spPr bwMode="auto">
          <a:xfrm>
            <a:off x="8172400" y="476672"/>
            <a:ext cx="720725" cy="720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標題 1"/>
          <p:cNvSpPr>
            <a:spLocks noGrp="1"/>
          </p:cNvSpPr>
          <p:nvPr>
            <p:ph type="title"/>
          </p:nvPr>
        </p:nvSpPr>
        <p:spPr/>
        <p:txBody>
          <a:bodyPr/>
          <a:lstStyle/>
          <a:p>
            <a:pPr eaLnBrk="1" hangingPunct="1"/>
            <a:r>
              <a:rPr lang="zh-TW" altLang="en-US" sz="3600" b="1" dirty="0" smtClean="0">
                <a:solidFill>
                  <a:srgbClr val="000000"/>
                </a:solidFill>
                <a:latin typeface="Microsoft JhengHei" pitchFamily="34" charset="-120"/>
                <a:ea typeface="Microsoft JhengHei" pitchFamily="34" charset="-120"/>
              </a:rPr>
              <a:t>一、自由權方面</a:t>
            </a:r>
            <a:endParaRPr lang="zh-TW" altLang="en-US" sz="3600" dirty="0" smtClean="0">
              <a:latin typeface="Microsoft JhengHei" pitchFamily="34" charset="-120"/>
              <a:ea typeface="Microsoft JhengHei" pitchFamily="34" charset="-120"/>
            </a:endParaRPr>
          </a:p>
        </p:txBody>
      </p:sp>
      <p:sp>
        <p:nvSpPr>
          <p:cNvPr id="35843" name="內容版面配置區 6"/>
          <p:cNvSpPr>
            <a:spLocks noGrp="1"/>
          </p:cNvSpPr>
          <p:nvPr>
            <p:ph idx="1"/>
          </p:nvPr>
        </p:nvSpPr>
        <p:spPr/>
        <p:txBody>
          <a:bodyPr/>
          <a:lstStyle/>
          <a:p>
            <a:pPr eaLnBrk="1" hangingPunct="1">
              <a:lnSpc>
                <a:spcPct val="150000"/>
              </a:lnSpc>
            </a:pPr>
            <a:r>
              <a:rPr lang="zh-TW" altLang="en-US" sz="3000" b="1" dirty="0" smtClean="0">
                <a:latin typeface="Microsoft JhengHei" pitchFamily="34" charset="-120"/>
                <a:ea typeface="Microsoft JhengHei" pitchFamily="34" charset="-120"/>
              </a:rPr>
              <a:t>公民自由（</a:t>
            </a:r>
            <a:r>
              <a:rPr lang="en-US" altLang="zh-TW" sz="3000" b="1" dirty="0" smtClean="0">
                <a:latin typeface="Microsoft JhengHei" pitchFamily="34" charset="-120"/>
                <a:ea typeface="Microsoft JhengHei" pitchFamily="34" charset="-120"/>
              </a:rPr>
              <a:t>Civil Liberties</a:t>
            </a:r>
            <a:r>
              <a:rPr lang="zh-TW" altLang="en-US" sz="3000" b="1" dirty="0" smtClean="0">
                <a:latin typeface="Microsoft JhengHei" pitchFamily="34" charset="-120"/>
                <a:ea typeface="Microsoft JhengHei" pitchFamily="34" charset="-120"/>
              </a:rPr>
              <a:t>）</a:t>
            </a:r>
            <a:r>
              <a:rPr lang="zh-TW" altLang="en-US" sz="3000" dirty="0" smtClean="0">
                <a:latin typeface="Microsoft JhengHei" pitchFamily="34" charset="-120"/>
                <a:ea typeface="Microsoft JhengHei" pitchFamily="34" charset="-120"/>
              </a:rPr>
              <a:t>經常是指公民</a:t>
            </a:r>
            <a:r>
              <a:rPr lang="zh-TW" altLang="en-US" sz="3000" dirty="0" smtClean="0">
                <a:latin typeface="Microsoft JhengHei" pitchFamily="34" charset="-120"/>
                <a:ea typeface="Microsoft JhengHei" pitchFamily="34" charset="-120"/>
              </a:rPr>
              <a:t>的自由權。</a:t>
            </a:r>
            <a:r>
              <a:rPr lang="zh-TW" altLang="en-US" sz="3000" dirty="0" smtClean="0">
                <a:latin typeface="Microsoft JhengHei" pitchFamily="34" charset="-120"/>
                <a:ea typeface="Microsoft JhengHei" pitchFamily="34" charset="-120"/>
              </a:rPr>
              <a:t>其重要性在於能限制政府的權力，防止政府濫用權力和干擾公民的生活。</a:t>
            </a:r>
            <a:endParaRPr lang="en-US" altLang="zh-TW" sz="3000" dirty="0" smtClean="0">
              <a:latin typeface="Microsoft JhengHei" pitchFamily="34" charset="-120"/>
              <a:ea typeface="Microsoft JhengHei" pitchFamily="34" charset="-120"/>
            </a:endParaRPr>
          </a:p>
          <a:p>
            <a:pPr eaLnBrk="1" hangingPunct="1">
              <a:lnSpc>
                <a:spcPct val="150000"/>
              </a:lnSpc>
            </a:pPr>
            <a:endParaRPr lang="zh-TW" altLang="en-US" sz="3000" dirty="0" smtClean="0">
              <a:latin typeface="Microsoft JhengHei" pitchFamily="34" charset="-120"/>
              <a:ea typeface="Microsoft JhengHei" pitchFamily="34" charset="-120"/>
            </a:endParaRPr>
          </a:p>
        </p:txBody>
      </p:sp>
      <p:grpSp>
        <p:nvGrpSpPr>
          <p:cNvPr id="35844" name="群組 7"/>
          <p:cNvGrpSpPr>
            <a:grpSpLocks/>
          </p:cNvGrpSpPr>
          <p:nvPr/>
        </p:nvGrpSpPr>
        <p:grpSpPr bwMode="auto">
          <a:xfrm>
            <a:off x="0" y="638175"/>
            <a:ext cx="5895975" cy="809625"/>
            <a:chOff x="0" y="606218"/>
            <a:chExt cx="5895474" cy="808830"/>
          </a:xfrm>
        </p:grpSpPr>
        <p:grpSp>
          <p:nvGrpSpPr>
            <p:cNvPr id="35849" name="群組 11"/>
            <p:cNvGrpSpPr>
              <a:grpSpLocks/>
            </p:cNvGrpSpPr>
            <p:nvPr/>
          </p:nvGrpSpPr>
          <p:grpSpPr bwMode="auto">
            <a:xfrm>
              <a:off x="0" y="606218"/>
              <a:ext cx="533413" cy="808830"/>
              <a:chOff x="0" y="1277549"/>
              <a:chExt cx="533413" cy="808830"/>
            </a:xfrm>
          </p:grpSpPr>
          <p:cxnSp>
            <p:nvCxnSpPr>
              <p:cNvPr id="11" name="直線接點 10"/>
              <p:cNvCxnSpPr/>
              <p:nvPr/>
            </p:nvCxnSpPr>
            <p:spPr>
              <a:xfrm flipV="1">
                <a:off x="0" y="1643902"/>
                <a:ext cx="531768" cy="44247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520656" y="1277549"/>
                <a:ext cx="12699" cy="772354"/>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10" name="直線接點 9"/>
            <p:cNvCxnSpPr/>
            <p:nvPr/>
          </p:nvCxnSpPr>
          <p:spPr>
            <a:xfrm flipV="1">
              <a:off x="531768" y="1350025"/>
              <a:ext cx="5363706" cy="12688"/>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4" name="矩形 13"/>
          <p:cNvSpPr>
            <a:spLocks noChangeArrowheads="1"/>
          </p:cNvSpPr>
          <p:nvPr/>
        </p:nvSpPr>
        <p:spPr bwMode="auto">
          <a:xfrm>
            <a:off x="3057525" y="5067300"/>
            <a:ext cx="1211263" cy="368300"/>
          </a:xfrm>
          <a:prstGeom prst="rect">
            <a:avLst/>
          </a:prstGeom>
          <a:noFill/>
          <a:ln w="9525">
            <a:noFill/>
            <a:miter lim="800000"/>
            <a:headEnd/>
            <a:tailEnd/>
          </a:ln>
        </p:spPr>
        <p:txBody>
          <a:bodyPr>
            <a:spAutoFit/>
          </a:bodyPr>
          <a:lstStyle/>
          <a:p>
            <a:r>
              <a:rPr kumimoji="0" lang="zh-TW" altLang="en-US">
                <a:latin typeface="Microsoft JhengHei" pitchFamily="34" charset="-120"/>
                <a:ea typeface="Microsoft JhengHei" pitchFamily="34" charset="-120"/>
                <a:hlinkClick r:id="rId3"/>
              </a:rPr>
              <a:t>四六事件</a:t>
            </a:r>
            <a:endParaRPr kumimoji="0" lang="en-US" altLang="zh-TW">
              <a:latin typeface="Microsoft JhengHei" pitchFamily="34" charset="-120"/>
              <a:ea typeface="Microsoft JhengHei" pitchFamily="34" charset="-120"/>
            </a:endParaRPr>
          </a:p>
        </p:txBody>
      </p:sp>
      <p:grpSp>
        <p:nvGrpSpPr>
          <p:cNvPr id="4" name="群組 14"/>
          <p:cNvGrpSpPr>
            <a:grpSpLocks/>
          </p:cNvGrpSpPr>
          <p:nvPr/>
        </p:nvGrpSpPr>
        <p:grpSpPr bwMode="auto">
          <a:xfrm>
            <a:off x="781050" y="4776788"/>
            <a:ext cx="2420938" cy="914400"/>
            <a:chOff x="627891" y="5719763"/>
            <a:chExt cx="2420692" cy="914400"/>
          </a:xfrm>
        </p:grpSpPr>
        <p:pic>
          <p:nvPicPr>
            <p:cNvPr id="35847" name="Picture 3" descr="C:\Users\d-edit21a\Downloads\book.png"/>
            <p:cNvPicPr>
              <a:picLocks noChangeAspect="1" noChangeArrowheads="1"/>
            </p:cNvPicPr>
            <p:nvPr/>
          </p:nvPicPr>
          <p:blipFill>
            <a:blip r:embed="rId4" cstate="print"/>
            <a:srcRect/>
            <a:stretch>
              <a:fillRect/>
            </a:stretch>
          </p:blipFill>
          <p:spPr bwMode="auto">
            <a:xfrm>
              <a:off x="627891" y="5719763"/>
              <a:ext cx="914400" cy="914400"/>
            </a:xfrm>
            <a:prstGeom prst="rect">
              <a:avLst/>
            </a:prstGeom>
            <a:noFill/>
            <a:ln w="9525">
              <a:noFill/>
              <a:miter lim="800000"/>
              <a:headEnd/>
              <a:tailEnd/>
            </a:ln>
          </p:spPr>
        </p:pic>
        <p:sp>
          <p:nvSpPr>
            <p:cNvPr id="35848" name="矩形 16"/>
            <p:cNvSpPr>
              <a:spLocks noChangeArrowheads="1"/>
            </p:cNvSpPr>
            <p:nvPr/>
          </p:nvSpPr>
          <p:spPr bwMode="auto">
            <a:xfrm>
              <a:off x="1581515" y="5992297"/>
              <a:ext cx="1467068" cy="400110"/>
            </a:xfrm>
            <a:prstGeom prst="rect">
              <a:avLst/>
            </a:prstGeom>
            <a:noFill/>
            <a:ln w="9525">
              <a:noFill/>
              <a:miter lim="800000"/>
              <a:headEnd/>
              <a:tailEnd/>
            </a:ln>
          </p:spPr>
          <p:txBody>
            <a:bodyPr wrap="none">
              <a:spAutoFit/>
            </a:bodyPr>
            <a:lstStyle/>
            <a:p>
              <a:r>
                <a:rPr kumimoji="0" lang="zh-TW" altLang="en-US" sz="2000">
                  <a:latin typeface="Microsoft JhengHei" pitchFamily="34" charset="-120"/>
                  <a:ea typeface="Microsoft JhengHei" pitchFamily="34" charset="-120"/>
                </a:rPr>
                <a:t>延伸閱讀：</a:t>
              </a:r>
              <a:endParaRPr kumimoji="0" lang="zh-TW" altLang="en-US" sz="2000">
                <a:latin typeface="Calibri" pitchFamily="34" charset="0"/>
              </a:endParaRP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nextCondLst>
                <p:cond evt="onClick" delay="0">
                  <p:tgtEl>
                    <p:spTgt spid="4"/>
                  </p:tgtEl>
                </p:cond>
              </p:nextCondLst>
            </p:seq>
          </p:childTnLst>
        </p:cTn>
      </p:par>
    </p:tnLst>
    <p:bldLst>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smtClean="0"/>
              <a:t>1987</a:t>
            </a:r>
            <a:r>
              <a:rPr lang="zh-TW" altLang="en-US" dirty="0" smtClean="0"/>
              <a:t>解除戒嚴、開放黨禁</a:t>
            </a:r>
            <a:endParaRPr lang="en-US" altLang="zh-TW" dirty="0" smtClean="0"/>
          </a:p>
          <a:p>
            <a:r>
              <a:rPr lang="en-US" altLang="zh-TW" dirty="0" smtClean="0"/>
              <a:t>1989</a:t>
            </a:r>
            <a:r>
              <a:rPr lang="zh-TW" altLang="en-US" dirty="0" smtClean="0"/>
              <a:t>開放組</a:t>
            </a:r>
            <a:r>
              <a:rPr lang="zh-TW" altLang="en-US" dirty="0" smtClean="0"/>
              <a:t>政黨</a:t>
            </a:r>
            <a:r>
              <a:rPr lang="en-US" altLang="zh-TW" dirty="0" smtClean="0"/>
              <a:t>(</a:t>
            </a:r>
            <a:r>
              <a:rPr lang="zh-TW" altLang="en-US" dirty="0" smtClean="0"/>
              <a:t>結社自由</a:t>
            </a:r>
            <a:r>
              <a:rPr lang="en-US" altLang="zh-TW" dirty="0" smtClean="0"/>
              <a:t>)</a:t>
            </a:r>
            <a:endParaRPr lang="en-US" altLang="zh-TW" dirty="0" smtClean="0"/>
          </a:p>
          <a:p>
            <a:r>
              <a:rPr lang="en-US" altLang="zh-TW" dirty="0" smtClean="0"/>
              <a:t>1992</a:t>
            </a:r>
            <a:r>
              <a:rPr lang="zh-TW" altLang="en-US" dirty="0" smtClean="0"/>
              <a:t>修改刑法</a:t>
            </a:r>
            <a:r>
              <a:rPr lang="en-US" altLang="zh-TW" dirty="0" smtClean="0"/>
              <a:t>$100</a:t>
            </a:r>
            <a:r>
              <a:rPr lang="zh-TW" altLang="en-US" dirty="0" smtClean="0"/>
              <a:t>，廢除言論入</a:t>
            </a:r>
            <a:r>
              <a:rPr lang="zh-TW" altLang="en-US" dirty="0" smtClean="0"/>
              <a:t>罪</a:t>
            </a:r>
            <a:r>
              <a:rPr lang="en-US" altLang="zh-TW" dirty="0" smtClean="0"/>
              <a:t>(</a:t>
            </a:r>
            <a:r>
              <a:rPr lang="zh-TW" altLang="en-US" dirty="0" smtClean="0"/>
              <a:t>言論自由</a:t>
            </a:r>
            <a:r>
              <a:rPr lang="en-US" altLang="zh-TW" dirty="0" smtClean="0"/>
              <a:t>)</a:t>
            </a:r>
            <a:endParaRPr lang="zh-TW" alt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smtClean="0"/>
              <a:t>《</a:t>
            </a:r>
            <a:r>
              <a:rPr lang="zh-TW" altLang="en-US" b="1" dirty="0" smtClean="0"/>
              <a:t>中華民國刑法</a:t>
            </a:r>
            <a:r>
              <a:rPr lang="en-US" altLang="zh-TW" b="1" dirty="0" smtClean="0"/>
              <a:t>》</a:t>
            </a:r>
            <a:r>
              <a:rPr lang="zh-TW" altLang="en-US" b="1" dirty="0" smtClean="0"/>
              <a:t>第</a:t>
            </a:r>
            <a:r>
              <a:rPr lang="en-US" altLang="zh-TW" b="1" dirty="0" smtClean="0"/>
              <a:t>100</a:t>
            </a:r>
            <a:r>
              <a:rPr lang="zh-TW" altLang="en-US" b="1" dirty="0" smtClean="0"/>
              <a:t>條（內亂罪）</a:t>
            </a:r>
            <a:r>
              <a:rPr lang="en-US" altLang="zh-TW" b="1" dirty="0" smtClean="0"/>
              <a:t>:</a:t>
            </a:r>
            <a:endParaRPr lang="zh-TW" altLang="en-US" dirty="0"/>
          </a:p>
        </p:txBody>
      </p:sp>
      <p:sp>
        <p:nvSpPr>
          <p:cNvPr id="3" name="內容版面配置區 2"/>
          <p:cNvSpPr>
            <a:spLocks noGrp="1"/>
          </p:cNvSpPr>
          <p:nvPr>
            <p:ph idx="1"/>
          </p:nvPr>
        </p:nvSpPr>
        <p:spPr/>
        <p:txBody>
          <a:bodyPr/>
          <a:lstStyle/>
          <a:p>
            <a:pPr>
              <a:buNone/>
            </a:pPr>
            <a:r>
              <a:rPr lang="zh-TW" altLang="en-US" b="1" dirty="0" smtClean="0">
                <a:solidFill>
                  <a:srgbClr val="FF0000"/>
                </a:solidFill>
              </a:rPr>
              <a:t>意圖</a:t>
            </a:r>
            <a:r>
              <a:rPr lang="zh-TW" altLang="en-US" dirty="0" smtClean="0"/>
              <a:t>破壞國體、竊據國土或以非法之方法變更國憲、顛覆政府，而著手實行者，處七年以上</a:t>
            </a:r>
            <a:r>
              <a:rPr lang="zh-TW" altLang="en-US" dirty="0" smtClean="0">
                <a:hlinkClick r:id="rId2" tooltip="有期徒刑"/>
              </a:rPr>
              <a:t>有期徒刑</a:t>
            </a:r>
            <a:r>
              <a:rPr lang="zh-TW" altLang="en-US" dirty="0" smtClean="0"/>
              <a:t>；首謀者，處</a:t>
            </a:r>
            <a:r>
              <a:rPr lang="zh-TW" altLang="en-US" dirty="0" smtClean="0">
                <a:hlinkClick r:id="rId3" tooltip="無期徒刑"/>
              </a:rPr>
              <a:t>無期徒刑</a:t>
            </a:r>
            <a:r>
              <a:rPr lang="zh-TW" altLang="en-US" dirty="0" smtClean="0"/>
              <a:t>。（第</a:t>
            </a:r>
            <a:r>
              <a:rPr lang="en-US" altLang="zh-TW" dirty="0" smtClean="0"/>
              <a:t>1</a:t>
            </a:r>
            <a:r>
              <a:rPr lang="zh-TW" altLang="en-US" dirty="0" smtClean="0"/>
              <a:t>項）</a:t>
            </a:r>
            <a:br>
              <a:rPr lang="zh-TW" altLang="en-US" dirty="0" smtClean="0"/>
            </a:br>
            <a:r>
              <a:rPr lang="zh-TW" altLang="en-US" dirty="0" smtClean="0"/>
              <a:t>預備或陰謀犯前項之罪者，處六月以上五年以下有期徒刑。（第</a:t>
            </a:r>
            <a:r>
              <a:rPr lang="en-US" altLang="zh-TW" dirty="0" smtClean="0"/>
              <a:t>2</a:t>
            </a:r>
            <a:r>
              <a:rPr lang="zh-TW" altLang="en-US" dirty="0" smtClean="0"/>
              <a:t>項）</a:t>
            </a:r>
            <a:endParaRPr lang="en-US" altLang="zh-TW" dirty="0" smtClean="0"/>
          </a:p>
          <a:p>
            <a:pPr>
              <a:buNone/>
            </a:pPr>
            <a:endParaRPr lang="en-US" altLang="zh-TW" dirty="0" smtClean="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smtClean="0"/>
              <a:t>1950</a:t>
            </a:r>
            <a:r>
              <a:rPr lang="zh-TW" altLang="en-US" dirty="0" smtClean="0"/>
              <a:t>年代，主張</a:t>
            </a:r>
            <a:r>
              <a:rPr lang="zh-TW" altLang="en-US" dirty="0" smtClean="0">
                <a:hlinkClick r:id="rId2" tooltip="台灣獨立"/>
              </a:rPr>
              <a:t>台灣獨立</a:t>
            </a:r>
            <a:r>
              <a:rPr lang="zh-TW" altLang="en-US" dirty="0" smtClean="0"/>
              <a:t>與</a:t>
            </a:r>
            <a:r>
              <a:rPr lang="zh-TW" altLang="en-US" dirty="0" smtClean="0">
                <a:hlinkClick r:id="rId3" tooltip="共產主義"/>
              </a:rPr>
              <a:t>親共</a:t>
            </a:r>
            <a:r>
              <a:rPr lang="zh-TW" altLang="en-US" dirty="0" smtClean="0"/>
              <a:t>者的言論與思想皆觸犯此條文，而間接造成</a:t>
            </a:r>
            <a:r>
              <a:rPr lang="zh-TW" altLang="en-US" dirty="0" smtClean="0">
                <a:hlinkClick r:id="rId4" tooltip="台灣白色恐怖時期"/>
              </a:rPr>
              <a:t>白色恐怖</a:t>
            </a:r>
            <a:r>
              <a:rPr lang="zh-TW" altLang="en-US" dirty="0" smtClean="0"/>
              <a:t>，被部份人士視為侵犯</a:t>
            </a:r>
            <a:r>
              <a:rPr lang="zh-TW" altLang="en-US" dirty="0" smtClean="0">
                <a:hlinkClick r:id="rId5" tooltip="民主"/>
              </a:rPr>
              <a:t>民主</a:t>
            </a:r>
            <a:r>
              <a:rPr lang="zh-TW" altLang="en-US" dirty="0" smtClean="0"/>
              <a:t>、干涉</a:t>
            </a:r>
            <a:r>
              <a:rPr lang="zh-TW" altLang="en-US" dirty="0" smtClean="0">
                <a:hlinkClick r:id="rId6" tooltip="人權"/>
              </a:rPr>
              <a:t>人權</a:t>
            </a:r>
            <a:r>
              <a:rPr lang="zh-TW" altLang="en-US" dirty="0" smtClean="0"/>
              <a:t>、妨礙</a:t>
            </a:r>
            <a:r>
              <a:rPr lang="zh-TW" altLang="en-US" dirty="0" smtClean="0">
                <a:hlinkClick r:id="rId7" tooltip="自由"/>
              </a:rPr>
              <a:t>自由</a:t>
            </a:r>
            <a:r>
              <a:rPr lang="zh-TW" altLang="en-US" dirty="0" smtClean="0"/>
              <a:t>的爭議</a:t>
            </a:r>
            <a:r>
              <a:rPr lang="zh-TW" altLang="en-US" dirty="0" smtClean="0">
                <a:hlinkClick r:id="rId8" tooltip="違憲"/>
              </a:rPr>
              <a:t>違憲</a:t>
            </a:r>
            <a:r>
              <a:rPr lang="zh-TW" altLang="en-US" dirty="0" smtClean="0"/>
              <a:t>法條</a:t>
            </a:r>
          </a:p>
          <a:p>
            <a:r>
              <a:rPr lang="en-US" altLang="zh-TW" dirty="0" smtClean="0">
                <a:hlinkClick r:id="rId9"/>
              </a:rPr>
              <a:t>『 </a:t>
            </a:r>
            <a:r>
              <a:rPr lang="zh-TW" altLang="en-US" dirty="0" smtClean="0">
                <a:hlinkClick r:id="rId9"/>
              </a:rPr>
              <a:t>返校的時代背景</a:t>
            </a:r>
            <a:r>
              <a:rPr lang="zh-TW" altLang="en-US" dirty="0" smtClean="0"/>
              <a:t>！這段臺灣歷史不能忘 </a:t>
            </a:r>
            <a:r>
              <a:rPr lang="en-US" altLang="zh-TW" dirty="0" smtClean="0"/>
              <a:t>』</a:t>
            </a:r>
            <a:r>
              <a:rPr lang="zh-TW" altLang="en-US" dirty="0" smtClean="0"/>
              <a:t>臺灣吧</a:t>
            </a:r>
            <a:r>
              <a:rPr lang="en-US" altLang="zh-TW" dirty="0" smtClean="0"/>
              <a:t>-</a:t>
            </a:r>
            <a:r>
              <a:rPr lang="zh-TW" altLang="en-US" dirty="0" smtClean="0"/>
              <a:t>第</a:t>
            </a:r>
            <a:r>
              <a:rPr lang="en-US" altLang="zh-TW" dirty="0" smtClean="0"/>
              <a:t>6</a:t>
            </a:r>
            <a:r>
              <a:rPr lang="zh-TW" altLang="en-US" dirty="0" smtClean="0"/>
              <a:t>集 </a:t>
            </a:r>
            <a:r>
              <a:rPr lang="en-US" dirty="0" smtClean="0"/>
              <a:t>Taiwan Bar EP6 Democratic Taiwan?</a:t>
            </a:r>
          </a:p>
          <a:p>
            <a:endParaRPr lang="zh-TW" alt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1992/5/15</a:t>
            </a:r>
            <a:r>
              <a:rPr lang="zh-TW" altLang="en-US" dirty="0" smtClean="0"/>
              <a:t>修正的刑法第</a:t>
            </a:r>
            <a:r>
              <a:rPr lang="en-US" altLang="zh-TW" dirty="0" smtClean="0"/>
              <a:t>100</a:t>
            </a:r>
            <a:r>
              <a:rPr lang="zh-TW" altLang="en-US" dirty="0" smtClean="0"/>
              <a:t>條</a:t>
            </a:r>
            <a:br>
              <a:rPr lang="zh-TW" altLang="en-US" dirty="0" smtClean="0"/>
            </a:br>
            <a:endParaRPr lang="zh-TW" altLang="en-US" dirty="0"/>
          </a:p>
        </p:txBody>
      </p:sp>
      <p:sp>
        <p:nvSpPr>
          <p:cNvPr id="3" name="內容版面配置區 2"/>
          <p:cNvSpPr>
            <a:spLocks noGrp="1"/>
          </p:cNvSpPr>
          <p:nvPr>
            <p:ph idx="1"/>
          </p:nvPr>
        </p:nvSpPr>
        <p:spPr/>
        <p:txBody>
          <a:bodyPr/>
          <a:lstStyle/>
          <a:p>
            <a:r>
              <a:rPr lang="zh-TW" altLang="en-US" dirty="0" smtClean="0"/>
              <a:t>意圖破壞國體、竊據國土，或以非法之方法變更國憲、顛覆政府，而</a:t>
            </a:r>
            <a:r>
              <a:rPr lang="zh-TW" altLang="en-US" b="1" dirty="0" smtClean="0">
                <a:solidFill>
                  <a:srgbClr val="FF0000"/>
                </a:solidFill>
              </a:rPr>
              <a:t>以強暴或脅迫</a:t>
            </a:r>
            <a:r>
              <a:rPr lang="zh-TW" altLang="en-US" dirty="0" smtClean="0"/>
              <a:t>著手實行者，處七年以上有期徒刑；首謀者，處無期徒刑。</a:t>
            </a:r>
            <a:br>
              <a:rPr lang="zh-TW" altLang="en-US" dirty="0" smtClean="0"/>
            </a:br>
            <a:r>
              <a:rPr lang="zh-TW" altLang="en-US" dirty="0" smtClean="0"/>
              <a:t>預備犯前項之罪者，處六月以上五年以下有期徒刑。</a:t>
            </a:r>
            <a:endParaRPr lang="zh-TW" alt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關於香港的抗爭</a:t>
            </a:r>
            <a:r>
              <a:rPr lang="zh-TW" altLang="en-US" dirty="0" smtClean="0"/>
              <a:t>行為</a:t>
            </a:r>
            <a:r>
              <a:rPr lang="en-US" altLang="zh-TW" dirty="0" smtClean="0"/>
              <a:t>?</a:t>
            </a:r>
            <a:r>
              <a:rPr lang="zh-TW" altLang="en-US" dirty="0" smtClean="0"/>
              <a:t/>
            </a:r>
            <a:br>
              <a:rPr lang="zh-TW" altLang="en-US" dirty="0" smtClean="0"/>
            </a:br>
            <a:endParaRPr lang="zh-TW" altLang="en-US" dirty="0"/>
          </a:p>
        </p:txBody>
      </p:sp>
      <p:sp>
        <p:nvSpPr>
          <p:cNvPr id="3" name="內容版面配置區 2"/>
          <p:cNvSpPr>
            <a:spLocks noGrp="1"/>
          </p:cNvSpPr>
          <p:nvPr>
            <p:ph idx="1"/>
          </p:nvPr>
        </p:nvSpPr>
        <p:spPr/>
        <p:txBody>
          <a:bodyPr/>
          <a:lstStyle/>
          <a:p>
            <a:endParaRPr lang="zh-TW" alt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smtClean="0"/>
              <a:t/>
            </a:r>
            <a:br>
              <a:rPr lang="en-US" altLang="zh-TW" b="1" dirty="0" smtClean="0"/>
            </a:br>
            <a:r>
              <a:rPr lang="en-US" altLang="zh-TW" b="1" dirty="0" smtClean="0"/>
              <a:t>3</a:t>
            </a:r>
            <a:r>
              <a:rPr lang="zh-TW" altLang="en-US" b="1" dirty="0" smtClean="0"/>
              <a:t>分鐘了解反送中在吵什麼？</a:t>
            </a:r>
            <a:br>
              <a:rPr lang="zh-TW" altLang="en-US" b="1" dirty="0" smtClean="0"/>
            </a:br>
            <a:endParaRPr lang="zh-TW" altLang="en-US" dirty="0"/>
          </a:p>
        </p:txBody>
      </p:sp>
      <p:pic>
        <p:nvPicPr>
          <p:cNvPr id="4" name="內容版面配置區 3" descr="2.jpg"/>
          <p:cNvPicPr>
            <a:picLocks noGrp="1" noChangeAspect="1"/>
          </p:cNvPicPr>
          <p:nvPr>
            <p:ph idx="1"/>
          </p:nvPr>
        </p:nvPicPr>
        <p:blipFill>
          <a:blip r:embed="rId2"/>
          <a:stretch>
            <a:fillRect/>
          </a:stretch>
        </p:blipFill>
        <p:spPr>
          <a:xfrm>
            <a:off x="2799643" y="1342760"/>
            <a:ext cx="3575227" cy="5362840"/>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descr="3.jpg"/>
          <p:cNvPicPr>
            <a:picLocks noGrp="1" noChangeAspect="1"/>
          </p:cNvPicPr>
          <p:nvPr>
            <p:ph idx="1"/>
          </p:nvPr>
        </p:nvPicPr>
        <p:blipFill>
          <a:blip r:embed="rId2"/>
          <a:stretch>
            <a:fillRect/>
          </a:stretch>
        </p:blipFill>
        <p:spPr>
          <a:xfrm>
            <a:off x="2175404" y="406400"/>
            <a:ext cx="3847042" cy="5770563"/>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descr="4.jpg"/>
          <p:cNvPicPr>
            <a:picLocks noGrp="1" noChangeAspect="1"/>
          </p:cNvPicPr>
          <p:nvPr>
            <p:ph idx="1"/>
          </p:nvPr>
        </p:nvPicPr>
        <p:blipFill>
          <a:blip r:embed="rId2"/>
          <a:stretch>
            <a:fillRect/>
          </a:stretch>
        </p:blipFill>
        <p:spPr>
          <a:xfrm>
            <a:off x="2122311" y="326760"/>
            <a:ext cx="3900135" cy="5850203"/>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C:\Users\d-edit20a\Desktop\PPT素材\背景\346952cb3aca2fa3189bf26489a5e947_png.png"/>
          <p:cNvPicPr>
            <a:picLocks noChangeAspect="1" noChangeArrowheads="1"/>
          </p:cNvPicPr>
          <p:nvPr/>
        </p:nvPicPr>
        <p:blipFill>
          <a:blip r:embed="rId3" cstate="print">
            <a:lum bright="10000" contrast="-10000"/>
          </a:blip>
          <a:srcRect l="3349" t="11807" r="4703" b="12315"/>
          <a:stretch>
            <a:fillRect/>
          </a:stretch>
        </p:blipFill>
        <p:spPr bwMode="auto">
          <a:xfrm>
            <a:off x="0" y="0"/>
            <a:ext cx="9144000" cy="6858000"/>
          </a:xfrm>
          <a:prstGeom prst="rect">
            <a:avLst/>
          </a:prstGeom>
          <a:noFill/>
          <a:ln w="9525">
            <a:noFill/>
            <a:miter lim="800000"/>
            <a:headEnd/>
            <a:tailEnd/>
          </a:ln>
        </p:spPr>
      </p:pic>
      <p:pic>
        <p:nvPicPr>
          <p:cNvPr id="6147" name="Picture 2" descr="C:\Users\d-edit20a\Desktop\PPT素材\背景\d61d4ef60cf51a7e62e1f8c481a138ba.png"/>
          <p:cNvPicPr>
            <a:picLocks noChangeAspect="1" noChangeArrowheads="1"/>
          </p:cNvPicPr>
          <p:nvPr/>
        </p:nvPicPr>
        <p:blipFill>
          <a:blip r:embed="rId4" cstate="print">
            <a:lum bright="70000" contrast="-70000"/>
          </a:blip>
          <a:srcRect l="72649" t="5421" r="6795" b="75604"/>
          <a:stretch>
            <a:fillRect/>
          </a:stretch>
        </p:blipFill>
        <p:spPr bwMode="auto">
          <a:xfrm rot="-303321">
            <a:off x="6353175" y="657225"/>
            <a:ext cx="1579563" cy="1031875"/>
          </a:xfrm>
          <a:prstGeom prst="rect">
            <a:avLst/>
          </a:prstGeom>
          <a:noFill/>
          <a:ln w="9525">
            <a:noFill/>
            <a:miter lim="800000"/>
            <a:headEnd/>
            <a:tailEnd/>
          </a:ln>
        </p:spPr>
      </p:pic>
      <p:pic>
        <p:nvPicPr>
          <p:cNvPr id="6148" name="Picture 4" descr="C:\Users\d-edit20a\Desktop\PPT素材\物件素材\birdcage-1436117_1920.png"/>
          <p:cNvPicPr>
            <a:picLocks noChangeAspect="1" noChangeArrowheads="1"/>
          </p:cNvPicPr>
          <p:nvPr/>
        </p:nvPicPr>
        <p:blipFill>
          <a:blip r:embed="rId5" cstate="print">
            <a:lum bright="70000" contrast="-70000"/>
          </a:blip>
          <a:srcRect/>
          <a:stretch>
            <a:fillRect/>
          </a:stretch>
        </p:blipFill>
        <p:spPr bwMode="auto">
          <a:xfrm>
            <a:off x="0" y="285750"/>
            <a:ext cx="2322513" cy="5307013"/>
          </a:xfrm>
          <a:prstGeom prst="rect">
            <a:avLst/>
          </a:prstGeom>
          <a:noFill/>
          <a:ln w="9525">
            <a:noFill/>
            <a:miter lim="800000"/>
            <a:headEnd/>
            <a:tailEnd/>
          </a:ln>
        </p:spPr>
      </p:pic>
      <p:pic>
        <p:nvPicPr>
          <p:cNvPr id="6149" name="Picture 2" descr="C:\Users\d-edit20a\Desktop\PPT素材\背景\d61d4ef60cf51a7e62e1f8c481a138ba.png"/>
          <p:cNvPicPr>
            <a:picLocks noChangeAspect="1" noChangeArrowheads="1"/>
          </p:cNvPicPr>
          <p:nvPr/>
        </p:nvPicPr>
        <p:blipFill>
          <a:blip r:embed="rId4" cstate="print">
            <a:lum bright="70000" contrast="-70000"/>
          </a:blip>
          <a:srcRect l="38780" t="6235" r="38399" b="71834"/>
          <a:stretch>
            <a:fillRect/>
          </a:stretch>
        </p:blipFill>
        <p:spPr bwMode="auto">
          <a:xfrm>
            <a:off x="3005138" y="938213"/>
            <a:ext cx="1555750" cy="1057275"/>
          </a:xfrm>
          <a:prstGeom prst="rect">
            <a:avLst/>
          </a:prstGeom>
          <a:noFill/>
          <a:ln w="9525">
            <a:noFill/>
            <a:miter lim="800000"/>
            <a:headEnd/>
            <a:tailEnd/>
          </a:ln>
        </p:spPr>
      </p:pic>
      <p:pic>
        <p:nvPicPr>
          <p:cNvPr id="6150" name="Picture 2" descr="C:\Users\d-edit20a\Desktop\PPT素材\背景\d61d4ef60cf51a7e62e1f8c481a138ba.png"/>
          <p:cNvPicPr>
            <a:picLocks noChangeAspect="1" noChangeArrowheads="1"/>
          </p:cNvPicPr>
          <p:nvPr/>
        </p:nvPicPr>
        <p:blipFill>
          <a:blip r:embed="rId4" cstate="print">
            <a:lum bright="70000" contrast="-70000"/>
          </a:blip>
          <a:srcRect l="26482" t="27328" r="60278" b="55423"/>
          <a:stretch>
            <a:fillRect/>
          </a:stretch>
        </p:blipFill>
        <p:spPr bwMode="auto">
          <a:xfrm>
            <a:off x="5629275" y="1863725"/>
            <a:ext cx="901700" cy="831850"/>
          </a:xfrm>
          <a:prstGeom prst="rect">
            <a:avLst/>
          </a:prstGeom>
          <a:noFill/>
          <a:ln w="9525">
            <a:noFill/>
            <a:miter lim="800000"/>
            <a:headEnd/>
            <a:tailEnd/>
          </a:ln>
        </p:spPr>
      </p:pic>
      <p:pic>
        <p:nvPicPr>
          <p:cNvPr id="6151" name="Picture 2" descr="C:\Users\d-edit20a\Desktop\PPT素材\背景\d61d4ef60cf51a7e62e1f8c481a138ba.png"/>
          <p:cNvPicPr>
            <a:picLocks noChangeAspect="1" noChangeArrowheads="1"/>
          </p:cNvPicPr>
          <p:nvPr/>
        </p:nvPicPr>
        <p:blipFill>
          <a:blip r:embed="rId4" cstate="print">
            <a:lum bright="70000" contrast="-70000"/>
          </a:blip>
          <a:srcRect l="73573" t="31619" b="51624"/>
          <a:stretch>
            <a:fillRect/>
          </a:stretch>
        </p:blipFill>
        <p:spPr bwMode="auto">
          <a:xfrm>
            <a:off x="3217863" y="4322763"/>
            <a:ext cx="1801812" cy="808037"/>
          </a:xfrm>
          <a:prstGeom prst="rect">
            <a:avLst/>
          </a:prstGeom>
          <a:noFill/>
          <a:ln w="9525">
            <a:noFill/>
            <a:miter lim="800000"/>
            <a:headEnd/>
            <a:tailEnd/>
          </a:ln>
        </p:spPr>
      </p:pic>
      <p:pic>
        <p:nvPicPr>
          <p:cNvPr id="6152" name="Picture 2" descr="C:\Users\d-edit20a\Desktop\PPT素材\背景\d61d4ef60cf51a7e62e1f8c481a138ba.png"/>
          <p:cNvPicPr>
            <a:picLocks noChangeAspect="1" noChangeArrowheads="1"/>
          </p:cNvPicPr>
          <p:nvPr/>
        </p:nvPicPr>
        <p:blipFill>
          <a:blip r:embed="rId4" cstate="print">
            <a:lum bright="70000" contrast="-70000"/>
          </a:blip>
          <a:srcRect l="78307" t="60490" r="3401" b="17824"/>
          <a:stretch>
            <a:fillRect/>
          </a:stretch>
        </p:blipFill>
        <p:spPr bwMode="auto">
          <a:xfrm>
            <a:off x="7897813" y="2255838"/>
            <a:ext cx="1246187" cy="1046162"/>
          </a:xfrm>
          <a:prstGeom prst="rect">
            <a:avLst/>
          </a:prstGeom>
          <a:noFill/>
          <a:ln w="9525">
            <a:noFill/>
            <a:miter lim="800000"/>
            <a:headEnd/>
            <a:tailEnd/>
          </a:ln>
        </p:spPr>
      </p:pic>
      <p:pic>
        <p:nvPicPr>
          <p:cNvPr id="6153" name="Picture 2" descr="C:\Users\d-edit20a\Desktop\PPT素材\背景\d61d4ef60cf51a7e62e1f8c481a138ba.png"/>
          <p:cNvPicPr>
            <a:picLocks noChangeAspect="1" noChangeArrowheads="1"/>
          </p:cNvPicPr>
          <p:nvPr/>
        </p:nvPicPr>
        <p:blipFill>
          <a:blip r:embed="rId4" cstate="print">
            <a:lum bright="70000" contrast="-70000"/>
          </a:blip>
          <a:srcRect l="6181" t="68623" r="75005" b="5257"/>
          <a:stretch>
            <a:fillRect/>
          </a:stretch>
        </p:blipFill>
        <p:spPr bwMode="auto">
          <a:xfrm>
            <a:off x="7326313" y="3811588"/>
            <a:ext cx="1282700" cy="1258887"/>
          </a:xfrm>
          <a:prstGeom prst="rect">
            <a:avLst/>
          </a:prstGeom>
          <a:noFill/>
          <a:ln w="9525">
            <a:noFill/>
            <a:miter lim="800000"/>
            <a:headEnd/>
            <a:tailEnd/>
          </a:ln>
        </p:spPr>
      </p:pic>
      <p:sp>
        <p:nvSpPr>
          <p:cNvPr id="6154" name="標題 1"/>
          <p:cNvSpPr>
            <a:spLocks noGrp="1"/>
          </p:cNvSpPr>
          <p:nvPr>
            <p:ph type="ctrTitle"/>
          </p:nvPr>
        </p:nvSpPr>
        <p:spPr>
          <a:xfrm>
            <a:off x="1143000" y="2533650"/>
            <a:ext cx="6858000" cy="1790700"/>
          </a:xfrm>
        </p:spPr>
        <p:txBody>
          <a:bodyPr anchor="ctr"/>
          <a:lstStyle/>
          <a:p>
            <a:pPr eaLnBrk="1" hangingPunct="1"/>
            <a:r>
              <a:rPr lang="en-US" altLang="zh-TW" sz="5400" smtClean="0">
                <a:latin typeface="Microsoft JhengHei" pitchFamily="34" charset="-120"/>
                <a:ea typeface="Microsoft JhengHei" pitchFamily="34" charset="-120"/>
              </a:rPr>
              <a:t>LESSON 1</a:t>
            </a:r>
            <a:br>
              <a:rPr lang="en-US" altLang="zh-TW" sz="5400" smtClean="0">
                <a:latin typeface="Microsoft JhengHei" pitchFamily="34" charset="-120"/>
                <a:ea typeface="Microsoft JhengHei" pitchFamily="34" charset="-120"/>
              </a:rPr>
            </a:br>
            <a:r>
              <a:rPr lang="zh-TW" altLang="en-US" sz="5400" smtClean="0">
                <a:latin typeface="Microsoft JhengHei" pitchFamily="34" charset="-120"/>
                <a:ea typeface="Microsoft JhengHei" pitchFamily="34" charset="-120"/>
              </a:rPr>
              <a:t>公民身份與人權保障</a:t>
            </a:r>
          </a:p>
        </p:txBody>
      </p:sp>
      <p:sp>
        <p:nvSpPr>
          <p:cNvPr id="12" name="框架 11"/>
          <p:cNvSpPr/>
          <p:nvPr/>
        </p:nvSpPr>
        <p:spPr>
          <a:xfrm>
            <a:off x="1118937" y="1010652"/>
            <a:ext cx="7327231" cy="4680285"/>
          </a:xfrm>
          <a:prstGeom prst="frame">
            <a:avLst>
              <a:gd name="adj1" fmla="val 4995"/>
            </a:avLst>
          </a:prstGeom>
          <a:solidFill>
            <a:schemeClr val="bg1"/>
          </a:solidFill>
          <a:ln>
            <a:solidFill>
              <a:srgbClr val="99CCFF"/>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chemeClr val="tx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descr="5.jpg"/>
          <p:cNvPicPr>
            <a:picLocks noGrp="1" noChangeAspect="1"/>
          </p:cNvPicPr>
          <p:nvPr>
            <p:ph idx="1"/>
          </p:nvPr>
        </p:nvPicPr>
        <p:blipFill>
          <a:blip r:embed="rId2"/>
          <a:stretch>
            <a:fillRect/>
          </a:stretch>
        </p:blipFill>
        <p:spPr>
          <a:xfrm>
            <a:off x="2054577" y="225161"/>
            <a:ext cx="4380089" cy="6570134"/>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descr="6.jpg"/>
          <p:cNvPicPr>
            <a:picLocks noGrp="1" noChangeAspect="1"/>
          </p:cNvPicPr>
          <p:nvPr>
            <p:ph idx="1"/>
          </p:nvPr>
        </p:nvPicPr>
        <p:blipFill>
          <a:blip r:embed="rId2"/>
          <a:stretch>
            <a:fillRect/>
          </a:stretch>
        </p:blipFill>
        <p:spPr>
          <a:xfrm>
            <a:off x="2020711" y="174360"/>
            <a:ext cx="4425245" cy="6637868"/>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descr="7.jpg"/>
          <p:cNvPicPr>
            <a:picLocks noGrp="1" noChangeAspect="1"/>
          </p:cNvPicPr>
          <p:nvPr>
            <p:ph idx="1"/>
          </p:nvPr>
        </p:nvPicPr>
        <p:blipFill>
          <a:blip r:embed="rId2"/>
          <a:stretch>
            <a:fillRect/>
          </a:stretch>
        </p:blipFill>
        <p:spPr>
          <a:xfrm>
            <a:off x="2088444" y="275960"/>
            <a:ext cx="4255912" cy="6383868"/>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descr="8.jpg"/>
          <p:cNvPicPr>
            <a:picLocks noGrp="1" noChangeAspect="1"/>
          </p:cNvPicPr>
          <p:nvPr>
            <p:ph idx="1"/>
          </p:nvPr>
        </p:nvPicPr>
        <p:blipFill>
          <a:blip r:embed="rId2"/>
          <a:stretch>
            <a:fillRect/>
          </a:stretch>
        </p:blipFill>
        <p:spPr>
          <a:xfrm>
            <a:off x="2020711" y="174360"/>
            <a:ext cx="4312356" cy="6468535"/>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descr="10.jpg"/>
          <p:cNvPicPr>
            <a:picLocks noGrp="1" noChangeAspect="1"/>
          </p:cNvPicPr>
          <p:nvPr>
            <p:ph idx="1"/>
          </p:nvPr>
        </p:nvPicPr>
        <p:blipFill>
          <a:blip r:embed="rId2"/>
          <a:stretch>
            <a:fillRect/>
          </a:stretch>
        </p:blipFill>
        <p:spPr>
          <a:xfrm>
            <a:off x="2043289" y="208226"/>
            <a:ext cx="4368800" cy="6553201"/>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我們可以為香港做什麼</a:t>
            </a:r>
            <a:r>
              <a:rPr lang="en-US" altLang="zh-TW" dirty="0" smtClean="0"/>
              <a:t>?</a:t>
            </a:r>
            <a:endParaRPr lang="zh-TW" altLang="en-US" dirty="0"/>
          </a:p>
        </p:txBody>
      </p:sp>
      <p:sp>
        <p:nvSpPr>
          <p:cNvPr id="3" name="內容版面配置區 2"/>
          <p:cNvSpPr>
            <a:spLocks noGrp="1"/>
          </p:cNvSpPr>
          <p:nvPr>
            <p:ph idx="1"/>
          </p:nvPr>
        </p:nvSpPr>
        <p:spPr/>
        <p:txBody>
          <a:bodyPr/>
          <a:lstStyle/>
          <a:p>
            <a:endParaRPr lang="zh-TW" alt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連儂牆</a:t>
            </a:r>
            <a:r>
              <a:rPr lang="en-US" altLang="zh-TW" dirty="0" smtClean="0"/>
              <a:t>(</a:t>
            </a:r>
            <a:r>
              <a:rPr lang="zh-TW" altLang="en-US" b="1" dirty="0" smtClean="0"/>
              <a:t>藍儂牆</a:t>
            </a:r>
            <a:r>
              <a:rPr lang="en-US" altLang="zh-TW" b="1" dirty="0" smtClean="0"/>
              <a:t>)</a:t>
            </a:r>
            <a:endParaRPr lang="zh-TW" altLang="en-US" dirty="0"/>
          </a:p>
        </p:txBody>
      </p:sp>
      <p:sp>
        <p:nvSpPr>
          <p:cNvPr id="3" name="內容版面配置區 2"/>
          <p:cNvSpPr>
            <a:spLocks noGrp="1"/>
          </p:cNvSpPr>
          <p:nvPr>
            <p:ph idx="1"/>
          </p:nvPr>
        </p:nvSpPr>
        <p:spPr/>
        <p:txBody>
          <a:bodyPr/>
          <a:lstStyle/>
          <a:p>
            <a:r>
              <a:rPr lang="zh-TW" altLang="en-US" b="1" dirty="0" smtClean="0"/>
              <a:t>藍儂牆</a:t>
            </a:r>
            <a:r>
              <a:rPr lang="zh-TW" altLang="en-US" dirty="0" smtClean="0"/>
              <a:t>，位於</a:t>
            </a:r>
            <a:r>
              <a:rPr lang="zh-TW" altLang="en-US" dirty="0" smtClean="0">
                <a:hlinkClick r:id="rId2" tooltip="捷克"/>
              </a:rPr>
              <a:t>捷克</a:t>
            </a:r>
            <a:r>
              <a:rPr lang="zh-TW" altLang="en-US" dirty="0" smtClean="0"/>
              <a:t>首都</a:t>
            </a:r>
            <a:r>
              <a:rPr lang="zh-TW" altLang="en-US" dirty="0" smtClean="0">
                <a:hlinkClick r:id="rId3" tooltip="布拉格"/>
              </a:rPr>
              <a:t>布拉格</a:t>
            </a:r>
            <a:r>
              <a:rPr lang="zh-TW" altLang="en-US" dirty="0" smtClean="0">
                <a:hlinkClick r:id="rId4"/>
              </a:rPr>
              <a:t>修道院大廣場</a:t>
            </a:r>
            <a:r>
              <a:rPr lang="zh-TW" altLang="en-US" dirty="0" smtClean="0"/>
              <a:t>，原本是</a:t>
            </a:r>
            <a:r>
              <a:rPr lang="zh-TW" altLang="en-US" dirty="0" smtClean="0">
                <a:hlinkClick r:id="rId5" tooltip="醫院騎士團"/>
              </a:rPr>
              <a:t>醫院騎士團</a:t>
            </a:r>
            <a:r>
              <a:rPr lang="zh-TW" altLang="en-US" dirty="0" smtClean="0"/>
              <a:t>所有的一面普通的牆，</a:t>
            </a:r>
            <a:r>
              <a:rPr lang="en-US" altLang="zh-TW" dirty="0" smtClean="0"/>
              <a:t>1980</a:t>
            </a:r>
            <a:r>
              <a:rPr lang="zh-TW" altLang="en-US" dirty="0" smtClean="0"/>
              <a:t>年代起人們開始在這面牆上塗寫</a:t>
            </a:r>
            <a:r>
              <a:rPr lang="zh-TW" altLang="en-US" dirty="0" smtClean="0">
                <a:hlinkClick r:id="rId6" tooltip="約翰·藍儂"/>
              </a:rPr>
              <a:t>約翰</a:t>
            </a:r>
            <a:r>
              <a:rPr lang="en-US" altLang="zh-TW" dirty="0" smtClean="0">
                <a:hlinkClick r:id="rId6" tooltip="約翰·藍儂"/>
              </a:rPr>
              <a:t>·</a:t>
            </a:r>
            <a:r>
              <a:rPr lang="zh-TW" altLang="en-US" dirty="0" smtClean="0">
                <a:hlinkClick r:id="rId6" tooltip="約翰·藍儂"/>
              </a:rPr>
              <a:t>藍儂</a:t>
            </a:r>
            <a:r>
              <a:rPr lang="zh-TW" altLang="en-US" dirty="0" smtClean="0"/>
              <a:t>（</a:t>
            </a:r>
            <a:r>
              <a:rPr lang="en-US" altLang="zh-TW" dirty="0" smtClean="0"/>
              <a:t>John Lennon</a:t>
            </a:r>
            <a:r>
              <a:rPr lang="zh-TW" altLang="en-US" dirty="0" smtClean="0"/>
              <a:t>）風格的</a:t>
            </a:r>
            <a:r>
              <a:rPr lang="zh-TW" altLang="en-US" dirty="0" smtClean="0">
                <a:hlinkClick r:id="rId7" tooltip="塗鴉"/>
              </a:rPr>
              <a:t>塗鴉</a:t>
            </a:r>
            <a:r>
              <a:rPr lang="zh-TW" altLang="en-US" dirty="0" smtClean="0"/>
              <a:t>以及</a:t>
            </a:r>
            <a:r>
              <a:rPr lang="zh-TW" altLang="en-US" dirty="0" smtClean="0">
                <a:hlinkClick r:id="rId8" tooltip="披頭四樂隊"/>
              </a:rPr>
              <a:t>披頭四樂隊</a:t>
            </a:r>
            <a:r>
              <a:rPr lang="zh-TW" altLang="en-US" dirty="0" smtClean="0"/>
              <a:t>（</a:t>
            </a:r>
            <a:r>
              <a:rPr lang="en-US" altLang="zh-TW" dirty="0" smtClean="0"/>
              <a:t>Beatles</a:t>
            </a:r>
            <a:r>
              <a:rPr lang="zh-TW" altLang="en-US" dirty="0" smtClean="0"/>
              <a:t>）歌詞的片段。</a:t>
            </a:r>
            <a:endParaRPr lang="en-US" altLang="zh-TW" dirty="0" smtClean="0"/>
          </a:p>
          <a:p>
            <a:endParaRPr lang="zh-TW" altLang="en-US" dirty="0" smtClean="0"/>
          </a:p>
        </p:txBody>
      </p:sp>
      <p:pic>
        <p:nvPicPr>
          <p:cNvPr id="5" name="圖片 4" descr="連儂牆.jpg"/>
          <p:cNvPicPr>
            <a:picLocks noChangeAspect="1"/>
          </p:cNvPicPr>
          <p:nvPr/>
        </p:nvPicPr>
        <p:blipFill>
          <a:blip r:embed="rId9"/>
          <a:stretch>
            <a:fillRect/>
          </a:stretch>
        </p:blipFill>
        <p:spPr>
          <a:xfrm>
            <a:off x="2054578" y="3778053"/>
            <a:ext cx="5407378" cy="3028132"/>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628650" y="801511"/>
            <a:ext cx="7886700" cy="5375452"/>
          </a:xfrm>
        </p:spPr>
        <p:txBody>
          <a:bodyPr/>
          <a:lstStyle/>
          <a:p>
            <a:r>
              <a:rPr lang="en-US" altLang="zh-TW" dirty="0" smtClean="0"/>
              <a:t>1988</a:t>
            </a:r>
            <a:r>
              <a:rPr lang="zh-TW" altLang="en-US" dirty="0" smtClean="0"/>
              <a:t>年，藍儂牆成為</a:t>
            </a:r>
            <a:r>
              <a:rPr lang="zh-TW" altLang="en-US" dirty="0" smtClean="0">
                <a:hlinkClick r:id="rId2" tooltip="捷克"/>
              </a:rPr>
              <a:t>捷克</a:t>
            </a:r>
            <a:r>
              <a:rPr lang="zh-TW" altLang="en-US" dirty="0" smtClean="0"/>
              <a:t>群眾發泄對於</a:t>
            </a:r>
            <a:r>
              <a:rPr lang="zh-TW" altLang="en-US" dirty="0" smtClean="0">
                <a:hlinkClick r:id="rId3" tooltip="胡薩克"/>
              </a:rPr>
              <a:t>胡薩克</a:t>
            </a:r>
            <a:r>
              <a:rPr lang="zh-TW" altLang="en-US" dirty="0" smtClean="0"/>
              <a:t>共產主義政體憤怒的源頭。大批捷克青年在牆上書寫不滿的標語，最終在</a:t>
            </a:r>
            <a:r>
              <a:rPr lang="zh-TW" altLang="en-US" dirty="0" smtClean="0">
                <a:hlinkClick r:id="rId4" tooltip="查理大橋"/>
              </a:rPr>
              <a:t>查理大橋</a:t>
            </a:r>
            <a:r>
              <a:rPr lang="zh-TW" altLang="en-US" dirty="0" smtClean="0"/>
              <a:t>附近導致了一場學生、警察之間的大規模衝突，共有幾百人被捲入。參與這次行動的學生被諷刺地稱為藍儂主義者，捷克當局把這些人士稱為酗酒者、精神病患者、反社會分子和西方</a:t>
            </a:r>
            <a:r>
              <a:rPr lang="zh-TW" altLang="en-US" dirty="0" smtClean="0">
                <a:hlinkClick r:id="rId5" tooltip="資本主義"/>
              </a:rPr>
              <a:t>資本主義</a:t>
            </a:r>
            <a:r>
              <a:rPr lang="zh-TW" altLang="en-US" dirty="0" smtClean="0"/>
              <a:t>間諜。</a:t>
            </a:r>
          </a:p>
          <a:p>
            <a:r>
              <a:rPr lang="zh-TW" altLang="en-US" dirty="0" smtClean="0"/>
              <a:t>最初的藍儂肖像早就被一些新的塗鴉所覆蓋，儘管當局曾經專門找人來進行重繪，但每次就在重繪的第二天，牆面上又會被鮮花圖案和詩歌所填滿。在當代，藍儂牆已經成為表達青年抗爭的一個象徵性符號。</a:t>
            </a:r>
          </a:p>
          <a:p>
            <a:endParaRPr lang="zh-TW" altLang="en-US" dirty="0" smtClean="0"/>
          </a:p>
          <a:p>
            <a:endParaRPr lang="zh-TW" alt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pPr>
              <a:buNone/>
            </a:pPr>
            <a:r>
              <a:rPr lang="zh-TW" altLang="en-US" dirty="0" smtClean="0"/>
              <a:t>先跳到政治權</a:t>
            </a:r>
            <a:endParaRPr lang="zh-TW" alt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標題 1"/>
          <p:cNvSpPr>
            <a:spLocks noGrp="1"/>
          </p:cNvSpPr>
          <p:nvPr>
            <p:ph type="title"/>
          </p:nvPr>
        </p:nvSpPr>
        <p:spPr/>
        <p:txBody>
          <a:bodyPr/>
          <a:lstStyle/>
          <a:p>
            <a:pPr eaLnBrk="1" hangingPunct="1"/>
            <a:r>
              <a:rPr lang="zh-TW" altLang="en-US" sz="3600" b="1" dirty="0" smtClean="0">
                <a:solidFill>
                  <a:srgbClr val="000000"/>
                </a:solidFill>
                <a:latin typeface="Microsoft JhengHei" pitchFamily="34" charset="-120"/>
                <a:ea typeface="Microsoft JhengHei" pitchFamily="34" charset="-120"/>
              </a:rPr>
              <a:t>二、政治權方面</a:t>
            </a:r>
            <a:endParaRPr lang="zh-TW" altLang="en-US" sz="3600" dirty="0" smtClean="0">
              <a:latin typeface="Microsoft JhengHei" pitchFamily="34" charset="-120"/>
              <a:ea typeface="Microsoft JhengHei" pitchFamily="34" charset="-120"/>
            </a:endParaRPr>
          </a:p>
        </p:txBody>
      </p:sp>
      <p:sp>
        <p:nvSpPr>
          <p:cNvPr id="36867" name="內容版面配置區 4"/>
          <p:cNvSpPr>
            <a:spLocks noGrp="1"/>
          </p:cNvSpPr>
          <p:nvPr>
            <p:ph idx="1"/>
          </p:nvPr>
        </p:nvSpPr>
        <p:spPr/>
        <p:txBody>
          <a:bodyPr/>
          <a:lstStyle/>
          <a:p>
            <a:pPr eaLnBrk="1" hangingPunct="1">
              <a:lnSpc>
                <a:spcPct val="150000"/>
              </a:lnSpc>
            </a:pPr>
            <a:r>
              <a:rPr lang="zh-TW" altLang="en-US" sz="3000" dirty="0" smtClean="0">
                <a:latin typeface="Microsoft JhengHei" pitchFamily="34" charset="-120"/>
                <a:ea typeface="Microsoft JhengHei" pitchFamily="34" charset="-120"/>
              </a:rPr>
              <a:t>在認識我國</a:t>
            </a:r>
            <a:r>
              <a:rPr lang="zh-TW" altLang="en-US" sz="3000" dirty="0" smtClean="0">
                <a:latin typeface="Microsoft JhengHei" pitchFamily="34" charset="-120"/>
                <a:ea typeface="Microsoft JhengHei" pitchFamily="34" charset="-120"/>
              </a:rPr>
              <a:t>爭取</a:t>
            </a:r>
            <a:r>
              <a:rPr lang="zh-TW" altLang="en-US" sz="3000" dirty="0" smtClean="0">
                <a:latin typeface="Microsoft JhengHei" pitchFamily="34" charset="-120"/>
                <a:ea typeface="Microsoft JhengHei" pitchFamily="34" charset="-120"/>
              </a:rPr>
              <a:t>自由</a:t>
            </a:r>
            <a:r>
              <a:rPr lang="zh-TW" altLang="en-US" sz="3000" dirty="0" smtClean="0">
                <a:latin typeface="Microsoft JhengHei" pitchFamily="34" charset="-120"/>
                <a:ea typeface="Microsoft JhengHei" pitchFamily="34" charset="-120"/>
              </a:rPr>
              <a:t>權</a:t>
            </a:r>
            <a:r>
              <a:rPr lang="zh-TW" altLang="en-US" sz="3000" dirty="0" smtClean="0">
                <a:latin typeface="Microsoft JhengHei" pitchFamily="34" charset="-120"/>
                <a:ea typeface="Microsoft JhengHei" pitchFamily="34" charset="-120"/>
              </a:rPr>
              <a:t>的歷史後，我們發現首長直選讓公民參與政治有了更直接的管道，你認為政治權利是否要有什麼限制？為什麼？</a:t>
            </a:r>
          </a:p>
          <a:p>
            <a:pPr eaLnBrk="1" hangingPunct="1">
              <a:lnSpc>
                <a:spcPct val="150000"/>
              </a:lnSpc>
            </a:pPr>
            <a:endParaRPr lang="zh-TW" altLang="en-US" sz="3000" dirty="0" smtClean="0">
              <a:latin typeface="Microsoft JhengHei" pitchFamily="34" charset="-120"/>
              <a:ea typeface="Microsoft JhengHei" pitchFamily="34" charset="-120"/>
            </a:endParaRPr>
          </a:p>
        </p:txBody>
      </p:sp>
      <p:grpSp>
        <p:nvGrpSpPr>
          <p:cNvPr id="36868" name="群組 5"/>
          <p:cNvGrpSpPr>
            <a:grpSpLocks/>
          </p:cNvGrpSpPr>
          <p:nvPr/>
        </p:nvGrpSpPr>
        <p:grpSpPr bwMode="auto">
          <a:xfrm>
            <a:off x="0" y="661988"/>
            <a:ext cx="5835650" cy="809625"/>
            <a:chOff x="0" y="606218"/>
            <a:chExt cx="5835316" cy="808830"/>
          </a:xfrm>
        </p:grpSpPr>
        <p:grpSp>
          <p:nvGrpSpPr>
            <p:cNvPr id="36869" name="群組 11"/>
            <p:cNvGrpSpPr>
              <a:grpSpLocks/>
            </p:cNvGrpSpPr>
            <p:nvPr/>
          </p:nvGrpSpPr>
          <p:grpSpPr bwMode="auto">
            <a:xfrm>
              <a:off x="0" y="606218"/>
              <a:ext cx="533413" cy="808830"/>
              <a:chOff x="0" y="1277549"/>
              <a:chExt cx="533413" cy="808830"/>
            </a:xfrm>
          </p:grpSpPr>
          <p:cxnSp>
            <p:nvCxnSpPr>
              <p:cNvPr id="9" name="直線接點 8"/>
              <p:cNvCxnSpPr/>
              <p:nvPr/>
            </p:nvCxnSpPr>
            <p:spPr>
              <a:xfrm flipV="1">
                <a:off x="0" y="1643901"/>
                <a:ext cx="531782" cy="4424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520670" y="1277549"/>
                <a:ext cx="12699" cy="772353"/>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8" name="直線接點 7"/>
            <p:cNvCxnSpPr/>
            <p:nvPr/>
          </p:nvCxnSpPr>
          <p:spPr>
            <a:xfrm flipV="1">
              <a:off x="531783" y="1338923"/>
              <a:ext cx="5303533" cy="23789"/>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14" name="群組 18"/>
          <p:cNvGrpSpPr>
            <a:grpSpLocks/>
          </p:cNvGrpSpPr>
          <p:nvPr/>
        </p:nvGrpSpPr>
        <p:grpSpPr bwMode="auto">
          <a:xfrm>
            <a:off x="1584744" y="4146654"/>
            <a:ext cx="1408363" cy="887413"/>
            <a:chOff x="457200" y="5238916"/>
            <a:chExt cx="1408304" cy="887636"/>
          </a:xfrm>
        </p:grpSpPr>
        <p:pic>
          <p:nvPicPr>
            <p:cNvPr id="15" name="圖片 9"/>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457200" y="5238916"/>
              <a:ext cx="1061737" cy="887636"/>
            </a:xfrm>
            <a:prstGeom prst="rect">
              <a:avLst/>
            </a:prstGeom>
            <a:noFill/>
            <a:ln w="9525">
              <a:noFill/>
              <a:miter lim="800000"/>
              <a:headEnd/>
              <a:tailEnd/>
            </a:ln>
          </p:spPr>
        </p:pic>
        <p:sp>
          <p:nvSpPr>
            <p:cNvPr id="16" name="文字方塊 10">
              <a:hlinkClick r:id="rId4" action="ppaction://hlinkfile"/>
            </p:cNvPr>
            <p:cNvSpPr txBox="1">
              <a:spLocks noChangeArrowheads="1"/>
            </p:cNvSpPr>
            <p:nvPr/>
          </p:nvSpPr>
          <p:spPr bwMode="auto">
            <a:xfrm>
              <a:off x="1219200" y="5498068"/>
              <a:ext cx="646304" cy="369425"/>
            </a:xfrm>
            <a:prstGeom prst="rect">
              <a:avLst/>
            </a:prstGeom>
            <a:noFill/>
            <a:ln w="9525">
              <a:noFill/>
              <a:miter lim="800000"/>
              <a:headEnd/>
              <a:tailEnd/>
            </a:ln>
          </p:spPr>
          <p:txBody>
            <a:bodyPr wrap="none">
              <a:spAutoFit/>
            </a:bodyPr>
            <a:lstStyle/>
            <a:p>
              <a:r>
                <a:rPr lang="zh-TW" altLang="en-US" sz="1800" b="0" dirty="0" smtClean="0">
                  <a:latin typeface="微軟正黑體" pitchFamily="34" charset="-120"/>
                  <a:ea typeface="微軟正黑體" pitchFamily="34" charset="-120"/>
                </a:rPr>
                <a:t>影片</a:t>
              </a:r>
              <a:endParaRPr lang="zh-TW" altLang="en-US" sz="1800" b="0" dirty="0">
                <a:latin typeface="微軟正黑體" pitchFamily="34" charset="-120"/>
                <a:ea typeface="微軟正黑體" pitchFamily="34" charset="-120"/>
              </a:endParaRPr>
            </a:p>
          </p:txBody>
        </p:sp>
      </p:grpSp>
      <p:sp>
        <p:nvSpPr>
          <p:cNvPr id="17" name="Rectangle 10"/>
          <p:cNvSpPr>
            <a:spLocks noChangeArrowheads="1"/>
          </p:cNvSpPr>
          <p:nvPr/>
        </p:nvSpPr>
        <p:spPr bwMode="auto">
          <a:xfrm>
            <a:off x="2124249" y="4928572"/>
            <a:ext cx="3702119" cy="646331"/>
          </a:xfrm>
          <a:prstGeom prst="rect">
            <a:avLst/>
          </a:prstGeom>
          <a:noFill/>
          <a:ln>
            <a:noFill/>
          </a:ln>
          <a:extLst/>
        </p:spPr>
        <p:txBody>
          <a:bodyPr wrap="square" lIns="0" tIns="0" rIns="0" bIns="0" anchor="ctr">
            <a:spAutoFit/>
          </a:bodyPr>
          <a:lstStyle/>
          <a:p>
            <a:pPr eaLnBrk="0" hangingPunct="0">
              <a:lnSpc>
                <a:spcPct val="150000"/>
              </a:lnSpc>
              <a:defRPr/>
            </a:pPr>
            <a:r>
              <a:rPr lang="zh-TW" altLang="en-US" sz="1400" dirty="0" smtClean="0">
                <a:latin typeface="微軟正黑體" pitchFamily="34" charset="-120"/>
                <a:ea typeface="微軟正黑體" pitchFamily="34" charset="-120"/>
                <a:cs typeface="Times New Roman" pitchFamily="18" charset="0"/>
              </a:rPr>
              <a:t>又坦又補師？綠島曾經最強醫生團令人聞風喪膽的身份 </a:t>
            </a:r>
            <a:r>
              <a:rPr lang="en-US" altLang="zh-TW" sz="1400" dirty="0" smtClean="0">
                <a:latin typeface="微軟正黑體" pitchFamily="34" charset="-120"/>
                <a:ea typeface="微軟正黑體" pitchFamily="34" charset="-120"/>
                <a:cs typeface="Times New Roman" pitchFamily="18" charset="0"/>
              </a:rPr>
              <a:t>(</a:t>
            </a:r>
            <a:r>
              <a:rPr lang="zh-TW" altLang="en-US" sz="1400" dirty="0" smtClean="0">
                <a:latin typeface="微軟正黑體" pitchFamily="34" charset="-120"/>
                <a:ea typeface="微軟正黑體" pitchFamily="34" charset="-120"/>
                <a:cs typeface="Times New Roman" pitchFamily="18" charset="0"/>
              </a:rPr>
              <a:t>國家人權博物館 </a:t>
            </a:r>
            <a:r>
              <a:rPr lang="en-US" altLang="zh-TW" sz="1400" dirty="0" smtClean="0">
                <a:latin typeface="微軟正黑體" pitchFamily="34" charset="-120"/>
                <a:ea typeface="微軟正黑體" pitchFamily="34" charset="-120"/>
                <a:cs typeface="Times New Roman" pitchFamily="18" charset="0"/>
              </a:rPr>
              <a:t>x </a:t>
            </a:r>
            <a:r>
              <a:rPr lang="zh-TW" altLang="en-US" sz="1400" dirty="0" smtClean="0">
                <a:latin typeface="微軟正黑體" pitchFamily="34" charset="-120"/>
                <a:ea typeface="微軟正黑體" pitchFamily="34" charset="-120"/>
                <a:cs typeface="Times New Roman" pitchFamily="18" charset="0"/>
              </a:rPr>
              <a:t>臺灣吧</a:t>
            </a:r>
            <a:r>
              <a:rPr lang="en-US" altLang="zh-TW" sz="1400" dirty="0" smtClean="0">
                <a:latin typeface="微軟正黑體" pitchFamily="34" charset="-120"/>
                <a:ea typeface="微軟正黑體" pitchFamily="34" charset="-120"/>
                <a:cs typeface="Times New Roman" pitchFamily="18" charset="0"/>
              </a:rPr>
              <a:t>)</a:t>
            </a:r>
            <a:endParaRPr lang="en-US" altLang="zh-TW" sz="1400" b="0" dirty="0">
              <a:latin typeface="微軟正黑體" pitchFamily="34" charset="-120"/>
              <a:ea typeface="微軟正黑體" pitchFamily="34" charset="-12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26" presetClass="emph" presetSubtype="0" repeatCount="3000" fill="hold" nodeType="withEffect">
                                  <p:stCondLst>
                                    <p:cond delay="0"/>
                                  </p:stCondLst>
                                  <p:childTnLst>
                                    <p:animEffect transition="out" filter="fade">
                                      <p:cBhvr>
                                        <p:cTn id="9" dur="500" tmFilter="0, 0; .2, .5; .8, .5; 1, 0"/>
                                        <p:tgtEl>
                                          <p:spTgt spid="14"/>
                                        </p:tgtEl>
                                      </p:cBhvr>
                                    </p:animEffect>
                                    <p:animScale>
                                      <p:cBhvr>
                                        <p:cTn id="10" dur="250" autoRev="1" fill="hold"/>
                                        <p:tgtEl>
                                          <p:spTgt spid="14"/>
                                        </p:tgtEl>
                                      </p:cBhvr>
                                      <p:by x="105000" y="105000"/>
                                    </p:animScale>
                                  </p:childTnLst>
                                </p:cTn>
                              </p:par>
                              <p:par>
                                <p:cTn id="11" presetID="3"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字方塊 9"/>
          <p:cNvSpPr txBox="1">
            <a:spLocks noChangeArrowheads="1"/>
          </p:cNvSpPr>
          <p:nvPr/>
        </p:nvSpPr>
        <p:spPr bwMode="auto">
          <a:xfrm>
            <a:off x="681038" y="1074738"/>
            <a:ext cx="2492375" cy="784225"/>
          </a:xfrm>
          <a:prstGeom prst="rect">
            <a:avLst/>
          </a:prstGeom>
          <a:noFill/>
          <a:ln w="9525">
            <a:noFill/>
            <a:miter lim="800000"/>
            <a:headEnd/>
            <a:tailEnd/>
          </a:ln>
        </p:spPr>
        <p:txBody>
          <a:bodyPr wrap="none">
            <a:spAutoFit/>
          </a:bodyPr>
          <a:lstStyle/>
          <a:p>
            <a:r>
              <a:rPr kumimoji="0" lang="zh-TW" altLang="en-US" sz="4500">
                <a:latin typeface="Microsoft JhengHei" pitchFamily="34" charset="-120"/>
                <a:ea typeface="Microsoft JhengHei" pitchFamily="34" charset="-120"/>
              </a:rPr>
              <a:t>課程大綱</a:t>
            </a:r>
            <a:endParaRPr kumimoji="0" lang="en-US" altLang="zh-TW" sz="4500">
              <a:latin typeface="Microsoft JhengHei" pitchFamily="34" charset="-120"/>
              <a:ea typeface="Microsoft JhengHei" pitchFamily="34" charset="-120"/>
            </a:endParaRPr>
          </a:p>
        </p:txBody>
      </p:sp>
      <p:grpSp>
        <p:nvGrpSpPr>
          <p:cNvPr id="2" name="群組 22"/>
          <p:cNvGrpSpPr>
            <a:grpSpLocks/>
          </p:cNvGrpSpPr>
          <p:nvPr/>
        </p:nvGrpSpPr>
        <p:grpSpPr bwMode="auto">
          <a:xfrm>
            <a:off x="590550" y="2117725"/>
            <a:ext cx="7962900" cy="676275"/>
            <a:chOff x="590550" y="2312743"/>
            <a:chExt cx="7962900" cy="675000"/>
          </a:xfrm>
        </p:grpSpPr>
        <p:sp>
          <p:nvSpPr>
            <p:cNvPr id="5" name="文字方塊 4">
              <a:extLst>
                <a:ext uri="{FF2B5EF4-FFF2-40B4-BE49-F238E27FC236}"/>
              </a:extLst>
            </p:cNvPr>
            <p:cNvSpPr txBox="1"/>
            <p:nvPr/>
          </p:nvSpPr>
          <p:spPr>
            <a:xfrm>
              <a:off x="904875" y="2372954"/>
              <a:ext cx="7648575" cy="554577"/>
            </a:xfrm>
            <a:prstGeom prst="rect">
              <a:avLst/>
            </a:prstGeom>
            <a:solidFill>
              <a:schemeClr val="accent1">
                <a:lumMod val="60000"/>
                <a:lumOff val="40000"/>
              </a:schemeClr>
            </a:solidFill>
          </p:spPr>
          <p:txBody>
            <a:bodyPr anchor="ctr">
              <a:spAutoFit/>
            </a:bodyPr>
            <a:lstStyle/>
            <a:p>
              <a:pPr>
                <a:defRPr/>
              </a:pPr>
              <a:r>
                <a:rPr kumimoji="0" lang="zh-TW" altLang="en-US" sz="3000" dirty="0">
                  <a:solidFill>
                    <a:schemeClr val="bg1"/>
                  </a:solidFill>
                  <a:latin typeface="Microsoft JhengHei" pitchFamily="34" charset="-120"/>
                  <a:ea typeface="Microsoft JhengHei" pitchFamily="34" charset="-120"/>
                </a:rPr>
                <a:t>　</a:t>
              </a:r>
              <a:r>
                <a:rPr kumimoji="0" lang="zh-TW" altLang="en-US" sz="3000" dirty="0">
                  <a:solidFill>
                    <a:schemeClr val="bg1"/>
                  </a:solidFill>
                  <a:latin typeface="Microsoft JhengHei" pitchFamily="34" charset="-120"/>
                  <a:ea typeface="Microsoft JhengHei" pitchFamily="34" charset="-120"/>
                  <a:hlinkClick r:id="rId2" action="ppaction://hlinksldjump"/>
                </a:rPr>
                <a:t>公民身分如何演變？</a:t>
              </a:r>
              <a:endParaRPr kumimoji="0" lang="zh-TW" altLang="en-US" sz="3000" dirty="0">
                <a:solidFill>
                  <a:schemeClr val="bg1"/>
                </a:solidFill>
                <a:latin typeface="Microsoft JhengHei" pitchFamily="34" charset="-120"/>
                <a:ea typeface="Microsoft JhengHei" pitchFamily="34" charset="-120"/>
              </a:endParaRPr>
            </a:p>
          </p:txBody>
        </p:sp>
        <p:sp>
          <p:nvSpPr>
            <p:cNvPr id="11" name="橢圓 10">
              <a:extLst>
                <a:ext uri="{FF2B5EF4-FFF2-40B4-BE49-F238E27FC236}"/>
              </a:extLst>
            </p:cNvPr>
            <p:cNvSpPr/>
            <p:nvPr/>
          </p:nvSpPr>
          <p:spPr>
            <a:xfrm>
              <a:off x="590550" y="2312743"/>
              <a:ext cx="674688" cy="6750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kumimoji="0" lang="zh-TW" altLang="en-US" sz="3000">
                  <a:solidFill>
                    <a:schemeClr val="accent1"/>
                  </a:solidFill>
                  <a:latin typeface="Microsoft JhengHei" pitchFamily="34" charset="-120"/>
                  <a:ea typeface="Microsoft JhengHei" pitchFamily="34" charset="-120"/>
                </a:rPr>
                <a:t>壹</a:t>
              </a:r>
            </a:p>
          </p:txBody>
        </p:sp>
      </p:grpSp>
      <p:grpSp>
        <p:nvGrpSpPr>
          <p:cNvPr id="3" name="群組 23"/>
          <p:cNvGrpSpPr>
            <a:grpSpLocks/>
          </p:cNvGrpSpPr>
          <p:nvPr/>
        </p:nvGrpSpPr>
        <p:grpSpPr bwMode="auto">
          <a:xfrm>
            <a:off x="590550" y="2940050"/>
            <a:ext cx="7962900" cy="674688"/>
            <a:chOff x="590550" y="3134279"/>
            <a:chExt cx="7962900" cy="675000"/>
          </a:xfrm>
        </p:grpSpPr>
        <p:sp>
          <p:nvSpPr>
            <p:cNvPr id="7" name="文字方塊 6">
              <a:extLst>
                <a:ext uri="{FF2B5EF4-FFF2-40B4-BE49-F238E27FC236}"/>
              </a:extLst>
            </p:cNvPr>
            <p:cNvSpPr txBox="1"/>
            <p:nvPr/>
          </p:nvSpPr>
          <p:spPr>
            <a:xfrm>
              <a:off x="904875" y="3199397"/>
              <a:ext cx="7648575" cy="554293"/>
            </a:xfrm>
            <a:prstGeom prst="rect">
              <a:avLst/>
            </a:prstGeom>
            <a:solidFill>
              <a:schemeClr val="accent1">
                <a:lumMod val="60000"/>
                <a:lumOff val="40000"/>
              </a:schemeClr>
            </a:solidFill>
          </p:spPr>
          <p:txBody>
            <a:bodyPr anchor="ctr">
              <a:spAutoFit/>
            </a:bodyPr>
            <a:lstStyle/>
            <a:p>
              <a:pPr>
                <a:defRPr/>
              </a:pPr>
              <a:r>
                <a:rPr kumimoji="0" lang="zh-TW" altLang="en-US" sz="3000" dirty="0">
                  <a:solidFill>
                    <a:schemeClr val="bg1"/>
                  </a:solidFill>
                  <a:latin typeface="Microsoft JhengHei" pitchFamily="34" charset="-120"/>
                  <a:ea typeface="Microsoft JhengHei" pitchFamily="34" charset="-120"/>
                  <a:hlinkClick r:id="rId3" action="ppaction://hlinksldjump"/>
                </a:rPr>
                <a:t>　國際社會如何促成普世人權的實現？</a:t>
              </a:r>
              <a:endParaRPr kumimoji="0" lang="zh-TW" altLang="en-US" sz="3000" dirty="0">
                <a:solidFill>
                  <a:schemeClr val="bg1"/>
                </a:solidFill>
                <a:latin typeface="Microsoft JhengHei" pitchFamily="34" charset="-120"/>
                <a:ea typeface="Microsoft JhengHei" pitchFamily="34" charset="-120"/>
              </a:endParaRPr>
            </a:p>
          </p:txBody>
        </p:sp>
        <p:sp>
          <p:nvSpPr>
            <p:cNvPr id="12" name="橢圓 11">
              <a:extLst>
                <a:ext uri="{FF2B5EF4-FFF2-40B4-BE49-F238E27FC236}"/>
              </a:extLst>
            </p:cNvPr>
            <p:cNvSpPr/>
            <p:nvPr/>
          </p:nvSpPr>
          <p:spPr>
            <a:xfrm>
              <a:off x="590550" y="3134279"/>
              <a:ext cx="674688" cy="6750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kumimoji="0" lang="zh-TW" altLang="en-US" sz="3000">
                  <a:solidFill>
                    <a:schemeClr val="accent1"/>
                  </a:solidFill>
                  <a:latin typeface="Microsoft JhengHei" pitchFamily="34" charset="-120"/>
                  <a:ea typeface="Microsoft JhengHei" pitchFamily="34" charset="-120"/>
                </a:rPr>
                <a:t>貳</a:t>
              </a:r>
            </a:p>
          </p:txBody>
        </p:sp>
      </p:grpSp>
      <p:grpSp>
        <p:nvGrpSpPr>
          <p:cNvPr id="4" name="群組 24"/>
          <p:cNvGrpSpPr>
            <a:grpSpLocks/>
          </p:cNvGrpSpPr>
          <p:nvPr/>
        </p:nvGrpSpPr>
        <p:grpSpPr bwMode="auto">
          <a:xfrm>
            <a:off x="590550" y="3725863"/>
            <a:ext cx="7962900" cy="674687"/>
            <a:chOff x="590550" y="3919584"/>
            <a:chExt cx="7962900" cy="675000"/>
          </a:xfrm>
        </p:grpSpPr>
        <p:sp>
          <p:nvSpPr>
            <p:cNvPr id="8" name="文字方塊 7">
              <a:extLst>
                <a:ext uri="{FF2B5EF4-FFF2-40B4-BE49-F238E27FC236}"/>
              </a:extLst>
            </p:cNvPr>
            <p:cNvSpPr txBox="1"/>
            <p:nvPr/>
          </p:nvSpPr>
          <p:spPr>
            <a:xfrm>
              <a:off x="904875" y="3983113"/>
              <a:ext cx="7648575" cy="554294"/>
            </a:xfrm>
            <a:prstGeom prst="rect">
              <a:avLst/>
            </a:prstGeom>
            <a:solidFill>
              <a:schemeClr val="accent1">
                <a:lumMod val="60000"/>
                <a:lumOff val="40000"/>
              </a:schemeClr>
            </a:solidFill>
          </p:spPr>
          <p:txBody>
            <a:bodyPr anchor="ctr">
              <a:spAutoFit/>
            </a:bodyPr>
            <a:lstStyle/>
            <a:p>
              <a:pPr>
                <a:defRPr/>
              </a:pPr>
              <a:r>
                <a:rPr kumimoji="0" lang="zh-TW" altLang="en-US" sz="3000" dirty="0">
                  <a:solidFill>
                    <a:schemeClr val="bg1"/>
                  </a:solidFill>
                  <a:latin typeface="Microsoft JhengHei" pitchFamily="34" charset="-120"/>
                  <a:ea typeface="Microsoft JhengHei" pitchFamily="34" charset="-120"/>
                  <a:hlinkClick r:id="rId4" action="ppaction://hlinksldjump"/>
                </a:rPr>
                <a:t>　我國各項公民權利如何發展與落實？</a:t>
              </a:r>
              <a:endParaRPr kumimoji="0" lang="zh-TW" altLang="en-US" sz="3000" dirty="0">
                <a:solidFill>
                  <a:schemeClr val="bg1"/>
                </a:solidFill>
                <a:latin typeface="Microsoft JhengHei" pitchFamily="34" charset="-120"/>
                <a:ea typeface="Microsoft JhengHei" pitchFamily="34" charset="-120"/>
              </a:endParaRPr>
            </a:p>
          </p:txBody>
        </p:sp>
        <p:sp>
          <p:nvSpPr>
            <p:cNvPr id="13" name="橢圓 12">
              <a:extLst>
                <a:ext uri="{FF2B5EF4-FFF2-40B4-BE49-F238E27FC236}"/>
              </a:extLst>
            </p:cNvPr>
            <p:cNvSpPr/>
            <p:nvPr/>
          </p:nvSpPr>
          <p:spPr>
            <a:xfrm>
              <a:off x="590550" y="3919584"/>
              <a:ext cx="674688" cy="6750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kumimoji="0" lang="zh-TW" altLang="en-US" sz="3000">
                  <a:solidFill>
                    <a:schemeClr val="accent1"/>
                  </a:solidFill>
                  <a:latin typeface="Microsoft JhengHei" pitchFamily="34" charset="-120"/>
                  <a:ea typeface="Microsoft JhengHei" pitchFamily="34" charset="-120"/>
                </a:rPr>
                <a:t>參</a:t>
              </a:r>
            </a:p>
          </p:txBody>
        </p:sp>
      </p:grpSp>
      <p:grpSp>
        <p:nvGrpSpPr>
          <p:cNvPr id="6" name="群組 25"/>
          <p:cNvGrpSpPr>
            <a:grpSpLocks/>
          </p:cNvGrpSpPr>
          <p:nvPr/>
        </p:nvGrpSpPr>
        <p:grpSpPr bwMode="auto">
          <a:xfrm>
            <a:off x="590550" y="4479925"/>
            <a:ext cx="7962900" cy="674688"/>
            <a:chOff x="590550" y="4674019"/>
            <a:chExt cx="7962900" cy="675000"/>
          </a:xfrm>
        </p:grpSpPr>
        <p:sp>
          <p:nvSpPr>
            <p:cNvPr id="9" name="文字方塊 8">
              <a:extLst>
                <a:ext uri="{FF2B5EF4-FFF2-40B4-BE49-F238E27FC236}"/>
              </a:extLst>
            </p:cNvPr>
            <p:cNvSpPr txBox="1"/>
            <p:nvPr/>
          </p:nvSpPr>
          <p:spPr>
            <a:xfrm>
              <a:off x="904875" y="4729608"/>
              <a:ext cx="7648575" cy="552705"/>
            </a:xfrm>
            <a:prstGeom prst="rect">
              <a:avLst/>
            </a:prstGeom>
            <a:solidFill>
              <a:schemeClr val="accent1">
                <a:lumMod val="60000"/>
                <a:lumOff val="40000"/>
              </a:schemeClr>
            </a:solidFill>
          </p:spPr>
          <p:txBody>
            <a:bodyPr anchor="ctr">
              <a:spAutoFit/>
            </a:bodyPr>
            <a:lstStyle/>
            <a:p>
              <a:pPr>
                <a:defRPr/>
              </a:pPr>
              <a:r>
                <a:rPr kumimoji="0" lang="zh-TW" altLang="en-US" sz="3000" dirty="0">
                  <a:solidFill>
                    <a:schemeClr val="bg1"/>
                  </a:solidFill>
                  <a:latin typeface="Microsoft JhengHei" pitchFamily="34" charset="-120"/>
                  <a:ea typeface="Microsoft JhengHei" pitchFamily="34" charset="-120"/>
                </a:rPr>
                <a:t>    </a:t>
              </a:r>
              <a:r>
                <a:rPr kumimoji="0" lang="zh-TW" altLang="en-US" sz="3000" dirty="0">
                  <a:solidFill>
                    <a:schemeClr val="bg1"/>
                  </a:solidFill>
                  <a:latin typeface="Microsoft JhengHei" pitchFamily="34" charset="-120"/>
                  <a:ea typeface="Microsoft JhengHei" pitchFamily="34" charset="-120"/>
                  <a:hlinkClick r:id="rId5" action="ppaction://hlinksldjump"/>
                </a:rPr>
                <a:t>我國如何落實國際人權公約的相關主張？ </a:t>
              </a:r>
              <a:endParaRPr kumimoji="0" lang="zh-TW" altLang="en-US" sz="3000" dirty="0">
                <a:solidFill>
                  <a:schemeClr val="bg1"/>
                </a:solidFill>
                <a:latin typeface="Microsoft JhengHei" pitchFamily="34" charset="-120"/>
                <a:ea typeface="Microsoft JhengHei" pitchFamily="34" charset="-120"/>
              </a:endParaRPr>
            </a:p>
          </p:txBody>
        </p:sp>
        <p:sp>
          <p:nvSpPr>
            <p:cNvPr id="14" name="橢圓 13">
              <a:extLst>
                <a:ext uri="{FF2B5EF4-FFF2-40B4-BE49-F238E27FC236}"/>
              </a:extLst>
            </p:cNvPr>
            <p:cNvSpPr/>
            <p:nvPr/>
          </p:nvSpPr>
          <p:spPr>
            <a:xfrm>
              <a:off x="590550" y="4674019"/>
              <a:ext cx="674688" cy="6750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kumimoji="0" lang="zh-TW" altLang="en-US" sz="3300">
                  <a:solidFill>
                    <a:schemeClr val="accent1"/>
                  </a:solidFill>
                  <a:latin typeface="Microsoft JhengHei" pitchFamily="34" charset="-120"/>
                  <a:ea typeface="Microsoft JhengHei" pitchFamily="34" charset="-120"/>
                </a:rPr>
                <a:t>肆</a:t>
              </a:r>
            </a:p>
          </p:txBody>
        </p:sp>
      </p:grpSp>
      <p:pic>
        <p:nvPicPr>
          <p:cNvPr id="7175" name="圖片 15" descr="888f3a25800bc02975e6b5cb95bf278b.png"/>
          <p:cNvPicPr>
            <a:picLocks noChangeAspect="1"/>
          </p:cNvPicPr>
          <p:nvPr/>
        </p:nvPicPr>
        <p:blipFill>
          <a:blip r:embed="rId6" cstate="print">
            <a:lum bright="10000" contrast="-20000"/>
          </a:blip>
          <a:srcRect l="623" t="69019" r="1118" b="17558"/>
          <a:stretch>
            <a:fillRect/>
          </a:stretch>
        </p:blipFill>
        <p:spPr bwMode="auto">
          <a:xfrm>
            <a:off x="0" y="6059488"/>
            <a:ext cx="9144000" cy="798512"/>
          </a:xfrm>
          <a:prstGeom prst="rect">
            <a:avLst/>
          </a:prstGeom>
          <a:noFill/>
          <a:ln w="9525">
            <a:noFill/>
            <a:miter lim="800000"/>
            <a:headEnd/>
            <a:tailEnd/>
          </a:ln>
        </p:spPr>
      </p:pic>
      <p:pic>
        <p:nvPicPr>
          <p:cNvPr id="7176" name="Picture 2" descr="C:\Users\d-edit20a\Desktop\PPT素材\背景\d61d4ef60cf51a7e62e1f8c481a138ba.png"/>
          <p:cNvPicPr>
            <a:picLocks noChangeAspect="1" noChangeArrowheads="1"/>
          </p:cNvPicPr>
          <p:nvPr/>
        </p:nvPicPr>
        <p:blipFill>
          <a:blip r:embed="rId7" cstate="print">
            <a:lum bright="10000" contrast="10000"/>
          </a:blip>
          <a:srcRect l="25703" t="24266" r="60246" b="54398"/>
          <a:stretch>
            <a:fillRect/>
          </a:stretch>
        </p:blipFill>
        <p:spPr bwMode="auto">
          <a:xfrm>
            <a:off x="7635875" y="-139700"/>
            <a:ext cx="836613" cy="898525"/>
          </a:xfrm>
          <a:prstGeom prst="rect">
            <a:avLst/>
          </a:prstGeom>
          <a:noFill/>
          <a:ln w="9525">
            <a:noFill/>
            <a:miter lim="800000"/>
            <a:headEnd/>
            <a:tailEnd/>
          </a:ln>
        </p:spPr>
      </p:pic>
      <p:pic>
        <p:nvPicPr>
          <p:cNvPr id="7177" name="Picture 2" descr="C:\Users\d-edit20a\Desktop\PPT素材\背景\d61d4ef60cf51a7e62e1f8c481a138ba.png"/>
          <p:cNvPicPr>
            <a:picLocks noChangeAspect="1" noChangeArrowheads="1"/>
          </p:cNvPicPr>
          <p:nvPr/>
        </p:nvPicPr>
        <p:blipFill>
          <a:blip r:embed="rId7" cstate="print">
            <a:lum bright="10000" contrast="10000"/>
          </a:blip>
          <a:srcRect l="38419" t="7405" r="38806" b="71912"/>
          <a:stretch>
            <a:fillRect/>
          </a:stretch>
        </p:blipFill>
        <p:spPr bwMode="auto">
          <a:xfrm>
            <a:off x="280988" y="0"/>
            <a:ext cx="1119187" cy="719138"/>
          </a:xfrm>
          <a:prstGeom prst="rect">
            <a:avLst/>
          </a:prstGeom>
          <a:noFill/>
          <a:ln w="9525">
            <a:noFill/>
            <a:miter lim="800000"/>
            <a:headEnd/>
            <a:tailEnd/>
          </a:ln>
        </p:spPr>
      </p:pic>
      <p:pic>
        <p:nvPicPr>
          <p:cNvPr id="7178" name="Picture 2" descr="C:\Users\d-edit20a\Desktop\PPT素材\背景\d61d4ef60cf51a7e62e1f8c481a138ba.png"/>
          <p:cNvPicPr>
            <a:picLocks noChangeAspect="1" noChangeArrowheads="1"/>
          </p:cNvPicPr>
          <p:nvPr/>
        </p:nvPicPr>
        <p:blipFill>
          <a:blip r:embed="rId7" cstate="print">
            <a:lum bright="10000" contrast="10000"/>
          </a:blip>
          <a:srcRect l="2974" t="47704" r="79131" b="32915"/>
          <a:stretch>
            <a:fillRect/>
          </a:stretch>
        </p:blipFill>
        <p:spPr bwMode="auto">
          <a:xfrm>
            <a:off x="5565775" y="0"/>
            <a:ext cx="866775" cy="665163"/>
          </a:xfrm>
          <a:prstGeom prst="rect">
            <a:avLst/>
          </a:prstGeom>
          <a:noFill/>
          <a:ln w="9525">
            <a:noFill/>
            <a:miter lim="800000"/>
            <a:headEnd/>
            <a:tailEnd/>
          </a:ln>
        </p:spPr>
      </p:pic>
      <p:pic>
        <p:nvPicPr>
          <p:cNvPr id="7179" name="Picture 2" descr="C:\Users\d-edit20a\Desktop\PPT素材\背景\d61d4ef60cf51a7e62e1f8c481a138ba.png"/>
          <p:cNvPicPr>
            <a:picLocks noChangeAspect="1" noChangeArrowheads="1"/>
          </p:cNvPicPr>
          <p:nvPr/>
        </p:nvPicPr>
        <p:blipFill>
          <a:blip r:embed="rId7" cstate="print">
            <a:lum bright="10000" contrast="10000"/>
          </a:blip>
          <a:srcRect l="74728" t="32603" r="5832" b="50870"/>
          <a:stretch>
            <a:fillRect/>
          </a:stretch>
        </p:blipFill>
        <p:spPr bwMode="auto">
          <a:xfrm>
            <a:off x="8239125" y="385763"/>
            <a:ext cx="904875" cy="542925"/>
          </a:xfrm>
          <a:prstGeom prst="rect">
            <a:avLst/>
          </a:prstGeom>
          <a:noFill/>
          <a:ln w="9525">
            <a:noFill/>
            <a:miter lim="800000"/>
            <a:headEnd/>
            <a:tailEnd/>
          </a:ln>
        </p:spPr>
      </p:pic>
      <p:pic>
        <p:nvPicPr>
          <p:cNvPr id="7180" name="Picture 2" descr="C:\Users\d-edit20a\Desktop\PPT素材\背景\d61d4ef60cf51a7e62e1f8c481a138ba.png"/>
          <p:cNvPicPr>
            <a:picLocks noChangeAspect="1" noChangeArrowheads="1"/>
          </p:cNvPicPr>
          <p:nvPr/>
        </p:nvPicPr>
        <p:blipFill>
          <a:blip r:embed="rId7" cstate="print">
            <a:lum bright="10000" contrast="10000"/>
          </a:blip>
          <a:srcRect l="45119" t="67886" r="34267" b="14578"/>
          <a:stretch>
            <a:fillRect/>
          </a:stretch>
        </p:blipFill>
        <p:spPr bwMode="auto">
          <a:xfrm>
            <a:off x="6516688" y="161925"/>
            <a:ext cx="1055687" cy="636588"/>
          </a:xfrm>
          <a:prstGeom prst="rect">
            <a:avLst/>
          </a:prstGeom>
          <a:noFill/>
          <a:ln w="9525">
            <a:noFill/>
            <a:miter lim="800000"/>
            <a:headEnd/>
            <a:tailEnd/>
          </a:ln>
        </p:spPr>
      </p:pic>
      <p:grpSp>
        <p:nvGrpSpPr>
          <p:cNvPr id="7181" name="群組 31"/>
          <p:cNvGrpSpPr>
            <a:grpSpLocks/>
          </p:cNvGrpSpPr>
          <p:nvPr/>
        </p:nvGrpSpPr>
        <p:grpSpPr bwMode="auto">
          <a:xfrm>
            <a:off x="0" y="1119188"/>
            <a:ext cx="695325" cy="773112"/>
            <a:chOff x="0" y="1313645"/>
            <a:chExt cx="695459" cy="772733"/>
          </a:xfrm>
        </p:grpSpPr>
        <p:cxnSp>
          <p:nvCxnSpPr>
            <p:cNvPr id="27" name="直線接點 26"/>
            <p:cNvCxnSpPr/>
            <p:nvPr/>
          </p:nvCxnSpPr>
          <p:spPr>
            <a:xfrm flipV="1">
              <a:off x="0" y="1751580"/>
              <a:ext cx="682757" cy="33479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a:off x="682757" y="1313645"/>
              <a:ext cx="12702" cy="772733"/>
            </a:xfrm>
            <a:prstGeom prst="line">
              <a:avLst/>
            </a:prstGeom>
            <a:ln w="28575"/>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smtClean="0"/>
              <a:t>1991</a:t>
            </a:r>
            <a:r>
              <a:rPr lang="zh-TW" altLang="en-US" dirty="0" smtClean="0"/>
              <a:t>第</a:t>
            </a:r>
            <a:r>
              <a:rPr lang="en-US" altLang="zh-TW" dirty="0" smtClean="0"/>
              <a:t>1</a:t>
            </a:r>
            <a:r>
              <a:rPr lang="zh-TW" altLang="en-US" dirty="0" smtClean="0"/>
              <a:t>屆國民大會代表第一次修憲，廢除動員戡亂臨時條款，讓萬年國會的國代</a:t>
            </a:r>
            <a:r>
              <a:rPr lang="en-US" altLang="zh-TW" dirty="0" smtClean="0"/>
              <a:t>(1947-1991</a:t>
            </a:r>
            <a:r>
              <a:rPr lang="zh-TW" altLang="en-US" dirty="0" smtClean="0"/>
              <a:t>年，</a:t>
            </a:r>
            <a:r>
              <a:rPr lang="en-US" altLang="zh-TW" dirty="0" smtClean="0"/>
              <a:t>44</a:t>
            </a:r>
            <a:r>
              <a:rPr lang="zh-TW" altLang="en-US" dirty="0" smtClean="0"/>
              <a:t>年</a:t>
            </a:r>
            <a:r>
              <a:rPr lang="en-US" altLang="zh-TW" dirty="0" smtClean="0"/>
              <a:t>)</a:t>
            </a:r>
            <a:r>
              <a:rPr lang="zh-TW" altLang="en-US" dirty="0" smtClean="0"/>
              <a:t>、立委</a:t>
            </a:r>
            <a:r>
              <a:rPr lang="en-US" altLang="zh-TW" dirty="0" smtClean="0"/>
              <a:t>(1948—1992</a:t>
            </a:r>
            <a:r>
              <a:rPr lang="zh-TW" altLang="en-US" dirty="0" smtClean="0"/>
              <a:t>，</a:t>
            </a:r>
            <a:r>
              <a:rPr lang="en-US" altLang="zh-TW" dirty="0" smtClean="0"/>
              <a:t>44</a:t>
            </a:r>
            <a:r>
              <a:rPr lang="zh-TW" altLang="en-US" dirty="0" smtClean="0"/>
              <a:t>年</a:t>
            </a:r>
            <a:r>
              <a:rPr lang="en-US" altLang="zh-TW" dirty="0" smtClean="0"/>
              <a:t>)</a:t>
            </a:r>
            <a:r>
              <a:rPr lang="zh-TW" altLang="en-US" dirty="0" smtClean="0"/>
              <a:t>在</a:t>
            </a:r>
            <a:r>
              <a:rPr lang="en-US" altLang="zh-TW" dirty="0" smtClean="0"/>
              <a:t>1991</a:t>
            </a:r>
            <a:r>
              <a:rPr lang="zh-TW" altLang="en-US" dirty="0" smtClean="0"/>
              <a:t>年、</a:t>
            </a:r>
            <a:r>
              <a:rPr lang="en-US" altLang="zh-TW" dirty="0" smtClean="0"/>
              <a:t>1992</a:t>
            </a:r>
            <a:r>
              <a:rPr lang="zh-TW" altLang="en-US" dirty="0" smtClean="0"/>
              <a:t>年改選</a:t>
            </a:r>
            <a:endParaRPr lang="zh-TW" alt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628650" y="846667"/>
            <a:ext cx="7886700" cy="5330296"/>
          </a:xfrm>
        </p:spPr>
        <p:txBody>
          <a:bodyPr/>
          <a:lstStyle/>
          <a:p>
            <a:r>
              <a:rPr lang="en-US" altLang="zh-TW" dirty="0" smtClean="0"/>
              <a:t>1991</a:t>
            </a:r>
            <a:r>
              <a:rPr lang="zh-TW" altLang="en-US" dirty="0" smtClean="0"/>
              <a:t>廢除動員戡亂臨時條款，民代改選</a:t>
            </a:r>
            <a:endParaRPr lang="en-US" altLang="zh-TW" dirty="0" smtClean="0"/>
          </a:p>
          <a:p>
            <a:r>
              <a:rPr lang="zh-TW" altLang="en-US" dirty="0" smtClean="0"/>
              <a:t>動員戡亂臨時條款</a:t>
            </a:r>
            <a:r>
              <a:rPr lang="en-US" altLang="zh-TW" dirty="0" smtClean="0"/>
              <a:t>:1947</a:t>
            </a:r>
            <a:r>
              <a:rPr lang="zh-TW" altLang="en-US" dirty="0" smtClean="0"/>
              <a:t> </a:t>
            </a:r>
            <a:r>
              <a:rPr lang="en-US" altLang="zh-TW" dirty="0" smtClean="0"/>
              <a:t>/07/04</a:t>
            </a:r>
            <a:r>
              <a:rPr lang="zh-TW" altLang="en-US" dirty="0" smtClean="0"/>
              <a:t>，蔣中正在國民政府第六次國務會議提交「厲行全國總動員，以戡</a:t>
            </a:r>
            <a:r>
              <a:rPr lang="zh-TW" altLang="en-US" dirty="0" smtClean="0">
                <a:hlinkClick r:id="rId2" tooltip="共匪"/>
              </a:rPr>
              <a:t>共匪</a:t>
            </a:r>
            <a:r>
              <a:rPr lang="zh-TW" altLang="en-US" dirty="0" smtClean="0"/>
              <a:t>叛亂」的動員令，並於次日公布，從此全國進入「動員戡亂時期」。</a:t>
            </a:r>
            <a:endParaRPr lang="en-US" altLang="zh-TW" dirty="0" smtClean="0"/>
          </a:p>
          <a:p>
            <a:r>
              <a:rPr lang="zh-TW" altLang="en-US" dirty="0" smtClean="0"/>
              <a:t>其內容要點為規定總統在動員戡亂時期，得為緊急處分、設置動員戡亂機構、調整中央政府的行政機構及人事機構、訂頒辦法充實中央民意機構等，此外，並規定</a:t>
            </a:r>
            <a:r>
              <a:rPr lang="zh-TW" altLang="en-US" dirty="0" smtClean="0">
                <a:hlinkClick r:id="rId3" tooltip="中華民國總統"/>
              </a:rPr>
              <a:t>總統</a:t>
            </a:r>
            <a:r>
              <a:rPr lang="zh-TW" altLang="en-US" dirty="0" smtClean="0"/>
              <a:t>、</a:t>
            </a:r>
            <a:r>
              <a:rPr lang="zh-TW" altLang="en-US" dirty="0" smtClean="0">
                <a:hlinkClick r:id="rId4" tooltip="中華民國副總統"/>
              </a:rPr>
              <a:t>副總統</a:t>
            </a:r>
            <a:r>
              <a:rPr lang="zh-TW" altLang="en-US" dirty="0" smtClean="0"/>
              <a:t>連選連任不受憲法連任一次的限制。</a:t>
            </a:r>
            <a:endParaRPr lang="en-US" altLang="zh-TW" dirty="0" smtClean="0"/>
          </a:p>
          <a:p>
            <a:endParaRPr lang="zh-TW" alt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smtClean="0"/>
              <a:t>1994</a:t>
            </a:r>
            <a:r>
              <a:rPr lang="zh-TW" altLang="en-US" dirty="0" smtClean="0"/>
              <a:t>台北市市長、高雄市市長、省長選舉</a:t>
            </a:r>
            <a:endParaRPr lang="en-US" altLang="zh-TW" dirty="0" smtClean="0"/>
          </a:p>
          <a:p>
            <a:r>
              <a:rPr lang="en-US" altLang="zh-TW" dirty="0" smtClean="0"/>
              <a:t>1996</a:t>
            </a:r>
            <a:r>
              <a:rPr lang="zh-TW" altLang="en-US" dirty="0" smtClean="0"/>
              <a:t>總統直選</a:t>
            </a:r>
            <a:endParaRPr lang="zh-TW" alt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標題 1"/>
          <p:cNvSpPr>
            <a:spLocks noGrp="1"/>
          </p:cNvSpPr>
          <p:nvPr>
            <p:ph type="title"/>
          </p:nvPr>
        </p:nvSpPr>
        <p:spPr>
          <a:xfrm>
            <a:off x="628650" y="233363"/>
            <a:ext cx="7886700" cy="777875"/>
          </a:xfrm>
        </p:spPr>
        <p:txBody>
          <a:bodyPr/>
          <a:lstStyle/>
          <a:p>
            <a:pPr eaLnBrk="1" hangingPunct="1">
              <a:buFont typeface="Wingdings" pitchFamily="2" charset="2"/>
              <a:buChar char="Ø"/>
            </a:pPr>
            <a:r>
              <a:rPr lang="zh-TW" altLang="en-US" sz="3200" b="1" smtClean="0">
                <a:latin typeface="Microsoft JhengHei" pitchFamily="34" charset="-120"/>
                <a:ea typeface="Microsoft JhengHei" pitchFamily="34" charset="-120"/>
              </a:rPr>
              <a:t>民主鞏固</a:t>
            </a:r>
          </a:p>
        </p:txBody>
      </p:sp>
      <p:sp>
        <p:nvSpPr>
          <p:cNvPr id="37891" name="內容版面配置區 2"/>
          <p:cNvSpPr>
            <a:spLocks noGrp="1"/>
          </p:cNvSpPr>
          <p:nvPr>
            <p:ph idx="1"/>
          </p:nvPr>
        </p:nvSpPr>
        <p:spPr>
          <a:xfrm>
            <a:off x="641350" y="904875"/>
            <a:ext cx="8226425" cy="5046663"/>
          </a:xfrm>
        </p:spPr>
        <p:txBody>
          <a:bodyPr/>
          <a:lstStyle/>
          <a:p>
            <a:pPr eaLnBrk="1" hangingPunct="1">
              <a:lnSpc>
                <a:spcPct val="150000"/>
              </a:lnSpc>
            </a:pPr>
            <a:r>
              <a:rPr lang="zh-TW" altLang="en-US" dirty="0" smtClean="0">
                <a:latin typeface="Microsoft JhengHei" pitchFamily="34" charset="-120"/>
                <a:ea typeface="Microsoft JhengHei" pitchFamily="34" charset="-120"/>
              </a:rPr>
              <a:t>杭亭頓提出「雙輪替檢驗」（</a:t>
            </a:r>
            <a:r>
              <a:rPr lang="en-US" altLang="zh-TW" dirty="0" smtClean="0">
                <a:latin typeface="Microsoft JhengHei" pitchFamily="34" charset="-120"/>
                <a:ea typeface="Microsoft JhengHei" pitchFamily="34" charset="-120"/>
              </a:rPr>
              <a:t>two-</a:t>
            </a:r>
            <a:r>
              <a:rPr lang="en-US" altLang="zh-TW" dirty="0" err="1" smtClean="0">
                <a:latin typeface="Microsoft JhengHei" pitchFamily="34" charset="-120"/>
                <a:ea typeface="Microsoft JhengHei" pitchFamily="34" charset="-120"/>
              </a:rPr>
              <a:t>turnovertest</a:t>
            </a:r>
            <a:r>
              <a:rPr lang="zh-TW" altLang="en-US" dirty="0" smtClean="0">
                <a:latin typeface="Microsoft JhengHei" pitchFamily="34" charset="-120"/>
                <a:ea typeface="Microsoft JhengHei" pitchFamily="34" charset="-120"/>
              </a:rPr>
              <a:t>）作為衡量民主鞏固的標準，</a:t>
            </a:r>
            <a:r>
              <a:rPr lang="zh-TW" altLang="en-US" dirty="0" smtClean="0">
                <a:solidFill>
                  <a:srgbClr val="FF0000"/>
                </a:solidFill>
                <a:latin typeface="Microsoft JhengHei" pitchFamily="34" charset="-120"/>
                <a:ea typeface="Microsoft JhengHei" pitchFamily="34" charset="-120"/>
              </a:rPr>
              <a:t>他認為一國要達到兩次以上的政黨輪替，才算是形成一個真正的民主國家。</a:t>
            </a:r>
            <a:r>
              <a:rPr lang="en-US" altLang="zh-TW" dirty="0" smtClean="0">
                <a:latin typeface="Microsoft JhengHei" pitchFamily="34" charset="-120"/>
                <a:ea typeface="Microsoft JhengHei" pitchFamily="34" charset="-120"/>
              </a:rPr>
              <a:t>2000</a:t>
            </a:r>
            <a:r>
              <a:rPr lang="zh-TW" altLang="en-US" dirty="0" smtClean="0">
                <a:latin typeface="Microsoft JhengHei" pitchFamily="34" charset="-120"/>
                <a:ea typeface="Microsoft JhengHei" pitchFamily="34" charset="-120"/>
              </a:rPr>
              <a:t>年陳水扁就任總統，開啟了我國民主化歷程中的第一次政黨輪替；</a:t>
            </a:r>
            <a:r>
              <a:rPr lang="en-US" altLang="zh-TW" dirty="0" smtClean="0">
                <a:latin typeface="Microsoft JhengHei" pitchFamily="34" charset="-120"/>
                <a:ea typeface="Microsoft JhengHei" pitchFamily="34" charset="-120"/>
              </a:rPr>
              <a:t>2008 </a:t>
            </a:r>
            <a:r>
              <a:rPr lang="zh-TW" altLang="en-US" dirty="0" smtClean="0">
                <a:latin typeface="Microsoft JhengHei" pitchFamily="34" charset="-120"/>
                <a:ea typeface="Microsoft JhengHei" pitchFamily="34" charset="-120"/>
              </a:rPr>
              <a:t>年馬英九當選，民主進步黨和平的移交政權，我國出現第二次政黨輪替，是第二次政黨輪替； </a:t>
            </a:r>
            <a:r>
              <a:rPr lang="en-US" altLang="zh-TW" dirty="0" smtClean="0">
                <a:latin typeface="Microsoft JhengHei" pitchFamily="34" charset="-120"/>
                <a:ea typeface="Microsoft JhengHei" pitchFamily="34" charset="-120"/>
              </a:rPr>
              <a:t>2016 </a:t>
            </a:r>
            <a:r>
              <a:rPr lang="zh-TW" altLang="en-US" dirty="0" smtClean="0">
                <a:latin typeface="Microsoft JhengHei" pitchFamily="34" charset="-120"/>
                <a:ea typeface="Microsoft JhengHei" pitchFamily="34" charset="-120"/>
              </a:rPr>
              <a:t>年蔡英文就任總統，則是臺灣的第三次政黨輪替， 顯見臺灣已達成「民主鞏固」。</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p:txBody>
          <a:bodyPr/>
          <a:lstStyle/>
          <a:p>
            <a:pPr eaLnBrk="1" hangingPunct="1"/>
            <a:r>
              <a:rPr lang="zh-TW" altLang="en-US" sz="3600" b="1" dirty="0" smtClean="0">
                <a:solidFill>
                  <a:srgbClr val="000000"/>
                </a:solidFill>
                <a:latin typeface="Microsoft JhengHei" pitchFamily="34" charset="-120"/>
                <a:ea typeface="Microsoft JhengHei" pitchFamily="34" charset="-120"/>
              </a:rPr>
              <a:t>三、社會權方面</a:t>
            </a:r>
            <a:endParaRPr lang="zh-TW" altLang="en-US" sz="3600" dirty="0" smtClean="0">
              <a:latin typeface="Microsoft JhengHei" pitchFamily="34" charset="-120"/>
              <a:ea typeface="Microsoft JhengHei" pitchFamily="34" charset="-120"/>
            </a:endParaRPr>
          </a:p>
        </p:txBody>
      </p:sp>
      <p:sp>
        <p:nvSpPr>
          <p:cNvPr id="6" name="內容版面配置區 5"/>
          <p:cNvSpPr>
            <a:spLocks noGrp="1"/>
          </p:cNvSpPr>
          <p:nvPr>
            <p:ph idx="1"/>
          </p:nvPr>
        </p:nvSpPr>
        <p:spPr/>
        <p:txBody>
          <a:bodyPr/>
          <a:lstStyle/>
          <a:p>
            <a:pPr eaLnBrk="1" hangingPunct="1">
              <a:lnSpc>
                <a:spcPct val="150000"/>
              </a:lnSpc>
            </a:pPr>
            <a:r>
              <a:rPr lang="zh-TW" altLang="en-US" dirty="0" smtClean="0">
                <a:latin typeface="Microsoft JhengHei" pitchFamily="34" charset="-120"/>
                <a:ea typeface="Microsoft JhengHei" pitchFamily="34" charset="-120"/>
              </a:rPr>
              <a:t>社會權涵蓋生活各個層面，目的在於積極保障公民從社會中獲得基本生活條件的權利。</a:t>
            </a:r>
            <a:endParaRPr lang="en-US" altLang="zh-TW" dirty="0" smtClean="0">
              <a:latin typeface="Microsoft JhengHei" pitchFamily="34" charset="-120"/>
              <a:ea typeface="Microsoft JhengHei" pitchFamily="34" charset="-120"/>
            </a:endParaRPr>
          </a:p>
          <a:p>
            <a:pPr eaLnBrk="1" hangingPunct="1">
              <a:lnSpc>
                <a:spcPct val="150000"/>
              </a:lnSpc>
            </a:pPr>
            <a:r>
              <a:rPr lang="zh-TW" altLang="en-US" dirty="0" smtClean="0">
                <a:latin typeface="Microsoft JhengHei" pitchFamily="34" charset="-120"/>
                <a:ea typeface="Microsoft JhengHei" pitchFamily="34" charset="-120"/>
              </a:rPr>
              <a:t>包含：生存、工作、受教育、受健康照護等權利。</a:t>
            </a:r>
          </a:p>
          <a:p>
            <a:pPr eaLnBrk="1" hangingPunct="1">
              <a:lnSpc>
                <a:spcPct val="150000"/>
              </a:lnSpc>
            </a:pPr>
            <a:endParaRPr lang="zh-TW" altLang="en-US" dirty="0" smtClean="0">
              <a:latin typeface="Microsoft JhengHei" pitchFamily="34" charset="-120"/>
              <a:ea typeface="Microsoft JhengHei" pitchFamily="34" charset="-120"/>
            </a:endParaRPr>
          </a:p>
        </p:txBody>
      </p:sp>
      <p:grpSp>
        <p:nvGrpSpPr>
          <p:cNvPr id="38916" name="群組 6"/>
          <p:cNvGrpSpPr>
            <a:grpSpLocks/>
          </p:cNvGrpSpPr>
          <p:nvPr/>
        </p:nvGrpSpPr>
        <p:grpSpPr bwMode="auto">
          <a:xfrm>
            <a:off x="0" y="711200"/>
            <a:ext cx="5895975" cy="808038"/>
            <a:chOff x="0" y="606218"/>
            <a:chExt cx="5895474" cy="808830"/>
          </a:xfrm>
        </p:grpSpPr>
        <p:grpSp>
          <p:nvGrpSpPr>
            <p:cNvPr id="38921" name="群組 11"/>
            <p:cNvGrpSpPr>
              <a:grpSpLocks/>
            </p:cNvGrpSpPr>
            <p:nvPr/>
          </p:nvGrpSpPr>
          <p:grpSpPr bwMode="auto">
            <a:xfrm>
              <a:off x="0" y="606218"/>
              <a:ext cx="533413" cy="808830"/>
              <a:chOff x="0" y="1277549"/>
              <a:chExt cx="533413" cy="808830"/>
            </a:xfrm>
          </p:grpSpPr>
          <p:cxnSp>
            <p:nvCxnSpPr>
              <p:cNvPr id="10" name="直線接點 9"/>
              <p:cNvCxnSpPr/>
              <p:nvPr/>
            </p:nvCxnSpPr>
            <p:spPr>
              <a:xfrm flipV="1">
                <a:off x="0" y="1643032"/>
                <a:ext cx="531768" cy="44334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520656" y="1277549"/>
                <a:ext cx="12699" cy="772281"/>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9" name="直線接點 8"/>
            <p:cNvCxnSpPr/>
            <p:nvPr/>
          </p:nvCxnSpPr>
          <p:spPr>
            <a:xfrm flipV="1">
              <a:off x="531768" y="1349896"/>
              <a:ext cx="5363706" cy="12712"/>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2" name="矩形 11"/>
          <p:cNvSpPr>
            <a:spLocks noChangeArrowheads="1"/>
          </p:cNvSpPr>
          <p:nvPr/>
        </p:nvSpPr>
        <p:spPr bwMode="auto">
          <a:xfrm>
            <a:off x="3178175" y="4741863"/>
            <a:ext cx="2489200" cy="646112"/>
          </a:xfrm>
          <a:prstGeom prst="rect">
            <a:avLst/>
          </a:prstGeom>
          <a:noFill/>
          <a:ln w="9525">
            <a:noFill/>
            <a:miter lim="800000"/>
            <a:headEnd/>
            <a:tailEnd/>
          </a:ln>
        </p:spPr>
        <p:txBody>
          <a:bodyPr>
            <a:spAutoFit/>
          </a:bodyPr>
          <a:lstStyle/>
          <a:p>
            <a:r>
              <a:rPr kumimoji="0" lang="zh-TW" altLang="en-US">
                <a:latin typeface="Microsoft JhengHei" pitchFamily="34" charset="-120"/>
                <a:ea typeface="Microsoft JhengHei" pitchFamily="34" charset="-120"/>
                <a:hlinkClick r:id="rId3"/>
              </a:rPr>
              <a:t>生存權之形成與發展</a:t>
            </a:r>
            <a:endParaRPr kumimoji="0" lang="en-US" altLang="zh-TW">
              <a:latin typeface="Microsoft JhengHei" pitchFamily="34" charset="-120"/>
              <a:ea typeface="Microsoft JhengHei" pitchFamily="34" charset="-120"/>
            </a:endParaRPr>
          </a:p>
          <a:p>
            <a:r>
              <a:rPr kumimoji="0" lang="zh-TW" altLang="en-US">
                <a:latin typeface="Microsoft JhengHei" pitchFamily="34" charset="-120"/>
                <a:ea typeface="Microsoft JhengHei" pitchFamily="34" charset="-120"/>
                <a:hlinkClick r:id="rId4"/>
              </a:rPr>
              <a:t>苗栗新開國小恐裁校</a:t>
            </a:r>
            <a:endParaRPr kumimoji="0" lang="zh-TW" altLang="en-US">
              <a:latin typeface="Microsoft JhengHei" pitchFamily="34" charset="-120"/>
              <a:ea typeface="Microsoft JhengHei" pitchFamily="34" charset="-120"/>
            </a:endParaRPr>
          </a:p>
        </p:txBody>
      </p:sp>
      <p:grpSp>
        <p:nvGrpSpPr>
          <p:cNvPr id="4" name="群組 12"/>
          <p:cNvGrpSpPr>
            <a:grpSpLocks/>
          </p:cNvGrpSpPr>
          <p:nvPr/>
        </p:nvGrpSpPr>
        <p:grpSpPr bwMode="auto">
          <a:xfrm>
            <a:off x="866775" y="4595813"/>
            <a:ext cx="2419350" cy="914400"/>
            <a:chOff x="627891" y="5719763"/>
            <a:chExt cx="2420692" cy="914400"/>
          </a:xfrm>
        </p:grpSpPr>
        <p:pic>
          <p:nvPicPr>
            <p:cNvPr id="38919" name="Picture 3" descr="C:\Users\d-edit21a\Downloads\book.png"/>
            <p:cNvPicPr>
              <a:picLocks noChangeAspect="1" noChangeArrowheads="1"/>
            </p:cNvPicPr>
            <p:nvPr/>
          </p:nvPicPr>
          <p:blipFill>
            <a:blip r:embed="rId5" cstate="print"/>
            <a:srcRect/>
            <a:stretch>
              <a:fillRect/>
            </a:stretch>
          </p:blipFill>
          <p:spPr bwMode="auto">
            <a:xfrm>
              <a:off x="627891" y="5719763"/>
              <a:ext cx="914400" cy="914400"/>
            </a:xfrm>
            <a:prstGeom prst="rect">
              <a:avLst/>
            </a:prstGeom>
            <a:noFill/>
            <a:ln w="9525">
              <a:noFill/>
              <a:miter lim="800000"/>
              <a:headEnd/>
              <a:tailEnd/>
            </a:ln>
          </p:spPr>
        </p:pic>
        <p:sp>
          <p:nvSpPr>
            <p:cNvPr id="38920" name="矩形 14"/>
            <p:cNvSpPr>
              <a:spLocks noChangeArrowheads="1"/>
            </p:cNvSpPr>
            <p:nvPr/>
          </p:nvSpPr>
          <p:spPr bwMode="auto">
            <a:xfrm>
              <a:off x="1581515" y="5992297"/>
              <a:ext cx="1467068" cy="400110"/>
            </a:xfrm>
            <a:prstGeom prst="rect">
              <a:avLst/>
            </a:prstGeom>
            <a:noFill/>
            <a:ln w="9525">
              <a:noFill/>
              <a:miter lim="800000"/>
              <a:headEnd/>
              <a:tailEnd/>
            </a:ln>
          </p:spPr>
          <p:txBody>
            <a:bodyPr wrap="none">
              <a:spAutoFit/>
            </a:bodyPr>
            <a:lstStyle/>
            <a:p>
              <a:r>
                <a:rPr kumimoji="0" lang="zh-TW" altLang="en-US" sz="2000">
                  <a:latin typeface="Microsoft JhengHei" pitchFamily="34" charset="-120"/>
                  <a:ea typeface="Microsoft JhengHei" pitchFamily="34" charset="-120"/>
                </a:rPr>
                <a:t>延伸閱讀：</a:t>
              </a:r>
              <a:endParaRPr kumimoji="0" lang="zh-TW" altLang="en-US" sz="2000">
                <a:latin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left)">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childTnLst>
              </p:cTn>
              <p:nextCondLst>
                <p:cond evt="onClick" delay="0">
                  <p:tgtEl>
                    <p:spTgt spid="4"/>
                  </p:tgtEl>
                </p:cond>
              </p:nextCondLst>
            </p:seq>
          </p:childTnLst>
        </p:cTn>
      </p:par>
    </p:tnLst>
    <p:bldLst>
      <p:bldP spid="1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dirty="0" smtClean="0">
                <a:latin typeface="Microsoft JhengHei" pitchFamily="34" charset="-120"/>
                <a:ea typeface="Microsoft JhengHei" pitchFamily="34" charset="-120"/>
              </a:rPr>
              <a:t>生存權</a:t>
            </a:r>
            <a:r>
              <a:rPr lang="en-US" altLang="zh-TW" dirty="0" smtClean="0">
                <a:latin typeface="Microsoft JhengHei" pitchFamily="34" charset="-120"/>
                <a:ea typeface="Microsoft JhengHei" pitchFamily="34" charset="-120"/>
              </a:rPr>
              <a:t>VS </a:t>
            </a:r>
            <a:r>
              <a:rPr lang="zh-TW" altLang="en-US" dirty="0" smtClean="0">
                <a:latin typeface="Microsoft JhengHei" pitchFamily="34" charset="-120"/>
                <a:ea typeface="Microsoft JhengHei" pitchFamily="34" charset="-120"/>
              </a:rPr>
              <a:t>生命權由何不同</a:t>
            </a:r>
            <a:r>
              <a:rPr lang="en-US" altLang="zh-TW" dirty="0" smtClean="0">
                <a:latin typeface="Microsoft JhengHei" pitchFamily="34" charset="-120"/>
                <a:ea typeface="Microsoft JhengHei" pitchFamily="34" charset="-120"/>
              </a:rPr>
              <a:t>?</a:t>
            </a:r>
          </a:p>
          <a:p>
            <a:endParaRPr lang="en-US" altLang="zh-TW" dirty="0" smtClean="0">
              <a:latin typeface="Microsoft JhengHei" pitchFamily="34" charset="-120"/>
              <a:ea typeface="Microsoft JhengHei" pitchFamily="34" charset="-120"/>
            </a:endParaRPr>
          </a:p>
          <a:p>
            <a:endParaRPr lang="zh-TW" alt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dirty="0" smtClean="0"/>
              <a:t>我找不到工作，可以跟政府請求工作權嗎</a:t>
            </a:r>
            <a:r>
              <a:rPr lang="en-US" altLang="zh-TW" dirty="0" smtClean="0"/>
              <a:t>?</a:t>
            </a:r>
            <a:endParaRPr lang="zh-TW" alt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工作權</a:t>
            </a:r>
            <a:r>
              <a:rPr lang="en-US" altLang="zh-TW" dirty="0" smtClean="0"/>
              <a:t>:</a:t>
            </a:r>
            <a:endParaRPr lang="zh-TW" altLang="en-US" dirty="0"/>
          </a:p>
        </p:txBody>
      </p:sp>
      <p:sp>
        <p:nvSpPr>
          <p:cNvPr id="3" name="內容版面配置區 2"/>
          <p:cNvSpPr>
            <a:spLocks noGrp="1"/>
          </p:cNvSpPr>
          <p:nvPr>
            <p:ph idx="1"/>
          </p:nvPr>
        </p:nvSpPr>
        <p:spPr/>
        <p:txBody>
          <a:bodyPr/>
          <a:lstStyle/>
          <a:p>
            <a:pPr>
              <a:buNone/>
            </a:pPr>
            <a:r>
              <a:rPr lang="zh-TW" altLang="en-US" dirty="0" smtClean="0"/>
              <a:t>工作權之保障範圍應為：</a:t>
            </a:r>
            <a:endParaRPr lang="en-US" altLang="zh-TW" dirty="0" smtClean="0"/>
          </a:p>
          <a:p>
            <a:pPr>
              <a:buNone/>
            </a:pPr>
            <a:r>
              <a:rPr lang="zh-TW" altLang="en-US" dirty="0" smtClean="0"/>
              <a:t>（一）凡人民作為生活職業之正當工作，均受國家之保障，且屬工作權之核心部分；</a:t>
            </a:r>
            <a:endParaRPr lang="en-US" altLang="zh-TW" dirty="0" smtClean="0"/>
          </a:p>
          <a:p>
            <a:pPr>
              <a:buNone/>
            </a:pPr>
            <a:r>
              <a:rPr lang="zh-TW" altLang="en-US" dirty="0" smtClean="0"/>
              <a:t>（二）人民有選擇工作及職業之自由，國家不得違背個人意願強迫其就業或工作；</a:t>
            </a:r>
            <a:endParaRPr lang="en-US" altLang="zh-TW" dirty="0" smtClean="0"/>
          </a:p>
          <a:p>
            <a:pPr>
              <a:buNone/>
            </a:pPr>
            <a:r>
              <a:rPr lang="zh-TW" altLang="en-US" dirty="0" smtClean="0"/>
              <a:t>（三）取得各種職業資格者，其職業活動範圍及工作方法之選擇，</a:t>
            </a:r>
            <a:endParaRPr lang="zh-TW" alt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8" name="圖片 9" descr="tv-2393539_1920.png">
            <a:hlinkClick r:id="rId2"/>
          </p:cNvPr>
          <p:cNvPicPr>
            <a:picLocks noChangeAspect="1"/>
          </p:cNvPicPr>
          <p:nvPr/>
        </p:nvPicPr>
        <p:blipFill>
          <a:blip r:embed="rId3" cstate="print"/>
          <a:srcRect/>
          <a:stretch>
            <a:fillRect/>
          </a:stretch>
        </p:blipFill>
        <p:spPr bwMode="auto">
          <a:xfrm>
            <a:off x="1433513" y="1360488"/>
            <a:ext cx="6867525" cy="5437187"/>
          </a:xfrm>
          <a:prstGeom prst="rect">
            <a:avLst/>
          </a:prstGeom>
          <a:noFill/>
          <a:ln w="9525">
            <a:noFill/>
            <a:miter lim="800000"/>
            <a:headEnd/>
            <a:tailEnd/>
          </a:ln>
        </p:spPr>
      </p:pic>
      <p:pic>
        <p:nvPicPr>
          <p:cNvPr id="39939" name="圖片 10" descr="cb2605cebcbf87febe037ce6b0531b17 - 複製.jpg">
            <a:hlinkClick r:id="rId2"/>
          </p:cNvPr>
          <p:cNvPicPr>
            <a:picLocks noChangeAspect="1"/>
          </p:cNvPicPr>
          <p:nvPr/>
        </p:nvPicPr>
        <p:blipFill>
          <a:blip r:embed="rId4" cstate="print"/>
          <a:srcRect l="3311" t="5263" r="7076" b="3683"/>
          <a:stretch>
            <a:fillRect/>
          </a:stretch>
        </p:blipFill>
        <p:spPr bwMode="auto">
          <a:xfrm>
            <a:off x="1930400" y="1752600"/>
            <a:ext cx="2286000" cy="3325813"/>
          </a:xfrm>
          <a:prstGeom prst="rect">
            <a:avLst/>
          </a:prstGeom>
          <a:noFill/>
          <a:ln w="9525">
            <a:noFill/>
            <a:miter lim="800000"/>
            <a:headEnd/>
            <a:tailEnd/>
          </a:ln>
        </p:spPr>
      </p:pic>
      <p:sp>
        <p:nvSpPr>
          <p:cNvPr id="39940" name="矩形 11">
            <a:hlinkClick r:id="rId2"/>
          </p:cNvPr>
          <p:cNvSpPr>
            <a:spLocks noChangeArrowheads="1"/>
          </p:cNvSpPr>
          <p:nvPr/>
        </p:nvSpPr>
        <p:spPr bwMode="auto">
          <a:xfrm>
            <a:off x="1636713" y="5257800"/>
            <a:ext cx="6442075" cy="584200"/>
          </a:xfrm>
          <a:prstGeom prst="rect">
            <a:avLst/>
          </a:prstGeom>
          <a:solidFill>
            <a:schemeClr val="bg1">
              <a:alpha val="76862"/>
            </a:schemeClr>
          </a:solidFill>
          <a:ln w="9525">
            <a:noFill/>
            <a:miter lim="800000"/>
            <a:headEnd/>
            <a:tailEnd/>
          </a:ln>
        </p:spPr>
        <p:txBody>
          <a:bodyPr wrap="none">
            <a:spAutoFit/>
          </a:bodyPr>
          <a:lstStyle/>
          <a:p>
            <a:r>
              <a:rPr kumimoji="0" lang="zh-TW" altLang="en-US" sz="3200">
                <a:latin typeface="Microsoft JhengHei" pitchFamily="34" charset="-120"/>
                <a:ea typeface="Microsoft JhengHei" pitchFamily="34" charset="-120"/>
              </a:rPr>
              <a:t>苗栗新開國小恐裁校 村民自救護校</a:t>
            </a:r>
          </a:p>
        </p:txBody>
      </p:sp>
      <p:pic>
        <p:nvPicPr>
          <p:cNvPr id="14" name="圖片 13" descr="ace7e542508bd29aac6fd430d89732f2_s.jpg">
            <a:hlinkClick r:id="rId2"/>
          </p:cNvPr>
          <p:cNvPicPr>
            <a:picLocks noChangeAspect="1"/>
          </p:cNvPicPr>
          <p:nvPr/>
        </p:nvPicPr>
        <p:blipFill>
          <a:blip r:embed="rId5" cstate="print"/>
          <a:stretch>
            <a:fillRect/>
          </a:stretch>
        </p:blipFill>
        <p:spPr>
          <a:xfrm>
            <a:off x="4212982" y="2020785"/>
            <a:ext cx="3647649" cy="2647718"/>
          </a:xfrm>
          <a:prstGeom prst="rect">
            <a:avLst/>
          </a:prstGeom>
          <a:ln>
            <a:noFill/>
          </a:ln>
          <a:effectLst>
            <a:softEdge rad="112500"/>
          </a:effectLst>
        </p:spPr>
      </p:pic>
      <p:grpSp>
        <p:nvGrpSpPr>
          <p:cNvPr id="39942" name="群組 8"/>
          <p:cNvGrpSpPr>
            <a:grpSpLocks/>
          </p:cNvGrpSpPr>
          <p:nvPr/>
        </p:nvGrpSpPr>
        <p:grpSpPr bwMode="auto">
          <a:xfrm>
            <a:off x="92075" y="57150"/>
            <a:ext cx="2251075" cy="1050925"/>
            <a:chOff x="0" y="0"/>
            <a:chExt cx="2251710" cy="1051560"/>
          </a:xfrm>
        </p:grpSpPr>
        <p:sp>
          <p:nvSpPr>
            <p:cNvPr id="13" name="框架 12"/>
            <p:cNvSpPr/>
            <p:nvPr/>
          </p:nvSpPr>
          <p:spPr>
            <a:xfrm>
              <a:off x="0" y="0"/>
              <a:ext cx="2251710" cy="1051560"/>
            </a:xfrm>
            <a:prstGeom prst="fram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chemeClr val="tx1"/>
                </a:solidFill>
              </a:endParaRPr>
            </a:p>
          </p:txBody>
        </p:sp>
        <p:sp>
          <p:nvSpPr>
            <p:cNvPr id="39944" name="文字方塊 14"/>
            <p:cNvSpPr txBox="1">
              <a:spLocks noChangeArrowheads="1"/>
            </p:cNvSpPr>
            <p:nvPr/>
          </p:nvSpPr>
          <p:spPr bwMode="auto">
            <a:xfrm>
              <a:off x="217170" y="228600"/>
              <a:ext cx="1826141" cy="584775"/>
            </a:xfrm>
            <a:prstGeom prst="rect">
              <a:avLst/>
            </a:prstGeom>
            <a:noFill/>
            <a:ln w="9525">
              <a:noFill/>
              <a:miter lim="800000"/>
              <a:headEnd/>
              <a:tailEnd/>
            </a:ln>
          </p:spPr>
          <p:txBody>
            <a:bodyPr wrap="none">
              <a:spAutoFit/>
            </a:bodyPr>
            <a:lstStyle/>
            <a:p>
              <a:r>
                <a:rPr kumimoji="0" lang="zh-TW" altLang="en-US" sz="3200" b="1">
                  <a:latin typeface="Microsoft JhengHei" pitchFamily="34" charset="-120"/>
                  <a:ea typeface="Microsoft JhengHei" pitchFamily="34" charset="-120"/>
                </a:rPr>
                <a:t>時事議題</a:t>
              </a:r>
            </a:p>
          </p:txBody>
        </p:sp>
      </p:gr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內容版面配置區 6"/>
          <p:cNvSpPr>
            <a:spLocks noGrp="1"/>
          </p:cNvSpPr>
          <p:nvPr>
            <p:ph idx="1"/>
          </p:nvPr>
        </p:nvSpPr>
        <p:spPr>
          <a:xfrm>
            <a:off x="252413" y="1046163"/>
            <a:ext cx="6040437" cy="2779712"/>
          </a:xfrm>
        </p:spPr>
        <p:txBody>
          <a:bodyPr/>
          <a:lstStyle/>
          <a:p>
            <a:pPr eaLnBrk="1" hangingPunct="1">
              <a:lnSpc>
                <a:spcPct val="150000"/>
              </a:lnSpc>
            </a:pPr>
            <a:r>
              <a:rPr lang="zh-TW" altLang="en-US" sz="3000" smtClean="0">
                <a:latin typeface="Microsoft JhengHei" pitchFamily="34" charset="-120"/>
                <a:ea typeface="Microsoft JhengHei" pitchFamily="34" charset="-120"/>
              </a:rPr>
              <a:t>優點：節省教育經費，運用在更多人身上。</a:t>
            </a:r>
            <a:endParaRPr lang="en-US" altLang="zh-TW" sz="3000" smtClean="0">
              <a:latin typeface="Microsoft JhengHei" pitchFamily="34" charset="-120"/>
              <a:ea typeface="Microsoft JhengHei" pitchFamily="34" charset="-120"/>
            </a:endParaRPr>
          </a:p>
          <a:p>
            <a:pPr eaLnBrk="1" hangingPunct="1">
              <a:lnSpc>
                <a:spcPct val="150000"/>
              </a:lnSpc>
            </a:pPr>
            <a:r>
              <a:rPr lang="zh-TW" altLang="en-US" sz="3000" smtClean="0">
                <a:latin typeface="Microsoft JhengHei" pitchFamily="34" charset="-120"/>
                <a:ea typeface="Microsoft JhengHei" pitchFamily="34" charset="-120"/>
              </a:rPr>
              <a:t>缺點：偏鄉學生被犧牲</a:t>
            </a:r>
            <a:r>
              <a:rPr lang="en-US" altLang="zh-TW" sz="3000" smtClean="0">
                <a:latin typeface="Microsoft JhengHei" pitchFamily="34" charset="-120"/>
                <a:ea typeface="Microsoft JhengHei" pitchFamily="34" charset="-120"/>
              </a:rPr>
              <a:t>(</a:t>
            </a:r>
            <a:r>
              <a:rPr lang="zh-TW" altLang="en-US" sz="3000" smtClean="0">
                <a:latin typeface="Microsoft JhengHei" pitchFamily="34" charset="-120"/>
                <a:ea typeface="Microsoft JhengHei" pitchFamily="34" charset="-120"/>
              </a:rPr>
              <a:t>市區學生可以睡到飽就近上學，偏鄉學生</a:t>
            </a:r>
            <a:endParaRPr lang="en-US" altLang="zh-TW" sz="3000" smtClean="0">
              <a:latin typeface="Microsoft JhengHei" pitchFamily="34" charset="-120"/>
              <a:ea typeface="Microsoft JhengHei" pitchFamily="34" charset="-120"/>
            </a:endParaRPr>
          </a:p>
        </p:txBody>
      </p:sp>
      <p:pic>
        <p:nvPicPr>
          <p:cNvPr id="8" name="圖片 7" descr="圖片4.png"/>
          <p:cNvPicPr>
            <a:picLocks noChangeAspect="1"/>
          </p:cNvPicPr>
          <p:nvPr/>
        </p:nvPicPr>
        <p:blipFill>
          <a:blip r:embed="rId3" cstate="print"/>
          <a:srcRect/>
          <a:stretch>
            <a:fillRect/>
          </a:stretch>
        </p:blipFill>
        <p:spPr bwMode="auto">
          <a:xfrm>
            <a:off x="5816600" y="965200"/>
            <a:ext cx="3327400" cy="2571750"/>
          </a:xfrm>
          <a:prstGeom prst="rect">
            <a:avLst/>
          </a:prstGeom>
          <a:noFill/>
          <a:ln w="9525">
            <a:noFill/>
            <a:miter lim="800000"/>
            <a:headEnd/>
            <a:tailEnd/>
          </a:ln>
        </p:spPr>
      </p:pic>
      <p:sp>
        <p:nvSpPr>
          <p:cNvPr id="9" name="矩形 8"/>
          <p:cNvSpPr>
            <a:spLocks noChangeArrowheads="1"/>
          </p:cNvSpPr>
          <p:nvPr/>
        </p:nvSpPr>
        <p:spPr bwMode="auto">
          <a:xfrm>
            <a:off x="469900" y="3848100"/>
            <a:ext cx="7615238" cy="2778125"/>
          </a:xfrm>
          <a:prstGeom prst="rect">
            <a:avLst/>
          </a:prstGeom>
          <a:noFill/>
          <a:ln w="9525">
            <a:noFill/>
            <a:miter lim="800000"/>
            <a:headEnd/>
            <a:tailEnd/>
          </a:ln>
        </p:spPr>
        <p:txBody>
          <a:bodyPr>
            <a:spAutoFit/>
          </a:bodyPr>
          <a:lstStyle/>
          <a:p>
            <a:pPr>
              <a:lnSpc>
                <a:spcPct val="150000"/>
              </a:lnSpc>
            </a:pPr>
            <a:r>
              <a:rPr kumimoji="0" lang="zh-TW" altLang="en-US" sz="3000">
                <a:latin typeface="Microsoft JhengHei" pitchFamily="34" charset="-120"/>
                <a:ea typeface="Microsoft JhengHei" pitchFamily="34" charset="-120"/>
              </a:rPr>
              <a:t>卻需要一大早起床通勤，甚至外地讀書</a:t>
            </a:r>
            <a:r>
              <a:rPr kumimoji="0" lang="en-US" altLang="zh-TW" sz="3000">
                <a:latin typeface="Microsoft JhengHei" pitchFamily="34" charset="-120"/>
                <a:ea typeface="Microsoft JhengHei" pitchFamily="34" charset="-120"/>
              </a:rPr>
              <a:t>)</a:t>
            </a:r>
            <a:r>
              <a:rPr kumimoji="0" lang="zh-TW" altLang="en-US" sz="3000">
                <a:latin typeface="Microsoft JhengHei" pitchFamily="34" charset="-120"/>
                <a:ea typeface="Microsoft JhengHei" pitchFamily="34" charset="-120"/>
              </a:rPr>
              <a:t>，進一步導致偏鄉人口外流更甚。另，小學經常為地方文教中心，廢除學校可能使一地區失去文教活動重心。</a:t>
            </a:r>
            <a:endParaRPr kumimoji="0" lang="en-US" altLang="zh-TW" sz="3000">
              <a:latin typeface="Microsoft JhengHei" pitchFamily="34" charset="-120"/>
              <a:ea typeface="Microsoft JhengHei" pitchFamily="34" charset="-120"/>
            </a:endParaRPr>
          </a:p>
        </p:txBody>
      </p:sp>
      <p:grpSp>
        <p:nvGrpSpPr>
          <p:cNvPr id="40965" name="群組 12"/>
          <p:cNvGrpSpPr>
            <a:grpSpLocks/>
          </p:cNvGrpSpPr>
          <p:nvPr/>
        </p:nvGrpSpPr>
        <p:grpSpPr bwMode="auto">
          <a:xfrm>
            <a:off x="92075" y="57150"/>
            <a:ext cx="2251075" cy="1050925"/>
            <a:chOff x="0" y="0"/>
            <a:chExt cx="2251710" cy="1051560"/>
          </a:xfrm>
        </p:grpSpPr>
        <p:sp>
          <p:nvSpPr>
            <p:cNvPr id="14" name="框架 13"/>
            <p:cNvSpPr/>
            <p:nvPr/>
          </p:nvSpPr>
          <p:spPr>
            <a:xfrm>
              <a:off x="0" y="0"/>
              <a:ext cx="2251710" cy="1051560"/>
            </a:xfrm>
            <a:prstGeom prst="fram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chemeClr val="tx1"/>
                </a:solidFill>
              </a:endParaRPr>
            </a:p>
          </p:txBody>
        </p:sp>
        <p:sp>
          <p:nvSpPr>
            <p:cNvPr id="40967" name="文字方塊 14"/>
            <p:cNvSpPr txBox="1">
              <a:spLocks noChangeArrowheads="1"/>
            </p:cNvSpPr>
            <p:nvPr/>
          </p:nvSpPr>
          <p:spPr bwMode="auto">
            <a:xfrm>
              <a:off x="217170" y="228600"/>
              <a:ext cx="1826141" cy="584775"/>
            </a:xfrm>
            <a:prstGeom prst="rect">
              <a:avLst/>
            </a:prstGeom>
            <a:noFill/>
            <a:ln w="9525">
              <a:noFill/>
              <a:miter lim="800000"/>
              <a:headEnd/>
              <a:tailEnd/>
            </a:ln>
          </p:spPr>
          <p:txBody>
            <a:bodyPr wrap="none">
              <a:spAutoFit/>
            </a:bodyPr>
            <a:lstStyle/>
            <a:p>
              <a:r>
                <a:rPr kumimoji="0" lang="zh-TW" altLang="en-US" sz="3200" b="1">
                  <a:latin typeface="Microsoft JhengHei" pitchFamily="34" charset="-120"/>
                  <a:ea typeface="Microsoft JhengHei" pitchFamily="34" charset="-120"/>
                </a:rPr>
                <a:t>議題剖析</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wipe(left)">
                                      <p:cBhvr>
                                        <p:cTn id="10" dur="5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文字方塊 5"/>
          <p:cNvSpPr>
            <a:spLocks noChangeArrowheads="1"/>
          </p:cNvSpPr>
          <p:nvPr/>
        </p:nvSpPr>
        <p:spPr bwMode="auto">
          <a:xfrm>
            <a:off x="1062038" y="2295525"/>
            <a:ext cx="7648575" cy="1022350"/>
          </a:xfrm>
          <a:prstGeom prst="roundRect">
            <a:avLst>
              <a:gd name="adj" fmla="val 16667"/>
            </a:avLst>
          </a:prstGeom>
          <a:solidFill>
            <a:schemeClr val="accent1"/>
          </a:solidFill>
          <a:ln w="9525">
            <a:noFill/>
            <a:round/>
            <a:headEnd/>
            <a:tailEnd/>
          </a:ln>
        </p:spPr>
        <p:txBody>
          <a:bodyPr anchor="ctr">
            <a:spAutoFit/>
          </a:bodyPr>
          <a:lstStyle/>
          <a:p>
            <a:r>
              <a:rPr kumimoji="0" lang="zh-TW" altLang="en-US" sz="5400">
                <a:solidFill>
                  <a:schemeClr val="bg1"/>
                </a:solidFill>
                <a:latin typeface="Microsoft JhengHei" pitchFamily="34" charset="-120"/>
                <a:ea typeface="Microsoft JhengHei" pitchFamily="34" charset="-120"/>
              </a:rPr>
              <a:t>　公民身分如何演變？</a:t>
            </a:r>
          </a:p>
        </p:txBody>
      </p:sp>
      <p:sp>
        <p:nvSpPr>
          <p:cNvPr id="7" name="橢圓 6">
            <a:extLst>
              <a:ext uri="{FF2B5EF4-FFF2-40B4-BE49-F238E27FC236}"/>
            </a:extLst>
          </p:cNvPr>
          <p:cNvSpPr/>
          <p:nvPr/>
        </p:nvSpPr>
        <p:spPr>
          <a:xfrm>
            <a:off x="433388" y="2120900"/>
            <a:ext cx="1298575" cy="129698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kumimoji="0" lang="zh-TW" altLang="en-US" sz="7200">
                <a:solidFill>
                  <a:schemeClr val="accent1"/>
                </a:solidFill>
                <a:latin typeface="Microsoft JhengHei" pitchFamily="34" charset="-120"/>
                <a:ea typeface="Microsoft JhengHei" pitchFamily="34" charset="-120"/>
              </a:rPr>
              <a:t>壹</a:t>
            </a:r>
          </a:p>
        </p:txBody>
      </p:sp>
      <p:pic>
        <p:nvPicPr>
          <p:cNvPr id="8196" name="Picture 3" descr="C:\Users\d-edit20a\Desktop\PPT素材\背景\346952cb3aca2fa3189bf26489a5e947_png.png"/>
          <p:cNvPicPr>
            <a:picLocks noChangeAspect="1" noChangeArrowheads="1"/>
          </p:cNvPicPr>
          <p:nvPr/>
        </p:nvPicPr>
        <p:blipFill>
          <a:blip r:embed="rId2" cstate="print">
            <a:lum bright="10000" contrast="-10000"/>
          </a:blip>
          <a:srcRect l="3349" t="11807" r="4703" b="63699"/>
          <a:stretch>
            <a:fillRect/>
          </a:stretch>
        </p:blipFill>
        <p:spPr bwMode="auto">
          <a:xfrm>
            <a:off x="0" y="4643438"/>
            <a:ext cx="9144000" cy="2214562"/>
          </a:xfrm>
          <a:prstGeom prst="rect">
            <a:avLst/>
          </a:prstGeom>
          <a:noFill/>
          <a:ln w="9525">
            <a:noFill/>
            <a:miter lim="800000"/>
            <a:headEnd/>
            <a:tailEnd/>
          </a:ln>
        </p:spPr>
      </p:pic>
      <p:pic>
        <p:nvPicPr>
          <p:cNvPr id="5" name="圖片 24" descr="home.png">
            <a:hlinkClick r:id="rId3" action="ppaction://hlinksldjump"/>
          </p:cNvPr>
          <p:cNvPicPr>
            <a:picLocks noChangeAspect="1"/>
          </p:cNvPicPr>
          <p:nvPr/>
        </p:nvPicPr>
        <p:blipFill>
          <a:blip r:embed="rId4" cstate="print">
            <a:duotone>
              <a:schemeClr val="accent1">
                <a:shade val="45000"/>
                <a:satMod val="135000"/>
              </a:schemeClr>
              <a:prstClr val="white"/>
            </a:duotone>
          </a:blip>
          <a:srcRect/>
          <a:stretch>
            <a:fillRect/>
          </a:stretch>
        </p:blipFill>
        <p:spPr bwMode="auto">
          <a:xfrm>
            <a:off x="8172400" y="476672"/>
            <a:ext cx="720725" cy="720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內容版面配置區 4"/>
          <p:cNvSpPr>
            <a:spLocks noGrp="1"/>
          </p:cNvSpPr>
          <p:nvPr>
            <p:ph idx="1"/>
          </p:nvPr>
        </p:nvSpPr>
        <p:spPr>
          <a:xfrm>
            <a:off x="628650" y="1439863"/>
            <a:ext cx="7886700" cy="4605337"/>
          </a:xfrm>
        </p:spPr>
        <p:txBody>
          <a:bodyPr/>
          <a:lstStyle/>
          <a:p>
            <a:pPr eaLnBrk="1" hangingPunct="1">
              <a:lnSpc>
                <a:spcPct val="150000"/>
              </a:lnSpc>
              <a:buFont typeface="Arial" charset="0"/>
              <a:buNone/>
            </a:pPr>
            <a:r>
              <a:rPr lang="en-US" altLang="zh-TW" sz="3000" smtClean="0">
                <a:latin typeface="Microsoft JhengHei" pitchFamily="34" charset="-120"/>
                <a:ea typeface="Microsoft JhengHei" pitchFamily="34" charset="-120"/>
              </a:rPr>
              <a:t>Q</a:t>
            </a:r>
            <a:r>
              <a:rPr lang="zh-TW" altLang="en-US" sz="3000" smtClean="0">
                <a:latin typeface="Microsoft JhengHei" pitchFamily="34" charset="-120"/>
                <a:ea typeface="Microsoft JhengHei" pitchFamily="34" charset="-120"/>
              </a:rPr>
              <a:t>：若從社會權角度思考，廢除偏鄉小校可能會影響哪些權利內涵？</a:t>
            </a:r>
            <a:endParaRPr lang="en-US" altLang="zh-TW" sz="3000" smtClean="0">
              <a:latin typeface="Microsoft JhengHei" pitchFamily="34" charset="-120"/>
              <a:ea typeface="Microsoft JhengHei" pitchFamily="34" charset="-120"/>
            </a:endParaRPr>
          </a:p>
          <a:p>
            <a:pPr eaLnBrk="1" hangingPunct="1">
              <a:lnSpc>
                <a:spcPct val="150000"/>
              </a:lnSpc>
              <a:buFont typeface="Arial" charset="0"/>
              <a:buNone/>
            </a:pPr>
            <a:r>
              <a:rPr lang="en-US" altLang="zh-TW" sz="3000" smtClean="0">
                <a:latin typeface="Microsoft JhengHei" pitchFamily="34" charset="-120"/>
                <a:ea typeface="Microsoft JhengHei" pitchFamily="34" charset="-120"/>
              </a:rPr>
              <a:t>A</a:t>
            </a:r>
            <a:r>
              <a:rPr lang="zh-TW" altLang="en-US" sz="3000" smtClean="0">
                <a:latin typeface="Microsoft JhengHei" pitchFamily="34" charset="-120"/>
                <a:ea typeface="Microsoft JhengHei" pitchFamily="34" charset="-120"/>
              </a:rPr>
              <a:t>：</a:t>
            </a:r>
            <a:endParaRPr lang="en-US" altLang="zh-TW" sz="3000" smtClean="0">
              <a:latin typeface="Microsoft JhengHei" pitchFamily="34" charset="-120"/>
              <a:ea typeface="Microsoft JhengHei" pitchFamily="34" charset="-120"/>
            </a:endParaRPr>
          </a:p>
          <a:p>
            <a:pPr eaLnBrk="1" hangingPunct="1">
              <a:lnSpc>
                <a:spcPct val="150000"/>
              </a:lnSpc>
              <a:buFont typeface="Arial" charset="0"/>
              <a:buAutoNum type="arabicPeriod"/>
            </a:pPr>
            <a:r>
              <a:rPr lang="zh-TW" altLang="en-US" sz="3000" smtClean="0">
                <a:latin typeface="Microsoft JhengHei" pitchFamily="34" charset="-120"/>
                <a:ea typeface="Microsoft JhengHei" pitchFamily="34" charset="-120"/>
              </a:rPr>
              <a:t>偏鄉學生受教權</a:t>
            </a:r>
            <a:endParaRPr lang="en-US" altLang="zh-TW" sz="3000" smtClean="0">
              <a:latin typeface="Microsoft JhengHei" pitchFamily="34" charset="-120"/>
              <a:ea typeface="Microsoft JhengHei" pitchFamily="34" charset="-120"/>
            </a:endParaRPr>
          </a:p>
          <a:p>
            <a:pPr eaLnBrk="1" hangingPunct="1">
              <a:lnSpc>
                <a:spcPct val="150000"/>
              </a:lnSpc>
              <a:buFont typeface="Arial" charset="0"/>
              <a:buAutoNum type="arabicPeriod"/>
            </a:pPr>
            <a:r>
              <a:rPr lang="zh-TW" altLang="en-US" sz="3000" smtClean="0">
                <a:latin typeface="Microsoft JhengHei" pitchFamily="34" charset="-120"/>
                <a:ea typeface="Microsoft JhengHei" pitchFamily="34" charset="-120"/>
              </a:rPr>
              <a:t>偏鄉文化保存權利</a:t>
            </a:r>
            <a:endParaRPr lang="en-US" altLang="zh-TW" sz="3000" smtClean="0">
              <a:latin typeface="Microsoft JhengHei" pitchFamily="34" charset="-120"/>
              <a:ea typeface="Microsoft JhengHei" pitchFamily="34" charset="-120"/>
            </a:endParaRPr>
          </a:p>
        </p:txBody>
      </p:sp>
      <p:grpSp>
        <p:nvGrpSpPr>
          <p:cNvPr id="41987" name="群組 5"/>
          <p:cNvGrpSpPr>
            <a:grpSpLocks/>
          </p:cNvGrpSpPr>
          <p:nvPr/>
        </p:nvGrpSpPr>
        <p:grpSpPr bwMode="auto">
          <a:xfrm>
            <a:off x="92075" y="57150"/>
            <a:ext cx="2743200" cy="1050925"/>
            <a:chOff x="0" y="0"/>
            <a:chExt cx="2743200" cy="1051560"/>
          </a:xfrm>
        </p:grpSpPr>
        <p:sp>
          <p:nvSpPr>
            <p:cNvPr id="7" name="框架 6"/>
            <p:cNvSpPr/>
            <p:nvPr/>
          </p:nvSpPr>
          <p:spPr>
            <a:xfrm>
              <a:off x="0" y="0"/>
              <a:ext cx="2743200" cy="1051560"/>
            </a:xfrm>
            <a:prstGeom prst="fram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chemeClr val="tx1"/>
                </a:solidFill>
              </a:endParaRPr>
            </a:p>
          </p:txBody>
        </p:sp>
        <p:sp>
          <p:nvSpPr>
            <p:cNvPr id="41989" name="文字方塊 7"/>
            <p:cNvSpPr txBox="1">
              <a:spLocks noChangeArrowheads="1"/>
            </p:cNvSpPr>
            <p:nvPr/>
          </p:nvSpPr>
          <p:spPr bwMode="auto">
            <a:xfrm>
              <a:off x="217170" y="228600"/>
              <a:ext cx="2236510" cy="584775"/>
            </a:xfrm>
            <a:prstGeom prst="rect">
              <a:avLst/>
            </a:prstGeom>
            <a:noFill/>
            <a:ln w="9525">
              <a:noFill/>
              <a:miter lim="800000"/>
              <a:headEnd/>
              <a:tailEnd/>
            </a:ln>
          </p:spPr>
          <p:txBody>
            <a:bodyPr wrap="none">
              <a:spAutoFit/>
            </a:bodyPr>
            <a:lstStyle/>
            <a:p>
              <a:r>
                <a:rPr kumimoji="0" lang="zh-TW" altLang="en-US" sz="3200" b="1">
                  <a:latin typeface="Microsoft JhengHei" pitchFamily="34" charset="-120"/>
                  <a:ea typeface="Microsoft JhengHei" pitchFamily="34" charset="-120"/>
                </a:rPr>
                <a:t>時事小考箱</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標題 1"/>
          <p:cNvSpPr>
            <a:spLocks noGrp="1"/>
          </p:cNvSpPr>
          <p:nvPr>
            <p:ph type="title"/>
          </p:nvPr>
        </p:nvSpPr>
        <p:spPr>
          <a:xfrm>
            <a:off x="628650" y="365125"/>
            <a:ext cx="7886700" cy="1058863"/>
          </a:xfrm>
        </p:spPr>
        <p:txBody>
          <a:bodyPr/>
          <a:lstStyle/>
          <a:p>
            <a:pPr eaLnBrk="1" hangingPunct="1"/>
            <a:r>
              <a:rPr lang="zh-TW" altLang="en-US" sz="3200" b="1" dirty="0" smtClean="0">
                <a:solidFill>
                  <a:srgbClr val="000000"/>
                </a:solidFill>
                <a:latin typeface="Microsoft JhengHei" pitchFamily="34" charset="-120"/>
                <a:ea typeface="Microsoft JhengHei" pitchFamily="34" charset="-120"/>
              </a:rPr>
              <a:t>四、文化權方面</a:t>
            </a:r>
            <a:endParaRPr lang="zh-TW" altLang="en-US" sz="3200" dirty="0" smtClean="0">
              <a:latin typeface="Microsoft JhengHei" pitchFamily="34" charset="-120"/>
              <a:ea typeface="Microsoft JhengHei" pitchFamily="34" charset="-120"/>
            </a:endParaRPr>
          </a:p>
        </p:txBody>
      </p:sp>
      <p:grpSp>
        <p:nvGrpSpPr>
          <p:cNvPr id="43011" name="群組 5"/>
          <p:cNvGrpSpPr>
            <a:grpSpLocks/>
          </p:cNvGrpSpPr>
          <p:nvPr/>
        </p:nvGrpSpPr>
        <p:grpSpPr bwMode="auto">
          <a:xfrm>
            <a:off x="0" y="504825"/>
            <a:ext cx="4664075" cy="808038"/>
            <a:chOff x="0" y="606218"/>
            <a:chExt cx="4663440" cy="808830"/>
          </a:xfrm>
        </p:grpSpPr>
        <p:grpSp>
          <p:nvGrpSpPr>
            <p:cNvPr id="43018" name="群組 11"/>
            <p:cNvGrpSpPr>
              <a:grpSpLocks/>
            </p:cNvGrpSpPr>
            <p:nvPr/>
          </p:nvGrpSpPr>
          <p:grpSpPr bwMode="auto">
            <a:xfrm>
              <a:off x="0" y="606218"/>
              <a:ext cx="533413" cy="808830"/>
              <a:chOff x="0" y="1277549"/>
              <a:chExt cx="533413" cy="808830"/>
            </a:xfrm>
          </p:grpSpPr>
          <p:cxnSp>
            <p:nvCxnSpPr>
              <p:cNvPr id="9" name="直線接點 8"/>
              <p:cNvCxnSpPr/>
              <p:nvPr/>
            </p:nvCxnSpPr>
            <p:spPr>
              <a:xfrm flipV="1">
                <a:off x="0" y="1643032"/>
                <a:ext cx="531740" cy="44334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520629" y="1277549"/>
                <a:ext cx="12698" cy="772281"/>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8" name="直線接點 7"/>
            <p:cNvCxnSpPr/>
            <p:nvPr/>
          </p:nvCxnSpPr>
          <p:spPr>
            <a:xfrm flipV="1">
              <a:off x="531741" y="1356252"/>
              <a:ext cx="4131699" cy="6356"/>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3" name="矩形 12"/>
          <p:cNvSpPr>
            <a:spLocks noChangeArrowheads="1"/>
          </p:cNvSpPr>
          <p:nvPr/>
        </p:nvSpPr>
        <p:spPr bwMode="auto">
          <a:xfrm>
            <a:off x="6130925" y="1711325"/>
            <a:ext cx="2746375" cy="923925"/>
          </a:xfrm>
          <a:prstGeom prst="rect">
            <a:avLst/>
          </a:prstGeom>
          <a:noFill/>
          <a:ln w="9525">
            <a:noFill/>
            <a:miter lim="800000"/>
            <a:headEnd/>
            <a:tailEnd/>
          </a:ln>
        </p:spPr>
        <p:txBody>
          <a:bodyPr>
            <a:spAutoFit/>
          </a:bodyPr>
          <a:lstStyle/>
          <a:p>
            <a:r>
              <a:rPr kumimoji="0" lang="zh-TW" altLang="en-US">
                <a:latin typeface="Microsoft JhengHei" pitchFamily="34" charset="-120"/>
                <a:ea typeface="Microsoft JhengHei" pitchFamily="34" charset="-120"/>
                <a:hlinkClick r:id="rId3"/>
              </a:rPr>
              <a:t>沒人是局外人</a:t>
            </a:r>
            <a:endParaRPr kumimoji="0" lang="zh-TW" altLang="en-US">
              <a:latin typeface="Microsoft JhengHei" pitchFamily="34" charset="-120"/>
              <a:ea typeface="Microsoft JhengHei" pitchFamily="34" charset="-120"/>
            </a:endParaRPr>
          </a:p>
          <a:p>
            <a:r>
              <a:rPr kumimoji="0" lang="zh-TW" altLang="en-US">
                <a:latin typeface="Microsoft JhengHei" pitchFamily="34" charset="-120"/>
                <a:ea typeface="Microsoft JhengHei" pitchFamily="34" charset="-120"/>
                <a:hlinkClick r:id="rId4"/>
              </a:rPr>
              <a:t>紙紮工藝 受邀前往巴黎</a:t>
            </a:r>
            <a:endParaRPr kumimoji="0" lang="en-US" altLang="zh-TW">
              <a:latin typeface="Microsoft JhengHei" pitchFamily="34" charset="-120"/>
              <a:ea typeface="Microsoft JhengHei" pitchFamily="34" charset="-120"/>
            </a:endParaRPr>
          </a:p>
          <a:p>
            <a:r>
              <a:rPr kumimoji="0" lang="zh-TW" altLang="en-US">
                <a:latin typeface="Microsoft JhengHei" pitchFamily="34" charset="-120"/>
                <a:ea typeface="Microsoft JhengHei" pitchFamily="34" charset="-120"/>
                <a:hlinkClick r:id="rId5"/>
              </a:rPr>
              <a:t>新興糊紙店</a:t>
            </a:r>
            <a:endParaRPr kumimoji="0" lang="zh-TW" altLang="en-US">
              <a:latin typeface="Microsoft JhengHei" pitchFamily="34" charset="-120"/>
              <a:ea typeface="Microsoft JhengHei" pitchFamily="34" charset="-120"/>
            </a:endParaRPr>
          </a:p>
        </p:txBody>
      </p:sp>
      <p:grpSp>
        <p:nvGrpSpPr>
          <p:cNvPr id="4" name="群組 13"/>
          <p:cNvGrpSpPr>
            <a:grpSpLocks/>
          </p:cNvGrpSpPr>
          <p:nvPr/>
        </p:nvGrpSpPr>
        <p:grpSpPr bwMode="auto">
          <a:xfrm>
            <a:off x="6127750" y="862013"/>
            <a:ext cx="2419350" cy="914400"/>
            <a:chOff x="627891" y="5719763"/>
            <a:chExt cx="2420692" cy="914400"/>
          </a:xfrm>
        </p:grpSpPr>
        <p:pic>
          <p:nvPicPr>
            <p:cNvPr id="43016" name="Picture 3" descr="C:\Users\d-edit21a\Downloads\book.png"/>
            <p:cNvPicPr>
              <a:picLocks noChangeAspect="1" noChangeArrowheads="1"/>
            </p:cNvPicPr>
            <p:nvPr/>
          </p:nvPicPr>
          <p:blipFill>
            <a:blip r:embed="rId6" cstate="print"/>
            <a:srcRect/>
            <a:stretch>
              <a:fillRect/>
            </a:stretch>
          </p:blipFill>
          <p:spPr bwMode="auto">
            <a:xfrm>
              <a:off x="627891" y="5719763"/>
              <a:ext cx="914400" cy="914400"/>
            </a:xfrm>
            <a:prstGeom prst="rect">
              <a:avLst/>
            </a:prstGeom>
            <a:noFill/>
            <a:ln w="9525">
              <a:noFill/>
              <a:miter lim="800000"/>
              <a:headEnd/>
              <a:tailEnd/>
            </a:ln>
          </p:spPr>
        </p:pic>
        <p:sp>
          <p:nvSpPr>
            <p:cNvPr id="43017" name="矩形 15"/>
            <p:cNvSpPr>
              <a:spLocks noChangeArrowheads="1"/>
            </p:cNvSpPr>
            <p:nvPr/>
          </p:nvSpPr>
          <p:spPr bwMode="auto">
            <a:xfrm>
              <a:off x="1581515" y="5992297"/>
              <a:ext cx="1467068" cy="400110"/>
            </a:xfrm>
            <a:prstGeom prst="rect">
              <a:avLst/>
            </a:prstGeom>
            <a:noFill/>
            <a:ln w="9525">
              <a:noFill/>
              <a:miter lim="800000"/>
              <a:headEnd/>
              <a:tailEnd/>
            </a:ln>
          </p:spPr>
          <p:txBody>
            <a:bodyPr wrap="none">
              <a:spAutoFit/>
            </a:bodyPr>
            <a:lstStyle/>
            <a:p>
              <a:r>
                <a:rPr kumimoji="0" lang="zh-TW" altLang="en-US" sz="2000">
                  <a:latin typeface="Microsoft JhengHei" pitchFamily="34" charset="-120"/>
                  <a:ea typeface="Microsoft JhengHei" pitchFamily="34" charset="-120"/>
                </a:rPr>
                <a:t>延伸閱讀：</a:t>
              </a:r>
              <a:endParaRPr kumimoji="0" lang="zh-TW" altLang="en-US" sz="2000">
                <a:latin typeface="Calibri" pitchFamily="34" charset="0"/>
              </a:endParaRPr>
            </a:p>
          </p:txBody>
        </p:sp>
      </p:grpSp>
      <p:pic>
        <p:nvPicPr>
          <p:cNvPr id="43014" name="圖片 16" descr="沒有人毛巾.png"/>
          <p:cNvPicPr>
            <a:picLocks noChangeAspect="1"/>
          </p:cNvPicPr>
          <p:nvPr/>
        </p:nvPicPr>
        <p:blipFill>
          <a:blip r:embed="rId7" cstate="print"/>
          <a:srcRect/>
          <a:stretch>
            <a:fillRect/>
          </a:stretch>
        </p:blipFill>
        <p:spPr bwMode="auto">
          <a:xfrm>
            <a:off x="195792" y="1382713"/>
            <a:ext cx="5824538" cy="1828800"/>
          </a:xfrm>
          <a:prstGeom prst="rect">
            <a:avLst/>
          </a:prstGeom>
          <a:noFill/>
          <a:ln w="9525">
            <a:noFill/>
            <a:miter lim="800000"/>
            <a:headEnd/>
            <a:tailEnd/>
          </a:ln>
        </p:spPr>
      </p:pic>
      <p:pic>
        <p:nvPicPr>
          <p:cNvPr id="43015" name="圖片 18" descr="1024px-HK_Sai_Ying_Pun_Queen_s_Road_West_158_Paper_Product_Houses_紙紮祭品別墅.JPG"/>
          <p:cNvPicPr>
            <a:picLocks noChangeAspect="1"/>
          </p:cNvPicPr>
          <p:nvPr/>
        </p:nvPicPr>
        <p:blipFill>
          <a:blip r:embed="rId8" cstate="print"/>
          <a:srcRect/>
          <a:stretch>
            <a:fillRect/>
          </a:stretch>
        </p:blipFill>
        <p:spPr bwMode="auto">
          <a:xfrm>
            <a:off x="3295650" y="3324225"/>
            <a:ext cx="4267200" cy="3200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nextCondLst>
                <p:cond evt="onClick" delay="0">
                  <p:tgtEl>
                    <p:spTgt spid="4"/>
                  </p:tgtEl>
                </p:cond>
              </p:nextCondLst>
            </p:seq>
          </p:childTnLst>
        </p:cTn>
      </p:par>
    </p:tnLst>
    <p:bldLst>
      <p:bldP spid="1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標題 1"/>
          <p:cNvSpPr>
            <a:spLocks noGrp="1"/>
          </p:cNvSpPr>
          <p:nvPr>
            <p:ph type="title"/>
          </p:nvPr>
        </p:nvSpPr>
        <p:spPr>
          <a:xfrm>
            <a:off x="628650" y="276225"/>
            <a:ext cx="7886700" cy="819150"/>
          </a:xfrm>
        </p:spPr>
        <p:txBody>
          <a:bodyPr/>
          <a:lstStyle/>
          <a:p>
            <a:pPr eaLnBrk="1" hangingPunct="1"/>
            <a:r>
              <a:rPr lang="zh-TW" altLang="en-US" sz="3600" b="1" dirty="0" smtClean="0">
                <a:solidFill>
                  <a:srgbClr val="000000"/>
                </a:solidFill>
                <a:latin typeface="Microsoft JhengHei" pitchFamily="34" charset="-120"/>
                <a:ea typeface="Microsoft JhengHei" pitchFamily="34" charset="-120"/>
              </a:rPr>
              <a:t>四、</a:t>
            </a:r>
            <a:r>
              <a:rPr lang="en-US" altLang="zh-TW" sz="3600" b="1" dirty="0" err="1" smtClean="0">
                <a:solidFill>
                  <a:srgbClr val="000000"/>
                </a:solidFill>
                <a:latin typeface="Microsoft JhengHei" pitchFamily="34" charset="-120"/>
                <a:ea typeface="Microsoft JhengHei" pitchFamily="34" charset="-120"/>
                <a:sym typeface="Microsoft JhengHei" pitchFamily="34" charset="-120"/>
              </a:rPr>
              <a:t>文化權</a:t>
            </a:r>
            <a:r>
              <a:rPr lang="zh-TW" altLang="en-US" sz="3600" b="1" dirty="0" smtClean="0">
                <a:solidFill>
                  <a:srgbClr val="000000"/>
                </a:solidFill>
                <a:latin typeface="Microsoft JhengHei" pitchFamily="34" charset="-120"/>
                <a:ea typeface="Microsoft JhengHei" pitchFamily="34" charset="-120"/>
                <a:sym typeface="Microsoft JhengHei" pitchFamily="34" charset="-120"/>
              </a:rPr>
              <a:t>─原住民族權利</a:t>
            </a:r>
            <a:endParaRPr lang="zh-TW" altLang="en-US" sz="3600" dirty="0" smtClean="0">
              <a:latin typeface="Microsoft JhengHei" pitchFamily="34" charset="-120"/>
              <a:ea typeface="Microsoft JhengHei" pitchFamily="34" charset="-120"/>
            </a:endParaRPr>
          </a:p>
        </p:txBody>
      </p:sp>
      <p:grpSp>
        <p:nvGrpSpPr>
          <p:cNvPr id="2" name="群組 4">
            <a:extLst>
              <a:ext uri="{FF2B5EF4-FFF2-40B4-BE49-F238E27FC236}"/>
            </a:extLst>
          </p:cNvPr>
          <p:cNvGrpSpPr/>
          <p:nvPr/>
        </p:nvGrpSpPr>
        <p:grpSpPr>
          <a:xfrm>
            <a:off x="6599023" y="1285626"/>
            <a:ext cx="2343567" cy="1839783"/>
            <a:chOff x="2920840" y="102154"/>
            <a:chExt cx="1600611" cy="1839783"/>
          </a:xfrm>
          <a:scene3d>
            <a:camera prst="orthographicFront"/>
            <a:lightRig rig="flat" dir="t"/>
          </a:scene3d>
        </p:grpSpPr>
        <p:sp>
          <p:nvSpPr>
            <p:cNvPr id="12" name="六邊形 11">
              <a:extLst>
                <a:ext uri="{FF2B5EF4-FFF2-40B4-BE49-F238E27FC236}"/>
              </a:extLst>
            </p:cNvPr>
            <p:cNvSpPr/>
            <p:nvPr/>
          </p:nvSpPr>
          <p:spPr>
            <a:xfrm rot="5400000">
              <a:off x="2801254" y="221740"/>
              <a:ext cx="1839783" cy="1600611"/>
            </a:xfrm>
            <a:prstGeom prst="hexagon">
              <a:avLst>
                <a:gd name="adj" fmla="val 25000"/>
                <a:gd name="vf" fmla="val 115470"/>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13" name="六邊形 4">
              <a:extLst>
                <a:ext uri="{FF2B5EF4-FFF2-40B4-BE49-F238E27FC236}"/>
              </a:extLst>
            </p:cNvPr>
            <p:cNvSpPr txBox="1"/>
            <p:nvPr/>
          </p:nvSpPr>
          <p:spPr>
            <a:xfrm>
              <a:off x="3096311" y="388855"/>
              <a:ext cx="1249243" cy="1266384"/>
            </a:xfrm>
            <a:prstGeom prst="rect">
              <a:avLst/>
            </a:prstGeom>
            <a:sp3d/>
          </p:spPr>
          <p:style>
            <a:lnRef idx="0">
              <a:scrgbClr r="0" g="0" b="0"/>
            </a:lnRef>
            <a:fillRef idx="0">
              <a:scrgbClr r="0" g="0" b="0"/>
            </a:fillRef>
            <a:effectRef idx="0">
              <a:scrgbClr r="0" g="0" b="0"/>
            </a:effectRef>
            <a:fontRef idx="minor">
              <a:schemeClr val="dk1"/>
            </a:fontRef>
          </p:style>
          <p:txBody>
            <a:bodyPr lIns="68580" tIns="68580" rIns="68580" bIns="68580" spcCol="1270" anchor="ctr"/>
            <a:lstStyle/>
            <a:p>
              <a:pPr algn="ctr" defTabSz="800100" fontAlgn="auto">
                <a:lnSpc>
                  <a:spcPct val="90000"/>
                </a:lnSpc>
                <a:spcAft>
                  <a:spcPct val="35000"/>
                </a:spcAft>
                <a:defRPr/>
              </a:pPr>
              <a:r>
                <a:rPr kumimoji="0" lang="zh-TW" altLang="en-US" sz="3000" dirty="0">
                  <a:latin typeface="微軟正黑體" pitchFamily="34" charset="-120"/>
                  <a:ea typeface="微軟正黑體" pitchFamily="34" charset="-120"/>
                </a:rPr>
                <a:t>原住民族教育法</a:t>
              </a:r>
            </a:p>
          </p:txBody>
        </p:sp>
      </p:grpSp>
      <p:grpSp>
        <p:nvGrpSpPr>
          <p:cNvPr id="3" name="群組 5">
            <a:extLst>
              <a:ext uri="{FF2B5EF4-FFF2-40B4-BE49-F238E27FC236}"/>
            </a:extLst>
          </p:cNvPr>
          <p:cNvGrpSpPr/>
          <p:nvPr/>
        </p:nvGrpSpPr>
        <p:grpSpPr>
          <a:xfrm>
            <a:off x="5731381" y="2847235"/>
            <a:ext cx="2343568" cy="1839783"/>
            <a:chOff x="2053198" y="1663763"/>
            <a:chExt cx="1600611" cy="1839783"/>
          </a:xfrm>
          <a:scene3d>
            <a:camera prst="orthographicFront"/>
            <a:lightRig rig="flat" dir="t"/>
          </a:scene3d>
        </p:grpSpPr>
        <p:sp>
          <p:nvSpPr>
            <p:cNvPr id="10" name="六邊形 9">
              <a:extLst>
                <a:ext uri="{FF2B5EF4-FFF2-40B4-BE49-F238E27FC236}"/>
              </a:extLst>
            </p:cNvPr>
            <p:cNvSpPr/>
            <p:nvPr/>
          </p:nvSpPr>
          <p:spPr>
            <a:xfrm rot="5400000">
              <a:off x="1933612" y="1783349"/>
              <a:ext cx="1839783" cy="1600611"/>
            </a:xfrm>
            <a:prstGeom prst="hexagon">
              <a:avLst>
                <a:gd name="adj" fmla="val 25000"/>
                <a:gd name="vf" fmla="val 115470"/>
              </a:avLst>
            </a:prstGeom>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sp>
        <p:sp>
          <p:nvSpPr>
            <p:cNvPr id="11" name="六邊形 6">
              <a:extLst>
                <a:ext uri="{FF2B5EF4-FFF2-40B4-BE49-F238E27FC236}"/>
              </a:extLst>
            </p:cNvPr>
            <p:cNvSpPr txBox="1"/>
            <p:nvPr/>
          </p:nvSpPr>
          <p:spPr>
            <a:xfrm>
              <a:off x="2213379" y="2010624"/>
              <a:ext cx="1257251" cy="1266384"/>
            </a:xfrm>
            <a:prstGeom prst="rect">
              <a:avLst/>
            </a:prstGeom>
            <a:sp3d/>
          </p:spPr>
          <p:style>
            <a:lnRef idx="0">
              <a:scrgbClr r="0" g="0" b="0"/>
            </a:lnRef>
            <a:fillRef idx="0">
              <a:scrgbClr r="0" g="0" b="0"/>
            </a:fillRef>
            <a:effectRef idx="0">
              <a:scrgbClr r="0" g="0" b="0"/>
            </a:effectRef>
            <a:fontRef idx="minor">
              <a:schemeClr val="dk1"/>
            </a:fontRef>
          </p:style>
          <p:txBody>
            <a:bodyPr lIns="68580" tIns="68580" rIns="68580" bIns="68580" spcCol="1270" anchor="ctr"/>
            <a:lstStyle/>
            <a:p>
              <a:pPr algn="ctr" defTabSz="800100" fontAlgn="auto">
                <a:lnSpc>
                  <a:spcPct val="90000"/>
                </a:lnSpc>
                <a:spcAft>
                  <a:spcPct val="35000"/>
                </a:spcAft>
                <a:defRPr/>
              </a:pPr>
              <a:r>
                <a:rPr kumimoji="0" lang="zh-TW" altLang="en-US" sz="3000" dirty="0">
                  <a:latin typeface="微軟正黑體" pitchFamily="34" charset="-120"/>
                  <a:ea typeface="微軟正黑體" pitchFamily="34" charset="-120"/>
                </a:rPr>
                <a:t>原住民族工作權保障法</a:t>
              </a:r>
            </a:p>
          </p:txBody>
        </p:sp>
      </p:grpSp>
      <p:grpSp>
        <p:nvGrpSpPr>
          <p:cNvPr id="4" name="群組 6">
            <a:extLst>
              <a:ext uri="{FF2B5EF4-FFF2-40B4-BE49-F238E27FC236}"/>
            </a:extLst>
          </p:cNvPr>
          <p:cNvGrpSpPr/>
          <p:nvPr/>
        </p:nvGrpSpPr>
        <p:grpSpPr>
          <a:xfrm>
            <a:off x="6599023" y="4408844"/>
            <a:ext cx="2343567" cy="1839783"/>
            <a:chOff x="2920840" y="3225372"/>
            <a:chExt cx="1600611" cy="1839783"/>
          </a:xfrm>
          <a:scene3d>
            <a:camera prst="orthographicFront"/>
            <a:lightRig rig="flat" dir="t"/>
          </a:scene3d>
        </p:grpSpPr>
        <p:sp>
          <p:nvSpPr>
            <p:cNvPr id="8" name="六邊形 7">
              <a:extLst>
                <a:ext uri="{FF2B5EF4-FFF2-40B4-BE49-F238E27FC236}"/>
              </a:extLst>
            </p:cNvPr>
            <p:cNvSpPr/>
            <p:nvPr/>
          </p:nvSpPr>
          <p:spPr>
            <a:xfrm rot="5400000">
              <a:off x="2801254" y="3344958"/>
              <a:ext cx="1839783" cy="1600611"/>
            </a:xfrm>
            <a:prstGeom prst="hexagon">
              <a:avLst>
                <a:gd name="adj" fmla="val 25000"/>
                <a:gd name="vf" fmla="val 115470"/>
              </a:avLst>
            </a:prstGeom>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sp>
        <p:sp>
          <p:nvSpPr>
            <p:cNvPr id="9" name="六邊形 8">
              <a:extLst>
                <a:ext uri="{FF2B5EF4-FFF2-40B4-BE49-F238E27FC236}"/>
              </a:extLst>
            </p:cNvPr>
            <p:cNvSpPr txBox="1"/>
            <p:nvPr/>
          </p:nvSpPr>
          <p:spPr>
            <a:xfrm>
              <a:off x="3096520" y="3512073"/>
              <a:ext cx="1232601" cy="1266384"/>
            </a:xfrm>
            <a:prstGeom prst="rect">
              <a:avLst/>
            </a:prstGeom>
            <a:sp3d/>
          </p:spPr>
          <p:style>
            <a:lnRef idx="0">
              <a:scrgbClr r="0" g="0" b="0"/>
            </a:lnRef>
            <a:fillRef idx="0">
              <a:scrgbClr r="0" g="0" b="0"/>
            </a:fillRef>
            <a:effectRef idx="0">
              <a:scrgbClr r="0" g="0" b="0"/>
            </a:effectRef>
            <a:fontRef idx="minor">
              <a:schemeClr val="dk1"/>
            </a:fontRef>
          </p:style>
          <p:txBody>
            <a:bodyPr lIns="68580" tIns="68580" rIns="68580" bIns="68580" spcCol="1270" anchor="ctr"/>
            <a:lstStyle/>
            <a:p>
              <a:pPr algn="ctr" defTabSz="800100" fontAlgn="auto">
                <a:lnSpc>
                  <a:spcPct val="90000"/>
                </a:lnSpc>
                <a:spcAft>
                  <a:spcPct val="35000"/>
                </a:spcAft>
                <a:defRPr/>
              </a:pPr>
              <a:r>
                <a:rPr kumimoji="0" lang="zh-TW" altLang="en-US" sz="3000" dirty="0">
                  <a:latin typeface="微軟正黑體" pitchFamily="34" charset="-120"/>
                  <a:ea typeface="微軟正黑體" pitchFamily="34" charset="-120"/>
                </a:rPr>
                <a:t>原住民族基本法</a:t>
              </a:r>
            </a:p>
          </p:txBody>
        </p:sp>
      </p:grpSp>
      <p:sp>
        <p:nvSpPr>
          <p:cNvPr id="44038" name="矩形 13"/>
          <p:cNvSpPr>
            <a:spLocks noChangeArrowheads="1"/>
          </p:cNvSpPr>
          <p:nvPr/>
        </p:nvSpPr>
        <p:spPr bwMode="auto">
          <a:xfrm>
            <a:off x="620713" y="3621088"/>
            <a:ext cx="4572000" cy="2084387"/>
          </a:xfrm>
          <a:prstGeom prst="rect">
            <a:avLst/>
          </a:prstGeom>
          <a:noFill/>
          <a:ln w="9525">
            <a:noFill/>
            <a:miter lim="800000"/>
            <a:headEnd/>
            <a:tailEnd/>
          </a:ln>
        </p:spPr>
        <p:txBody>
          <a:bodyPr>
            <a:spAutoFit/>
          </a:bodyPr>
          <a:lstStyle/>
          <a:p>
            <a:pPr>
              <a:lnSpc>
                <a:spcPct val="150000"/>
              </a:lnSpc>
            </a:pPr>
            <a:r>
              <a:rPr kumimoji="0" lang="zh-TW" altLang="en-US" sz="3000">
                <a:latin typeface="Microsoft JhengHei" pitchFamily="34" charset="-120"/>
                <a:ea typeface="Microsoft JhengHei" pitchFamily="34" charset="-120"/>
              </a:rPr>
              <a:t>群眾對著活動會場高喊口號，要求傳統領域必須完整不分公私。</a:t>
            </a:r>
          </a:p>
        </p:txBody>
      </p:sp>
      <p:grpSp>
        <p:nvGrpSpPr>
          <p:cNvPr id="44039" name="群組 15"/>
          <p:cNvGrpSpPr>
            <a:grpSpLocks/>
          </p:cNvGrpSpPr>
          <p:nvPr/>
        </p:nvGrpSpPr>
        <p:grpSpPr bwMode="auto">
          <a:xfrm>
            <a:off x="0" y="323850"/>
            <a:ext cx="5160963" cy="809625"/>
            <a:chOff x="0" y="606218"/>
            <a:chExt cx="5161547" cy="808830"/>
          </a:xfrm>
        </p:grpSpPr>
        <p:grpSp>
          <p:nvGrpSpPr>
            <p:cNvPr id="44041" name="群組 11"/>
            <p:cNvGrpSpPr>
              <a:grpSpLocks/>
            </p:cNvGrpSpPr>
            <p:nvPr/>
          </p:nvGrpSpPr>
          <p:grpSpPr bwMode="auto">
            <a:xfrm>
              <a:off x="0" y="606218"/>
              <a:ext cx="533413" cy="808830"/>
              <a:chOff x="0" y="1277549"/>
              <a:chExt cx="533413" cy="808830"/>
            </a:xfrm>
          </p:grpSpPr>
          <p:cxnSp>
            <p:nvCxnSpPr>
              <p:cNvPr id="19" name="直線接點 18"/>
              <p:cNvCxnSpPr/>
              <p:nvPr/>
            </p:nvCxnSpPr>
            <p:spPr>
              <a:xfrm flipV="1">
                <a:off x="0" y="1643902"/>
                <a:ext cx="531873" cy="44247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520759" y="1277549"/>
                <a:ext cx="12701" cy="772354"/>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18" name="直線接點 17"/>
            <p:cNvCxnSpPr/>
            <p:nvPr/>
          </p:nvCxnSpPr>
          <p:spPr>
            <a:xfrm flipV="1">
              <a:off x="531873" y="1340509"/>
              <a:ext cx="4629674" cy="22203"/>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44040" name="圖片 20" descr="沒有人毛巾.png"/>
          <p:cNvPicPr>
            <a:picLocks noChangeAspect="1"/>
          </p:cNvPicPr>
          <p:nvPr/>
        </p:nvPicPr>
        <p:blipFill>
          <a:blip r:embed="rId3" cstate="print"/>
          <a:srcRect/>
          <a:stretch>
            <a:fillRect/>
          </a:stretch>
        </p:blipFill>
        <p:spPr bwMode="auto">
          <a:xfrm>
            <a:off x="160338" y="1739900"/>
            <a:ext cx="5375275" cy="16875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49" y="365125"/>
            <a:ext cx="8300861" cy="1325563"/>
          </a:xfrm>
        </p:spPr>
        <p:txBody>
          <a:bodyPr/>
          <a:lstStyle/>
          <a:p>
            <a:r>
              <a:rPr lang="zh-TW" altLang="en-US" b="1" dirty="0" smtClean="0"/>
              <a:t>傳統領域是原住民原本生活空間</a:t>
            </a:r>
            <a:r>
              <a:rPr lang="zh-TW" altLang="en-US" dirty="0" smtClean="0"/>
              <a:t/>
            </a:r>
            <a:br>
              <a:rPr lang="zh-TW" altLang="en-US" dirty="0" smtClean="0"/>
            </a:br>
            <a:endParaRPr lang="zh-TW" altLang="en-US" dirty="0"/>
          </a:p>
        </p:txBody>
      </p:sp>
      <p:sp>
        <p:nvSpPr>
          <p:cNvPr id="3" name="內容版面配置區 2"/>
          <p:cNvSpPr>
            <a:spLocks noGrp="1"/>
          </p:cNvSpPr>
          <p:nvPr>
            <p:ph idx="1"/>
          </p:nvPr>
        </p:nvSpPr>
        <p:spPr/>
        <p:txBody>
          <a:bodyPr/>
          <a:lstStyle/>
          <a:p>
            <a:r>
              <a:rPr lang="zh-TW" altLang="en-US" dirty="0" smtClean="0"/>
              <a:t>傳統領域是指原住民傳統領域，是原住民原本的生活空間，包括部落所在地、耕地、獵場、漁場、聖地等，也包括海域與河流。原住民原本的土地制度是共有制，土地大多屬於家族、氏族或部落共同擁有，甚至幾個部落共同擁有，很少屬於私人擁有。根據十年前原民會委託學者完成的調查，目前</a:t>
            </a:r>
            <a:r>
              <a:rPr lang="en-US" altLang="zh-TW" dirty="0" smtClean="0"/>
              <a:t>16</a:t>
            </a:r>
            <a:r>
              <a:rPr lang="zh-TW" altLang="en-US" dirty="0" smtClean="0"/>
              <a:t>個原住民族的傳統領域總面積大約是</a:t>
            </a:r>
            <a:r>
              <a:rPr lang="en-US" altLang="zh-TW" dirty="0" smtClean="0"/>
              <a:t>180</a:t>
            </a:r>
            <a:r>
              <a:rPr lang="zh-TW" altLang="en-US" dirty="0" smtClean="0"/>
              <a:t>萬公頃，主要包括中央山脈及東部地區。</a:t>
            </a:r>
          </a:p>
          <a:p>
            <a:endParaRPr lang="zh-TW" alt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descr="傳統領域.jpg"/>
          <p:cNvPicPr>
            <a:picLocks noGrp="1" noChangeAspect="1"/>
          </p:cNvPicPr>
          <p:nvPr>
            <p:ph idx="1"/>
          </p:nvPr>
        </p:nvPicPr>
        <p:blipFill>
          <a:blip r:embed="rId2"/>
          <a:stretch>
            <a:fillRect/>
          </a:stretch>
        </p:blipFill>
        <p:spPr>
          <a:xfrm>
            <a:off x="1521928" y="158044"/>
            <a:ext cx="6233539" cy="6524978"/>
          </a:xfr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628650" y="530578"/>
            <a:ext cx="7886700" cy="5646385"/>
          </a:xfrm>
        </p:spPr>
        <p:txBody>
          <a:bodyPr/>
          <a:lstStyle/>
          <a:p>
            <a:r>
              <a:rPr lang="zh-TW" altLang="en-US" b="1" dirty="0" smtClean="0"/>
              <a:t>一、土地的「所有權」不改變</a:t>
            </a:r>
            <a:endParaRPr lang="zh-TW" altLang="en-US" dirty="0" smtClean="0"/>
          </a:p>
          <a:p>
            <a:r>
              <a:rPr lang="zh-TW" altLang="en-US" dirty="0" smtClean="0"/>
              <a:t>土地被劃設為原住民傳統領域之後，不會改變土地所有權，私有地仍然是私有地，可以繼續使用，林務局的地仍然屬於林務局。</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628650" y="406400"/>
            <a:ext cx="7886700" cy="5770563"/>
          </a:xfrm>
        </p:spPr>
        <p:txBody>
          <a:bodyPr/>
          <a:lstStyle/>
          <a:p>
            <a:r>
              <a:rPr lang="zh-TW" altLang="en-US" b="1" dirty="0" smtClean="0"/>
              <a:t>二、土地的「諮商同意權」，主要影響對象是政府機關與財團</a:t>
            </a:r>
            <a:endParaRPr lang="zh-TW" altLang="en-US" dirty="0" smtClean="0"/>
          </a:p>
          <a:p>
            <a:r>
              <a:rPr lang="zh-TW" altLang="en-US" dirty="0" smtClean="0"/>
              <a:t>土地的所有權不會改變，那麼改變的是什麼呢？原住民會獲得一種最基本的、被動的「諮商同意權」，也就是說，如果土地上要進行這四項工作時，需要讓當地原住民「知道」哪些土地會被怎麼使用，並且「同意」這些土地這樣使用。</a:t>
            </a:r>
          </a:p>
          <a:p>
            <a:r>
              <a:rPr lang="en-US" altLang="zh-TW" dirty="0" smtClean="0"/>
              <a:t>(</a:t>
            </a:r>
            <a:r>
              <a:rPr lang="zh-TW" altLang="en-US" dirty="0" smtClean="0"/>
              <a:t>一</a:t>
            </a:r>
            <a:r>
              <a:rPr lang="en-US" altLang="zh-TW" dirty="0" smtClean="0"/>
              <a:t>)</a:t>
            </a:r>
            <a:r>
              <a:rPr lang="zh-TW" altLang="en-US" dirty="0" smtClean="0"/>
              <a:t>大型土地開發：蓋鐵路、纜車、港口、機場、水庫、發電廠、殯儀館、軍營等，以及「飯店」。</a:t>
            </a:r>
            <a:br>
              <a:rPr lang="zh-TW" altLang="en-US" dirty="0" smtClean="0"/>
            </a:br>
            <a:r>
              <a:rPr lang="en-US" altLang="zh-TW" dirty="0" smtClean="0"/>
              <a:t>(</a:t>
            </a:r>
            <a:r>
              <a:rPr lang="zh-TW" altLang="en-US" dirty="0" smtClean="0"/>
              <a:t>二</a:t>
            </a:r>
            <a:r>
              <a:rPr lang="en-US" altLang="zh-TW" dirty="0" smtClean="0"/>
              <a:t>)</a:t>
            </a:r>
            <a:r>
              <a:rPr lang="zh-TW" altLang="en-US" dirty="0" smtClean="0"/>
              <a:t>大型資源利用：採礦、伐木、用地下水、使用野生動物等</a:t>
            </a:r>
            <a:br>
              <a:rPr lang="zh-TW" altLang="en-US" dirty="0" smtClean="0"/>
            </a:br>
            <a:r>
              <a:rPr lang="en-US" altLang="zh-TW" dirty="0" smtClean="0"/>
              <a:t>(</a:t>
            </a:r>
            <a:r>
              <a:rPr lang="zh-TW" altLang="en-US" dirty="0" smtClean="0"/>
              <a:t>三</a:t>
            </a:r>
            <a:r>
              <a:rPr lang="en-US" altLang="zh-TW" dirty="0" smtClean="0"/>
              <a:t>)</a:t>
            </a:r>
            <a:r>
              <a:rPr lang="zh-TW" altLang="en-US" dirty="0" smtClean="0"/>
              <a:t>生態保育</a:t>
            </a:r>
            <a:br>
              <a:rPr lang="zh-TW" altLang="en-US" dirty="0" smtClean="0"/>
            </a:br>
            <a:r>
              <a:rPr lang="en-US" altLang="zh-TW" dirty="0" smtClean="0"/>
              <a:t>(</a:t>
            </a:r>
            <a:r>
              <a:rPr lang="zh-TW" altLang="en-US" dirty="0" smtClean="0"/>
              <a:t>四</a:t>
            </a:r>
            <a:r>
              <a:rPr lang="en-US" altLang="zh-TW" dirty="0" smtClean="0"/>
              <a:t>)</a:t>
            </a:r>
            <a:r>
              <a:rPr lang="zh-TW" altLang="en-US" dirty="0" smtClean="0"/>
              <a:t>學術研究</a:t>
            </a:r>
          </a:p>
          <a:p>
            <a:endParaRPr lang="zh-TW" altLang="en-US" dirty="0" smtClean="0"/>
          </a:p>
          <a:p>
            <a:endParaRPr lang="zh-TW" alt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dirty="0" smtClean="0"/>
              <a:t>仔細看看，原住民大概無法進行這些工作，一般人應該也無法進行這些工作，有能力進行這些工作的大概只有政府機關、學術單位與財團。因此，</a:t>
            </a:r>
            <a:r>
              <a:rPr lang="zh-TW" altLang="en-US" dirty="0" smtClean="0">
                <a:solidFill>
                  <a:srgbClr val="FF0000"/>
                </a:solidFill>
              </a:rPr>
              <a:t>「諮商同意權」主要影響對象是政府機關、學術單位與財團</a:t>
            </a:r>
            <a:r>
              <a:rPr lang="zh-TW" altLang="en-US" dirty="0" smtClean="0"/>
              <a:t>，對一般人沒有影響。</a:t>
            </a:r>
          </a:p>
          <a:p>
            <a:endParaRPr lang="zh-TW" alt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b="1" dirty="0" smtClean="0"/>
              <a:t>三、不影響一般人的小規模土地使用</a:t>
            </a:r>
            <a:endParaRPr lang="zh-TW" altLang="en-US" dirty="0" smtClean="0"/>
          </a:p>
          <a:p>
            <a:r>
              <a:rPr lang="zh-TW" altLang="en-US" dirty="0" smtClean="0"/>
              <a:t>「諮商同意權」主要是用來保護原住民，給原住民最基本的機會阻止影響原住民生活、剝削土地、破壞生態的「大型土地開發案」，不影響一般人的小規模土地使用，有點像多一種環評，是原住民版的環評。</a:t>
            </a:r>
          </a:p>
          <a:p>
            <a:r>
              <a:rPr lang="zh-TW" altLang="en-US" dirty="0" smtClean="0"/>
              <a:t>所以請大家不用擔心，真的沒有人需要跳海。</a:t>
            </a:r>
          </a:p>
          <a:p>
            <a:endParaRPr lang="zh-TW" alt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原住民族自治</a:t>
            </a:r>
            <a:r>
              <a:rPr lang="en-US" altLang="zh-TW" dirty="0" smtClean="0"/>
              <a:t/>
            </a:r>
            <a:br>
              <a:rPr lang="en-US" altLang="zh-TW" dirty="0" smtClean="0"/>
            </a:br>
            <a:endParaRPr lang="zh-TW" altLang="en-US" dirty="0"/>
          </a:p>
        </p:txBody>
      </p:sp>
      <p:pic>
        <p:nvPicPr>
          <p:cNvPr id="4" name="內容版面配置區 3" descr="原住民自治.png"/>
          <p:cNvPicPr>
            <a:picLocks noGrp="1" noChangeAspect="1"/>
          </p:cNvPicPr>
          <p:nvPr>
            <p:ph idx="1"/>
          </p:nvPr>
        </p:nvPicPr>
        <p:blipFill>
          <a:blip r:embed="rId2"/>
          <a:stretch>
            <a:fillRect/>
          </a:stretch>
        </p:blipFill>
        <p:spPr>
          <a:xfrm>
            <a:off x="508000" y="1004711"/>
            <a:ext cx="7958667" cy="5475111"/>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p:txBody>
          <a:bodyPr/>
          <a:lstStyle/>
          <a:p>
            <a:pPr eaLnBrk="1" hangingPunct="1"/>
            <a:r>
              <a:rPr lang="zh-TW" altLang="en-US" sz="3600" b="1" smtClean="0">
                <a:solidFill>
                  <a:srgbClr val="000000"/>
                </a:solidFill>
                <a:latin typeface="Microsoft JhengHei" pitchFamily="34" charset="-120"/>
                <a:ea typeface="Microsoft JhengHei" pitchFamily="34" charset="-120"/>
              </a:rPr>
              <a:t>一、權利主體的擴展</a:t>
            </a:r>
            <a:endParaRPr lang="zh-TW" altLang="en-US" sz="3600" smtClean="0">
              <a:latin typeface="Microsoft JhengHei" pitchFamily="34" charset="-120"/>
              <a:ea typeface="Microsoft JhengHei" pitchFamily="34" charset="-120"/>
            </a:endParaRPr>
          </a:p>
        </p:txBody>
      </p:sp>
      <p:sp>
        <p:nvSpPr>
          <p:cNvPr id="9219" name="內容版面配置區 5"/>
          <p:cNvSpPr>
            <a:spLocks noGrp="1"/>
          </p:cNvSpPr>
          <p:nvPr>
            <p:ph idx="1"/>
          </p:nvPr>
        </p:nvSpPr>
        <p:spPr>
          <a:xfrm>
            <a:off x="628650" y="1528763"/>
            <a:ext cx="7886700" cy="4351337"/>
          </a:xfrm>
        </p:spPr>
        <p:txBody>
          <a:bodyPr/>
          <a:lstStyle/>
          <a:p>
            <a:pPr eaLnBrk="1" hangingPunct="1">
              <a:lnSpc>
                <a:spcPct val="150000"/>
              </a:lnSpc>
            </a:pPr>
            <a:r>
              <a:rPr lang="zh-TW" altLang="en-US" dirty="0" smtClean="0">
                <a:latin typeface="Microsoft JhengHei" pitchFamily="34" charset="-120"/>
                <a:ea typeface="Microsoft JhengHei" pitchFamily="34" charset="-120"/>
              </a:rPr>
              <a:t>公民身分或公民權（</a:t>
            </a:r>
            <a:r>
              <a:rPr lang="en-US" altLang="zh-TW" dirty="0" smtClean="0">
                <a:latin typeface="Microsoft JhengHei" pitchFamily="34" charset="-120"/>
                <a:ea typeface="Microsoft JhengHei" pitchFamily="34" charset="-120"/>
              </a:rPr>
              <a:t>Citizenship</a:t>
            </a:r>
            <a:r>
              <a:rPr lang="zh-TW" altLang="en-US" dirty="0" smtClean="0">
                <a:latin typeface="Microsoft JhengHei" pitchFamily="34" charset="-120"/>
                <a:ea typeface="Microsoft JhengHei" pitchFamily="34" charset="-120"/>
              </a:rPr>
              <a:t>）是一種認同或身份的形式，使個人在政治社群中取得相關的社會權利和義務。</a:t>
            </a:r>
          </a:p>
          <a:p>
            <a:pPr eaLnBrk="1" hangingPunct="1"/>
            <a:endParaRPr lang="zh-TW" altLang="en-US" dirty="0" smtClean="0"/>
          </a:p>
        </p:txBody>
      </p:sp>
      <p:sp>
        <p:nvSpPr>
          <p:cNvPr id="7" name="矩形 6"/>
          <p:cNvSpPr>
            <a:spLocks noChangeArrowheads="1"/>
          </p:cNvSpPr>
          <p:nvPr/>
        </p:nvSpPr>
        <p:spPr bwMode="auto">
          <a:xfrm>
            <a:off x="3006725" y="5280025"/>
            <a:ext cx="1990725" cy="923925"/>
          </a:xfrm>
          <a:prstGeom prst="rect">
            <a:avLst/>
          </a:prstGeom>
          <a:noFill/>
          <a:ln w="9525">
            <a:noFill/>
            <a:miter lim="800000"/>
            <a:headEnd/>
            <a:tailEnd/>
          </a:ln>
        </p:spPr>
        <p:txBody>
          <a:bodyPr>
            <a:spAutoFit/>
          </a:bodyPr>
          <a:lstStyle/>
          <a:p>
            <a:r>
              <a:rPr kumimoji="0" lang="zh-TW" altLang="en-US">
                <a:latin typeface="Microsoft JhengHei" pitchFamily="34" charset="-120"/>
                <a:ea typeface="Microsoft JhengHei" pitchFamily="34" charset="-120"/>
                <a:hlinkClick r:id="rId3"/>
              </a:rPr>
              <a:t>梭倫的故事</a:t>
            </a:r>
            <a:r>
              <a:rPr kumimoji="0" lang="en-US" altLang="zh-TW">
                <a:latin typeface="Microsoft JhengHei" pitchFamily="34" charset="-120"/>
                <a:ea typeface="Microsoft JhengHei" pitchFamily="34" charset="-120"/>
                <a:hlinkClick r:id="rId3"/>
              </a:rPr>
              <a:t>1</a:t>
            </a:r>
            <a:endParaRPr kumimoji="0" lang="en-US" altLang="zh-TW">
              <a:latin typeface="Microsoft JhengHei" pitchFamily="34" charset="-120"/>
              <a:ea typeface="Microsoft JhengHei" pitchFamily="34" charset="-120"/>
            </a:endParaRPr>
          </a:p>
          <a:p>
            <a:r>
              <a:rPr kumimoji="0" lang="zh-TW" altLang="en-US">
                <a:latin typeface="Microsoft JhengHei" pitchFamily="34" charset="-120"/>
                <a:ea typeface="Microsoft JhengHei" pitchFamily="34" charset="-120"/>
                <a:hlinkClick r:id="rId4"/>
              </a:rPr>
              <a:t>梭倫的故事</a:t>
            </a:r>
            <a:r>
              <a:rPr kumimoji="0" lang="en-US" altLang="zh-TW">
                <a:latin typeface="Microsoft JhengHei" pitchFamily="34" charset="-120"/>
                <a:ea typeface="Microsoft JhengHei" pitchFamily="34" charset="-120"/>
                <a:hlinkClick r:id="rId4"/>
              </a:rPr>
              <a:t>2</a:t>
            </a:r>
            <a:endParaRPr kumimoji="0" lang="en-US" altLang="zh-TW">
              <a:latin typeface="Microsoft JhengHei" pitchFamily="34" charset="-120"/>
              <a:ea typeface="Microsoft JhengHei" pitchFamily="34" charset="-120"/>
            </a:endParaRPr>
          </a:p>
          <a:p>
            <a:r>
              <a:rPr kumimoji="0" lang="zh-TW" altLang="en-US">
                <a:latin typeface="Microsoft JhengHei" pitchFamily="34" charset="-120"/>
                <a:ea typeface="Microsoft JhengHei" pitchFamily="34" charset="-120"/>
                <a:hlinkClick r:id="rId5"/>
              </a:rPr>
              <a:t>梭倫的故事</a:t>
            </a:r>
            <a:r>
              <a:rPr kumimoji="0" lang="en-US" altLang="zh-TW">
                <a:latin typeface="Microsoft JhengHei" pitchFamily="34" charset="-120"/>
                <a:ea typeface="Microsoft JhengHei" pitchFamily="34" charset="-120"/>
                <a:hlinkClick r:id="rId5"/>
              </a:rPr>
              <a:t>3</a:t>
            </a:r>
            <a:endParaRPr kumimoji="0" lang="zh-TW" altLang="en-US">
              <a:latin typeface="Microsoft JhengHei" pitchFamily="34" charset="-120"/>
              <a:ea typeface="Microsoft JhengHei" pitchFamily="34" charset="-120"/>
            </a:endParaRPr>
          </a:p>
        </p:txBody>
      </p:sp>
      <p:grpSp>
        <p:nvGrpSpPr>
          <p:cNvPr id="2" name="群組 7"/>
          <p:cNvGrpSpPr>
            <a:grpSpLocks/>
          </p:cNvGrpSpPr>
          <p:nvPr/>
        </p:nvGrpSpPr>
        <p:grpSpPr bwMode="auto">
          <a:xfrm>
            <a:off x="641350" y="5294313"/>
            <a:ext cx="2419350" cy="914400"/>
            <a:chOff x="627891" y="5719763"/>
            <a:chExt cx="2420692" cy="914400"/>
          </a:xfrm>
        </p:grpSpPr>
        <p:pic>
          <p:nvPicPr>
            <p:cNvPr id="9230" name="Picture 3" descr="C:\Users\d-edit21a\Downloads\book.png"/>
            <p:cNvPicPr>
              <a:picLocks noChangeAspect="1" noChangeArrowheads="1"/>
            </p:cNvPicPr>
            <p:nvPr/>
          </p:nvPicPr>
          <p:blipFill>
            <a:blip r:embed="rId6" cstate="print"/>
            <a:srcRect/>
            <a:stretch>
              <a:fillRect/>
            </a:stretch>
          </p:blipFill>
          <p:spPr bwMode="auto">
            <a:xfrm>
              <a:off x="627891" y="5719763"/>
              <a:ext cx="914400" cy="914400"/>
            </a:xfrm>
            <a:prstGeom prst="rect">
              <a:avLst/>
            </a:prstGeom>
            <a:noFill/>
            <a:ln w="9525">
              <a:noFill/>
              <a:miter lim="800000"/>
              <a:headEnd/>
              <a:tailEnd/>
            </a:ln>
          </p:spPr>
        </p:pic>
        <p:sp>
          <p:nvSpPr>
            <p:cNvPr id="9231" name="矩形 9"/>
            <p:cNvSpPr>
              <a:spLocks noChangeArrowheads="1"/>
            </p:cNvSpPr>
            <p:nvPr/>
          </p:nvSpPr>
          <p:spPr bwMode="auto">
            <a:xfrm>
              <a:off x="1581515" y="5992297"/>
              <a:ext cx="1467068" cy="400110"/>
            </a:xfrm>
            <a:prstGeom prst="rect">
              <a:avLst/>
            </a:prstGeom>
            <a:noFill/>
            <a:ln w="9525">
              <a:noFill/>
              <a:miter lim="800000"/>
              <a:headEnd/>
              <a:tailEnd/>
            </a:ln>
          </p:spPr>
          <p:txBody>
            <a:bodyPr wrap="none">
              <a:spAutoFit/>
            </a:bodyPr>
            <a:lstStyle/>
            <a:p>
              <a:r>
                <a:rPr kumimoji="0" lang="zh-TW" altLang="en-US" sz="2000">
                  <a:latin typeface="Microsoft JhengHei" pitchFamily="34" charset="-120"/>
                  <a:ea typeface="Microsoft JhengHei" pitchFamily="34" charset="-120"/>
                </a:rPr>
                <a:t>延伸閱讀：</a:t>
              </a:r>
              <a:endParaRPr kumimoji="0" lang="zh-TW" altLang="en-US" sz="2000">
                <a:latin typeface="Calibri" pitchFamily="34" charset="0"/>
              </a:endParaRPr>
            </a:p>
          </p:txBody>
        </p:sp>
      </p:grpSp>
      <p:grpSp>
        <p:nvGrpSpPr>
          <p:cNvPr id="3" name="群組 22"/>
          <p:cNvGrpSpPr>
            <a:grpSpLocks/>
          </p:cNvGrpSpPr>
          <p:nvPr/>
        </p:nvGrpSpPr>
        <p:grpSpPr bwMode="auto">
          <a:xfrm>
            <a:off x="836613" y="2960688"/>
            <a:ext cx="7624762" cy="3586162"/>
            <a:chOff x="837127" y="2961326"/>
            <a:chExt cx="7623967" cy="3585898"/>
          </a:xfrm>
        </p:grpSpPr>
        <p:sp>
          <p:nvSpPr>
            <p:cNvPr id="9228" name="矩形 2"/>
            <p:cNvSpPr>
              <a:spLocks noChangeArrowheads="1"/>
            </p:cNvSpPr>
            <p:nvPr/>
          </p:nvSpPr>
          <p:spPr bwMode="auto">
            <a:xfrm>
              <a:off x="837127" y="4270788"/>
              <a:ext cx="5254580" cy="830997"/>
            </a:xfrm>
            <a:prstGeom prst="rect">
              <a:avLst/>
            </a:prstGeom>
            <a:noFill/>
            <a:ln w="9525">
              <a:noFill/>
              <a:miter lim="800000"/>
              <a:headEnd/>
              <a:tailEnd/>
            </a:ln>
          </p:spPr>
          <p:txBody>
            <a:bodyPr>
              <a:spAutoFit/>
            </a:bodyPr>
            <a:lstStyle/>
            <a:p>
              <a:r>
                <a:rPr kumimoji="0" lang="zh-TW" altLang="en-US" sz="2400">
                  <a:latin typeface="Microsoft JhengHei" pitchFamily="34" charset="-120"/>
                  <a:ea typeface="Microsoft JhengHei" pitchFamily="34" charset="-120"/>
                </a:rPr>
                <a:t>「不要因為懦弱放棄自己的自由。」</a:t>
              </a:r>
              <a:endParaRPr kumimoji="0" lang="en-US" altLang="zh-TW" sz="2400">
                <a:latin typeface="Microsoft JhengHei" pitchFamily="34" charset="-120"/>
                <a:ea typeface="Microsoft JhengHei" pitchFamily="34" charset="-120"/>
              </a:endParaRPr>
            </a:p>
            <a:p>
              <a:r>
                <a:rPr kumimoji="0" lang="zh-TW" altLang="en-US" sz="2400">
                  <a:latin typeface="Microsoft JhengHei" pitchFamily="34" charset="-120"/>
                  <a:ea typeface="Microsoft JhengHei" pitchFamily="34" charset="-120"/>
                </a:rPr>
                <a:t>                                           </a:t>
              </a:r>
              <a:r>
                <a:rPr kumimoji="0" lang="en-US" altLang="zh-TW" sz="2400">
                  <a:latin typeface="Microsoft JhengHei" pitchFamily="34" charset="-120"/>
                  <a:ea typeface="Microsoft JhengHei" pitchFamily="34" charset="-120"/>
                </a:rPr>
                <a:t>–</a:t>
              </a:r>
              <a:r>
                <a:rPr kumimoji="0" lang="zh-TW" altLang="en-US" sz="2400">
                  <a:latin typeface="Microsoft JhengHei" pitchFamily="34" charset="-120"/>
                  <a:ea typeface="Microsoft JhengHei" pitchFamily="34" charset="-120"/>
                </a:rPr>
                <a:t>梭倫的故事</a:t>
              </a:r>
            </a:p>
          </p:txBody>
        </p:sp>
        <p:pic>
          <p:nvPicPr>
            <p:cNvPr id="9229" name="圖片 10" descr="Solon.jpg"/>
            <p:cNvPicPr>
              <a:picLocks noChangeAspect="1"/>
            </p:cNvPicPr>
            <p:nvPr/>
          </p:nvPicPr>
          <p:blipFill>
            <a:blip r:embed="rId7" cstate="print"/>
            <a:srcRect b="10213"/>
            <a:stretch>
              <a:fillRect/>
            </a:stretch>
          </p:blipFill>
          <p:spPr bwMode="auto">
            <a:xfrm>
              <a:off x="6067592" y="2961326"/>
              <a:ext cx="2393502" cy="3585898"/>
            </a:xfrm>
            <a:prstGeom prst="rect">
              <a:avLst/>
            </a:prstGeom>
            <a:noFill/>
            <a:ln w="9525">
              <a:noFill/>
              <a:miter lim="800000"/>
              <a:headEnd/>
              <a:tailEnd/>
            </a:ln>
          </p:spPr>
        </p:pic>
      </p:grpSp>
      <p:grpSp>
        <p:nvGrpSpPr>
          <p:cNvPr id="9223" name="群組 21"/>
          <p:cNvGrpSpPr>
            <a:grpSpLocks/>
          </p:cNvGrpSpPr>
          <p:nvPr/>
        </p:nvGrpSpPr>
        <p:grpSpPr bwMode="auto">
          <a:xfrm>
            <a:off x="0" y="642938"/>
            <a:ext cx="6702425" cy="771525"/>
            <a:chOff x="0" y="642314"/>
            <a:chExt cx="6701742" cy="772734"/>
          </a:xfrm>
        </p:grpSpPr>
        <p:grpSp>
          <p:nvGrpSpPr>
            <p:cNvPr id="9224" name="群組 11"/>
            <p:cNvGrpSpPr>
              <a:grpSpLocks/>
            </p:cNvGrpSpPr>
            <p:nvPr/>
          </p:nvGrpSpPr>
          <p:grpSpPr bwMode="auto">
            <a:xfrm>
              <a:off x="0" y="642314"/>
              <a:ext cx="533413" cy="772734"/>
              <a:chOff x="0" y="1313645"/>
              <a:chExt cx="533413" cy="772734"/>
            </a:xfrm>
          </p:grpSpPr>
          <p:cxnSp>
            <p:nvCxnSpPr>
              <p:cNvPr id="13" name="直線接點 12"/>
              <p:cNvCxnSpPr/>
              <p:nvPr/>
            </p:nvCxnSpPr>
            <p:spPr>
              <a:xfrm flipV="1">
                <a:off x="0" y="1644362"/>
                <a:ext cx="531759" cy="44201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520647" y="1313645"/>
                <a:ext cx="12699" cy="772734"/>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18" name="直線接點 17"/>
            <p:cNvCxnSpPr/>
            <p:nvPr/>
          </p:nvCxnSpPr>
          <p:spPr>
            <a:xfrm flipV="1">
              <a:off x="531759" y="1389608"/>
              <a:ext cx="6169983" cy="11129"/>
            </a:xfrm>
            <a:prstGeom prst="line">
              <a:avLst/>
            </a:prstGeom>
            <a:ln w="19050"/>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childTnLst>
              </p:cTn>
              <p:nextCondLst>
                <p:cond evt="onClick" delay="0">
                  <p:tgtEl>
                    <p:spTgt spid="2"/>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矩形 3"/>
          <p:cNvSpPr/>
          <p:nvPr/>
        </p:nvSpPr>
        <p:spPr>
          <a:xfrm>
            <a:off x="1027289" y="1027290"/>
            <a:ext cx="7168444" cy="1754326"/>
          </a:xfrm>
          <a:prstGeom prst="rect">
            <a:avLst/>
          </a:prstGeom>
        </p:spPr>
        <p:txBody>
          <a:bodyPr wrap="square">
            <a:spAutoFit/>
          </a:bodyPr>
          <a:lstStyle/>
          <a:p>
            <a:r>
              <a:rPr lang="en-US" altLang="zh-TW" sz="3600" dirty="0" smtClean="0"/>
              <a:t>2014</a:t>
            </a:r>
            <a:r>
              <a:rPr lang="zh-TW" altLang="en-US" sz="3600" dirty="0" smtClean="0"/>
              <a:t>直轄市原住民區長改由選舉產生</a:t>
            </a:r>
            <a:r>
              <a:rPr lang="en-US" altLang="zh-TW" sz="3600" dirty="0" smtClean="0"/>
              <a:t>(</a:t>
            </a:r>
            <a:r>
              <a:rPr lang="zh-TW" altLang="en-US" sz="3600" dirty="0" smtClean="0"/>
              <a:t>桃園市的復興區、高雄市的那瑪夏區</a:t>
            </a:r>
            <a:r>
              <a:rPr lang="en-US" altLang="zh-TW" sz="3600" dirty="0" smtClean="0"/>
              <a:t>)</a:t>
            </a:r>
            <a:endParaRPr lang="zh-TW" altLang="en-US" sz="3600"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pPr>
              <a:buNone/>
            </a:pPr>
            <a:r>
              <a:rPr lang="zh-TW" altLang="en-US" dirty="0" smtClean="0"/>
              <a:t>再回到自由權</a:t>
            </a:r>
            <a:endParaRPr lang="zh-TW" alt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058" name="圖片 7" descr="tv-2393539_1920.png">
            <a:hlinkClick r:id="rId3"/>
          </p:cNvPr>
          <p:cNvPicPr>
            <a:picLocks noChangeAspect="1"/>
          </p:cNvPicPr>
          <p:nvPr/>
        </p:nvPicPr>
        <p:blipFill>
          <a:blip r:embed="rId4" cstate="print"/>
          <a:srcRect/>
          <a:stretch>
            <a:fillRect/>
          </a:stretch>
        </p:blipFill>
        <p:spPr bwMode="auto">
          <a:xfrm>
            <a:off x="1433513" y="1360488"/>
            <a:ext cx="6867525" cy="5437187"/>
          </a:xfrm>
          <a:prstGeom prst="rect">
            <a:avLst/>
          </a:prstGeom>
          <a:noFill/>
          <a:ln w="9525">
            <a:noFill/>
            <a:miter lim="800000"/>
            <a:headEnd/>
            <a:tailEnd/>
          </a:ln>
        </p:spPr>
      </p:pic>
      <p:pic>
        <p:nvPicPr>
          <p:cNvPr id="45059" name="圖片 8" descr="cb2605cebcbf87febe037ce6b0531b17 - 複製.jpg">
            <a:hlinkClick r:id="rId3"/>
          </p:cNvPr>
          <p:cNvPicPr>
            <a:picLocks noChangeAspect="1"/>
          </p:cNvPicPr>
          <p:nvPr/>
        </p:nvPicPr>
        <p:blipFill>
          <a:blip r:embed="rId5" cstate="print"/>
          <a:srcRect l="3311" t="5263" r="7076" b="3683"/>
          <a:stretch>
            <a:fillRect/>
          </a:stretch>
        </p:blipFill>
        <p:spPr bwMode="auto">
          <a:xfrm>
            <a:off x="1987550" y="1752600"/>
            <a:ext cx="2286000" cy="3325813"/>
          </a:xfrm>
          <a:prstGeom prst="rect">
            <a:avLst/>
          </a:prstGeom>
          <a:noFill/>
          <a:ln w="9525">
            <a:noFill/>
            <a:miter lim="800000"/>
            <a:headEnd/>
            <a:tailEnd/>
          </a:ln>
        </p:spPr>
      </p:pic>
      <p:sp>
        <p:nvSpPr>
          <p:cNvPr id="45060" name="矩形 9">
            <a:hlinkClick r:id="rId3"/>
          </p:cNvPr>
          <p:cNvSpPr>
            <a:spLocks noChangeArrowheads="1"/>
          </p:cNvSpPr>
          <p:nvPr/>
        </p:nvSpPr>
        <p:spPr bwMode="auto">
          <a:xfrm>
            <a:off x="1428750" y="5335588"/>
            <a:ext cx="6821488" cy="554037"/>
          </a:xfrm>
          <a:prstGeom prst="rect">
            <a:avLst/>
          </a:prstGeom>
          <a:solidFill>
            <a:schemeClr val="bg1">
              <a:alpha val="76862"/>
            </a:schemeClr>
          </a:solidFill>
          <a:ln w="9525">
            <a:noFill/>
            <a:miter lim="800000"/>
            <a:headEnd/>
            <a:tailEnd/>
          </a:ln>
        </p:spPr>
        <p:txBody>
          <a:bodyPr wrap="none">
            <a:spAutoFit/>
          </a:bodyPr>
          <a:lstStyle/>
          <a:p>
            <a:r>
              <a:rPr kumimoji="0" lang="zh-TW" altLang="en-US" sz="3000">
                <a:latin typeface="Microsoft JhengHei" pitchFamily="34" charset="-120"/>
                <a:ea typeface="Microsoft JhengHei" pitchFamily="34" charset="-120"/>
              </a:rPr>
              <a:t>桃園文創博覽會 行銷客庄特色百工百業</a:t>
            </a:r>
          </a:p>
        </p:txBody>
      </p:sp>
      <p:pic>
        <p:nvPicPr>
          <p:cNvPr id="11" name="圖片 10" descr="tung-flowers-702069_1920.jpg">
            <a:hlinkClick r:id="rId3"/>
          </p:cNvPr>
          <p:cNvPicPr>
            <a:picLocks noChangeAspect="1"/>
          </p:cNvPicPr>
          <p:nvPr/>
        </p:nvPicPr>
        <p:blipFill>
          <a:blip r:embed="rId6" cstate="print"/>
          <a:srcRect l="22196"/>
          <a:stretch>
            <a:fillRect/>
          </a:stretch>
        </p:blipFill>
        <p:spPr>
          <a:xfrm>
            <a:off x="4274669" y="1890105"/>
            <a:ext cx="3582553" cy="3069713"/>
          </a:xfrm>
          <a:prstGeom prst="rect">
            <a:avLst/>
          </a:prstGeom>
          <a:ln>
            <a:noFill/>
          </a:ln>
          <a:effectLst>
            <a:softEdge rad="112500"/>
          </a:effectLst>
        </p:spPr>
      </p:pic>
      <p:grpSp>
        <p:nvGrpSpPr>
          <p:cNvPr id="45062" name="群組 11"/>
          <p:cNvGrpSpPr>
            <a:grpSpLocks/>
          </p:cNvGrpSpPr>
          <p:nvPr/>
        </p:nvGrpSpPr>
        <p:grpSpPr bwMode="auto">
          <a:xfrm>
            <a:off x="92075" y="57150"/>
            <a:ext cx="2251075" cy="1050925"/>
            <a:chOff x="0" y="0"/>
            <a:chExt cx="2251710" cy="1051560"/>
          </a:xfrm>
        </p:grpSpPr>
        <p:sp>
          <p:nvSpPr>
            <p:cNvPr id="13" name="框架 12"/>
            <p:cNvSpPr/>
            <p:nvPr/>
          </p:nvSpPr>
          <p:spPr>
            <a:xfrm>
              <a:off x="0" y="0"/>
              <a:ext cx="2251710" cy="1051560"/>
            </a:xfrm>
            <a:prstGeom prst="fram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chemeClr val="tx1"/>
                </a:solidFill>
              </a:endParaRPr>
            </a:p>
          </p:txBody>
        </p:sp>
        <p:sp>
          <p:nvSpPr>
            <p:cNvPr id="45064" name="文字方塊 13"/>
            <p:cNvSpPr txBox="1">
              <a:spLocks noChangeArrowheads="1"/>
            </p:cNvSpPr>
            <p:nvPr/>
          </p:nvSpPr>
          <p:spPr bwMode="auto">
            <a:xfrm>
              <a:off x="217170" y="228600"/>
              <a:ext cx="1826141" cy="584775"/>
            </a:xfrm>
            <a:prstGeom prst="rect">
              <a:avLst/>
            </a:prstGeom>
            <a:noFill/>
            <a:ln w="9525">
              <a:noFill/>
              <a:miter lim="800000"/>
              <a:headEnd/>
              <a:tailEnd/>
            </a:ln>
          </p:spPr>
          <p:txBody>
            <a:bodyPr wrap="none">
              <a:spAutoFit/>
            </a:bodyPr>
            <a:lstStyle/>
            <a:p>
              <a:r>
                <a:rPr kumimoji="0" lang="zh-TW" altLang="en-US" sz="3200" b="1">
                  <a:latin typeface="Microsoft JhengHei" pitchFamily="34" charset="-120"/>
                  <a:ea typeface="Microsoft JhengHei" pitchFamily="34" charset="-120"/>
                </a:rPr>
                <a:t>生活實例</a:t>
              </a:r>
            </a:p>
          </p:txBody>
        </p:sp>
      </p:gr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28650" y="1360488"/>
            <a:ext cx="7886700" cy="4792662"/>
          </a:xfrm>
        </p:spPr>
        <p:txBody>
          <a:bodyPr/>
          <a:lstStyle/>
          <a:p>
            <a:pPr eaLnBrk="1" hangingPunct="1">
              <a:lnSpc>
                <a:spcPct val="150000"/>
              </a:lnSpc>
              <a:buFont typeface="Arial" charset="0"/>
              <a:buNone/>
            </a:pPr>
            <a:r>
              <a:rPr lang="en-US" altLang="zh-TW" sz="3000" smtClean="0">
                <a:latin typeface="Microsoft JhengHei" pitchFamily="34" charset="-120"/>
                <a:ea typeface="Microsoft JhengHei" pitchFamily="34" charset="-120"/>
              </a:rPr>
              <a:t>Q</a:t>
            </a:r>
            <a:r>
              <a:rPr lang="zh-TW" altLang="en-US" sz="3000" smtClean="0">
                <a:latin typeface="Microsoft JhengHei" pitchFamily="34" charset="-120"/>
                <a:ea typeface="Microsoft JhengHei" pitchFamily="34" charset="-120"/>
              </a:rPr>
              <a:t>：桃園市客家事務局舉辦該活動，對客家族群文化權的落實有什麼具體幫助？</a:t>
            </a:r>
            <a:endParaRPr lang="en-US" altLang="zh-TW" sz="3000" smtClean="0">
              <a:latin typeface="Microsoft JhengHei" pitchFamily="34" charset="-120"/>
              <a:ea typeface="Microsoft JhengHei" pitchFamily="34" charset="-120"/>
            </a:endParaRPr>
          </a:p>
          <a:p>
            <a:pPr eaLnBrk="1" hangingPunct="1">
              <a:lnSpc>
                <a:spcPct val="150000"/>
              </a:lnSpc>
              <a:buFont typeface="Arial" charset="0"/>
              <a:buNone/>
            </a:pPr>
            <a:r>
              <a:rPr lang="en-US" altLang="zh-TW" sz="3000" smtClean="0">
                <a:latin typeface="Microsoft JhengHei" pitchFamily="34" charset="-120"/>
                <a:ea typeface="Microsoft JhengHei" pitchFamily="34" charset="-120"/>
              </a:rPr>
              <a:t>A</a:t>
            </a:r>
            <a:r>
              <a:rPr lang="zh-TW" altLang="en-US" sz="3000" smtClean="0">
                <a:latin typeface="Microsoft JhengHei" pitchFamily="34" charset="-120"/>
                <a:ea typeface="Microsoft JhengHei" pitchFamily="34" charset="-120"/>
              </a:rPr>
              <a:t>：藉由文創活動增加其他族群對客家文化的認識，也讓年輕的客家族群有了解、接觸客家文化的機會。</a:t>
            </a:r>
            <a:endParaRPr lang="en-US" altLang="zh-TW" sz="3000" smtClean="0">
              <a:latin typeface="Microsoft JhengHei" pitchFamily="34" charset="-120"/>
              <a:ea typeface="Microsoft JhengHei" pitchFamily="34" charset="-120"/>
            </a:endParaRPr>
          </a:p>
        </p:txBody>
      </p:sp>
      <p:grpSp>
        <p:nvGrpSpPr>
          <p:cNvPr id="46083" name="群組 4"/>
          <p:cNvGrpSpPr>
            <a:grpSpLocks/>
          </p:cNvGrpSpPr>
          <p:nvPr/>
        </p:nvGrpSpPr>
        <p:grpSpPr bwMode="auto">
          <a:xfrm>
            <a:off x="92075" y="57150"/>
            <a:ext cx="2743200" cy="1050925"/>
            <a:chOff x="0" y="0"/>
            <a:chExt cx="2743200" cy="1051560"/>
          </a:xfrm>
        </p:grpSpPr>
        <p:sp>
          <p:nvSpPr>
            <p:cNvPr id="6" name="框架 5"/>
            <p:cNvSpPr/>
            <p:nvPr/>
          </p:nvSpPr>
          <p:spPr>
            <a:xfrm>
              <a:off x="0" y="0"/>
              <a:ext cx="2743200" cy="1051560"/>
            </a:xfrm>
            <a:prstGeom prst="fram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chemeClr val="tx1"/>
                </a:solidFill>
              </a:endParaRPr>
            </a:p>
          </p:txBody>
        </p:sp>
        <p:sp>
          <p:nvSpPr>
            <p:cNvPr id="46085" name="文字方塊 6"/>
            <p:cNvSpPr txBox="1">
              <a:spLocks noChangeArrowheads="1"/>
            </p:cNvSpPr>
            <p:nvPr/>
          </p:nvSpPr>
          <p:spPr bwMode="auto">
            <a:xfrm>
              <a:off x="217170" y="228600"/>
              <a:ext cx="2236510" cy="584775"/>
            </a:xfrm>
            <a:prstGeom prst="rect">
              <a:avLst/>
            </a:prstGeom>
            <a:noFill/>
            <a:ln w="9525">
              <a:noFill/>
              <a:miter lim="800000"/>
              <a:headEnd/>
              <a:tailEnd/>
            </a:ln>
          </p:spPr>
          <p:txBody>
            <a:bodyPr wrap="none">
              <a:spAutoFit/>
            </a:bodyPr>
            <a:lstStyle/>
            <a:p>
              <a:r>
                <a:rPr kumimoji="0" lang="zh-TW" altLang="en-US" sz="3200" b="1">
                  <a:latin typeface="Microsoft JhengHei" pitchFamily="34" charset="-120"/>
                  <a:ea typeface="Microsoft JhengHei" pitchFamily="34" charset="-120"/>
                </a:rPr>
                <a:t>生活小考箱</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6" name="圖片 4" descr="tv-2393539_1920.png">
            <a:hlinkClick r:id="rId3"/>
          </p:cNvPr>
          <p:cNvPicPr>
            <a:picLocks noChangeAspect="1"/>
          </p:cNvPicPr>
          <p:nvPr/>
        </p:nvPicPr>
        <p:blipFill>
          <a:blip r:embed="rId4" cstate="print"/>
          <a:srcRect/>
          <a:stretch>
            <a:fillRect/>
          </a:stretch>
        </p:blipFill>
        <p:spPr bwMode="auto">
          <a:xfrm>
            <a:off x="622300" y="385763"/>
            <a:ext cx="7872413" cy="6230937"/>
          </a:xfrm>
          <a:prstGeom prst="rect">
            <a:avLst/>
          </a:prstGeom>
          <a:noFill/>
          <a:ln w="9525">
            <a:noFill/>
            <a:miter lim="800000"/>
            <a:headEnd/>
            <a:tailEnd/>
          </a:ln>
        </p:spPr>
      </p:pic>
      <p:pic>
        <p:nvPicPr>
          <p:cNvPr id="47107" name="圖片 5" descr="cb2605cebcbf87febe037ce6b0531b17 - 複製.jpg">
            <a:hlinkClick r:id="rId3"/>
          </p:cNvPr>
          <p:cNvPicPr>
            <a:picLocks noChangeAspect="1"/>
          </p:cNvPicPr>
          <p:nvPr/>
        </p:nvPicPr>
        <p:blipFill>
          <a:blip r:embed="rId5" cstate="print"/>
          <a:srcRect l="3311" t="5263" r="7076" b="3683"/>
          <a:stretch>
            <a:fillRect/>
          </a:stretch>
        </p:blipFill>
        <p:spPr bwMode="auto">
          <a:xfrm>
            <a:off x="1095375" y="1011238"/>
            <a:ext cx="2441575" cy="3549650"/>
          </a:xfrm>
          <a:prstGeom prst="rect">
            <a:avLst/>
          </a:prstGeom>
          <a:noFill/>
          <a:ln w="9525">
            <a:noFill/>
            <a:miter lim="800000"/>
            <a:headEnd/>
            <a:tailEnd/>
          </a:ln>
        </p:spPr>
      </p:pic>
      <p:sp>
        <p:nvSpPr>
          <p:cNvPr id="47108" name="矩形 6">
            <a:hlinkClick r:id="rId3"/>
          </p:cNvPr>
          <p:cNvSpPr>
            <a:spLocks noChangeArrowheads="1"/>
          </p:cNvSpPr>
          <p:nvPr/>
        </p:nvSpPr>
        <p:spPr bwMode="auto">
          <a:xfrm>
            <a:off x="777875" y="4506913"/>
            <a:ext cx="7494588" cy="554037"/>
          </a:xfrm>
          <a:prstGeom prst="rect">
            <a:avLst/>
          </a:prstGeom>
          <a:solidFill>
            <a:schemeClr val="bg1">
              <a:alpha val="76862"/>
            </a:schemeClr>
          </a:solidFill>
          <a:ln w="9525">
            <a:noFill/>
            <a:miter lim="800000"/>
            <a:headEnd/>
            <a:tailEnd/>
          </a:ln>
        </p:spPr>
        <p:txBody>
          <a:bodyPr wrap="none">
            <a:spAutoFit/>
          </a:bodyPr>
          <a:lstStyle/>
          <a:p>
            <a:r>
              <a:rPr kumimoji="0" lang="zh-TW" altLang="en-US" sz="3000">
                <a:latin typeface="Microsoft JhengHei" pitchFamily="34" charset="-120"/>
                <a:ea typeface="Microsoft JhengHei" pitchFamily="34" charset="-120"/>
              </a:rPr>
              <a:t>林明溱自行宣布：魚池鄉邵族傳統領域無效</a:t>
            </a:r>
          </a:p>
        </p:txBody>
      </p:sp>
      <p:pic>
        <p:nvPicPr>
          <p:cNvPr id="8" name="圖片 7" descr="nantou-1742620_1920.jpg">
            <a:hlinkClick r:id="rId3"/>
          </p:cNvPr>
          <p:cNvPicPr>
            <a:picLocks noChangeAspect="1"/>
          </p:cNvPicPr>
          <p:nvPr/>
        </p:nvPicPr>
        <p:blipFill>
          <a:blip r:embed="rId6" cstate="print"/>
          <a:stretch>
            <a:fillRect/>
          </a:stretch>
        </p:blipFill>
        <p:spPr>
          <a:xfrm>
            <a:off x="3585412" y="1393609"/>
            <a:ext cx="4437844" cy="293776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p:nvPr>
        </p:nvSpPr>
        <p:spPr/>
        <p:txBody>
          <a:bodyPr/>
          <a:lstStyle/>
          <a:p>
            <a:pPr eaLnBrk="1" hangingPunct="1"/>
            <a:r>
              <a:rPr lang="zh-TW" altLang="en-US" sz="3600" b="1" dirty="0" smtClean="0">
                <a:solidFill>
                  <a:srgbClr val="000000"/>
                </a:solidFill>
                <a:latin typeface="Microsoft JhengHei" pitchFamily="34" charset="-120"/>
                <a:ea typeface="Microsoft JhengHei" pitchFamily="34" charset="-120"/>
              </a:rPr>
              <a:t>五、司法人權方面</a:t>
            </a:r>
            <a:endParaRPr lang="zh-TW" altLang="en-US" sz="3600" dirty="0" smtClean="0">
              <a:latin typeface="Microsoft JhengHei" pitchFamily="34" charset="-120"/>
              <a:ea typeface="Microsoft JhengHei" pitchFamily="34" charset="-120"/>
            </a:endParaRPr>
          </a:p>
        </p:txBody>
      </p:sp>
      <p:grpSp>
        <p:nvGrpSpPr>
          <p:cNvPr id="48131" name="群組 5"/>
          <p:cNvGrpSpPr>
            <a:grpSpLocks/>
          </p:cNvGrpSpPr>
          <p:nvPr/>
        </p:nvGrpSpPr>
        <p:grpSpPr bwMode="auto">
          <a:xfrm>
            <a:off x="0" y="673100"/>
            <a:ext cx="5160963" cy="809625"/>
            <a:chOff x="0" y="606218"/>
            <a:chExt cx="5161547" cy="808830"/>
          </a:xfrm>
        </p:grpSpPr>
        <p:grpSp>
          <p:nvGrpSpPr>
            <p:cNvPr id="48134" name="群組 11"/>
            <p:cNvGrpSpPr>
              <a:grpSpLocks/>
            </p:cNvGrpSpPr>
            <p:nvPr/>
          </p:nvGrpSpPr>
          <p:grpSpPr bwMode="auto">
            <a:xfrm>
              <a:off x="0" y="606218"/>
              <a:ext cx="533413" cy="808830"/>
              <a:chOff x="0" y="1277549"/>
              <a:chExt cx="533413" cy="808830"/>
            </a:xfrm>
          </p:grpSpPr>
          <p:cxnSp>
            <p:nvCxnSpPr>
              <p:cNvPr id="9" name="直線接點 8"/>
              <p:cNvCxnSpPr/>
              <p:nvPr/>
            </p:nvCxnSpPr>
            <p:spPr>
              <a:xfrm flipV="1">
                <a:off x="0" y="1643902"/>
                <a:ext cx="531873" cy="44247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520759" y="1277549"/>
                <a:ext cx="12701" cy="772354"/>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8" name="直線接點 7"/>
            <p:cNvCxnSpPr/>
            <p:nvPr/>
          </p:nvCxnSpPr>
          <p:spPr>
            <a:xfrm flipV="1">
              <a:off x="531873" y="1340509"/>
              <a:ext cx="4629674" cy="22203"/>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48132" name="圖片 10" descr="89fb2b97d490d25de51b6d01e00e303f.jpg"/>
          <p:cNvPicPr>
            <a:picLocks noChangeAspect="1"/>
          </p:cNvPicPr>
          <p:nvPr/>
        </p:nvPicPr>
        <p:blipFill>
          <a:blip r:embed="rId3" cstate="print">
            <a:clrChange>
              <a:clrFrom>
                <a:srgbClr val="FFFFFF"/>
              </a:clrFrom>
              <a:clrTo>
                <a:srgbClr val="FFFFFF">
                  <a:alpha val="0"/>
                </a:srgbClr>
              </a:clrTo>
            </a:clrChange>
          </a:blip>
          <a:srcRect l="7957" t="8623" r="19150" b="8438"/>
          <a:stretch>
            <a:fillRect/>
          </a:stretch>
        </p:blipFill>
        <p:spPr bwMode="auto">
          <a:xfrm>
            <a:off x="6958013" y="4370388"/>
            <a:ext cx="2185987" cy="2487612"/>
          </a:xfrm>
          <a:prstGeom prst="rect">
            <a:avLst/>
          </a:prstGeom>
          <a:noFill/>
          <a:ln w="9525">
            <a:noFill/>
            <a:miter lim="800000"/>
            <a:headEnd/>
            <a:tailEnd/>
          </a:ln>
        </p:spPr>
      </p:pic>
      <p:sp>
        <p:nvSpPr>
          <p:cNvPr id="5" name="內容版面配置區 4"/>
          <p:cNvSpPr>
            <a:spLocks noGrp="1"/>
          </p:cNvSpPr>
          <p:nvPr>
            <p:ph idx="1"/>
          </p:nvPr>
        </p:nvSpPr>
        <p:spPr>
          <a:xfrm>
            <a:off x="544513" y="1720850"/>
            <a:ext cx="7035800" cy="4432300"/>
          </a:xfrm>
        </p:spPr>
        <p:txBody>
          <a:bodyPr/>
          <a:lstStyle/>
          <a:p>
            <a:pPr eaLnBrk="1" hangingPunct="1">
              <a:lnSpc>
                <a:spcPct val="150000"/>
              </a:lnSpc>
            </a:pPr>
            <a:r>
              <a:rPr lang="zh-TW" altLang="en-US" sz="3000" smtClean="0">
                <a:latin typeface="Microsoft JhengHei" pitchFamily="34" charset="-120"/>
                <a:ea typeface="Microsoft JhengHei" pitchFamily="34" charset="-120"/>
              </a:rPr>
              <a:t>當人民受到他人不法之侵害時，國家司法機關必須提供其尋求救濟的管道，以保護其合法的權利。</a:t>
            </a:r>
            <a:endParaRPr lang="en-US" altLang="zh-TW" sz="3000" smtClean="0">
              <a:latin typeface="Microsoft JhengHei" pitchFamily="34" charset="-120"/>
              <a:ea typeface="Microsoft JhengHei" pitchFamily="34" charset="-120"/>
            </a:endParaRPr>
          </a:p>
          <a:p>
            <a:pPr eaLnBrk="1" hangingPunct="1">
              <a:lnSpc>
                <a:spcPct val="150000"/>
              </a:lnSpc>
            </a:pPr>
            <a:r>
              <a:rPr lang="zh-TW" altLang="en-US" sz="3000" smtClean="0">
                <a:latin typeface="Microsoft JhengHei" pitchFamily="34" charset="-120"/>
                <a:ea typeface="Microsoft JhengHei" pitchFamily="34" charset="-120"/>
              </a:rPr>
              <a:t>常見的的爭議來自於對被告的權利保障，以及對身心障礙者的保護。</a:t>
            </a:r>
          </a:p>
          <a:p>
            <a:pPr eaLnBrk="1" hangingPunct="1"/>
            <a:endParaRPr lang="zh-TW" altLang="en-US" sz="3000" smtClean="0">
              <a:latin typeface="Microsoft JhengHei" pitchFamily="34" charset="-120"/>
              <a:ea typeface="Microsoft JhengHei"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內容版面配置區 7"/>
          <p:cNvSpPr>
            <a:spLocks noGrp="1"/>
          </p:cNvSpPr>
          <p:nvPr>
            <p:ph idx="1"/>
          </p:nvPr>
        </p:nvSpPr>
        <p:spPr>
          <a:xfrm>
            <a:off x="220663" y="1023938"/>
            <a:ext cx="8756650" cy="4986337"/>
          </a:xfrm>
        </p:spPr>
        <p:txBody>
          <a:bodyPr/>
          <a:lstStyle/>
          <a:p>
            <a:pPr eaLnBrk="1" hangingPunct="1">
              <a:lnSpc>
                <a:spcPct val="150000"/>
              </a:lnSpc>
            </a:pPr>
            <a:r>
              <a:rPr lang="zh-TW" altLang="en-US" smtClean="0">
                <a:latin typeface="Microsoft JhengHei" pitchFamily="34" charset="-120"/>
                <a:ea typeface="Microsoft JhengHei" pitchFamily="34" charset="-120"/>
              </a:rPr>
              <a:t>刑法第 </a:t>
            </a:r>
            <a:r>
              <a:rPr lang="en-US" altLang="zh-TW" smtClean="0">
                <a:latin typeface="Microsoft JhengHei" pitchFamily="34" charset="-120"/>
                <a:ea typeface="Microsoft JhengHei" pitchFamily="34" charset="-120"/>
              </a:rPr>
              <a:t>19 </a:t>
            </a:r>
            <a:r>
              <a:rPr lang="zh-TW" altLang="en-US" smtClean="0">
                <a:latin typeface="Microsoft JhengHei" pitchFamily="34" charset="-120"/>
                <a:ea typeface="Microsoft JhengHei" pitchFamily="34" charset="-120"/>
              </a:rPr>
              <a:t>條 </a:t>
            </a:r>
            <a:br>
              <a:rPr lang="zh-TW" altLang="en-US" smtClean="0">
                <a:latin typeface="Microsoft JhengHei" pitchFamily="34" charset="-120"/>
                <a:ea typeface="Microsoft JhengHei" pitchFamily="34" charset="-120"/>
              </a:rPr>
            </a:br>
            <a:r>
              <a:rPr lang="zh-TW" altLang="en-US" smtClean="0">
                <a:latin typeface="Microsoft JhengHei" pitchFamily="34" charset="-120"/>
                <a:ea typeface="Microsoft JhengHei" pitchFamily="34" charset="-120"/>
              </a:rPr>
              <a:t>行為時因精神障礙或其他心智缺陷，致不能辨識其行為違法或欠缺依其辨識而行為之能力者，不罰。</a:t>
            </a:r>
            <a:br>
              <a:rPr lang="zh-TW" altLang="en-US" smtClean="0">
                <a:latin typeface="Microsoft JhengHei" pitchFamily="34" charset="-120"/>
                <a:ea typeface="Microsoft JhengHei" pitchFamily="34" charset="-120"/>
              </a:rPr>
            </a:br>
            <a:r>
              <a:rPr lang="zh-TW" altLang="en-US" smtClean="0">
                <a:latin typeface="Microsoft JhengHei" pitchFamily="34" charset="-120"/>
                <a:ea typeface="Microsoft JhengHei" pitchFamily="34" charset="-120"/>
              </a:rPr>
              <a:t>行為時因前項之原因，致其辨識行為違法或依其辨識而行為之能力，顯著減低者，得減輕其刑。</a:t>
            </a:r>
            <a:br>
              <a:rPr lang="zh-TW" altLang="en-US" smtClean="0">
                <a:latin typeface="Microsoft JhengHei" pitchFamily="34" charset="-120"/>
                <a:ea typeface="Microsoft JhengHei" pitchFamily="34" charset="-120"/>
              </a:rPr>
            </a:br>
            <a:r>
              <a:rPr lang="zh-TW" altLang="en-US" smtClean="0">
                <a:latin typeface="Microsoft JhengHei" pitchFamily="34" charset="-120"/>
                <a:ea typeface="Microsoft JhengHei" pitchFamily="34" charset="-120"/>
              </a:rPr>
              <a:t>前二項規定，於因故意或過失自行招致者，不適用之。</a:t>
            </a:r>
          </a:p>
          <a:p>
            <a:pPr eaLnBrk="1" hangingPunct="1">
              <a:lnSpc>
                <a:spcPct val="150000"/>
              </a:lnSpc>
            </a:pPr>
            <a:endParaRPr lang="zh-TW" altLang="en-US" smtClean="0">
              <a:latin typeface="Microsoft JhengHei" pitchFamily="34" charset="-120"/>
              <a:ea typeface="Microsoft JhengHei" pitchFamily="34" charset="-120"/>
            </a:endParaRPr>
          </a:p>
        </p:txBody>
      </p:sp>
      <p:pic>
        <p:nvPicPr>
          <p:cNvPr id="49155" name="圖片 8" descr="一張含有 螢幕擷取畫面 的圖片&#10;&#10;描述是以非常高的可信度產生"/>
          <p:cNvPicPr>
            <a:picLocks noChangeAspect="1"/>
          </p:cNvPicPr>
          <p:nvPr/>
        </p:nvPicPr>
        <p:blipFill>
          <a:blip r:embed="rId2" cstate="print"/>
          <a:srcRect/>
          <a:stretch>
            <a:fillRect/>
          </a:stretch>
        </p:blipFill>
        <p:spPr bwMode="auto">
          <a:xfrm>
            <a:off x="2492375" y="4960938"/>
            <a:ext cx="6097588" cy="1771650"/>
          </a:xfrm>
          <a:prstGeom prst="rect">
            <a:avLst/>
          </a:prstGeom>
          <a:noFill/>
          <a:ln w="9525">
            <a:noFill/>
            <a:miter lim="800000"/>
            <a:headEnd/>
            <a:tailEnd/>
          </a:ln>
        </p:spPr>
      </p:pic>
      <p:grpSp>
        <p:nvGrpSpPr>
          <p:cNvPr id="49156" name="群組 5"/>
          <p:cNvGrpSpPr>
            <a:grpSpLocks/>
          </p:cNvGrpSpPr>
          <p:nvPr/>
        </p:nvGrpSpPr>
        <p:grpSpPr bwMode="auto">
          <a:xfrm>
            <a:off x="92075" y="57150"/>
            <a:ext cx="2251075" cy="1050925"/>
            <a:chOff x="0" y="0"/>
            <a:chExt cx="2251710" cy="1051560"/>
          </a:xfrm>
        </p:grpSpPr>
        <p:sp>
          <p:nvSpPr>
            <p:cNvPr id="10" name="框架 9"/>
            <p:cNvSpPr/>
            <p:nvPr/>
          </p:nvSpPr>
          <p:spPr>
            <a:xfrm>
              <a:off x="0" y="0"/>
              <a:ext cx="2251710" cy="1051560"/>
            </a:xfrm>
            <a:prstGeom prst="fram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chemeClr val="tx1"/>
                </a:solidFill>
              </a:endParaRPr>
            </a:p>
          </p:txBody>
        </p:sp>
        <p:sp>
          <p:nvSpPr>
            <p:cNvPr id="49158" name="文字方塊 10"/>
            <p:cNvSpPr txBox="1">
              <a:spLocks noChangeArrowheads="1"/>
            </p:cNvSpPr>
            <p:nvPr/>
          </p:nvSpPr>
          <p:spPr bwMode="auto">
            <a:xfrm>
              <a:off x="217170" y="228600"/>
              <a:ext cx="1826141" cy="584775"/>
            </a:xfrm>
            <a:prstGeom prst="rect">
              <a:avLst/>
            </a:prstGeom>
            <a:noFill/>
            <a:ln w="9525">
              <a:noFill/>
              <a:miter lim="800000"/>
              <a:headEnd/>
              <a:tailEnd/>
            </a:ln>
          </p:spPr>
          <p:txBody>
            <a:bodyPr wrap="none">
              <a:spAutoFit/>
            </a:bodyPr>
            <a:lstStyle/>
            <a:p>
              <a:r>
                <a:rPr kumimoji="0" lang="zh-TW" altLang="en-US" sz="3200" b="1">
                  <a:latin typeface="Microsoft JhengHei" pitchFamily="34" charset="-120"/>
                  <a:ea typeface="Microsoft JhengHei" pitchFamily="34" charset="-120"/>
                </a:rPr>
                <a:t>時事議題</a:t>
              </a:r>
            </a:p>
          </p:txBody>
        </p:sp>
      </p:gr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628650" y="1192213"/>
            <a:ext cx="8310563" cy="5072062"/>
          </a:xfrm>
        </p:spPr>
        <p:txBody>
          <a:bodyPr/>
          <a:lstStyle/>
          <a:p>
            <a:pPr eaLnBrk="1" hangingPunct="1">
              <a:lnSpc>
                <a:spcPct val="150000"/>
              </a:lnSpc>
            </a:pPr>
            <a:r>
              <a:rPr lang="zh-TW" altLang="en-US" sz="3000" smtClean="0">
                <a:latin typeface="Microsoft JhengHei" pitchFamily="34" charset="-120"/>
                <a:ea typeface="Microsoft JhengHei" pitchFamily="34" charset="-120"/>
              </a:rPr>
              <a:t>精神疾病難以診斷與治療，因此注重人權的國家，在刑罰上會對身心障礙者予以寬容。</a:t>
            </a:r>
            <a:endParaRPr lang="en-US" altLang="zh-TW" sz="3000" smtClean="0">
              <a:latin typeface="Microsoft JhengHei" pitchFamily="34" charset="-120"/>
              <a:ea typeface="Microsoft JhengHei" pitchFamily="34" charset="-120"/>
            </a:endParaRPr>
          </a:p>
          <a:p>
            <a:pPr eaLnBrk="1" hangingPunct="1">
              <a:lnSpc>
                <a:spcPct val="150000"/>
              </a:lnSpc>
            </a:pPr>
            <a:r>
              <a:rPr lang="zh-TW" altLang="en-US" sz="3000" smtClean="0">
                <a:latin typeface="Microsoft JhengHei" pitchFamily="34" charset="-120"/>
                <a:ea typeface="Microsoft JhengHei" pitchFamily="34" charset="-120"/>
              </a:rPr>
              <a:t>然而，近年來我國發生了重大凶殺案，兇手在法庭上被鑑定出精神疾病，被法官判決減刑，使國人甚不諒解，或認為是假借疾病之名行兇狠之事。</a:t>
            </a:r>
            <a:endParaRPr lang="en-US" altLang="zh-TW" sz="3000" smtClean="0">
              <a:latin typeface="Microsoft JhengHei" pitchFamily="34" charset="-120"/>
              <a:ea typeface="Microsoft JhengHei" pitchFamily="34" charset="-120"/>
            </a:endParaRPr>
          </a:p>
        </p:txBody>
      </p:sp>
      <p:grpSp>
        <p:nvGrpSpPr>
          <p:cNvPr id="50179" name="群組 5"/>
          <p:cNvGrpSpPr>
            <a:grpSpLocks/>
          </p:cNvGrpSpPr>
          <p:nvPr/>
        </p:nvGrpSpPr>
        <p:grpSpPr bwMode="auto">
          <a:xfrm>
            <a:off x="92075" y="57150"/>
            <a:ext cx="2251075" cy="1050925"/>
            <a:chOff x="0" y="0"/>
            <a:chExt cx="2251710" cy="1051560"/>
          </a:xfrm>
        </p:grpSpPr>
        <p:sp>
          <p:nvSpPr>
            <p:cNvPr id="7" name="框架 6"/>
            <p:cNvSpPr/>
            <p:nvPr/>
          </p:nvSpPr>
          <p:spPr>
            <a:xfrm>
              <a:off x="0" y="0"/>
              <a:ext cx="2251710" cy="1051560"/>
            </a:xfrm>
            <a:prstGeom prst="fram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solidFill>
                  <a:schemeClr val="tx1"/>
                </a:solidFill>
              </a:endParaRPr>
            </a:p>
          </p:txBody>
        </p:sp>
        <p:sp>
          <p:nvSpPr>
            <p:cNvPr id="50181" name="文字方塊 7"/>
            <p:cNvSpPr txBox="1">
              <a:spLocks noChangeArrowheads="1"/>
            </p:cNvSpPr>
            <p:nvPr/>
          </p:nvSpPr>
          <p:spPr bwMode="auto">
            <a:xfrm>
              <a:off x="217170" y="228600"/>
              <a:ext cx="1826141" cy="584775"/>
            </a:xfrm>
            <a:prstGeom prst="rect">
              <a:avLst/>
            </a:prstGeom>
            <a:noFill/>
            <a:ln w="9525">
              <a:noFill/>
              <a:miter lim="800000"/>
              <a:headEnd/>
              <a:tailEnd/>
            </a:ln>
          </p:spPr>
          <p:txBody>
            <a:bodyPr wrap="none">
              <a:spAutoFit/>
            </a:bodyPr>
            <a:lstStyle/>
            <a:p>
              <a:r>
                <a:rPr kumimoji="0" lang="zh-TW" altLang="en-US" sz="3200" b="1">
                  <a:latin typeface="Microsoft JhengHei" pitchFamily="34" charset="-120"/>
                  <a:ea typeface="Microsoft JhengHei" pitchFamily="34" charset="-120"/>
                </a:rPr>
                <a:t>議題剖析</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628650" y="417689"/>
            <a:ext cx="7886700" cy="5759274"/>
          </a:xfrm>
        </p:spPr>
        <p:txBody>
          <a:bodyPr/>
          <a:lstStyle/>
          <a:p>
            <a:r>
              <a:rPr lang="en-US" altLang="zh-TW" b="1" dirty="0" smtClean="0"/>
              <a:t>2016</a:t>
            </a:r>
            <a:r>
              <a:rPr lang="zh-TW" altLang="en-US" b="1" dirty="0" smtClean="0"/>
              <a:t>年臺北市內湖隨機殺人事件</a:t>
            </a:r>
            <a:r>
              <a:rPr lang="zh-TW" altLang="en-US" dirty="0" smtClean="0"/>
              <a:t>為</a:t>
            </a:r>
            <a:r>
              <a:rPr lang="en-US" altLang="zh-TW" dirty="0" smtClean="0"/>
              <a:t>2016</a:t>
            </a:r>
            <a:r>
              <a:rPr lang="zh-TW" altLang="en-US" dirty="0" smtClean="0"/>
              <a:t>年</a:t>
            </a:r>
            <a:r>
              <a:rPr lang="en-US" altLang="zh-TW" dirty="0" smtClean="0"/>
              <a:t>3</a:t>
            </a:r>
            <a:r>
              <a:rPr lang="zh-TW" altLang="en-US" dirty="0" smtClean="0"/>
              <a:t>月</a:t>
            </a:r>
            <a:r>
              <a:rPr lang="en-US" altLang="zh-TW" dirty="0" smtClean="0"/>
              <a:t>28</a:t>
            </a:r>
            <a:r>
              <a:rPr lang="zh-TW" altLang="en-US" dirty="0" smtClean="0"/>
              <a:t>日上午</a:t>
            </a:r>
            <a:r>
              <a:rPr lang="en-US" altLang="zh-TW" dirty="0" smtClean="0"/>
              <a:t>11</a:t>
            </a:r>
            <a:r>
              <a:rPr lang="zh-TW" altLang="en-US" dirty="0" smtClean="0"/>
              <a:t>時許發生於</a:t>
            </a:r>
            <a:r>
              <a:rPr lang="zh-TW" altLang="en-US" dirty="0" smtClean="0">
                <a:hlinkClick r:id="rId2" tooltip="臺灣"/>
              </a:rPr>
              <a:t>臺灣</a:t>
            </a:r>
            <a:r>
              <a:rPr lang="zh-TW" altLang="en-US" dirty="0" smtClean="0">
                <a:hlinkClick r:id="rId3" tooltip="臺北市"/>
              </a:rPr>
              <a:t>臺北市</a:t>
            </a:r>
            <a:r>
              <a:rPr lang="zh-TW" altLang="en-US" dirty="0" smtClean="0">
                <a:hlinkClick r:id="rId4" tooltip="內湖區"/>
              </a:rPr>
              <a:t>內湖區</a:t>
            </a:r>
            <a:r>
              <a:rPr lang="zh-TW" altLang="en-US" dirty="0" smtClean="0"/>
              <a:t>的一宗</a:t>
            </a:r>
            <a:r>
              <a:rPr lang="zh-TW" altLang="en-US" dirty="0" smtClean="0">
                <a:hlinkClick r:id="rId5" tooltip="隨機殺人"/>
              </a:rPr>
              <a:t>隨機殺人</a:t>
            </a:r>
            <a:r>
              <a:rPr lang="zh-TW" altLang="en-US" dirty="0" smtClean="0"/>
              <a:t>事件，造成一名</a:t>
            </a:r>
            <a:r>
              <a:rPr lang="en-US" altLang="zh-TW" dirty="0" smtClean="0"/>
              <a:t>4</a:t>
            </a:r>
            <a:r>
              <a:rPr lang="zh-TW" altLang="en-US" dirty="0" smtClean="0"/>
              <a:t>歲女童死亡</a:t>
            </a:r>
            <a:endParaRPr lang="en-US" altLang="zh-TW" dirty="0" smtClean="0"/>
          </a:p>
          <a:p>
            <a:r>
              <a:rPr lang="zh-TW" altLang="en-US" dirty="0" smtClean="0"/>
              <a:t>兇嫌王景玉（</a:t>
            </a:r>
            <a:r>
              <a:rPr lang="en-US" altLang="zh-TW" dirty="0" smtClean="0"/>
              <a:t>33</a:t>
            </a:r>
            <a:r>
              <a:rPr lang="zh-TW" altLang="en-US" dirty="0" smtClean="0"/>
              <a:t>歲），</a:t>
            </a:r>
            <a:r>
              <a:rPr lang="zh-TW" altLang="en-US" dirty="0" smtClean="0">
                <a:hlinkClick r:id="rId6" tooltip="失業"/>
              </a:rPr>
              <a:t>失業</a:t>
            </a:r>
            <a:r>
              <a:rPr lang="zh-TW" altLang="en-US" dirty="0" smtClean="0"/>
              <a:t>十多年，與母親擔任清潔工的薪水度日，並曾在專門收容精神病患的</a:t>
            </a:r>
            <a:r>
              <a:rPr lang="zh-TW" altLang="en-US" dirty="0" smtClean="0">
                <a:hlinkClick r:id="rId7" tooltip="台北市立聯合醫院"/>
              </a:rPr>
              <a:t>台北市立聯合醫院</a:t>
            </a:r>
            <a:r>
              <a:rPr lang="zh-TW" altLang="en-US" dirty="0" smtClean="0"/>
              <a:t>松德院區就診</a:t>
            </a:r>
            <a:endParaRPr lang="en-US" altLang="zh-TW" dirty="0" smtClean="0"/>
          </a:p>
          <a:p>
            <a:r>
              <a:rPr lang="zh-TW" altLang="en-US" dirty="0" smtClean="0"/>
              <a:t>王景玉突然當著小燈泡母親的面，自後方持菜刀對小燈泡頸部猛砍，導致小燈泡當場頭身分離、倒地死亡</a:t>
            </a:r>
            <a:endParaRPr lang="en-US" altLang="zh-TW" dirty="0" smtClean="0"/>
          </a:p>
          <a:p>
            <a:r>
              <a:rPr lang="zh-TW" altLang="en-US" dirty="0" smtClean="0"/>
              <a:t>他罹患</a:t>
            </a:r>
            <a:r>
              <a:rPr lang="zh-TW" altLang="en-US" dirty="0" smtClean="0">
                <a:hlinkClick r:id="rId8" tooltip="思覺失調症"/>
              </a:rPr>
              <a:t>思覺失調症</a:t>
            </a:r>
            <a:r>
              <a:rPr lang="zh-TW" altLang="en-US" dirty="0" smtClean="0"/>
              <a:t>，依據已有國內法效力的</a:t>
            </a:r>
            <a:r>
              <a:rPr lang="zh-TW" altLang="en-US" dirty="0" smtClean="0">
                <a:hlinkClick r:id="rId9" tooltip="兩公約"/>
              </a:rPr>
              <a:t>兩公約</a:t>
            </a:r>
            <a:r>
              <a:rPr lang="zh-TW" altLang="en-US" dirty="0" smtClean="0"/>
              <a:t>中不得對精神障礙者判處死刑的規定，沒有判處死刑</a:t>
            </a:r>
            <a:endParaRPr lang="zh-TW" alt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內容版面配置區 2"/>
          <p:cNvSpPr>
            <a:spLocks noGrp="1"/>
          </p:cNvSpPr>
          <p:nvPr>
            <p:ph idx="1"/>
          </p:nvPr>
        </p:nvSpPr>
        <p:spPr>
          <a:xfrm>
            <a:off x="628650" y="628650"/>
            <a:ext cx="7886700" cy="5570538"/>
          </a:xfrm>
        </p:spPr>
        <p:txBody>
          <a:bodyPr/>
          <a:lstStyle/>
          <a:p>
            <a:pPr eaLnBrk="1" hangingPunct="1">
              <a:lnSpc>
                <a:spcPct val="150000"/>
              </a:lnSpc>
            </a:pPr>
            <a:r>
              <a:rPr lang="zh-TW" altLang="en-US" sz="3000" smtClean="0">
                <a:latin typeface="Microsoft JhengHei" pitchFamily="34" charset="-120"/>
                <a:ea typeface="Microsoft JhengHei" pitchFamily="34" charset="-120"/>
              </a:rPr>
              <a:t>事實上，精神疾病國人理解極少，常常有汙名的情況發生，若因個案而廢除相關規定，勢必會對司法人權有很大傷害。但要如何斟酌，是我國制度設計的一大挑戰。</a:t>
            </a:r>
            <a:endParaRPr lang="en-US" altLang="zh-TW" sz="3000" smtClean="0">
              <a:latin typeface="Microsoft JhengHei" pitchFamily="34" charset="-120"/>
              <a:ea typeface="Microsoft JhengHei" pitchFamily="34" charset="-120"/>
            </a:endParaRPr>
          </a:p>
          <a:p>
            <a:pPr eaLnBrk="1" hangingPunct="1">
              <a:lnSpc>
                <a:spcPct val="150000"/>
              </a:lnSpc>
            </a:pPr>
            <a:endParaRPr lang="zh-TW" altLang="en-US" sz="300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5042</TotalTime>
  <Words>6248</Words>
  <Application>Microsoft Office PowerPoint</Application>
  <PresentationFormat>如螢幕大小 (4:3)</PresentationFormat>
  <Paragraphs>507</Paragraphs>
  <Slides>123</Slides>
  <Notes>21</Notes>
  <HiddenSlides>15</HiddenSlides>
  <MMClips>0</MMClips>
  <ScaleCrop>false</ScaleCrop>
  <HeadingPairs>
    <vt:vector size="4" baseType="variant">
      <vt:variant>
        <vt:lpstr>佈景主題</vt:lpstr>
      </vt:variant>
      <vt:variant>
        <vt:i4>1</vt:i4>
      </vt:variant>
      <vt:variant>
        <vt:lpstr>投影片標題</vt:lpstr>
      </vt:variant>
      <vt:variant>
        <vt:i4>123</vt:i4>
      </vt:variant>
    </vt:vector>
  </HeadingPairs>
  <TitlesOfParts>
    <vt:vector size="124" baseType="lpstr">
      <vt:lpstr>Office 佈景主題</vt:lpstr>
      <vt:lpstr>投影片 1</vt:lpstr>
      <vt:lpstr>投影片 2</vt:lpstr>
      <vt:lpstr>投影片 3</vt:lpstr>
      <vt:lpstr>投影片 4</vt:lpstr>
      <vt:lpstr>投影片 5</vt:lpstr>
      <vt:lpstr>LESSON 1 公民身份與人權保障</vt:lpstr>
      <vt:lpstr>投影片 7</vt:lpstr>
      <vt:lpstr>投影片 8</vt:lpstr>
      <vt:lpstr>一、權利主體的擴展</vt:lpstr>
      <vt:lpstr>投影片 10</vt:lpstr>
      <vt:lpstr>公民權利的普及：從梭倫改革說起</vt:lpstr>
      <vt:lpstr>天賦人權(natural rights)</vt:lpstr>
      <vt:lpstr>投影片 13</vt:lpstr>
      <vt:lpstr>投影片 14</vt:lpstr>
      <vt:lpstr>君權神授觀念受到挑戰</vt:lpstr>
      <vt:lpstr>投影片 16</vt:lpstr>
      <vt:lpstr>投影片 17</vt:lpstr>
      <vt:lpstr>投影片 18</vt:lpstr>
      <vt:lpstr>投影片 19</vt:lpstr>
      <vt:lpstr>二、公民權利內涵的擴展</vt:lpstr>
      <vt:lpstr>投影片 21</vt:lpstr>
      <vt:lpstr>投影片 22</vt:lpstr>
      <vt:lpstr>投影片 23</vt:lpstr>
      <vt:lpstr>公民權利內涵的演進</vt:lpstr>
      <vt:lpstr>卡萊爾‧瓦薩克(Karel Vasak) 的三代人權理論</vt:lpstr>
      <vt:lpstr>投影片 26</vt:lpstr>
      <vt:lpstr>投影片 27</vt:lpstr>
      <vt:lpstr>投影片 28</vt:lpstr>
      <vt:lpstr>投影片 29</vt:lpstr>
      <vt:lpstr>投影片 30</vt:lpstr>
      <vt:lpstr>投影片 31</vt:lpstr>
      <vt:lpstr>投影片 32</vt:lpstr>
      <vt:lpstr>一、人權原則條約化</vt:lpstr>
      <vt:lpstr>投影片 34</vt:lpstr>
      <vt:lpstr>世界人權宣言 (Universal Declaration of Human Rights)</vt:lpstr>
      <vt:lpstr>國內人權公約法</vt:lpstr>
      <vt:lpstr>二、國際組織監護全球人權狀況</vt:lpstr>
      <vt:lpstr>人權理事會</vt:lpstr>
      <vt:lpstr>二、國際組織監護全球人權狀況</vt:lpstr>
      <vt:lpstr>良心犯</vt:lpstr>
      <vt:lpstr>三、國際組織進行人道干預和人道救援</vt:lpstr>
      <vt:lpstr>投影片 42</vt:lpstr>
      <vt:lpstr>投影片 43</vt:lpstr>
      <vt:lpstr>投影片 44</vt:lpstr>
      <vt:lpstr>四、聯合國鼓勵各國設置國家人權機構</vt:lpstr>
      <vt:lpstr>投影片 46</vt:lpstr>
      <vt:lpstr>投影片 47</vt:lpstr>
      <vt:lpstr>投影片 48</vt:lpstr>
      <vt:lpstr>投影片 49</vt:lpstr>
      <vt:lpstr>投影片 50</vt:lpstr>
      <vt:lpstr>一、自由權方面</vt:lpstr>
      <vt:lpstr>投影片 52</vt:lpstr>
      <vt:lpstr>《中華民國刑法》第100條（內亂罪）:</vt:lpstr>
      <vt:lpstr>投影片 54</vt:lpstr>
      <vt:lpstr>1992/5/15修正的刑法第100條 </vt:lpstr>
      <vt:lpstr>關於香港的抗爭行為? </vt:lpstr>
      <vt:lpstr> 3分鐘了解反送中在吵什麼？ </vt:lpstr>
      <vt:lpstr>投影片 58</vt:lpstr>
      <vt:lpstr>投影片 59</vt:lpstr>
      <vt:lpstr>投影片 60</vt:lpstr>
      <vt:lpstr>投影片 61</vt:lpstr>
      <vt:lpstr>投影片 62</vt:lpstr>
      <vt:lpstr>投影片 63</vt:lpstr>
      <vt:lpstr>投影片 64</vt:lpstr>
      <vt:lpstr>我們可以為香港做什麼?</vt:lpstr>
      <vt:lpstr>連儂牆(藍儂牆)</vt:lpstr>
      <vt:lpstr>投影片 67</vt:lpstr>
      <vt:lpstr>投影片 68</vt:lpstr>
      <vt:lpstr>二、政治權方面</vt:lpstr>
      <vt:lpstr>投影片 70</vt:lpstr>
      <vt:lpstr>投影片 71</vt:lpstr>
      <vt:lpstr>投影片 72</vt:lpstr>
      <vt:lpstr>民主鞏固</vt:lpstr>
      <vt:lpstr>三、社會權方面</vt:lpstr>
      <vt:lpstr>投影片 75</vt:lpstr>
      <vt:lpstr>投影片 76</vt:lpstr>
      <vt:lpstr>工作權:</vt:lpstr>
      <vt:lpstr>投影片 78</vt:lpstr>
      <vt:lpstr>投影片 79</vt:lpstr>
      <vt:lpstr>投影片 80</vt:lpstr>
      <vt:lpstr>四、文化權方面</vt:lpstr>
      <vt:lpstr>四、文化權─原住民族權利</vt:lpstr>
      <vt:lpstr>傳統領域是原住民原本生活空間 </vt:lpstr>
      <vt:lpstr>投影片 84</vt:lpstr>
      <vt:lpstr>投影片 85</vt:lpstr>
      <vt:lpstr>投影片 86</vt:lpstr>
      <vt:lpstr>投影片 87</vt:lpstr>
      <vt:lpstr>投影片 88</vt:lpstr>
      <vt:lpstr>原住民族自治 </vt:lpstr>
      <vt:lpstr>投影片 90</vt:lpstr>
      <vt:lpstr>投影片 91</vt:lpstr>
      <vt:lpstr>投影片 92</vt:lpstr>
      <vt:lpstr>投影片 93</vt:lpstr>
      <vt:lpstr>投影片 94</vt:lpstr>
      <vt:lpstr>五、司法人權方面</vt:lpstr>
      <vt:lpstr>投影片 96</vt:lpstr>
      <vt:lpstr>投影片 97</vt:lpstr>
      <vt:lpstr>投影片 98</vt:lpstr>
      <vt:lpstr>投影片 99</vt:lpstr>
      <vt:lpstr>投影片 100</vt:lpstr>
      <vt:lpstr>議題小考箱</vt:lpstr>
      <vt:lpstr>投影片 102</vt:lpstr>
      <vt:lpstr>一、國際人權公約國內法化</vt:lpstr>
      <vt:lpstr>投影片 104</vt:lpstr>
      <vt:lpstr>投影片 105</vt:lpstr>
      <vt:lpstr>二、落實國內各項法規符合兩公約的規範</vt:lpstr>
      <vt:lpstr>二、落實國內各項法規符合兩公約的規範</vt:lpstr>
      <vt:lpstr>投影片 108</vt:lpstr>
      <vt:lpstr>投影片 109</vt:lpstr>
      <vt:lpstr>投影片 110</vt:lpstr>
      <vt:lpstr>投影片 111</vt:lpstr>
      <vt:lpstr>三、建立「在地」的報告審查機制</vt:lpstr>
      <vt:lpstr>投影片 113</vt:lpstr>
      <vt:lpstr>投影片 114</vt:lpstr>
      <vt:lpstr>投影片 115</vt:lpstr>
      <vt:lpstr>課後練習</vt:lpstr>
      <vt:lpstr>投影片 117</vt:lpstr>
      <vt:lpstr>歷屆試題</vt:lpstr>
      <vt:lpstr>投影片 119</vt:lpstr>
      <vt:lpstr>投影片 120</vt:lpstr>
      <vt:lpstr>延伸資訊(一)</vt:lpstr>
      <vt:lpstr>延伸資訊(二)</vt:lpstr>
      <vt:lpstr>延伸資訊(三)</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 公民身份與人權保障</dc:title>
  <dc:creator>藝瑾 王</dc:creator>
  <cp:lastModifiedBy>nnkieh</cp:lastModifiedBy>
  <cp:revision>402</cp:revision>
  <dcterms:created xsi:type="dcterms:W3CDTF">2018-09-25T00:46:31Z</dcterms:created>
  <dcterms:modified xsi:type="dcterms:W3CDTF">2019-10-08T09:09:10Z</dcterms:modified>
</cp:coreProperties>
</file>