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diagrams/colors8.xml" ContentType="application/vnd.openxmlformats-officedocument.drawingml.diagramColors+xml"/>
  <Override PartName="/ppt/slides/slide118.xml" ContentType="application/vnd.openxmlformats-officedocument.presentationml.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sldIdLst>
    <p:sldId id="454" r:id="rId2"/>
    <p:sldId id="355" r:id="rId3"/>
    <p:sldId id="464" r:id="rId4"/>
    <p:sldId id="457" r:id="rId5"/>
    <p:sldId id="456" r:id="rId6"/>
    <p:sldId id="258" r:id="rId7"/>
    <p:sldId id="526" r:id="rId8"/>
    <p:sldId id="395" r:id="rId9"/>
    <p:sldId id="396" r:id="rId10"/>
    <p:sldId id="527" r:id="rId11"/>
    <p:sldId id="397" r:id="rId12"/>
    <p:sldId id="281" r:id="rId13"/>
    <p:sldId id="341" r:id="rId14"/>
    <p:sldId id="342" r:id="rId15"/>
    <p:sldId id="312" r:id="rId16"/>
    <p:sldId id="476" r:id="rId17"/>
    <p:sldId id="399" r:id="rId18"/>
    <p:sldId id="400" r:id="rId19"/>
    <p:sldId id="401" r:id="rId20"/>
    <p:sldId id="402" r:id="rId21"/>
    <p:sldId id="528" r:id="rId22"/>
    <p:sldId id="405" r:id="rId23"/>
    <p:sldId id="408" r:id="rId24"/>
    <p:sldId id="403" r:id="rId25"/>
    <p:sldId id="529" r:id="rId26"/>
    <p:sldId id="530" r:id="rId27"/>
    <p:sldId id="407" r:id="rId28"/>
    <p:sldId id="410" r:id="rId29"/>
    <p:sldId id="458" r:id="rId30"/>
    <p:sldId id="338" r:id="rId31"/>
    <p:sldId id="459" r:id="rId32"/>
    <p:sldId id="477" r:id="rId33"/>
    <p:sldId id="531" r:id="rId34"/>
    <p:sldId id="478" r:id="rId35"/>
    <p:sldId id="411" r:id="rId36"/>
    <p:sldId id="412" r:id="rId37"/>
    <p:sldId id="413" r:id="rId38"/>
    <p:sldId id="414" r:id="rId39"/>
    <p:sldId id="415" r:id="rId40"/>
    <p:sldId id="479" r:id="rId41"/>
    <p:sldId id="416" r:id="rId42"/>
    <p:sldId id="417" r:id="rId43"/>
    <p:sldId id="418" r:id="rId44"/>
    <p:sldId id="481" r:id="rId45"/>
    <p:sldId id="532" r:id="rId46"/>
    <p:sldId id="480" r:id="rId47"/>
    <p:sldId id="420" r:id="rId48"/>
    <p:sldId id="421" r:id="rId49"/>
    <p:sldId id="422" r:id="rId50"/>
    <p:sldId id="423" r:id="rId51"/>
    <p:sldId id="419" r:id="rId52"/>
    <p:sldId id="371" r:id="rId53"/>
    <p:sldId id="332" r:id="rId54"/>
    <p:sldId id="460" r:id="rId55"/>
    <p:sldId id="465" r:id="rId56"/>
    <p:sldId id="505" r:id="rId57"/>
    <p:sldId id="504" r:id="rId58"/>
    <p:sldId id="506" r:id="rId59"/>
    <p:sldId id="507" r:id="rId60"/>
    <p:sldId id="508" r:id="rId61"/>
    <p:sldId id="509" r:id="rId62"/>
    <p:sldId id="510" r:id="rId63"/>
    <p:sldId id="487" r:id="rId64"/>
    <p:sldId id="511" r:id="rId65"/>
    <p:sldId id="482" r:id="rId66"/>
    <p:sldId id="484" r:id="rId67"/>
    <p:sldId id="466" r:id="rId68"/>
    <p:sldId id="490" r:id="rId69"/>
    <p:sldId id="467" r:id="rId70"/>
    <p:sldId id="468" r:id="rId71"/>
    <p:sldId id="491" r:id="rId72"/>
    <p:sldId id="492" r:id="rId73"/>
    <p:sldId id="493" r:id="rId74"/>
    <p:sldId id="483" r:id="rId75"/>
    <p:sldId id="469" r:id="rId76"/>
    <p:sldId id="485" r:id="rId77"/>
    <p:sldId id="489" r:id="rId78"/>
    <p:sldId id="497" r:id="rId79"/>
    <p:sldId id="498" r:id="rId80"/>
    <p:sldId id="499" r:id="rId81"/>
    <p:sldId id="502" r:id="rId82"/>
    <p:sldId id="471" r:id="rId83"/>
    <p:sldId id="472" r:id="rId84"/>
    <p:sldId id="494" r:id="rId85"/>
    <p:sldId id="513" r:id="rId86"/>
    <p:sldId id="495" r:id="rId87"/>
    <p:sldId id="501" r:id="rId88"/>
    <p:sldId id="496" r:id="rId89"/>
    <p:sldId id="473" r:id="rId90"/>
    <p:sldId id="474" r:id="rId91"/>
    <p:sldId id="514" r:id="rId92"/>
    <p:sldId id="475" r:id="rId93"/>
    <p:sldId id="500" r:id="rId94"/>
    <p:sldId id="470" r:id="rId95"/>
    <p:sldId id="503" r:id="rId96"/>
    <p:sldId id="533" r:id="rId97"/>
    <p:sldId id="442" r:id="rId98"/>
    <p:sldId id="431" r:id="rId99"/>
    <p:sldId id="443" r:id="rId100"/>
    <p:sldId id="512" r:id="rId101"/>
    <p:sldId id="347" r:id="rId102"/>
    <p:sldId id="444" r:id="rId103"/>
    <p:sldId id="515" r:id="rId104"/>
    <p:sldId id="516" r:id="rId105"/>
    <p:sldId id="517" r:id="rId106"/>
    <p:sldId id="518" r:id="rId107"/>
    <p:sldId id="519" r:id="rId108"/>
    <p:sldId id="461" r:id="rId109"/>
    <p:sldId id="445" r:id="rId110"/>
    <p:sldId id="449" r:id="rId111"/>
    <p:sldId id="520" r:id="rId112"/>
    <p:sldId id="446" r:id="rId113"/>
    <p:sldId id="521" r:id="rId114"/>
    <p:sldId id="451" r:id="rId115"/>
    <p:sldId id="522" r:id="rId116"/>
    <p:sldId id="450" r:id="rId117"/>
    <p:sldId id="447" r:id="rId118"/>
    <p:sldId id="448" r:id="rId119"/>
    <p:sldId id="452" r:id="rId120"/>
    <p:sldId id="525" r:id="rId121"/>
    <p:sldId id="523" r:id="rId122"/>
    <p:sldId id="524" r:id="rId123"/>
    <p:sldId id="335" r:id="rId124"/>
    <p:sldId id="336" r:id="rId125"/>
    <p:sldId id="352" r:id="rId126"/>
    <p:sldId id="462" r:id="rId127"/>
    <p:sldId id="353" r:id="rId128"/>
    <p:sldId id="354" r:id="rId129"/>
    <p:sldId id="315" r:id="rId130"/>
    <p:sldId id="463" r:id="rId131"/>
    <p:sldId id="286" r:id="rId132"/>
    <p:sldId id="267" r:id="rId133"/>
    <p:sldId id="278" r:id="rId134"/>
    <p:sldId id="392" r:id="rId135"/>
    <p:sldId id="311" r:id="rId13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5361" autoAdjust="0"/>
    <p:restoredTop sz="93750" autoAdjust="0"/>
  </p:normalViewPr>
  <p:slideViewPr>
    <p:cSldViewPr>
      <p:cViewPr varScale="1">
        <p:scale>
          <a:sx n="84" d="100"/>
          <a:sy n="84" d="100"/>
        </p:scale>
        <p:origin x="-930"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0F854-6790-4A05-AA20-5EFDE269555D}" type="doc">
      <dgm:prSet loTypeId="urn:microsoft.com/office/officeart/2005/8/layout/equation1" loCatId="process" qsTypeId="urn:microsoft.com/office/officeart/2005/8/quickstyle/simple2" qsCatId="simple" csTypeId="urn:microsoft.com/office/officeart/2005/8/colors/colorful5" csCatId="colorful" phldr="1"/>
      <dgm:spPr/>
    </dgm:pt>
    <dgm:pt modelId="{FA12A05E-D166-48B7-8587-E78DA9901E3E}">
      <dgm:prSet phldrT="[文字]" custT="1"/>
      <dgm:spPr/>
      <dgm:t>
        <a:bodyPr/>
        <a:lstStyle/>
        <a:p>
          <a:r>
            <a:rPr lang="zh-TW" altLang="en-US" sz="2800" dirty="0" smtClean="0">
              <a:solidFill>
                <a:schemeClr val="tx1"/>
              </a:solidFill>
              <a:latin typeface="微軟正黑體" pitchFamily="34" charset="-120"/>
              <a:ea typeface="微軟正黑體" pitchFamily="34" charset="-120"/>
            </a:rPr>
            <a:t>民主</a:t>
          </a:r>
          <a:endParaRPr lang="zh-TW" altLang="en-US" sz="2800" dirty="0">
            <a:solidFill>
              <a:schemeClr val="tx1"/>
            </a:solidFill>
            <a:latin typeface="微軟正黑體" pitchFamily="34" charset="-120"/>
            <a:ea typeface="微軟正黑體" pitchFamily="34" charset="-120"/>
          </a:endParaRPr>
        </a:p>
      </dgm:t>
    </dgm:pt>
    <dgm:pt modelId="{299809D6-79B8-448B-964B-C0320D7CB00E}" type="parTrans" cxnId="{1E1C0FF6-6665-43DF-842E-C785F5CEC84B}">
      <dgm:prSet/>
      <dgm:spPr/>
      <dgm:t>
        <a:bodyPr/>
        <a:lstStyle/>
        <a:p>
          <a:endParaRPr lang="zh-TW" altLang="en-US" sz="2800"/>
        </a:p>
      </dgm:t>
    </dgm:pt>
    <dgm:pt modelId="{BA3DD75C-A015-4DDC-A465-FF66F0EACCF2}" type="sibTrans" cxnId="{1E1C0FF6-6665-43DF-842E-C785F5CEC84B}">
      <dgm:prSet custT="1"/>
      <dgm:spPr/>
      <dgm:t>
        <a:bodyPr/>
        <a:lstStyle/>
        <a:p>
          <a:endParaRPr lang="zh-TW" altLang="en-US" sz="2800"/>
        </a:p>
      </dgm:t>
    </dgm:pt>
    <dgm:pt modelId="{B2A1D95F-B1E6-40AC-80F0-91AD52EC1DB7}">
      <dgm:prSet phldrT="[文字]" custT="1"/>
      <dgm:spPr/>
      <dgm:t>
        <a:bodyPr/>
        <a:lstStyle/>
        <a:p>
          <a:r>
            <a:rPr lang="zh-TW" altLang="en-US" sz="2800" b="0" dirty="0" smtClean="0">
              <a:solidFill>
                <a:schemeClr val="tx1"/>
              </a:solidFill>
              <a:latin typeface="微軟正黑體" pitchFamily="34" charset="-120"/>
              <a:ea typeface="微軟正黑體" pitchFamily="34" charset="-120"/>
            </a:rPr>
            <a:t>治理</a:t>
          </a:r>
          <a:endParaRPr lang="zh-TW" altLang="en-US" sz="2800" b="0" dirty="0">
            <a:solidFill>
              <a:schemeClr val="tx1"/>
            </a:solidFill>
            <a:latin typeface="微軟正黑體" pitchFamily="34" charset="-120"/>
            <a:ea typeface="微軟正黑體" pitchFamily="34" charset="-120"/>
          </a:endParaRPr>
        </a:p>
      </dgm:t>
    </dgm:pt>
    <dgm:pt modelId="{4369043B-F305-49BA-8C66-9880D4AD2834}" type="parTrans" cxnId="{1E8DD743-EBFC-4231-A061-E6CB3989A6A4}">
      <dgm:prSet/>
      <dgm:spPr/>
      <dgm:t>
        <a:bodyPr/>
        <a:lstStyle/>
        <a:p>
          <a:endParaRPr lang="zh-TW" altLang="en-US" sz="2800"/>
        </a:p>
      </dgm:t>
    </dgm:pt>
    <dgm:pt modelId="{9533E9E2-4F57-4E02-94BD-3290004A65E9}" type="sibTrans" cxnId="{1E8DD743-EBFC-4231-A061-E6CB3989A6A4}">
      <dgm:prSet custT="1"/>
      <dgm:spPr/>
      <dgm:t>
        <a:bodyPr/>
        <a:lstStyle/>
        <a:p>
          <a:endParaRPr lang="zh-TW" altLang="en-US" sz="2800"/>
        </a:p>
      </dgm:t>
    </dgm:pt>
    <dgm:pt modelId="{DCE5566D-6B26-4502-BE17-D3B65F686CF2}">
      <dgm:prSet phldrT="[文字]" custT="1"/>
      <dgm:spPr/>
      <dgm:t>
        <a:bodyPr/>
        <a:lstStyle/>
        <a:p>
          <a:r>
            <a:rPr lang="zh-TW" altLang="en-US" sz="2800" dirty="0" smtClean="0">
              <a:solidFill>
                <a:schemeClr val="tx1"/>
              </a:solidFill>
              <a:latin typeface="微軟正黑體" pitchFamily="34" charset="-120"/>
              <a:ea typeface="微軟正黑體" pitchFamily="34" charset="-120"/>
            </a:rPr>
            <a:t>民主治理</a:t>
          </a:r>
          <a:endParaRPr lang="zh-TW" altLang="en-US" sz="2800" dirty="0">
            <a:solidFill>
              <a:schemeClr val="tx1"/>
            </a:solidFill>
            <a:latin typeface="微軟正黑體" pitchFamily="34" charset="-120"/>
            <a:ea typeface="微軟正黑體" pitchFamily="34" charset="-120"/>
          </a:endParaRPr>
        </a:p>
      </dgm:t>
    </dgm:pt>
    <dgm:pt modelId="{9C27CFE1-0339-47B6-B8CC-E57C18389787}" type="parTrans" cxnId="{A436D0DE-0BCA-43DD-B368-65C57B97598D}">
      <dgm:prSet/>
      <dgm:spPr/>
      <dgm:t>
        <a:bodyPr/>
        <a:lstStyle/>
        <a:p>
          <a:endParaRPr lang="zh-TW" altLang="en-US" sz="2800"/>
        </a:p>
      </dgm:t>
    </dgm:pt>
    <dgm:pt modelId="{36DD74A9-AAA9-463B-BD27-13E9C8C98BE6}" type="sibTrans" cxnId="{A436D0DE-0BCA-43DD-B368-65C57B97598D}">
      <dgm:prSet/>
      <dgm:spPr/>
      <dgm:t>
        <a:bodyPr/>
        <a:lstStyle/>
        <a:p>
          <a:endParaRPr lang="zh-TW" altLang="en-US" sz="2800"/>
        </a:p>
      </dgm:t>
    </dgm:pt>
    <dgm:pt modelId="{C20BB895-3EBD-4886-AA23-3053344A0E99}" type="pres">
      <dgm:prSet presAssocID="{F9D0F854-6790-4A05-AA20-5EFDE269555D}" presName="linearFlow" presStyleCnt="0">
        <dgm:presLayoutVars>
          <dgm:dir/>
          <dgm:resizeHandles val="exact"/>
        </dgm:presLayoutVars>
      </dgm:prSet>
      <dgm:spPr/>
    </dgm:pt>
    <dgm:pt modelId="{565130CD-13A1-4B14-BF7A-9846C30DB0FF}" type="pres">
      <dgm:prSet presAssocID="{FA12A05E-D166-48B7-8587-E78DA9901E3E}" presName="node" presStyleLbl="node1" presStyleIdx="0" presStyleCnt="3">
        <dgm:presLayoutVars>
          <dgm:bulletEnabled val="1"/>
        </dgm:presLayoutVars>
      </dgm:prSet>
      <dgm:spPr/>
      <dgm:t>
        <a:bodyPr/>
        <a:lstStyle/>
        <a:p>
          <a:endParaRPr lang="zh-TW" altLang="en-US"/>
        </a:p>
      </dgm:t>
    </dgm:pt>
    <dgm:pt modelId="{41698949-84A6-4CEA-832C-DBC8B24FF846}" type="pres">
      <dgm:prSet presAssocID="{BA3DD75C-A015-4DDC-A465-FF66F0EACCF2}" presName="spacerL" presStyleCnt="0"/>
      <dgm:spPr/>
    </dgm:pt>
    <dgm:pt modelId="{C1857F42-92C0-4AA1-B191-509092D3C52A}" type="pres">
      <dgm:prSet presAssocID="{BA3DD75C-A015-4DDC-A465-FF66F0EACCF2}" presName="sibTrans" presStyleLbl="sibTrans2D1" presStyleIdx="0" presStyleCnt="2"/>
      <dgm:spPr/>
      <dgm:t>
        <a:bodyPr/>
        <a:lstStyle/>
        <a:p>
          <a:endParaRPr lang="zh-TW" altLang="en-US"/>
        </a:p>
      </dgm:t>
    </dgm:pt>
    <dgm:pt modelId="{6B851FDB-C84A-4357-852B-8BCD5CA37097}" type="pres">
      <dgm:prSet presAssocID="{BA3DD75C-A015-4DDC-A465-FF66F0EACCF2}" presName="spacerR" presStyleCnt="0"/>
      <dgm:spPr/>
    </dgm:pt>
    <dgm:pt modelId="{6B0173AF-C4D0-44C1-8FD7-70588E1F08F8}" type="pres">
      <dgm:prSet presAssocID="{B2A1D95F-B1E6-40AC-80F0-91AD52EC1DB7}" presName="node" presStyleLbl="node1" presStyleIdx="1" presStyleCnt="3">
        <dgm:presLayoutVars>
          <dgm:bulletEnabled val="1"/>
        </dgm:presLayoutVars>
      </dgm:prSet>
      <dgm:spPr/>
      <dgm:t>
        <a:bodyPr/>
        <a:lstStyle/>
        <a:p>
          <a:endParaRPr lang="zh-TW" altLang="en-US"/>
        </a:p>
      </dgm:t>
    </dgm:pt>
    <dgm:pt modelId="{15618C22-9F14-4F48-83BC-01D572C03FAD}" type="pres">
      <dgm:prSet presAssocID="{9533E9E2-4F57-4E02-94BD-3290004A65E9}" presName="spacerL" presStyleCnt="0"/>
      <dgm:spPr/>
    </dgm:pt>
    <dgm:pt modelId="{691A6228-B652-47DF-8770-0B1DDFDD0CF6}" type="pres">
      <dgm:prSet presAssocID="{9533E9E2-4F57-4E02-94BD-3290004A65E9}" presName="sibTrans" presStyleLbl="sibTrans2D1" presStyleIdx="1" presStyleCnt="2"/>
      <dgm:spPr/>
      <dgm:t>
        <a:bodyPr/>
        <a:lstStyle/>
        <a:p>
          <a:endParaRPr lang="zh-TW" altLang="en-US"/>
        </a:p>
      </dgm:t>
    </dgm:pt>
    <dgm:pt modelId="{092E2AF7-1739-4EA7-A7B0-1F42EE07DB96}" type="pres">
      <dgm:prSet presAssocID="{9533E9E2-4F57-4E02-94BD-3290004A65E9}" presName="spacerR" presStyleCnt="0"/>
      <dgm:spPr/>
    </dgm:pt>
    <dgm:pt modelId="{8B81BC6D-5108-4AD7-865F-8C4E9A09B052}" type="pres">
      <dgm:prSet presAssocID="{DCE5566D-6B26-4502-BE17-D3B65F686CF2}" presName="node" presStyleLbl="node1" presStyleIdx="2" presStyleCnt="3">
        <dgm:presLayoutVars>
          <dgm:bulletEnabled val="1"/>
        </dgm:presLayoutVars>
      </dgm:prSet>
      <dgm:spPr/>
      <dgm:t>
        <a:bodyPr/>
        <a:lstStyle/>
        <a:p>
          <a:endParaRPr lang="zh-TW" altLang="en-US"/>
        </a:p>
      </dgm:t>
    </dgm:pt>
  </dgm:ptLst>
  <dgm:cxnLst>
    <dgm:cxn modelId="{77B421AF-8A3C-42C6-B572-B7224B307400}" type="presOf" srcId="{F9D0F854-6790-4A05-AA20-5EFDE269555D}" destId="{C20BB895-3EBD-4886-AA23-3053344A0E99}" srcOrd="0" destOrd="0" presId="urn:microsoft.com/office/officeart/2005/8/layout/equation1"/>
    <dgm:cxn modelId="{93A75E72-6751-4BC2-B360-A50E8CE92F19}" type="presOf" srcId="{FA12A05E-D166-48B7-8587-E78DA9901E3E}" destId="{565130CD-13A1-4B14-BF7A-9846C30DB0FF}" srcOrd="0" destOrd="0" presId="urn:microsoft.com/office/officeart/2005/8/layout/equation1"/>
    <dgm:cxn modelId="{1E8DD743-EBFC-4231-A061-E6CB3989A6A4}" srcId="{F9D0F854-6790-4A05-AA20-5EFDE269555D}" destId="{B2A1D95F-B1E6-40AC-80F0-91AD52EC1DB7}" srcOrd="1" destOrd="0" parTransId="{4369043B-F305-49BA-8C66-9880D4AD2834}" sibTransId="{9533E9E2-4F57-4E02-94BD-3290004A65E9}"/>
    <dgm:cxn modelId="{A436D0DE-0BCA-43DD-B368-65C57B97598D}" srcId="{F9D0F854-6790-4A05-AA20-5EFDE269555D}" destId="{DCE5566D-6B26-4502-BE17-D3B65F686CF2}" srcOrd="2" destOrd="0" parTransId="{9C27CFE1-0339-47B6-B8CC-E57C18389787}" sibTransId="{36DD74A9-AAA9-463B-BD27-13E9C8C98BE6}"/>
    <dgm:cxn modelId="{3D66AACE-DF08-4153-BF65-8651F64A6E3D}" type="presOf" srcId="{9533E9E2-4F57-4E02-94BD-3290004A65E9}" destId="{691A6228-B652-47DF-8770-0B1DDFDD0CF6}" srcOrd="0" destOrd="0" presId="urn:microsoft.com/office/officeart/2005/8/layout/equation1"/>
    <dgm:cxn modelId="{D2FA0FC3-3024-4015-9D68-3793F9E86EB4}" type="presOf" srcId="{B2A1D95F-B1E6-40AC-80F0-91AD52EC1DB7}" destId="{6B0173AF-C4D0-44C1-8FD7-70588E1F08F8}" srcOrd="0" destOrd="0" presId="urn:microsoft.com/office/officeart/2005/8/layout/equation1"/>
    <dgm:cxn modelId="{1E1C0FF6-6665-43DF-842E-C785F5CEC84B}" srcId="{F9D0F854-6790-4A05-AA20-5EFDE269555D}" destId="{FA12A05E-D166-48B7-8587-E78DA9901E3E}" srcOrd="0" destOrd="0" parTransId="{299809D6-79B8-448B-964B-C0320D7CB00E}" sibTransId="{BA3DD75C-A015-4DDC-A465-FF66F0EACCF2}"/>
    <dgm:cxn modelId="{8A3DA2CB-3A06-4D27-9254-0C92C1B90BCC}" type="presOf" srcId="{DCE5566D-6B26-4502-BE17-D3B65F686CF2}" destId="{8B81BC6D-5108-4AD7-865F-8C4E9A09B052}" srcOrd="0" destOrd="0" presId="urn:microsoft.com/office/officeart/2005/8/layout/equation1"/>
    <dgm:cxn modelId="{DB4B1E96-2CE4-415E-9D91-C72046CF9443}" type="presOf" srcId="{BA3DD75C-A015-4DDC-A465-FF66F0EACCF2}" destId="{C1857F42-92C0-4AA1-B191-509092D3C52A}" srcOrd="0" destOrd="0" presId="urn:microsoft.com/office/officeart/2005/8/layout/equation1"/>
    <dgm:cxn modelId="{8A6E71B2-F667-46C5-A9C6-23DF5CF50FDC}" type="presParOf" srcId="{C20BB895-3EBD-4886-AA23-3053344A0E99}" destId="{565130CD-13A1-4B14-BF7A-9846C30DB0FF}" srcOrd="0" destOrd="0" presId="urn:microsoft.com/office/officeart/2005/8/layout/equation1"/>
    <dgm:cxn modelId="{FA12548A-3955-4E1B-9010-C8CBCFAAB12A}" type="presParOf" srcId="{C20BB895-3EBD-4886-AA23-3053344A0E99}" destId="{41698949-84A6-4CEA-832C-DBC8B24FF846}" srcOrd="1" destOrd="0" presId="urn:microsoft.com/office/officeart/2005/8/layout/equation1"/>
    <dgm:cxn modelId="{D05A3C15-4EAD-4CA1-883C-739AA72E7060}" type="presParOf" srcId="{C20BB895-3EBD-4886-AA23-3053344A0E99}" destId="{C1857F42-92C0-4AA1-B191-509092D3C52A}" srcOrd="2" destOrd="0" presId="urn:microsoft.com/office/officeart/2005/8/layout/equation1"/>
    <dgm:cxn modelId="{7D494B24-218E-4E05-BB80-9909D80C924E}" type="presParOf" srcId="{C20BB895-3EBD-4886-AA23-3053344A0E99}" destId="{6B851FDB-C84A-4357-852B-8BCD5CA37097}" srcOrd="3" destOrd="0" presId="urn:microsoft.com/office/officeart/2005/8/layout/equation1"/>
    <dgm:cxn modelId="{56FF7206-114B-480D-8023-6661F18EB72B}" type="presParOf" srcId="{C20BB895-3EBD-4886-AA23-3053344A0E99}" destId="{6B0173AF-C4D0-44C1-8FD7-70588E1F08F8}" srcOrd="4" destOrd="0" presId="urn:microsoft.com/office/officeart/2005/8/layout/equation1"/>
    <dgm:cxn modelId="{A25C7B32-3549-46AE-90C4-37694F1884CC}" type="presParOf" srcId="{C20BB895-3EBD-4886-AA23-3053344A0E99}" destId="{15618C22-9F14-4F48-83BC-01D572C03FAD}" srcOrd="5" destOrd="0" presId="urn:microsoft.com/office/officeart/2005/8/layout/equation1"/>
    <dgm:cxn modelId="{CE301D37-9245-48D3-B467-DF6F83CC3E73}" type="presParOf" srcId="{C20BB895-3EBD-4886-AA23-3053344A0E99}" destId="{691A6228-B652-47DF-8770-0B1DDFDD0CF6}" srcOrd="6" destOrd="0" presId="urn:microsoft.com/office/officeart/2005/8/layout/equation1"/>
    <dgm:cxn modelId="{FBC5F50F-2071-4F6E-9BF8-09DA6A1218AC}" type="presParOf" srcId="{C20BB895-3EBD-4886-AA23-3053344A0E99}" destId="{092E2AF7-1739-4EA7-A7B0-1F42EE07DB96}" srcOrd="7" destOrd="0" presId="urn:microsoft.com/office/officeart/2005/8/layout/equation1"/>
    <dgm:cxn modelId="{0EB6465C-3E83-4563-8DCD-E0FC307C1FB2}" type="presParOf" srcId="{C20BB895-3EBD-4886-AA23-3053344A0E99}" destId="{8B81BC6D-5108-4AD7-865F-8C4E9A09B052}"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0E50BA-B24B-4932-89E0-D7C5B816C64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TW" altLang="en-US"/>
        </a:p>
      </dgm:t>
    </dgm:pt>
    <dgm:pt modelId="{B0CD2C42-F770-48A0-975B-520EBE437882}">
      <dgm:prSet phldrT="[文字]" phldr="1" custT="1"/>
      <dgm:spPr/>
      <dgm:t>
        <a:bodyPr/>
        <a:lstStyle/>
        <a:p>
          <a:endParaRPr lang="zh-TW" altLang="en-US" sz="3000" dirty="0">
            <a:latin typeface="微軟正黑體" pitchFamily="34" charset="-120"/>
            <a:ea typeface="微軟正黑體" pitchFamily="34" charset="-120"/>
          </a:endParaRPr>
        </a:p>
      </dgm:t>
    </dgm:pt>
    <dgm:pt modelId="{0DA27BEB-1DAA-4E78-9D90-E07F7CA543FE}" type="parTrans" cxnId="{321DBB10-BC60-4284-82A6-325B6B746448}">
      <dgm:prSet/>
      <dgm:spPr/>
      <dgm:t>
        <a:bodyPr/>
        <a:lstStyle/>
        <a:p>
          <a:endParaRPr lang="zh-TW" altLang="en-US" sz="3000">
            <a:latin typeface="微軟正黑體" pitchFamily="34" charset="-120"/>
            <a:ea typeface="微軟正黑體" pitchFamily="34" charset="-120"/>
          </a:endParaRPr>
        </a:p>
      </dgm:t>
    </dgm:pt>
    <dgm:pt modelId="{96E0810A-32D3-4266-AF4E-F6893C11FF11}" type="sibTrans" cxnId="{321DBB10-BC60-4284-82A6-325B6B746448}">
      <dgm:prSet/>
      <dgm:spPr/>
      <dgm:t>
        <a:bodyPr/>
        <a:lstStyle/>
        <a:p>
          <a:endParaRPr lang="zh-TW" altLang="en-US" sz="3000">
            <a:latin typeface="微軟正黑體" pitchFamily="34" charset="-120"/>
            <a:ea typeface="微軟正黑體" pitchFamily="34" charset="-120"/>
          </a:endParaRPr>
        </a:p>
      </dgm:t>
    </dgm:pt>
    <dgm:pt modelId="{CB9B54ED-C5D0-4164-9D3F-0120FC71F48A}">
      <dgm:prSet phldrT="[文字]" custT="1"/>
      <dgm:spPr/>
      <dgm:t>
        <a:bodyPr/>
        <a:lstStyle/>
        <a:p>
          <a:r>
            <a:rPr lang="zh-TW" altLang="en-US" sz="3000" dirty="0" smtClean="0">
              <a:latin typeface="微軟正黑體" pitchFamily="34" charset="-120"/>
              <a:ea typeface="微軟正黑體" pitchFamily="34" charset="-120"/>
            </a:rPr>
            <a:t>透過報紙、廣告、傳單、</a:t>
          </a:r>
          <a:endParaRPr lang="zh-TW" altLang="en-US" sz="3000" dirty="0">
            <a:latin typeface="微軟正黑體" pitchFamily="34" charset="-120"/>
            <a:ea typeface="微軟正黑體" pitchFamily="34" charset="-120"/>
          </a:endParaRPr>
        </a:p>
      </dgm:t>
    </dgm:pt>
    <dgm:pt modelId="{F8F3BEC3-9062-4F8E-BF39-17CD0AD07D07}" type="parTrans" cxnId="{1F0F2CD6-059A-424E-A802-2A32A9536174}">
      <dgm:prSet/>
      <dgm:spPr/>
      <dgm:t>
        <a:bodyPr/>
        <a:lstStyle/>
        <a:p>
          <a:endParaRPr lang="zh-TW" altLang="en-US" sz="3000">
            <a:latin typeface="微軟正黑體" pitchFamily="34" charset="-120"/>
            <a:ea typeface="微軟正黑體" pitchFamily="34" charset="-120"/>
          </a:endParaRPr>
        </a:p>
      </dgm:t>
    </dgm:pt>
    <dgm:pt modelId="{60B90142-86DD-45BF-93C3-158FD62664F1}" type="sibTrans" cxnId="{1F0F2CD6-059A-424E-A802-2A32A9536174}">
      <dgm:prSet/>
      <dgm:spPr/>
      <dgm:t>
        <a:bodyPr/>
        <a:lstStyle/>
        <a:p>
          <a:endParaRPr lang="zh-TW" altLang="en-US" sz="3000">
            <a:latin typeface="微軟正黑體" pitchFamily="34" charset="-120"/>
            <a:ea typeface="微軟正黑體" pitchFamily="34" charset="-120"/>
          </a:endParaRPr>
        </a:p>
      </dgm:t>
    </dgm:pt>
    <dgm:pt modelId="{71312BA0-B9F9-406C-B166-F727D730A78F}">
      <dgm:prSet phldrT="[文字]" phldr="1" custT="1"/>
      <dgm:spPr/>
      <dgm:t>
        <a:bodyPr/>
        <a:lstStyle/>
        <a:p>
          <a:endParaRPr lang="zh-TW" altLang="en-US" sz="3000">
            <a:latin typeface="微軟正黑體" pitchFamily="34" charset="-120"/>
            <a:ea typeface="微軟正黑體" pitchFamily="34" charset="-120"/>
          </a:endParaRPr>
        </a:p>
      </dgm:t>
    </dgm:pt>
    <dgm:pt modelId="{33AECA27-635B-4874-8259-25B2A4C2C40B}" type="parTrans" cxnId="{6BDEE5B1-E187-4B5A-8C60-B677D48B86BA}">
      <dgm:prSet/>
      <dgm:spPr/>
      <dgm:t>
        <a:bodyPr/>
        <a:lstStyle/>
        <a:p>
          <a:endParaRPr lang="zh-TW" altLang="en-US" sz="3000">
            <a:latin typeface="微軟正黑體" pitchFamily="34" charset="-120"/>
            <a:ea typeface="微軟正黑體" pitchFamily="34" charset="-120"/>
          </a:endParaRPr>
        </a:p>
      </dgm:t>
    </dgm:pt>
    <dgm:pt modelId="{66F94694-5B18-45D2-B0D2-4DFD0F4177B8}" type="sibTrans" cxnId="{6BDEE5B1-E187-4B5A-8C60-B677D48B86BA}">
      <dgm:prSet/>
      <dgm:spPr/>
      <dgm:t>
        <a:bodyPr/>
        <a:lstStyle/>
        <a:p>
          <a:endParaRPr lang="zh-TW" altLang="en-US" sz="3000">
            <a:latin typeface="微軟正黑體" pitchFamily="34" charset="-120"/>
            <a:ea typeface="微軟正黑體" pitchFamily="34" charset="-120"/>
          </a:endParaRPr>
        </a:p>
      </dgm:t>
    </dgm:pt>
    <dgm:pt modelId="{339DCE37-EFEB-4155-A158-4FA05EFC617E}">
      <dgm:prSet phldrT="[文字]" custT="1"/>
      <dgm:spPr/>
      <dgm:t>
        <a:bodyPr/>
        <a:lstStyle/>
        <a:p>
          <a:r>
            <a:rPr lang="zh-TW" altLang="en-US" sz="3000" dirty="0" smtClean="0">
              <a:latin typeface="微軟正黑體" pitchFamily="34" charset="-120"/>
              <a:ea typeface="微軟正黑體" pitchFamily="34" charset="-120"/>
            </a:rPr>
            <a:t>推銷或傳播該團體意見和要求</a:t>
          </a:r>
          <a:endParaRPr lang="zh-TW" altLang="en-US" sz="3000" dirty="0">
            <a:latin typeface="微軟正黑體" pitchFamily="34" charset="-120"/>
            <a:ea typeface="微軟正黑體" pitchFamily="34" charset="-120"/>
          </a:endParaRPr>
        </a:p>
      </dgm:t>
    </dgm:pt>
    <dgm:pt modelId="{1E25738A-DB70-4094-9188-37C7DF00D36E}" type="parTrans" cxnId="{BAA0145B-8F1D-455D-8A5F-309E8B18A75D}">
      <dgm:prSet/>
      <dgm:spPr/>
      <dgm:t>
        <a:bodyPr/>
        <a:lstStyle/>
        <a:p>
          <a:endParaRPr lang="zh-TW" altLang="en-US" sz="3000">
            <a:latin typeface="微軟正黑體" pitchFamily="34" charset="-120"/>
            <a:ea typeface="微軟正黑體" pitchFamily="34" charset="-120"/>
          </a:endParaRPr>
        </a:p>
      </dgm:t>
    </dgm:pt>
    <dgm:pt modelId="{7393DA23-B79F-4CA5-8338-7EA8E8617ECC}" type="sibTrans" cxnId="{BAA0145B-8F1D-455D-8A5F-309E8B18A75D}">
      <dgm:prSet/>
      <dgm:spPr/>
      <dgm:t>
        <a:bodyPr/>
        <a:lstStyle/>
        <a:p>
          <a:endParaRPr lang="zh-TW" altLang="en-US" sz="3000">
            <a:latin typeface="微軟正黑體" pitchFamily="34" charset="-120"/>
            <a:ea typeface="微軟正黑體" pitchFamily="34" charset="-120"/>
          </a:endParaRPr>
        </a:p>
      </dgm:t>
    </dgm:pt>
    <dgm:pt modelId="{E2417F99-0A8D-43E8-A77D-168C2B89B542}">
      <dgm:prSet phldrT="[文字]" phldr="1" custT="1"/>
      <dgm:spPr/>
      <dgm:t>
        <a:bodyPr/>
        <a:lstStyle/>
        <a:p>
          <a:endParaRPr lang="zh-TW" altLang="en-US" sz="3000">
            <a:latin typeface="微軟正黑體" pitchFamily="34" charset="-120"/>
            <a:ea typeface="微軟正黑體" pitchFamily="34" charset="-120"/>
          </a:endParaRPr>
        </a:p>
      </dgm:t>
    </dgm:pt>
    <dgm:pt modelId="{B65C2962-7A83-4D4B-ABBC-C12ACDE5C3A6}" type="parTrans" cxnId="{CF1796F5-5182-460F-8922-967FB9F29C69}">
      <dgm:prSet/>
      <dgm:spPr/>
      <dgm:t>
        <a:bodyPr/>
        <a:lstStyle/>
        <a:p>
          <a:endParaRPr lang="zh-TW" altLang="en-US" sz="3000">
            <a:latin typeface="微軟正黑體" pitchFamily="34" charset="-120"/>
            <a:ea typeface="微軟正黑體" pitchFamily="34" charset="-120"/>
          </a:endParaRPr>
        </a:p>
      </dgm:t>
    </dgm:pt>
    <dgm:pt modelId="{6D362ACD-DFED-4D20-B001-7931936CD4B9}" type="sibTrans" cxnId="{CF1796F5-5182-460F-8922-967FB9F29C69}">
      <dgm:prSet/>
      <dgm:spPr/>
      <dgm:t>
        <a:bodyPr/>
        <a:lstStyle/>
        <a:p>
          <a:endParaRPr lang="zh-TW" altLang="en-US" sz="3000">
            <a:latin typeface="微軟正黑體" pitchFamily="34" charset="-120"/>
            <a:ea typeface="微軟正黑體" pitchFamily="34" charset="-120"/>
          </a:endParaRPr>
        </a:p>
      </dgm:t>
    </dgm:pt>
    <dgm:pt modelId="{8B38DD1E-EB09-488D-8F4A-0875ADEF6BEA}">
      <dgm:prSet phldrT="[文字]" custT="1"/>
      <dgm:spPr/>
      <dgm:t>
        <a:bodyPr/>
        <a:lstStyle/>
        <a:p>
          <a:r>
            <a:rPr lang="zh-TW" altLang="en-US" sz="3000" dirty="0" smtClean="0">
              <a:latin typeface="微軟正黑體" pitchFamily="34" charset="-120"/>
              <a:ea typeface="微軟正黑體" pitchFamily="34" charset="-120"/>
            </a:rPr>
            <a:t>使輿論接納、同情或不反對該團體之意見與要求</a:t>
          </a:r>
          <a:endParaRPr lang="zh-TW" altLang="en-US" sz="3000" dirty="0">
            <a:latin typeface="微軟正黑體" pitchFamily="34" charset="-120"/>
            <a:ea typeface="微軟正黑體" pitchFamily="34" charset="-120"/>
          </a:endParaRPr>
        </a:p>
      </dgm:t>
    </dgm:pt>
    <dgm:pt modelId="{F7DE2D93-1696-4213-8945-A92ECCC2B961}" type="parTrans" cxnId="{04597695-2D3E-4502-A566-9B480A0D01A7}">
      <dgm:prSet/>
      <dgm:spPr/>
      <dgm:t>
        <a:bodyPr/>
        <a:lstStyle/>
        <a:p>
          <a:endParaRPr lang="zh-TW" altLang="en-US" sz="3000">
            <a:latin typeface="微軟正黑體" pitchFamily="34" charset="-120"/>
            <a:ea typeface="微軟正黑體" pitchFamily="34" charset="-120"/>
          </a:endParaRPr>
        </a:p>
      </dgm:t>
    </dgm:pt>
    <dgm:pt modelId="{61439B38-436C-4D77-BF97-448679A80613}" type="sibTrans" cxnId="{04597695-2D3E-4502-A566-9B480A0D01A7}">
      <dgm:prSet/>
      <dgm:spPr/>
      <dgm:t>
        <a:bodyPr/>
        <a:lstStyle/>
        <a:p>
          <a:endParaRPr lang="zh-TW" altLang="en-US" sz="3000">
            <a:latin typeface="微軟正黑體" pitchFamily="34" charset="-120"/>
            <a:ea typeface="微軟正黑體" pitchFamily="34" charset="-120"/>
          </a:endParaRPr>
        </a:p>
      </dgm:t>
    </dgm:pt>
    <dgm:pt modelId="{1D74487E-08D2-40EA-852D-0E3C7056F055}">
      <dgm:prSet phldrT="[文字]" custT="1"/>
      <dgm:spPr/>
      <dgm:t>
        <a:bodyPr/>
        <a:lstStyle/>
        <a:p>
          <a:r>
            <a:rPr lang="zh-TW" altLang="en-US" sz="3000" dirty="0" smtClean="0">
              <a:latin typeface="微軟正黑體" pitchFamily="34" charset="-120"/>
              <a:ea typeface="微軟正黑體" pitchFamily="34" charset="-120"/>
            </a:rPr>
            <a:t>廣播、 公共集會甚至示威遊行</a:t>
          </a:r>
          <a:endParaRPr lang="zh-TW" altLang="en-US" sz="3000" dirty="0">
            <a:latin typeface="微軟正黑體" pitchFamily="34" charset="-120"/>
            <a:ea typeface="微軟正黑體" pitchFamily="34" charset="-120"/>
          </a:endParaRPr>
        </a:p>
      </dgm:t>
    </dgm:pt>
    <dgm:pt modelId="{02665D78-B165-4F2F-888A-C9C553136D63}" type="parTrans" cxnId="{1508FACE-9815-4103-96E1-58140F917B1D}">
      <dgm:prSet/>
      <dgm:spPr/>
      <dgm:t>
        <a:bodyPr/>
        <a:lstStyle/>
        <a:p>
          <a:endParaRPr lang="zh-TW" altLang="en-US" sz="3000">
            <a:latin typeface="微軟正黑體" pitchFamily="34" charset="-120"/>
            <a:ea typeface="微軟正黑體" pitchFamily="34" charset="-120"/>
          </a:endParaRPr>
        </a:p>
      </dgm:t>
    </dgm:pt>
    <dgm:pt modelId="{578EB858-D78C-41B1-BC5D-5DFAAB3BE350}" type="sibTrans" cxnId="{1508FACE-9815-4103-96E1-58140F917B1D}">
      <dgm:prSet/>
      <dgm:spPr/>
      <dgm:t>
        <a:bodyPr/>
        <a:lstStyle/>
        <a:p>
          <a:endParaRPr lang="zh-TW" altLang="en-US" sz="3000">
            <a:latin typeface="微軟正黑體" pitchFamily="34" charset="-120"/>
            <a:ea typeface="微軟正黑體" pitchFamily="34" charset="-120"/>
          </a:endParaRPr>
        </a:p>
      </dgm:t>
    </dgm:pt>
    <dgm:pt modelId="{D799BE6A-2FC1-42E8-9E93-593BF3B065CB}" type="pres">
      <dgm:prSet presAssocID="{300E50BA-B24B-4932-89E0-D7C5B816C64F}" presName="linearFlow" presStyleCnt="0">
        <dgm:presLayoutVars>
          <dgm:dir/>
          <dgm:animLvl val="lvl"/>
          <dgm:resizeHandles val="exact"/>
        </dgm:presLayoutVars>
      </dgm:prSet>
      <dgm:spPr/>
      <dgm:t>
        <a:bodyPr/>
        <a:lstStyle/>
        <a:p>
          <a:endParaRPr lang="zh-TW" altLang="en-US"/>
        </a:p>
      </dgm:t>
    </dgm:pt>
    <dgm:pt modelId="{7F3DB6CB-F139-4B54-8DCB-E0BF2EC9E11F}" type="pres">
      <dgm:prSet presAssocID="{B0CD2C42-F770-48A0-975B-520EBE437882}" presName="composite" presStyleCnt="0"/>
      <dgm:spPr/>
    </dgm:pt>
    <dgm:pt modelId="{082A20A3-EA50-46AC-A278-1168FBBD8D3D}" type="pres">
      <dgm:prSet presAssocID="{B0CD2C42-F770-48A0-975B-520EBE437882}" presName="parentText" presStyleLbl="alignNode1" presStyleIdx="0" presStyleCnt="3">
        <dgm:presLayoutVars>
          <dgm:chMax val="1"/>
          <dgm:bulletEnabled val="1"/>
        </dgm:presLayoutVars>
      </dgm:prSet>
      <dgm:spPr/>
      <dgm:t>
        <a:bodyPr/>
        <a:lstStyle/>
        <a:p>
          <a:endParaRPr lang="zh-TW" altLang="en-US"/>
        </a:p>
      </dgm:t>
    </dgm:pt>
    <dgm:pt modelId="{A91C9DB1-D27C-4561-96A5-DA9DE3035AA8}" type="pres">
      <dgm:prSet presAssocID="{B0CD2C42-F770-48A0-975B-520EBE437882}" presName="descendantText" presStyleLbl="alignAcc1" presStyleIdx="0" presStyleCnt="3" custScaleY="118756">
        <dgm:presLayoutVars>
          <dgm:bulletEnabled val="1"/>
        </dgm:presLayoutVars>
      </dgm:prSet>
      <dgm:spPr/>
      <dgm:t>
        <a:bodyPr/>
        <a:lstStyle/>
        <a:p>
          <a:endParaRPr lang="zh-TW" altLang="en-US"/>
        </a:p>
      </dgm:t>
    </dgm:pt>
    <dgm:pt modelId="{84E457CF-5364-4116-9D51-C70E18406CB4}" type="pres">
      <dgm:prSet presAssocID="{96E0810A-32D3-4266-AF4E-F6893C11FF11}" presName="sp" presStyleCnt="0"/>
      <dgm:spPr/>
    </dgm:pt>
    <dgm:pt modelId="{A2425720-B8CB-4314-AD71-F5899CBC86A7}" type="pres">
      <dgm:prSet presAssocID="{71312BA0-B9F9-406C-B166-F727D730A78F}" presName="composite" presStyleCnt="0"/>
      <dgm:spPr/>
    </dgm:pt>
    <dgm:pt modelId="{51EC3579-6540-4B95-AC98-BEC4EBBAECED}" type="pres">
      <dgm:prSet presAssocID="{71312BA0-B9F9-406C-B166-F727D730A78F}" presName="parentText" presStyleLbl="alignNode1" presStyleIdx="1" presStyleCnt="3">
        <dgm:presLayoutVars>
          <dgm:chMax val="1"/>
          <dgm:bulletEnabled val="1"/>
        </dgm:presLayoutVars>
      </dgm:prSet>
      <dgm:spPr/>
      <dgm:t>
        <a:bodyPr/>
        <a:lstStyle/>
        <a:p>
          <a:endParaRPr lang="zh-TW" altLang="en-US"/>
        </a:p>
      </dgm:t>
    </dgm:pt>
    <dgm:pt modelId="{69BA5995-BCDF-4AC5-B52E-1A6D006E9721}" type="pres">
      <dgm:prSet presAssocID="{71312BA0-B9F9-406C-B166-F727D730A78F}" presName="descendantText" presStyleLbl="alignAcc1" presStyleIdx="1" presStyleCnt="3">
        <dgm:presLayoutVars>
          <dgm:bulletEnabled val="1"/>
        </dgm:presLayoutVars>
      </dgm:prSet>
      <dgm:spPr/>
      <dgm:t>
        <a:bodyPr/>
        <a:lstStyle/>
        <a:p>
          <a:endParaRPr lang="zh-TW" altLang="en-US"/>
        </a:p>
      </dgm:t>
    </dgm:pt>
    <dgm:pt modelId="{B709A363-3BFF-4542-8033-EBA9A95F7449}" type="pres">
      <dgm:prSet presAssocID="{66F94694-5B18-45D2-B0D2-4DFD0F4177B8}" presName="sp" presStyleCnt="0"/>
      <dgm:spPr/>
    </dgm:pt>
    <dgm:pt modelId="{25FA59FE-B482-46EA-9905-08031965B6FD}" type="pres">
      <dgm:prSet presAssocID="{E2417F99-0A8D-43E8-A77D-168C2B89B542}" presName="composite" presStyleCnt="0"/>
      <dgm:spPr/>
    </dgm:pt>
    <dgm:pt modelId="{EAA1BFBC-70C8-4DE6-9E67-A6517092379F}" type="pres">
      <dgm:prSet presAssocID="{E2417F99-0A8D-43E8-A77D-168C2B89B542}" presName="parentText" presStyleLbl="alignNode1" presStyleIdx="2" presStyleCnt="3">
        <dgm:presLayoutVars>
          <dgm:chMax val="1"/>
          <dgm:bulletEnabled val="1"/>
        </dgm:presLayoutVars>
      </dgm:prSet>
      <dgm:spPr/>
      <dgm:t>
        <a:bodyPr/>
        <a:lstStyle/>
        <a:p>
          <a:endParaRPr lang="zh-TW" altLang="en-US"/>
        </a:p>
      </dgm:t>
    </dgm:pt>
    <dgm:pt modelId="{51AE4F27-ABD7-436C-A301-00AC008B2DE2}" type="pres">
      <dgm:prSet presAssocID="{E2417F99-0A8D-43E8-A77D-168C2B89B542}" presName="descendantText" presStyleLbl="alignAcc1" presStyleIdx="2" presStyleCnt="3" custScaleY="115408">
        <dgm:presLayoutVars>
          <dgm:bulletEnabled val="1"/>
        </dgm:presLayoutVars>
      </dgm:prSet>
      <dgm:spPr/>
      <dgm:t>
        <a:bodyPr/>
        <a:lstStyle/>
        <a:p>
          <a:endParaRPr lang="zh-TW" altLang="en-US"/>
        </a:p>
      </dgm:t>
    </dgm:pt>
  </dgm:ptLst>
  <dgm:cxnLst>
    <dgm:cxn modelId="{24DBB607-9BF3-4DB3-9092-88CF18360C53}" type="presOf" srcId="{300E50BA-B24B-4932-89E0-D7C5B816C64F}" destId="{D799BE6A-2FC1-42E8-9E93-593BF3B065CB}" srcOrd="0" destOrd="0" presId="urn:microsoft.com/office/officeart/2005/8/layout/chevron2"/>
    <dgm:cxn modelId="{6BDEE5B1-E187-4B5A-8C60-B677D48B86BA}" srcId="{300E50BA-B24B-4932-89E0-D7C5B816C64F}" destId="{71312BA0-B9F9-406C-B166-F727D730A78F}" srcOrd="1" destOrd="0" parTransId="{33AECA27-635B-4874-8259-25B2A4C2C40B}" sibTransId="{66F94694-5B18-45D2-B0D2-4DFD0F4177B8}"/>
    <dgm:cxn modelId="{A434A7AC-8348-4C82-BE8A-E391B7312D40}" type="presOf" srcId="{8B38DD1E-EB09-488D-8F4A-0875ADEF6BEA}" destId="{51AE4F27-ABD7-436C-A301-00AC008B2DE2}" srcOrd="0" destOrd="0" presId="urn:microsoft.com/office/officeart/2005/8/layout/chevron2"/>
    <dgm:cxn modelId="{321DBB10-BC60-4284-82A6-325B6B746448}" srcId="{300E50BA-B24B-4932-89E0-D7C5B816C64F}" destId="{B0CD2C42-F770-48A0-975B-520EBE437882}" srcOrd="0" destOrd="0" parTransId="{0DA27BEB-1DAA-4E78-9D90-E07F7CA543FE}" sibTransId="{96E0810A-32D3-4266-AF4E-F6893C11FF11}"/>
    <dgm:cxn modelId="{4B4B8003-A7F8-46CB-82C7-F98FF28A7F58}" type="presOf" srcId="{339DCE37-EFEB-4155-A158-4FA05EFC617E}" destId="{69BA5995-BCDF-4AC5-B52E-1A6D006E9721}" srcOrd="0" destOrd="0" presId="urn:microsoft.com/office/officeart/2005/8/layout/chevron2"/>
    <dgm:cxn modelId="{CF1796F5-5182-460F-8922-967FB9F29C69}" srcId="{300E50BA-B24B-4932-89E0-D7C5B816C64F}" destId="{E2417F99-0A8D-43E8-A77D-168C2B89B542}" srcOrd="2" destOrd="0" parTransId="{B65C2962-7A83-4D4B-ABBC-C12ACDE5C3A6}" sibTransId="{6D362ACD-DFED-4D20-B001-7931936CD4B9}"/>
    <dgm:cxn modelId="{5AF24F6A-7CF9-4083-AE55-1BD8016BA339}" type="presOf" srcId="{71312BA0-B9F9-406C-B166-F727D730A78F}" destId="{51EC3579-6540-4B95-AC98-BEC4EBBAECED}" srcOrd="0" destOrd="0" presId="urn:microsoft.com/office/officeart/2005/8/layout/chevron2"/>
    <dgm:cxn modelId="{1F0F2CD6-059A-424E-A802-2A32A9536174}" srcId="{B0CD2C42-F770-48A0-975B-520EBE437882}" destId="{CB9B54ED-C5D0-4164-9D3F-0120FC71F48A}" srcOrd="0" destOrd="0" parTransId="{F8F3BEC3-9062-4F8E-BF39-17CD0AD07D07}" sibTransId="{60B90142-86DD-45BF-93C3-158FD62664F1}"/>
    <dgm:cxn modelId="{1508FACE-9815-4103-96E1-58140F917B1D}" srcId="{B0CD2C42-F770-48A0-975B-520EBE437882}" destId="{1D74487E-08D2-40EA-852D-0E3C7056F055}" srcOrd="1" destOrd="0" parTransId="{02665D78-B165-4F2F-888A-C9C553136D63}" sibTransId="{578EB858-D78C-41B1-BC5D-5DFAAB3BE350}"/>
    <dgm:cxn modelId="{04597695-2D3E-4502-A566-9B480A0D01A7}" srcId="{E2417F99-0A8D-43E8-A77D-168C2B89B542}" destId="{8B38DD1E-EB09-488D-8F4A-0875ADEF6BEA}" srcOrd="0" destOrd="0" parTransId="{F7DE2D93-1696-4213-8945-A92ECCC2B961}" sibTransId="{61439B38-436C-4D77-BF97-448679A80613}"/>
    <dgm:cxn modelId="{BAA0145B-8F1D-455D-8A5F-309E8B18A75D}" srcId="{71312BA0-B9F9-406C-B166-F727D730A78F}" destId="{339DCE37-EFEB-4155-A158-4FA05EFC617E}" srcOrd="0" destOrd="0" parTransId="{1E25738A-DB70-4094-9188-37C7DF00D36E}" sibTransId="{7393DA23-B79F-4CA5-8338-7EA8E8617ECC}"/>
    <dgm:cxn modelId="{14547236-99FD-4567-922E-1A21EBB23DF0}" type="presOf" srcId="{CB9B54ED-C5D0-4164-9D3F-0120FC71F48A}" destId="{A91C9DB1-D27C-4561-96A5-DA9DE3035AA8}" srcOrd="0" destOrd="0" presId="urn:microsoft.com/office/officeart/2005/8/layout/chevron2"/>
    <dgm:cxn modelId="{DB8E3B06-B0E1-4B8E-A453-7AD77E165524}" type="presOf" srcId="{E2417F99-0A8D-43E8-A77D-168C2B89B542}" destId="{EAA1BFBC-70C8-4DE6-9E67-A6517092379F}" srcOrd="0" destOrd="0" presId="urn:microsoft.com/office/officeart/2005/8/layout/chevron2"/>
    <dgm:cxn modelId="{232503F6-123D-4538-8CC1-E6DF8C4C6615}" type="presOf" srcId="{B0CD2C42-F770-48A0-975B-520EBE437882}" destId="{082A20A3-EA50-46AC-A278-1168FBBD8D3D}" srcOrd="0" destOrd="0" presId="urn:microsoft.com/office/officeart/2005/8/layout/chevron2"/>
    <dgm:cxn modelId="{1DE7E6BE-F485-48CB-AFCC-0677367AF9EB}" type="presOf" srcId="{1D74487E-08D2-40EA-852D-0E3C7056F055}" destId="{A91C9DB1-D27C-4561-96A5-DA9DE3035AA8}" srcOrd="0" destOrd="1" presId="urn:microsoft.com/office/officeart/2005/8/layout/chevron2"/>
    <dgm:cxn modelId="{217A9B24-9C3C-4A08-ACB1-9BB299A1ED19}" type="presParOf" srcId="{D799BE6A-2FC1-42E8-9E93-593BF3B065CB}" destId="{7F3DB6CB-F139-4B54-8DCB-E0BF2EC9E11F}" srcOrd="0" destOrd="0" presId="urn:microsoft.com/office/officeart/2005/8/layout/chevron2"/>
    <dgm:cxn modelId="{06191008-92D9-4358-9B11-0697E47A5719}" type="presParOf" srcId="{7F3DB6CB-F139-4B54-8DCB-E0BF2EC9E11F}" destId="{082A20A3-EA50-46AC-A278-1168FBBD8D3D}" srcOrd="0" destOrd="0" presId="urn:microsoft.com/office/officeart/2005/8/layout/chevron2"/>
    <dgm:cxn modelId="{2041C29F-5E63-4578-B35D-9404F244B3FB}" type="presParOf" srcId="{7F3DB6CB-F139-4B54-8DCB-E0BF2EC9E11F}" destId="{A91C9DB1-D27C-4561-96A5-DA9DE3035AA8}" srcOrd="1" destOrd="0" presId="urn:microsoft.com/office/officeart/2005/8/layout/chevron2"/>
    <dgm:cxn modelId="{1AD75CB1-9E38-493C-BAD4-9632D054B6B9}" type="presParOf" srcId="{D799BE6A-2FC1-42E8-9E93-593BF3B065CB}" destId="{84E457CF-5364-4116-9D51-C70E18406CB4}" srcOrd="1" destOrd="0" presId="urn:microsoft.com/office/officeart/2005/8/layout/chevron2"/>
    <dgm:cxn modelId="{512F31D8-91CF-4302-9D0B-E4FDDAB7DA30}" type="presParOf" srcId="{D799BE6A-2FC1-42E8-9E93-593BF3B065CB}" destId="{A2425720-B8CB-4314-AD71-F5899CBC86A7}" srcOrd="2" destOrd="0" presId="urn:microsoft.com/office/officeart/2005/8/layout/chevron2"/>
    <dgm:cxn modelId="{9139FA5D-4293-480C-A2D1-CB1EAC9C7608}" type="presParOf" srcId="{A2425720-B8CB-4314-AD71-F5899CBC86A7}" destId="{51EC3579-6540-4B95-AC98-BEC4EBBAECED}" srcOrd="0" destOrd="0" presId="urn:microsoft.com/office/officeart/2005/8/layout/chevron2"/>
    <dgm:cxn modelId="{455F30A1-3893-41C7-9AA1-6FECEA4A1FE2}" type="presParOf" srcId="{A2425720-B8CB-4314-AD71-F5899CBC86A7}" destId="{69BA5995-BCDF-4AC5-B52E-1A6D006E9721}" srcOrd="1" destOrd="0" presId="urn:microsoft.com/office/officeart/2005/8/layout/chevron2"/>
    <dgm:cxn modelId="{BAA00547-9722-4ACC-ACA1-9CDA698554F7}" type="presParOf" srcId="{D799BE6A-2FC1-42E8-9E93-593BF3B065CB}" destId="{B709A363-3BFF-4542-8033-EBA9A95F7449}" srcOrd="3" destOrd="0" presId="urn:microsoft.com/office/officeart/2005/8/layout/chevron2"/>
    <dgm:cxn modelId="{F3923B6E-4BF1-4640-9FBA-7967A10DA062}" type="presParOf" srcId="{D799BE6A-2FC1-42E8-9E93-593BF3B065CB}" destId="{25FA59FE-B482-46EA-9905-08031965B6FD}" srcOrd="4" destOrd="0" presId="urn:microsoft.com/office/officeart/2005/8/layout/chevron2"/>
    <dgm:cxn modelId="{922EDB15-3CA9-4860-918E-14B40C87BD6B}" type="presParOf" srcId="{25FA59FE-B482-46EA-9905-08031965B6FD}" destId="{EAA1BFBC-70C8-4DE6-9E67-A6517092379F}" srcOrd="0" destOrd="0" presId="urn:microsoft.com/office/officeart/2005/8/layout/chevron2"/>
    <dgm:cxn modelId="{FC13BF5E-284D-4BAB-8E07-94DD670BDA5A}" type="presParOf" srcId="{25FA59FE-B482-46EA-9905-08031965B6FD}" destId="{51AE4F27-ABD7-436C-A301-00AC008B2DE2}"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C3932D-FC90-4D84-8BFC-CD248B4C0E0B}" type="doc">
      <dgm:prSet loTypeId="urn:microsoft.com/office/officeart/2005/8/layout/arrow2" loCatId="process" qsTypeId="urn:microsoft.com/office/officeart/2005/8/quickstyle/simple1" qsCatId="simple" csTypeId="urn:microsoft.com/office/officeart/2005/8/colors/colorful1#1" csCatId="colorful" phldr="1"/>
      <dgm:spPr/>
    </dgm:pt>
    <dgm:pt modelId="{BD3659A6-CD0D-4F2A-99F9-5476351D4C9B}">
      <dgm:prSet phldrT="[文字]" custT="1"/>
      <dgm:spPr/>
      <dgm:t>
        <a:bodyPr/>
        <a:lstStyle/>
        <a:p>
          <a:r>
            <a:rPr lang="zh-TW" altLang="en-US" sz="3200" dirty="0" smtClean="0">
              <a:latin typeface="微軟正黑體" pitchFamily="34" charset="-120"/>
              <a:ea typeface="微軟正黑體" pitchFamily="34" charset="-120"/>
            </a:rPr>
            <a:t>管制鬆綁</a:t>
          </a:r>
          <a:endParaRPr lang="zh-TW" altLang="en-US" sz="3200" dirty="0">
            <a:latin typeface="微軟正黑體" pitchFamily="34" charset="-120"/>
            <a:ea typeface="微軟正黑體" pitchFamily="34" charset="-120"/>
          </a:endParaRPr>
        </a:p>
      </dgm:t>
    </dgm:pt>
    <dgm:pt modelId="{854C23F9-6103-4C8A-A497-EE7C184FDE54}" type="parTrans" cxnId="{3A0C2CD8-6118-451B-B1A5-6A501ED3B060}">
      <dgm:prSet/>
      <dgm:spPr/>
      <dgm:t>
        <a:bodyPr/>
        <a:lstStyle/>
        <a:p>
          <a:endParaRPr lang="zh-TW" altLang="en-US" sz="3200">
            <a:latin typeface="微軟正黑體" pitchFamily="34" charset="-120"/>
            <a:ea typeface="微軟正黑體" pitchFamily="34" charset="-120"/>
          </a:endParaRPr>
        </a:p>
      </dgm:t>
    </dgm:pt>
    <dgm:pt modelId="{29CC4E9A-BEC6-4F62-8EC9-4ABD88CBBB3E}" type="sibTrans" cxnId="{3A0C2CD8-6118-451B-B1A5-6A501ED3B060}">
      <dgm:prSet custT="1"/>
      <dgm:spPr/>
      <dgm:t>
        <a:bodyPr/>
        <a:lstStyle/>
        <a:p>
          <a:endParaRPr lang="zh-TW" altLang="en-US" sz="3200">
            <a:latin typeface="微軟正黑體" pitchFamily="34" charset="-120"/>
            <a:ea typeface="微軟正黑體" pitchFamily="34" charset="-120"/>
          </a:endParaRPr>
        </a:p>
      </dgm:t>
    </dgm:pt>
    <dgm:pt modelId="{61560AF7-1574-4E6D-B630-6C972C9E8F3A}">
      <dgm:prSet phldrT="[文字]" custT="1"/>
      <dgm:spPr/>
      <dgm:t>
        <a:bodyPr/>
        <a:lstStyle/>
        <a:p>
          <a:r>
            <a:rPr lang="zh-TW" altLang="en-US" sz="3200" dirty="0" smtClean="0">
              <a:latin typeface="微軟正黑體" pitchFamily="34" charset="-120"/>
              <a:ea typeface="微軟正黑體" pitchFamily="34" charset="-120"/>
            </a:rPr>
            <a:t>委外化</a:t>
          </a:r>
          <a:endParaRPr lang="zh-TW" altLang="en-US" sz="3200" dirty="0">
            <a:latin typeface="微軟正黑體" pitchFamily="34" charset="-120"/>
            <a:ea typeface="微軟正黑體" pitchFamily="34" charset="-120"/>
          </a:endParaRPr>
        </a:p>
      </dgm:t>
    </dgm:pt>
    <dgm:pt modelId="{83481BB1-6604-4BB1-903A-E21985E59D45}" type="parTrans" cxnId="{24956474-651F-4D22-9B42-5CBF33301BB5}">
      <dgm:prSet/>
      <dgm:spPr/>
      <dgm:t>
        <a:bodyPr/>
        <a:lstStyle/>
        <a:p>
          <a:endParaRPr lang="zh-TW" altLang="en-US" sz="3200">
            <a:latin typeface="微軟正黑體" pitchFamily="34" charset="-120"/>
            <a:ea typeface="微軟正黑體" pitchFamily="34" charset="-120"/>
          </a:endParaRPr>
        </a:p>
      </dgm:t>
    </dgm:pt>
    <dgm:pt modelId="{CFA7889E-2241-4DD5-8532-D2899FD0DF3D}" type="sibTrans" cxnId="{24956474-651F-4D22-9B42-5CBF33301BB5}">
      <dgm:prSet custT="1"/>
      <dgm:spPr/>
      <dgm:t>
        <a:bodyPr/>
        <a:lstStyle/>
        <a:p>
          <a:endParaRPr lang="zh-TW" altLang="en-US" sz="3200">
            <a:latin typeface="微軟正黑體" pitchFamily="34" charset="-120"/>
            <a:ea typeface="微軟正黑體" pitchFamily="34" charset="-120"/>
          </a:endParaRPr>
        </a:p>
      </dgm:t>
    </dgm:pt>
    <dgm:pt modelId="{C68730BF-9956-4D9B-A523-F37C73E41770}">
      <dgm:prSet phldrT="[文字]" custT="1"/>
      <dgm:spPr/>
      <dgm:t>
        <a:bodyPr/>
        <a:lstStyle/>
        <a:p>
          <a:r>
            <a:rPr lang="zh-TW" altLang="en-US" sz="3200" dirty="0" smtClean="0">
              <a:latin typeface="微軟正黑體" pitchFamily="34" charset="-120"/>
              <a:ea typeface="微軟正黑體" pitchFamily="34" charset="-120"/>
            </a:rPr>
            <a:t>地方化</a:t>
          </a:r>
          <a:endParaRPr lang="zh-TW" altLang="en-US" sz="3200" dirty="0">
            <a:latin typeface="微軟正黑體" pitchFamily="34" charset="-120"/>
            <a:ea typeface="微軟正黑體" pitchFamily="34" charset="-120"/>
          </a:endParaRPr>
        </a:p>
      </dgm:t>
    </dgm:pt>
    <dgm:pt modelId="{8119BF34-D6BF-45F2-8326-D960AF93C743}" type="parTrans" cxnId="{6C653D41-EDA4-4261-9D09-B7A37C366658}">
      <dgm:prSet/>
      <dgm:spPr/>
      <dgm:t>
        <a:bodyPr/>
        <a:lstStyle/>
        <a:p>
          <a:endParaRPr lang="zh-TW" altLang="en-US" sz="3200">
            <a:latin typeface="微軟正黑體" pitchFamily="34" charset="-120"/>
            <a:ea typeface="微軟正黑體" pitchFamily="34" charset="-120"/>
          </a:endParaRPr>
        </a:p>
      </dgm:t>
    </dgm:pt>
    <dgm:pt modelId="{43C41217-3E3E-4B58-8E48-686EF4D8FEA0}" type="sibTrans" cxnId="{6C653D41-EDA4-4261-9D09-B7A37C366658}">
      <dgm:prSet custT="1"/>
      <dgm:spPr/>
      <dgm:t>
        <a:bodyPr/>
        <a:lstStyle/>
        <a:p>
          <a:endParaRPr lang="zh-TW" altLang="en-US" sz="3200">
            <a:latin typeface="微軟正黑體" pitchFamily="34" charset="-120"/>
            <a:ea typeface="微軟正黑體" pitchFamily="34" charset="-120"/>
          </a:endParaRPr>
        </a:p>
      </dgm:t>
    </dgm:pt>
    <dgm:pt modelId="{90398956-13D2-43BD-8337-FC84AE520B52}">
      <dgm:prSet phldrT="[文字]" custT="1"/>
      <dgm:spPr/>
      <dgm:t>
        <a:bodyPr/>
        <a:lstStyle/>
        <a:p>
          <a:r>
            <a:rPr lang="zh-TW" altLang="en-US" sz="3200" dirty="0" smtClean="0">
              <a:latin typeface="微軟正黑體" pitchFamily="34" charset="-120"/>
              <a:ea typeface="微軟正黑體" pitchFamily="34" charset="-120"/>
            </a:rPr>
            <a:t>法人化</a:t>
          </a:r>
          <a:endParaRPr lang="zh-TW" altLang="en-US" sz="3200" dirty="0">
            <a:latin typeface="微軟正黑體" pitchFamily="34" charset="-120"/>
            <a:ea typeface="微軟正黑體" pitchFamily="34" charset="-120"/>
          </a:endParaRPr>
        </a:p>
      </dgm:t>
    </dgm:pt>
    <dgm:pt modelId="{AA5A34F0-E42D-4998-99FF-C75262999FFA}" type="parTrans" cxnId="{3BF370D5-E956-442B-8E13-2615FCE2B4B8}">
      <dgm:prSet/>
      <dgm:spPr/>
      <dgm:t>
        <a:bodyPr/>
        <a:lstStyle/>
        <a:p>
          <a:endParaRPr lang="zh-TW" altLang="en-US" sz="3200">
            <a:latin typeface="微軟正黑體" pitchFamily="34" charset="-120"/>
            <a:ea typeface="微軟正黑體" pitchFamily="34" charset="-120"/>
          </a:endParaRPr>
        </a:p>
      </dgm:t>
    </dgm:pt>
    <dgm:pt modelId="{E119D409-AB41-4952-88E2-F4143FE8EC03}" type="sibTrans" cxnId="{3BF370D5-E956-442B-8E13-2615FCE2B4B8}">
      <dgm:prSet custT="1"/>
      <dgm:spPr/>
      <dgm:t>
        <a:bodyPr/>
        <a:lstStyle/>
        <a:p>
          <a:endParaRPr lang="zh-TW" altLang="en-US" sz="3200">
            <a:latin typeface="微軟正黑體" pitchFamily="34" charset="-120"/>
            <a:ea typeface="微軟正黑體" pitchFamily="34" charset="-120"/>
          </a:endParaRPr>
        </a:p>
      </dgm:t>
    </dgm:pt>
    <dgm:pt modelId="{75E485A6-42F5-4CBB-9E40-99F9B7FEA3A8}">
      <dgm:prSet phldrT="[文字]" custT="1"/>
      <dgm:spPr/>
      <dgm:t>
        <a:bodyPr/>
        <a:lstStyle/>
        <a:p>
          <a:r>
            <a:rPr lang="zh-TW" altLang="en-US" sz="3200" dirty="0" smtClean="0">
              <a:latin typeface="微軟正黑體" pitchFamily="34" charset="-120"/>
              <a:ea typeface="微軟正黑體" pitchFamily="34" charset="-120"/>
            </a:rPr>
            <a:t>電子化政府</a:t>
          </a:r>
          <a:endParaRPr lang="zh-TW" altLang="en-US" sz="3200" dirty="0">
            <a:latin typeface="微軟正黑體" pitchFamily="34" charset="-120"/>
            <a:ea typeface="微軟正黑體" pitchFamily="34" charset="-120"/>
          </a:endParaRPr>
        </a:p>
      </dgm:t>
    </dgm:pt>
    <dgm:pt modelId="{0DA1CF38-8174-4EF5-BF1A-CE174B1BE3B6}" type="parTrans" cxnId="{352F09B4-5DAC-4471-A380-03E06A16EF9F}">
      <dgm:prSet/>
      <dgm:spPr/>
      <dgm:t>
        <a:bodyPr/>
        <a:lstStyle/>
        <a:p>
          <a:endParaRPr lang="zh-TW" altLang="en-US" sz="3200">
            <a:latin typeface="微軟正黑體" pitchFamily="34" charset="-120"/>
            <a:ea typeface="微軟正黑體" pitchFamily="34" charset="-120"/>
          </a:endParaRPr>
        </a:p>
      </dgm:t>
    </dgm:pt>
    <dgm:pt modelId="{4A61284A-BF38-4E0A-B427-15A6087153ED}" type="sibTrans" cxnId="{352F09B4-5DAC-4471-A380-03E06A16EF9F}">
      <dgm:prSet custT="1"/>
      <dgm:spPr/>
      <dgm:t>
        <a:bodyPr/>
        <a:lstStyle/>
        <a:p>
          <a:endParaRPr lang="zh-TW" altLang="en-US" sz="3200">
            <a:latin typeface="微軟正黑體" pitchFamily="34" charset="-120"/>
            <a:ea typeface="微軟正黑體" pitchFamily="34" charset="-120"/>
          </a:endParaRPr>
        </a:p>
      </dgm:t>
    </dgm:pt>
    <dgm:pt modelId="{C77718EF-D88A-4F8A-BBD5-E70379448EB5}">
      <dgm:prSet phldrT="[文字]" custT="1"/>
      <dgm:spPr/>
      <dgm:t>
        <a:bodyPr/>
        <a:lstStyle/>
        <a:p>
          <a:endParaRPr lang="zh-TW" altLang="en-US">
            <a:latin typeface="微軟正黑體" pitchFamily="34" charset="-120"/>
            <a:ea typeface="微軟正黑體" pitchFamily="34" charset="-120"/>
          </a:endParaRPr>
        </a:p>
      </dgm:t>
    </dgm:pt>
    <dgm:pt modelId="{D27D2A9D-CE40-4F72-949E-76CA6EF87B42}" type="parTrans" cxnId="{9F969AD3-65EE-4924-90C2-DB6972B4B6AF}">
      <dgm:prSet/>
      <dgm:spPr/>
      <dgm:t>
        <a:bodyPr/>
        <a:lstStyle/>
        <a:p>
          <a:endParaRPr lang="zh-TW" altLang="en-US" sz="3200">
            <a:latin typeface="微軟正黑體" pitchFamily="34" charset="-120"/>
            <a:ea typeface="微軟正黑體" pitchFamily="34" charset="-120"/>
          </a:endParaRPr>
        </a:p>
      </dgm:t>
    </dgm:pt>
    <dgm:pt modelId="{86AC22B8-A41D-40DF-AD14-16B9C0FB0626}" type="sibTrans" cxnId="{9F969AD3-65EE-4924-90C2-DB6972B4B6AF}">
      <dgm:prSet/>
      <dgm:spPr/>
      <dgm:t>
        <a:bodyPr/>
        <a:lstStyle/>
        <a:p>
          <a:endParaRPr lang="zh-TW" altLang="en-US" sz="3200">
            <a:latin typeface="微軟正黑體" pitchFamily="34" charset="-120"/>
            <a:ea typeface="微軟正黑體" pitchFamily="34" charset="-120"/>
          </a:endParaRPr>
        </a:p>
      </dgm:t>
    </dgm:pt>
    <dgm:pt modelId="{1C50DEC8-25D1-4FE7-8069-ABB04AFBADFC}" type="pres">
      <dgm:prSet presAssocID="{90C3932D-FC90-4D84-8BFC-CD248B4C0E0B}" presName="arrowDiagram" presStyleCnt="0">
        <dgm:presLayoutVars>
          <dgm:chMax val="5"/>
          <dgm:dir/>
          <dgm:resizeHandles val="exact"/>
        </dgm:presLayoutVars>
      </dgm:prSet>
      <dgm:spPr/>
    </dgm:pt>
    <dgm:pt modelId="{E1A9DAE6-CF60-4664-B3A9-4787C4DCE2C6}" type="pres">
      <dgm:prSet presAssocID="{90C3932D-FC90-4D84-8BFC-CD248B4C0E0B}" presName="arrow" presStyleLbl="bgShp" presStyleIdx="0" presStyleCnt="1"/>
      <dgm:spPr/>
    </dgm:pt>
    <dgm:pt modelId="{CDBD2EAB-A2EF-498D-9015-4113F0BB777C}" type="pres">
      <dgm:prSet presAssocID="{90C3932D-FC90-4D84-8BFC-CD248B4C0E0B}" presName="arrowDiagram5" presStyleCnt="0"/>
      <dgm:spPr/>
    </dgm:pt>
    <dgm:pt modelId="{745DD287-A58C-4B3E-A951-154F03D729DA}" type="pres">
      <dgm:prSet presAssocID="{BD3659A6-CD0D-4F2A-99F9-5476351D4C9B}" presName="bullet5a" presStyleLbl="node1" presStyleIdx="0" presStyleCnt="5"/>
      <dgm:spPr/>
    </dgm:pt>
    <dgm:pt modelId="{E723EDE2-9199-4404-8A81-91D85C6BF180}" type="pres">
      <dgm:prSet presAssocID="{BD3659A6-CD0D-4F2A-99F9-5476351D4C9B}" presName="textBox5a" presStyleLbl="revTx" presStyleIdx="0" presStyleCnt="5" custScaleX="106560">
        <dgm:presLayoutVars>
          <dgm:bulletEnabled val="1"/>
        </dgm:presLayoutVars>
      </dgm:prSet>
      <dgm:spPr/>
      <dgm:t>
        <a:bodyPr/>
        <a:lstStyle/>
        <a:p>
          <a:endParaRPr lang="zh-TW" altLang="en-US"/>
        </a:p>
      </dgm:t>
    </dgm:pt>
    <dgm:pt modelId="{A08B6C14-A8C5-448D-8563-AD932FC63FE0}" type="pres">
      <dgm:prSet presAssocID="{61560AF7-1574-4E6D-B630-6C972C9E8F3A}" presName="bullet5b" presStyleLbl="node1" presStyleIdx="1" presStyleCnt="5"/>
      <dgm:spPr/>
    </dgm:pt>
    <dgm:pt modelId="{87378D14-A12B-451A-826F-64DD3FC90B37}" type="pres">
      <dgm:prSet presAssocID="{61560AF7-1574-4E6D-B630-6C972C9E8F3A}" presName="textBox5b" presStyleLbl="revTx" presStyleIdx="1" presStyleCnt="5" custScaleX="127753" custScaleY="43376" custLinFactNeighborX="790" custLinFactNeighborY="-16787">
        <dgm:presLayoutVars>
          <dgm:bulletEnabled val="1"/>
        </dgm:presLayoutVars>
      </dgm:prSet>
      <dgm:spPr/>
      <dgm:t>
        <a:bodyPr/>
        <a:lstStyle/>
        <a:p>
          <a:endParaRPr lang="zh-TW" altLang="en-US"/>
        </a:p>
      </dgm:t>
    </dgm:pt>
    <dgm:pt modelId="{D0C3DA56-51A4-42FB-9E55-C88BD9A3731B}" type="pres">
      <dgm:prSet presAssocID="{C68730BF-9956-4D9B-A523-F37C73E41770}" presName="bullet5c" presStyleLbl="node1" presStyleIdx="2" presStyleCnt="5"/>
      <dgm:spPr/>
    </dgm:pt>
    <dgm:pt modelId="{8E11DBFF-27E2-4181-B572-4C54E5A0A94C}" type="pres">
      <dgm:prSet presAssocID="{C68730BF-9956-4D9B-A523-F37C73E41770}" presName="textBox5c" presStyleLbl="revTx" presStyleIdx="2" presStyleCnt="5" custScaleX="97621" custScaleY="31926" custLinFactNeighborX="-7783" custLinFactNeighborY="-29023">
        <dgm:presLayoutVars>
          <dgm:bulletEnabled val="1"/>
        </dgm:presLayoutVars>
      </dgm:prSet>
      <dgm:spPr/>
      <dgm:t>
        <a:bodyPr/>
        <a:lstStyle/>
        <a:p>
          <a:endParaRPr lang="zh-TW" altLang="en-US"/>
        </a:p>
      </dgm:t>
    </dgm:pt>
    <dgm:pt modelId="{CEF8E6C8-37B4-4DAE-A05C-3F8A6ACCFA1F}" type="pres">
      <dgm:prSet presAssocID="{90398956-13D2-43BD-8337-FC84AE520B52}" presName="bullet5d" presStyleLbl="node1" presStyleIdx="3" presStyleCnt="5"/>
      <dgm:spPr/>
    </dgm:pt>
    <dgm:pt modelId="{030E6494-1E09-40D4-ADBF-E9F63F8D9E16}" type="pres">
      <dgm:prSet presAssocID="{90398956-13D2-43BD-8337-FC84AE520B52}" presName="textBox5d" presStyleLbl="revTx" presStyleIdx="3" presStyleCnt="5" custScaleX="105196" custScaleY="24751" custLinFactNeighborX="-12221" custLinFactNeighborY="-30579">
        <dgm:presLayoutVars>
          <dgm:bulletEnabled val="1"/>
        </dgm:presLayoutVars>
      </dgm:prSet>
      <dgm:spPr/>
      <dgm:t>
        <a:bodyPr/>
        <a:lstStyle/>
        <a:p>
          <a:endParaRPr lang="zh-TW" altLang="en-US"/>
        </a:p>
      </dgm:t>
    </dgm:pt>
    <dgm:pt modelId="{1CBE778B-64AC-4A52-AD0F-E49D2E50FECB}" type="pres">
      <dgm:prSet presAssocID="{75E485A6-42F5-4CBB-9E40-99F9B7FEA3A8}" presName="bullet5e" presStyleLbl="node1" presStyleIdx="4" presStyleCnt="5"/>
      <dgm:spPr/>
    </dgm:pt>
    <dgm:pt modelId="{24A5629A-4773-498A-A85A-7BC7EAFAB2D7}" type="pres">
      <dgm:prSet presAssocID="{75E485A6-42F5-4CBB-9E40-99F9B7FEA3A8}" presName="textBox5e" presStyleLbl="revTx" presStyleIdx="4" presStyleCnt="5" custScaleX="110976" custScaleY="43588" custLinFactNeighborX="-625" custLinFactNeighborY="-20883">
        <dgm:presLayoutVars>
          <dgm:bulletEnabled val="1"/>
        </dgm:presLayoutVars>
      </dgm:prSet>
      <dgm:spPr/>
      <dgm:t>
        <a:bodyPr/>
        <a:lstStyle/>
        <a:p>
          <a:endParaRPr lang="zh-TW" altLang="en-US"/>
        </a:p>
      </dgm:t>
    </dgm:pt>
  </dgm:ptLst>
  <dgm:cxnLst>
    <dgm:cxn modelId="{6C653D41-EDA4-4261-9D09-B7A37C366658}" srcId="{90C3932D-FC90-4D84-8BFC-CD248B4C0E0B}" destId="{C68730BF-9956-4D9B-A523-F37C73E41770}" srcOrd="2" destOrd="0" parTransId="{8119BF34-D6BF-45F2-8326-D960AF93C743}" sibTransId="{43C41217-3E3E-4B58-8E48-686EF4D8FEA0}"/>
    <dgm:cxn modelId="{65BC1717-6520-437E-9AC5-286045BF250E}" type="presOf" srcId="{75E485A6-42F5-4CBB-9E40-99F9B7FEA3A8}" destId="{24A5629A-4773-498A-A85A-7BC7EAFAB2D7}" srcOrd="0" destOrd="0" presId="urn:microsoft.com/office/officeart/2005/8/layout/arrow2"/>
    <dgm:cxn modelId="{3BF370D5-E956-442B-8E13-2615FCE2B4B8}" srcId="{90C3932D-FC90-4D84-8BFC-CD248B4C0E0B}" destId="{90398956-13D2-43BD-8337-FC84AE520B52}" srcOrd="3" destOrd="0" parTransId="{AA5A34F0-E42D-4998-99FF-C75262999FFA}" sibTransId="{E119D409-AB41-4952-88E2-F4143FE8EC03}"/>
    <dgm:cxn modelId="{20A908DA-7ACF-4CB5-8E10-D2066F3B7B14}" type="presOf" srcId="{90398956-13D2-43BD-8337-FC84AE520B52}" destId="{030E6494-1E09-40D4-ADBF-E9F63F8D9E16}" srcOrd="0" destOrd="0" presId="urn:microsoft.com/office/officeart/2005/8/layout/arrow2"/>
    <dgm:cxn modelId="{377D7DAD-5A7A-41BB-B2E0-CC2FDB3CBC16}" type="presOf" srcId="{C68730BF-9956-4D9B-A523-F37C73E41770}" destId="{8E11DBFF-27E2-4181-B572-4C54E5A0A94C}" srcOrd="0" destOrd="0" presId="urn:microsoft.com/office/officeart/2005/8/layout/arrow2"/>
    <dgm:cxn modelId="{7A196184-72FE-4BD6-B81C-96C5989CBB99}" type="presOf" srcId="{90C3932D-FC90-4D84-8BFC-CD248B4C0E0B}" destId="{1C50DEC8-25D1-4FE7-8069-ABB04AFBADFC}" srcOrd="0" destOrd="0" presId="urn:microsoft.com/office/officeart/2005/8/layout/arrow2"/>
    <dgm:cxn modelId="{9F969AD3-65EE-4924-90C2-DB6972B4B6AF}" srcId="{90C3932D-FC90-4D84-8BFC-CD248B4C0E0B}" destId="{C77718EF-D88A-4F8A-BBD5-E70379448EB5}" srcOrd="5" destOrd="0" parTransId="{D27D2A9D-CE40-4F72-949E-76CA6EF87B42}" sibTransId="{86AC22B8-A41D-40DF-AD14-16B9C0FB0626}"/>
    <dgm:cxn modelId="{352F09B4-5DAC-4471-A380-03E06A16EF9F}" srcId="{90C3932D-FC90-4D84-8BFC-CD248B4C0E0B}" destId="{75E485A6-42F5-4CBB-9E40-99F9B7FEA3A8}" srcOrd="4" destOrd="0" parTransId="{0DA1CF38-8174-4EF5-BF1A-CE174B1BE3B6}" sibTransId="{4A61284A-BF38-4E0A-B427-15A6087153ED}"/>
    <dgm:cxn modelId="{24956474-651F-4D22-9B42-5CBF33301BB5}" srcId="{90C3932D-FC90-4D84-8BFC-CD248B4C0E0B}" destId="{61560AF7-1574-4E6D-B630-6C972C9E8F3A}" srcOrd="1" destOrd="0" parTransId="{83481BB1-6604-4BB1-903A-E21985E59D45}" sibTransId="{CFA7889E-2241-4DD5-8532-D2899FD0DF3D}"/>
    <dgm:cxn modelId="{08D1B8B1-DA87-4E4E-A9D7-FACF8658D09F}" type="presOf" srcId="{61560AF7-1574-4E6D-B630-6C972C9E8F3A}" destId="{87378D14-A12B-451A-826F-64DD3FC90B37}" srcOrd="0" destOrd="0" presId="urn:microsoft.com/office/officeart/2005/8/layout/arrow2"/>
    <dgm:cxn modelId="{3A0C2CD8-6118-451B-B1A5-6A501ED3B060}" srcId="{90C3932D-FC90-4D84-8BFC-CD248B4C0E0B}" destId="{BD3659A6-CD0D-4F2A-99F9-5476351D4C9B}" srcOrd="0" destOrd="0" parTransId="{854C23F9-6103-4C8A-A497-EE7C184FDE54}" sibTransId="{29CC4E9A-BEC6-4F62-8EC9-4ABD88CBBB3E}"/>
    <dgm:cxn modelId="{8F6D53F4-20E3-4C92-A6AE-B9B66BBD1C66}" type="presOf" srcId="{BD3659A6-CD0D-4F2A-99F9-5476351D4C9B}" destId="{E723EDE2-9199-4404-8A81-91D85C6BF180}" srcOrd="0" destOrd="0" presId="urn:microsoft.com/office/officeart/2005/8/layout/arrow2"/>
    <dgm:cxn modelId="{A42B2944-3FBD-4253-8271-A4193211EEDF}" type="presParOf" srcId="{1C50DEC8-25D1-4FE7-8069-ABB04AFBADFC}" destId="{E1A9DAE6-CF60-4664-B3A9-4787C4DCE2C6}" srcOrd="0" destOrd="0" presId="urn:microsoft.com/office/officeart/2005/8/layout/arrow2"/>
    <dgm:cxn modelId="{68380446-1820-4FBE-B38E-B361325FD1C1}" type="presParOf" srcId="{1C50DEC8-25D1-4FE7-8069-ABB04AFBADFC}" destId="{CDBD2EAB-A2EF-498D-9015-4113F0BB777C}" srcOrd="1" destOrd="0" presId="urn:microsoft.com/office/officeart/2005/8/layout/arrow2"/>
    <dgm:cxn modelId="{61DA7FA2-68DC-4A5D-B668-FB6CC2451589}" type="presParOf" srcId="{CDBD2EAB-A2EF-498D-9015-4113F0BB777C}" destId="{745DD287-A58C-4B3E-A951-154F03D729DA}" srcOrd="0" destOrd="0" presId="urn:microsoft.com/office/officeart/2005/8/layout/arrow2"/>
    <dgm:cxn modelId="{1D12FFD2-0976-45F0-BA60-A165D02244A4}" type="presParOf" srcId="{CDBD2EAB-A2EF-498D-9015-4113F0BB777C}" destId="{E723EDE2-9199-4404-8A81-91D85C6BF180}" srcOrd="1" destOrd="0" presId="urn:microsoft.com/office/officeart/2005/8/layout/arrow2"/>
    <dgm:cxn modelId="{5E01EF27-5775-49F9-BD9A-9334FCBAA753}" type="presParOf" srcId="{CDBD2EAB-A2EF-498D-9015-4113F0BB777C}" destId="{A08B6C14-A8C5-448D-8563-AD932FC63FE0}" srcOrd="2" destOrd="0" presId="urn:microsoft.com/office/officeart/2005/8/layout/arrow2"/>
    <dgm:cxn modelId="{9E884428-21E7-406B-A6A8-C836A9AA57D2}" type="presParOf" srcId="{CDBD2EAB-A2EF-498D-9015-4113F0BB777C}" destId="{87378D14-A12B-451A-826F-64DD3FC90B37}" srcOrd="3" destOrd="0" presId="urn:microsoft.com/office/officeart/2005/8/layout/arrow2"/>
    <dgm:cxn modelId="{44CF7ECD-E76F-420E-8D73-2A5D940D6902}" type="presParOf" srcId="{CDBD2EAB-A2EF-498D-9015-4113F0BB777C}" destId="{D0C3DA56-51A4-42FB-9E55-C88BD9A3731B}" srcOrd="4" destOrd="0" presId="urn:microsoft.com/office/officeart/2005/8/layout/arrow2"/>
    <dgm:cxn modelId="{834B54E0-D142-4C23-9B49-CEFEAD86CE09}" type="presParOf" srcId="{CDBD2EAB-A2EF-498D-9015-4113F0BB777C}" destId="{8E11DBFF-27E2-4181-B572-4C54E5A0A94C}" srcOrd="5" destOrd="0" presId="urn:microsoft.com/office/officeart/2005/8/layout/arrow2"/>
    <dgm:cxn modelId="{CECCD338-7AF4-424B-99A4-D462E2FD05D6}" type="presParOf" srcId="{CDBD2EAB-A2EF-498D-9015-4113F0BB777C}" destId="{CEF8E6C8-37B4-4DAE-A05C-3F8A6ACCFA1F}" srcOrd="6" destOrd="0" presId="urn:microsoft.com/office/officeart/2005/8/layout/arrow2"/>
    <dgm:cxn modelId="{51C41E07-6D3F-4B02-B346-9C51C4FB5A54}" type="presParOf" srcId="{CDBD2EAB-A2EF-498D-9015-4113F0BB777C}" destId="{030E6494-1E09-40D4-ADBF-E9F63F8D9E16}" srcOrd="7" destOrd="0" presId="urn:microsoft.com/office/officeart/2005/8/layout/arrow2"/>
    <dgm:cxn modelId="{CC5E78EE-E699-4B9C-AAD6-8B92BE287729}" type="presParOf" srcId="{CDBD2EAB-A2EF-498D-9015-4113F0BB777C}" destId="{1CBE778B-64AC-4A52-AD0F-E49D2E50FECB}" srcOrd="8" destOrd="0" presId="urn:microsoft.com/office/officeart/2005/8/layout/arrow2"/>
    <dgm:cxn modelId="{776BC5F5-AE86-489E-91B8-0A6CF1EF27B0}" type="presParOf" srcId="{CDBD2EAB-A2EF-498D-9015-4113F0BB777C}" destId="{24A5629A-4773-498A-A85A-7BC7EAFAB2D7}"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1CE551-7365-48DF-A1F6-D6E6488FDF6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TW" altLang="en-US"/>
        </a:p>
      </dgm:t>
    </dgm:pt>
    <dgm:pt modelId="{4935D152-E8E4-4D12-BDAB-7A4E144D8627}">
      <dgm:prSet phldrT="[文字]" custT="1"/>
      <dgm:spPr/>
      <dgm:t>
        <a:bodyPr/>
        <a:lstStyle/>
        <a:p>
          <a:r>
            <a:rPr lang="zh-TW" altLang="en-US" sz="2800" dirty="0" smtClean="0">
              <a:latin typeface="微軟正黑體" pitchFamily="34" charset="-120"/>
              <a:ea typeface="微軟正黑體" pitchFamily="34" charset="-120"/>
            </a:rPr>
            <a:t>興建</a:t>
          </a:r>
          <a:endParaRPr lang="zh-TW" altLang="en-US" sz="2800" dirty="0">
            <a:latin typeface="微軟正黑體" pitchFamily="34" charset="-120"/>
            <a:ea typeface="微軟正黑體" pitchFamily="34" charset="-120"/>
          </a:endParaRPr>
        </a:p>
      </dgm:t>
    </dgm:pt>
    <dgm:pt modelId="{694EB975-A11F-4727-998F-82CF2C29A4AE}" type="parTrans" cxnId="{C897383A-DFD2-45C8-9579-47882A58DE02}">
      <dgm:prSet/>
      <dgm:spPr/>
      <dgm:t>
        <a:bodyPr/>
        <a:lstStyle/>
        <a:p>
          <a:endParaRPr lang="zh-TW" altLang="en-US" sz="2800">
            <a:latin typeface="微軟正黑體" pitchFamily="34" charset="-120"/>
            <a:ea typeface="微軟正黑體" pitchFamily="34" charset="-120"/>
          </a:endParaRPr>
        </a:p>
      </dgm:t>
    </dgm:pt>
    <dgm:pt modelId="{8B0B431E-D630-4406-9616-F589F7C68550}" type="sibTrans" cxnId="{C897383A-DFD2-45C8-9579-47882A58DE02}">
      <dgm:prSet/>
      <dgm:spPr/>
      <dgm:t>
        <a:bodyPr/>
        <a:lstStyle/>
        <a:p>
          <a:endParaRPr lang="zh-TW" altLang="en-US" sz="2800">
            <a:latin typeface="微軟正黑體" pitchFamily="34" charset="-120"/>
            <a:ea typeface="微軟正黑體" pitchFamily="34" charset="-120"/>
          </a:endParaRPr>
        </a:p>
      </dgm:t>
    </dgm:pt>
    <dgm:pt modelId="{E9495FFC-2D24-402C-B6FD-59C0D545A901}">
      <dgm:prSet phldrT="[文字]" custT="1"/>
      <dgm:spPr/>
      <dgm:t>
        <a:bodyPr/>
        <a:lstStyle/>
        <a:p>
          <a:r>
            <a:rPr lang="zh-TW" altLang="en-US" sz="2800" dirty="0" smtClean="0">
              <a:latin typeface="微軟正黑體" pitchFamily="34" charset="-120"/>
              <a:ea typeface="微軟正黑體" pitchFamily="34" charset="-120"/>
            </a:rPr>
            <a:t>委由民間的公司或企業持續投資相關設施</a:t>
          </a:r>
          <a:endParaRPr lang="zh-TW" altLang="en-US" sz="2800" dirty="0">
            <a:latin typeface="微軟正黑體" pitchFamily="34" charset="-120"/>
            <a:ea typeface="微軟正黑體" pitchFamily="34" charset="-120"/>
          </a:endParaRPr>
        </a:p>
      </dgm:t>
    </dgm:pt>
    <dgm:pt modelId="{FCFAF121-6DD5-4FFE-B2D2-55E54B5AE8C1}" type="parTrans" cxnId="{3AD241FA-2B29-41C9-9185-38744ED562B7}">
      <dgm:prSet/>
      <dgm:spPr/>
      <dgm:t>
        <a:bodyPr/>
        <a:lstStyle/>
        <a:p>
          <a:endParaRPr lang="zh-TW" altLang="en-US" sz="2800">
            <a:latin typeface="微軟正黑體" pitchFamily="34" charset="-120"/>
            <a:ea typeface="微軟正黑體" pitchFamily="34" charset="-120"/>
          </a:endParaRPr>
        </a:p>
      </dgm:t>
    </dgm:pt>
    <dgm:pt modelId="{BE40BE99-2148-45BA-8C89-AE2C1E809A47}" type="sibTrans" cxnId="{3AD241FA-2B29-41C9-9185-38744ED562B7}">
      <dgm:prSet/>
      <dgm:spPr/>
      <dgm:t>
        <a:bodyPr/>
        <a:lstStyle/>
        <a:p>
          <a:endParaRPr lang="zh-TW" altLang="en-US" sz="2800">
            <a:latin typeface="微軟正黑體" pitchFamily="34" charset="-120"/>
            <a:ea typeface="微軟正黑體" pitchFamily="34" charset="-120"/>
          </a:endParaRPr>
        </a:p>
      </dgm:t>
    </dgm:pt>
    <dgm:pt modelId="{11E65B29-05F6-4691-94A2-E290D6375BF0}">
      <dgm:prSet phldrT="[文字]" custT="1"/>
      <dgm:spPr/>
      <dgm:t>
        <a:bodyPr/>
        <a:lstStyle/>
        <a:p>
          <a:r>
            <a:rPr lang="zh-TW" altLang="en-US" sz="2800" dirty="0" smtClean="0">
              <a:latin typeface="微軟正黑體" pitchFamily="34" charset="-120"/>
              <a:ea typeface="微軟正黑體" pitchFamily="34" charset="-120"/>
            </a:rPr>
            <a:t>營運</a:t>
          </a:r>
          <a:endParaRPr lang="zh-TW" altLang="en-US" sz="2800" dirty="0">
            <a:latin typeface="微軟正黑體" pitchFamily="34" charset="-120"/>
            <a:ea typeface="微軟正黑體" pitchFamily="34" charset="-120"/>
          </a:endParaRPr>
        </a:p>
      </dgm:t>
    </dgm:pt>
    <dgm:pt modelId="{FDA6BBE1-8B68-48EF-A202-C3EFF3D0C400}" type="parTrans" cxnId="{BAC12AB0-4023-48D3-A712-0B238FA504E5}">
      <dgm:prSet/>
      <dgm:spPr/>
      <dgm:t>
        <a:bodyPr/>
        <a:lstStyle/>
        <a:p>
          <a:endParaRPr lang="zh-TW" altLang="en-US" sz="2800">
            <a:latin typeface="微軟正黑體" pitchFamily="34" charset="-120"/>
            <a:ea typeface="微軟正黑體" pitchFamily="34" charset="-120"/>
          </a:endParaRPr>
        </a:p>
      </dgm:t>
    </dgm:pt>
    <dgm:pt modelId="{DF9A2888-199F-4927-8CF1-BCD12201F89B}" type="sibTrans" cxnId="{BAC12AB0-4023-48D3-A712-0B238FA504E5}">
      <dgm:prSet/>
      <dgm:spPr/>
      <dgm:t>
        <a:bodyPr/>
        <a:lstStyle/>
        <a:p>
          <a:endParaRPr lang="zh-TW" altLang="en-US" sz="2800">
            <a:latin typeface="微軟正黑體" pitchFamily="34" charset="-120"/>
            <a:ea typeface="微軟正黑體" pitchFamily="34" charset="-120"/>
          </a:endParaRPr>
        </a:p>
      </dgm:t>
    </dgm:pt>
    <dgm:pt modelId="{409D6A38-3CA1-4E30-B25E-6500F04366B7}">
      <dgm:prSet phldrT="[文字]" custT="1"/>
      <dgm:spPr/>
      <dgm:t>
        <a:bodyPr/>
        <a:lstStyle/>
        <a:p>
          <a:r>
            <a:rPr lang="zh-TW" altLang="en-US" sz="2800" dirty="0" smtClean="0">
              <a:latin typeface="微軟正黑體" pitchFamily="34" charset="-120"/>
              <a:ea typeface="微軟正黑體" pitchFamily="34" charset="-120"/>
            </a:rPr>
            <a:t>由政府保證其在一定期間內獨占經營，以回收投資之報酬</a:t>
          </a:r>
          <a:endParaRPr lang="zh-TW" altLang="en-US" sz="2800" dirty="0">
            <a:latin typeface="微軟正黑體" pitchFamily="34" charset="-120"/>
            <a:ea typeface="微軟正黑體" pitchFamily="34" charset="-120"/>
          </a:endParaRPr>
        </a:p>
      </dgm:t>
    </dgm:pt>
    <dgm:pt modelId="{31A8C452-7939-4F34-B6C7-5597E8979978}" type="parTrans" cxnId="{B251EDD7-96CF-49D9-9615-DC5A59849911}">
      <dgm:prSet/>
      <dgm:spPr/>
      <dgm:t>
        <a:bodyPr/>
        <a:lstStyle/>
        <a:p>
          <a:endParaRPr lang="zh-TW" altLang="en-US" sz="2800">
            <a:latin typeface="微軟正黑體" pitchFamily="34" charset="-120"/>
            <a:ea typeface="微軟正黑體" pitchFamily="34" charset="-120"/>
          </a:endParaRPr>
        </a:p>
      </dgm:t>
    </dgm:pt>
    <dgm:pt modelId="{4811A82F-EDB1-4933-9949-D207950CE7D5}" type="sibTrans" cxnId="{B251EDD7-96CF-49D9-9615-DC5A59849911}">
      <dgm:prSet/>
      <dgm:spPr/>
      <dgm:t>
        <a:bodyPr/>
        <a:lstStyle/>
        <a:p>
          <a:endParaRPr lang="zh-TW" altLang="en-US" sz="2800">
            <a:latin typeface="微軟正黑體" pitchFamily="34" charset="-120"/>
            <a:ea typeface="微軟正黑體" pitchFamily="34" charset="-120"/>
          </a:endParaRPr>
        </a:p>
      </dgm:t>
    </dgm:pt>
    <dgm:pt modelId="{1DD4B5F1-698B-40F4-8EFA-64DC91C1612C}">
      <dgm:prSet phldrT="[文字]" custT="1"/>
      <dgm:spPr/>
      <dgm:t>
        <a:bodyPr/>
        <a:lstStyle/>
        <a:p>
          <a:r>
            <a:rPr lang="zh-TW" altLang="en-US" sz="2800" dirty="0" smtClean="0">
              <a:latin typeface="微軟正黑體" pitchFamily="34" charset="-120"/>
              <a:ea typeface="微軟正黑體" pitchFamily="34" charset="-120"/>
            </a:rPr>
            <a:t>轉移</a:t>
          </a:r>
          <a:endParaRPr lang="zh-TW" altLang="en-US" sz="2800" dirty="0">
            <a:latin typeface="微軟正黑體" pitchFamily="34" charset="-120"/>
            <a:ea typeface="微軟正黑體" pitchFamily="34" charset="-120"/>
          </a:endParaRPr>
        </a:p>
      </dgm:t>
    </dgm:pt>
    <dgm:pt modelId="{B1965277-F1B2-4EEE-BDE5-3222DCBC2BF3}" type="parTrans" cxnId="{13D419ED-67CF-4BC7-BECF-CDB4304509F2}">
      <dgm:prSet/>
      <dgm:spPr/>
      <dgm:t>
        <a:bodyPr/>
        <a:lstStyle/>
        <a:p>
          <a:endParaRPr lang="zh-TW" altLang="en-US" sz="2800">
            <a:latin typeface="微軟正黑體" pitchFamily="34" charset="-120"/>
            <a:ea typeface="微軟正黑體" pitchFamily="34" charset="-120"/>
          </a:endParaRPr>
        </a:p>
      </dgm:t>
    </dgm:pt>
    <dgm:pt modelId="{28507DA2-B088-49C3-B1E3-4F47E1FC6007}" type="sibTrans" cxnId="{13D419ED-67CF-4BC7-BECF-CDB4304509F2}">
      <dgm:prSet/>
      <dgm:spPr/>
      <dgm:t>
        <a:bodyPr/>
        <a:lstStyle/>
        <a:p>
          <a:endParaRPr lang="zh-TW" altLang="en-US" sz="2800">
            <a:latin typeface="微軟正黑體" pitchFamily="34" charset="-120"/>
            <a:ea typeface="微軟正黑體" pitchFamily="34" charset="-120"/>
          </a:endParaRPr>
        </a:p>
      </dgm:t>
    </dgm:pt>
    <dgm:pt modelId="{CA351844-549E-441F-B2B4-5F5B24713ECC}">
      <dgm:prSet phldrT="[文字]" custT="1"/>
      <dgm:spPr/>
      <dgm:t>
        <a:bodyPr/>
        <a:lstStyle/>
        <a:p>
          <a:r>
            <a:rPr lang="zh-TW" altLang="en-US" sz="2800" dirty="0" smtClean="0">
              <a:latin typeface="微軟正黑體" pitchFamily="34" charset="-120"/>
              <a:ea typeface="微軟正黑體" pitchFamily="34" charset="-120"/>
            </a:rPr>
            <a:t>待期限屆 滿後，則將所有設備設施完全 「轉移」至政府手中。</a:t>
          </a:r>
          <a:endParaRPr lang="zh-TW" altLang="en-US" sz="2800" dirty="0">
            <a:latin typeface="微軟正黑體" pitchFamily="34" charset="-120"/>
            <a:ea typeface="微軟正黑體" pitchFamily="34" charset="-120"/>
          </a:endParaRPr>
        </a:p>
      </dgm:t>
    </dgm:pt>
    <dgm:pt modelId="{DC2DE4A9-4CC6-41AB-B3E9-E9A7AD3534BE}" type="parTrans" cxnId="{9EE4A9FE-9207-4D0C-948F-1C9481FD8860}">
      <dgm:prSet/>
      <dgm:spPr/>
      <dgm:t>
        <a:bodyPr/>
        <a:lstStyle/>
        <a:p>
          <a:endParaRPr lang="zh-TW" altLang="en-US" sz="2800">
            <a:latin typeface="微軟正黑體" pitchFamily="34" charset="-120"/>
            <a:ea typeface="微軟正黑體" pitchFamily="34" charset="-120"/>
          </a:endParaRPr>
        </a:p>
      </dgm:t>
    </dgm:pt>
    <dgm:pt modelId="{F61C5BE1-98B2-4879-AE29-036A74BA586C}" type="sibTrans" cxnId="{9EE4A9FE-9207-4D0C-948F-1C9481FD8860}">
      <dgm:prSet/>
      <dgm:spPr/>
      <dgm:t>
        <a:bodyPr/>
        <a:lstStyle/>
        <a:p>
          <a:endParaRPr lang="zh-TW" altLang="en-US" sz="2800">
            <a:latin typeface="微軟正黑體" pitchFamily="34" charset="-120"/>
            <a:ea typeface="微軟正黑體" pitchFamily="34" charset="-120"/>
          </a:endParaRPr>
        </a:p>
      </dgm:t>
    </dgm:pt>
    <dgm:pt modelId="{936783A6-ADC6-432E-8BC6-ED5456382F93}" type="pres">
      <dgm:prSet presAssocID="{191CE551-7365-48DF-A1F6-D6E6488FDF62}" presName="linearFlow" presStyleCnt="0">
        <dgm:presLayoutVars>
          <dgm:dir/>
          <dgm:animLvl val="lvl"/>
          <dgm:resizeHandles val="exact"/>
        </dgm:presLayoutVars>
      </dgm:prSet>
      <dgm:spPr/>
      <dgm:t>
        <a:bodyPr/>
        <a:lstStyle/>
        <a:p>
          <a:endParaRPr lang="zh-TW" altLang="en-US"/>
        </a:p>
      </dgm:t>
    </dgm:pt>
    <dgm:pt modelId="{659584F7-1C70-480D-B752-AFC5107A121E}" type="pres">
      <dgm:prSet presAssocID="{4935D152-E8E4-4D12-BDAB-7A4E144D8627}" presName="composite" presStyleCnt="0"/>
      <dgm:spPr/>
    </dgm:pt>
    <dgm:pt modelId="{9C346865-D920-4A99-8574-87FF87FE0FBD}" type="pres">
      <dgm:prSet presAssocID="{4935D152-E8E4-4D12-BDAB-7A4E144D8627}" presName="parentText" presStyleLbl="alignNode1" presStyleIdx="0" presStyleCnt="3">
        <dgm:presLayoutVars>
          <dgm:chMax val="1"/>
          <dgm:bulletEnabled val="1"/>
        </dgm:presLayoutVars>
      </dgm:prSet>
      <dgm:spPr/>
      <dgm:t>
        <a:bodyPr/>
        <a:lstStyle/>
        <a:p>
          <a:endParaRPr lang="zh-TW" altLang="en-US"/>
        </a:p>
      </dgm:t>
    </dgm:pt>
    <dgm:pt modelId="{000D8BD3-10D6-41DF-818A-E1DD22DD61D6}" type="pres">
      <dgm:prSet presAssocID="{4935D152-E8E4-4D12-BDAB-7A4E144D8627}" presName="descendantText" presStyleLbl="alignAcc1" presStyleIdx="0" presStyleCnt="3">
        <dgm:presLayoutVars>
          <dgm:bulletEnabled val="1"/>
        </dgm:presLayoutVars>
      </dgm:prSet>
      <dgm:spPr/>
      <dgm:t>
        <a:bodyPr/>
        <a:lstStyle/>
        <a:p>
          <a:endParaRPr lang="zh-TW" altLang="en-US"/>
        </a:p>
      </dgm:t>
    </dgm:pt>
    <dgm:pt modelId="{F3BDE5E4-F984-4353-AB1D-6281BA7356EE}" type="pres">
      <dgm:prSet presAssocID="{8B0B431E-D630-4406-9616-F589F7C68550}" presName="sp" presStyleCnt="0"/>
      <dgm:spPr/>
    </dgm:pt>
    <dgm:pt modelId="{FF988BFA-0422-44EE-BDB6-0F1574A2CE7B}" type="pres">
      <dgm:prSet presAssocID="{11E65B29-05F6-4691-94A2-E290D6375BF0}" presName="composite" presStyleCnt="0"/>
      <dgm:spPr/>
    </dgm:pt>
    <dgm:pt modelId="{A477C5C6-4D43-4486-A941-5FB36E60343A}" type="pres">
      <dgm:prSet presAssocID="{11E65B29-05F6-4691-94A2-E290D6375BF0}" presName="parentText" presStyleLbl="alignNode1" presStyleIdx="1" presStyleCnt="3">
        <dgm:presLayoutVars>
          <dgm:chMax val="1"/>
          <dgm:bulletEnabled val="1"/>
        </dgm:presLayoutVars>
      </dgm:prSet>
      <dgm:spPr/>
      <dgm:t>
        <a:bodyPr/>
        <a:lstStyle/>
        <a:p>
          <a:endParaRPr lang="zh-TW" altLang="en-US"/>
        </a:p>
      </dgm:t>
    </dgm:pt>
    <dgm:pt modelId="{8089A4F3-23DC-44A4-BF8E-74B971538D76}" type="pres">
      <dgm:prSet presAssocID="{11E65B29-05F6-4691-94A2-E290D6375BF0}" presName="descendantText" presStyleLbl="alignAcc1" presStyleIdx="1" presStyleCnt="3">
        <dgm:presLayoutVars>
          <dgm:bulletEnabled val="1"/>
        </dgm:presLayoutVars>
      </dgm:prSet>
      <dgm:spPr/>
      <dgm:t>
        <a:bodyPr/>
        <a:lstStyle/>
        <a:p>
          <a:endParaRPr lang="zh-TW" altLang="en-US"/>
        </a:p>
      </dgm:t>
    </dgm:pt>
    <dgm:pt modelId="{A6CBAF24-422E-4193-8B17-8CB2B159EDC0}" type="pres">
      <dgm:prSet presAssocID="{DF9A2888-199F-4927-8CF1-BCD12201F89B}" presName="sp" presStyleCnt="0"/>
      <dgm:spPr/>
    </dgm:pt>
    <dgm:pt modelId="{E807DDFF-DDE4-426A-8DB5-C7143CD75BCD}" type="pres">
      <dgm:prSet presAssocID="{1DD4B5F1-698B-40F4-8EFA-64DC91C1612C}" presName="composite" presStyleCnt="0"/>
      <dgm:spPr/>
    </dgm:pt>
    <dgm:pt modelId="{5B06FD21-AB8C-44F5-9972-0660F4DFBBB2}" type="pres">
      <dgm:prSet presAssocID="{1DD4B5F1-698B-40F4-8EFA-64DC91C1612C}" presName="parentText" presStyleLbl="alignNode1" presStyleIdx="2" presStyleCnt="3">
        <dgm:presLayoutVars>
          <dgm:chMax val="1"/>
          <dgm:bulletEnabled val="1"/>
        </dgm:presLayoutVars>
      </dgm:prSet>
      <dgm:spPr/>
      <dgm:t>
        <a:bodyPr/>
        <a:lstStyle/>
        <a:p>
          <a:endParaRPr lang="zh-TW" altLang="en-US"/>
        </a:p>
      </dgm:t>
    </dgm:pt>
    <dgm:pt modelId="{29C32ED5-A739-43FA-BBCA-3972AB156914}" type="pres">
      <dgm:prSet presAssocID="{1DD4B5F1-698B-40F4-8EFA-64DC91C1612C}" presName="descendantText" presStyleLbl="alignAcc1" presStyleIdx="2" presStyleCnt="3">
        <dgm:presLayoutVars>
          <dgm:bulletEnabled val="1"/>
        </dgm:presLayoutVars>
      </dgm:prSet>
      <dgm:spPr/>
      <dgm:t>
        <a:bodyPr/>
        <a:lstStyle/>
        <a:p>
          <a:endParaRPr lang="zh-TW" altLang="en-US"/>
        </a:p>
      </dgm:t>
    </dgm:pt>
  </dgm:ptLst>
  <dgm:cxnLst>
    <dgm:cxn modelId="{BAC12AB0-4023-48D3-A712-0B238FA504E5}" srcId="{191CE551-7365-48DF-A1F6-D6E6488FDF62}" destId="{11E65B29-05F6-4691-94A2-E290D6375BF0}" srcOrd="1" destOrd="0" parTransId="{FDA6BBE1-8B68-48EF-A202-C3EFF3D0C400}" sibTransId="{DF9A2888-199F-4927-8CF1-BCD12201F89B}"/>
    <dgm:cxn modelId="{9A949CD1-34BE-4756-826D-3A698A2DF3F7}" type="presOf" srcId="{E9495FFC-2D24-402C-B6FD-59C0D545A901}" destId="{000D8BD3-10D6-41DF-818A-E1DD22DD61D6}" srcOrd="0" destOrd="0" presId="urn:microsoft.com/office/officeart/2005/8/layout/chevron2"/>
    <dgm:cxn modelId="{E4B314BC-430D-40AA-B1DA-7F47E4AC2AE9}" type="presOf" srcId="{4935D152-E8E4-4D12-BDAB-7A4E144D8627}" destId="{9C346865-D920-4A99-8574-87FF87FE0FBD}" srcOrd="0" destOrd="0" presId="urn:microsoft.com/office/officeart/2005/8/layout/chevron2"/>
    <dgm:cxn modelId="{5FF0323C-E2DD-4492-9F2E-66C60DD51BE3}" type="presOf" srcId="{1DD4B5F1-698B-40F4-8EFA-64DC91C1612C}" destId="{5B06FD21-AB8C-44F5-9972-0660F4DFBBB2}" srcOrd="0" destOrd="0" presId="urn:microsoft.com/office/officeart/2005/8/layout/chevron2"/>
    <dgm:cxn modelId="{3AD241FA-2B29-41C9-9185-38744ED562B7}" srcId="{4935D152-E8E4-4D12-BDAB-7A4E144D8627}" destId="{E9495FFC-2D24-402C-B6FD-59C0D545A901}" srcOrd="0" destOrd="0" parTransId="{FCFAF121-6DD5-4FFE-B2D2-55E54B5AE8C1}" sibTransId="{BE40BE99-2148-45BA-8C89-AE2C1E809A47}"/>
    <dgm:cxn modelId="{1F584D57-C3A3-432D-970B-C0B3D40491AE}" type="presOf" srcId="{409D6A38-3CA1-4E30-B25E-6500F04366B7}" destId="{8089A4F3-23DC-44A4-BF8E-74B971538D76}" srcOrd="0" destOrd="0" presId="urn:microsoft.com/office/officeart/2005/8/layout/chevron2"/>
    <dgm:cxn modelId="{90EACF5D-DC22-4EF8-B5E8-75D35E259E65}" type="presOf" srcId="{191CE551-7365-48DF-A1F6-D6E6488FDF62}" destId="{936783A6-ADC6-432E-8BC6-ED5456382F93}" srcOrd="0" destOrd="0" presId="urn:microsoft.com/office/officeart/2005/8/layout/chevron2"/>
    <dgm:cxn modelId="{C897383A-DFD2-45C8-9579-47882A58DE02}" srcId="{191CE551-7365-48DF-A1F6-D6E6488FDF62}" destId="{4935D152-E8E4-4D12-BDAB-7A4E144D8627}" srcOrd="0" destOrd="0" parTransId="{694EB975-A11F-4727-998F-82CF2C29A4AE}" sibTransId="{8B0B431E-D630-4406-9616-F589F7C68550}"/>
    <dgm:cxn modelId="{9B6396DB-8430-4960-84E0-D6D29C5B3A6A}" type="presOf" srcId="{11E65B29-05F6-4691-94A2-E290D6375BF0}" destId="{A477C5C6-4D43-4486-A941-5FB36E60343A}" srcOrd="0" destOrd="0" presId="urn:microsoft.com/office/officeart/2005/8/layout/chevron2"/>
    <dgm:cxn modelId="{9EE4A9FE-9207-4D0C-948F-1C9481FD8860}" srcId="{1DD4B5F1-698B-40F4-8EFA-64DC91C1612C}" destId="{CA351844-549E-441F-B2B4-5F5B24713ECC}" srcOrd="0" destOrd="0" parTransId="{DC2DE4A9-4CC6-41AB-B3E9-E9A7AD3534BE}" sibTransId="{F61C5BE1-98B2-4879-AE29-036A74BA586C}"/>
    <dgm:cxn modelId="{13D419ED-67CF-4BC7-BECF-CDB4304509F2}" srcId="{191CE551-7365-48DF-A1F6-D6E6488FDF62}" destId="{1DD4B5F1-698B-40F4-8EFA-64DC91C1612C}" srcOrd="2" destOrd="0" parTransId="{B1965277-F1B2-4EEE-BDE5-3222DCBC2BF3}" sibTransId="{28507DA2-B088-49C3-B1E3-4F47E1FC6007}"/>
    <dgm:cxn modelId="{B8A02BF6-419C-4653-B31C-9A8A50BE5D3A}" type="presOf" srcId="{CA351844-549E-441F-B2B4-5F5B24713ECC}" destId="{29C32ED5-A739-43FA-BBCA-3972AB156914}" srcOrd="0" destOrd="0" presId="urn:microsoft.com/office/officeart/2005/8/layout/chevron2"/>
    <dgm:cxn modelId="{B251EDD7-96CF-49D9-9615-DC5A59849911}" srcId="{11E65B29-05F6-4691-94A2-E290D6375BF0}" destId="{409D6A38-3CA1-4E30-B25E-6500F04366B7}" srcOrd="0" destOrd="0" parTransId="{31A8C452-7939-4F34-B6C7-5597E8979978}" sibTransId="{4811A82F-EDB1-4933-9949-D207950CE7D5}"/>
    <dgm:cxn modelId="{9269FE96-25B8-4622-9643-EFCCC461C000}" type="presParOf" srcId="{936783A6-ADC6-432E-8BC6-ED5456382F93}" destId="{659584F7-1C70-480D-B752-AFC5107A121E}" srcOrd="0" destOrd="0" presId="urn:microsoft.com/office/officeart/2005/8/layout/chevron2"/>
    <dgm:cxn modelId="{E0DF8610-EF0C-466B-ADCD-30D71E7ABCC8}" type="presParOf" srcId="{659584F7-1C70-480D-B752-AFC5107A121E}" destId="{9C346865-D920-4A99-8574-87FF87FE0FBD}" srcOrd="0" destOrd="0" presId="urn:microsoft.com/office/officeart/2005/8/layout/chevron2"/>
    <dgm:cxn modelId="{1DA28EE6-41E0-491E-A4E1-436A3ED13C18}" type="presParOf" srcId="{659584F7-1C70-480D-B752-AFC5107A121E}" destId="{000D8BD3-10D6-41DF-818A-E1DD22DD61D6}" srcOrd="1" destOrd="0" presId="urn:microsoft.com/office/officeart/2005/8/layout/chevron2"/>
    <dgm:cxn modelId="{5C1FB6DB-09A1-4D63-9BDF-37AEF20FEFBE}" type="presParOf" srcId="{936783A6-ADC6-432E-8BC6-ED5456382F93}" destId="{F3BDE5E4-F984-4353-AB1D-6281BA7356EE}" srcOrd="1" destOrd="0" presId="urn:microsoft.com/office/officeart/2005/8/layout/chevron2"/>
    <dgm:cxn modelId="{0DB4B163-E6D0-4584-9BE2-6E9503A386DE}" type="presParOf" srcId="{936783A6-ADC6-432E-8BC6-ED5456382F93}" destId="{FF988BFA-0422-44EE-BDB6-0F1574A2CE7B}" srcOrd="2" destOrd="0" presId="urn:microsoft.com/office/officeart/2005/8/layout/chevron2"/>
    <dgm:cxn modelId="{E7B31965-A4C1-4880-8653-DE03200C3189}" type="presParOf" srcId="{FF988BFA-0422-44EE-BDB6-0F1574A2CE7B}" destId="{A477C5C6-4D43-4486-A941-5FB36E60343A}" srcOrd="0" destOrd="0" presId="urn:microsoft.com/office/officeart/2005/8/layout/chevron2"/>
    <dgm:cxn modelId="{BA3199CA-0819-4423-B627-30A34A1C15ED}" type="presParOf" srcId="{FF988BFA-0422-44EE-BDB6-0F1574A2CE7B}" destId="{8089A4F3-23DC-44A4-BF8E-74B971538D76}" srcOrd="1" destOrd="0" presId="urn:microsoft.com/office/officeart/2005/8/layout/chevron2"/>
    <dgm:cxn modelId="{A1618637-63D1-41B1-897D-B37889392B32}" type="presParOf" srcId="{936783A6-ADC6-432E-8BC6-ED5456382F93}" destId="{A6CBAF24-422E-4193-8B17-8CB2B159EDC0}" srcOrd="3" destOrd="0" presId="urn:microsoft.com/office/officeart/2005/8/layout/chevron2"/>
    <dgm:cxn modelId="{16D2C38A-56B2-429C-8FA4-CC71C34BCB56}" type="presParOf" srcId="{936783A6-ADC6-432E-8BC6-ED5456382F93}" destId="{E807DDFF-DDE4-426A-8DB5-C7143CD75BCD}" srcOrd="4" destOrd="0" presId="urn:microsoft.com/office/officeart/2005/8/layout/chevron2"/>
    <dgm:cxn modelId="{C5055DC9-D771-4D65-892F-8CDDECA944DC}" type="presParOf" srcId="{E807DDFF-DDE4-426A-8DB5-C7143CD75BCD}" destId="{5B06FD21-AB8C-44F5-9972-0660F4DFBBB2}" srcOrd="0" destOrd="0" presId="urn:microsoft.com/office/officeart/2005/8/layout/chevron2"/>
    <dgm:cxn modelId="{4949AA01-F21A-4F70-A16F-3DBF2A5EDFCF}" type="presParOf" srcId="{E807DDFF-DDE4-426A-8DB5-C7143CD75BCD}" destId="{29C32ED5-A739-43FA-BBCA-3972AB15691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DF282A-0A2E-409C-9591-CC1945C6CA4D}" type="doc">
      <dgm:prSet loTypeId="urn:microsoft.com/office/officeart/2005/8/layout/vList6" loCatId="list" qsTypeId="urn:microsoft.com/office/officeart/2005/8/quickstyle/simple1" qsCatId="simple" csTypeId="urn:microsoft.com/office/officeart/2005/8/colors/accent1_1" csCatId="accent1" phldr="1"/>
      <dgm:spPr/>
      <dgm:t>
        <a:bodyPr/>
        <a:lstStyle/>
        <a:p>
          <a:endParaRPr lang="zh-TW" altLang="en-US"/>
        </a:p>
      </dgm:t>
    </dgm:pt>
    <dgm:pt modelId="{F2C355A6-411F-4885-845A-30E228A34686}" type="pres">
      <dgm:prSet presAssocID="{DDDF282A-0A2E-409C-9591-CC1945C6CA4D}" presName="Name0" presStyleCnt="0">
        <dgm:presLayoutVars>
          <dgm:dir/>
          <dgm:animLvl val="lvl"/>
          <dgm:resizeHandles/>
        </dgm:presLayoutVars>
      </dgm:prSet>
      <dgm:spPr/>
      <dgm:t>
        <a:bodyPr/>
        <a:lstStyle/>
        <a:p>
          <a:endParaRPr lang="zh-TW" altLang="en-US"/>
        </a:p>
      </dgm:t>
    </dgm:pt>
  </dgm:ptLst>
  <dgm:cxnLst>
    <dgm:cxn modelId="{4E2051E7-F500-4AA6-9A68-174D9E1F113D}" type="presOf" srcId="{DDDF282A-0A2E-409C-9591-CC1945C6CA4D}" destId="{F2C355A6-411F-4885-845A-30E228A34686}" srcOrd="0" destOrd="0" presId="urn:microsoft.com/office/officeart/2005/8/layout/vList6"/>
  </dgm:cxnLst>
  <dgm:bg/>
  <dgm:whole/>
</dgm:dataModel>
</file>

<file path=ppt/diagrams/data5.xml><?xml version="1.0" encoding="utf-8"?>
<dgm:dataModel xmlns:dgm="http://schemas.openxmlformats.org/drawingml/2006/diagram" xmlns:a="http://schemas.openxmlformats.org/drawingml/2006/main">
  <dgm:ptLst>
    <dgm:pt modelId="{DDDF282A-0A2E-409C-9591-CC1945C6CA4D}" type="doc">
      <dgm:prSet loTypeId="urn:microsoft.com/office/officeart/2005/8/layout/vList6" loCatId="list" qsTypeId="urn:microsoft.com/office/officeart/2005/8/quickstyle/simple1" qsCatId="simple" csTypeId="urn:microsoft.com/office/officeart/2005/8/colors/accent1_1" csCatId="accent1" phldr="1"/>
      <dgm:spPr/>
      <dgm:t>
        <a:bodyPr/>
        <a:lstStyle/>
        <a:p>
          <a:endParaRPr lang="zh-TW" altLang="en-US"/>
        </a:p>
      </dgm:t>
    </dgm:pt>
    <dgm:pt modelId="{D935349A-FA98-4DC3-8A3B-FBE56EE33620}">
      <dgm:prSet phldrT="[文字]" custT="1"/>
      <dgm:spPr/>
      <dgm:t>
        <a:bodyPr/>
        <a:lstStyle/>
        <a:p>
          <a:r>
            <a:rPr lang="zh-TW" altLang="en-US" sz="2800" dirty="0" smtClean="0">
              <a:latin typeface="微軟正黑體" pitchFamily="34" charset="-120"/>
              <a:ea typeface="微軟正黑體" pitchFamily="34" charset="-120"/>
            </a:rPr>
            <a:t>人民</a:t>
          </a:r>
          <a:endParaRPr lang="en-US" altLang="zh-TW" sz="2800" dirty="0" smtClean="0">
            <a:latin typeface="微軟正黑體" pitchFamily="34" charset="-120"/>
            <a:ea typeface="微軟正黑體" pitchFamily="34" charset="-120"/>
          </a:endParaRPr>
        </a:p>
        <a:p>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委託人</a:t>
          </a:r>
          <a:r>
            <a:rPr lang="en-US" altLang="zh-TW"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dgm:t>
    </dgm:pt>
    <dgm:pt modelId="{1392F849-57F9-4924-833F-06C27DD20D9B}" type="parTrans" cxnId="{C43A78B7-A2E9-4968-9045-A17824725B3B}">
      <dgm:prSet/>
      <dgm:spPr/>
      <dgm:t>
        <a:bodyPr/>
        <a:lstStyle/>
        <a:p>
          <a:endParaRPr lang="zh-TW" altLang="en-US" sz="2800">
            <a:latin typeface="微軟正黑體" pitchFamily="34" charset="-120"/>
            <a:ea typeface="微軟正黑體" pitchFamily="34" charset="-120"/>
          </a:endParaRPr>
        </a:p>
      </dgm:t>
    </dgm:pt>
    <dgm:pt modelId="{AD20F3C7-643B-44FF-B3C0-60BAE66313A8}" type="sibTrans" cxnId="{C43A78B7-A2E9-4968-9045-A17824725B3B}">
      <dgm:prSet/>
      <dgm:spPr/>
      <dgm:t>
        <a:bodyPr/>
        <a:lstStyle/>
        <a:p>
          <a:endParaRPr lang="zh-TW" altLang="en-US" sz="2800">
            <a:latin typeface="微軟正黑體" pitchFamily="34" charset="-120"/>
            <a:ea typeface="微軟正黑體" pitchFamily="34" charset="-120"/>
          </a:endParaRPr>
        </a:p>
      </dgm:t>
    </dgm:pt>
    <dgm:pt modelId="{A5A9193D-E63D-4789-BBB4-5C254711B005}">
      <dgm:prSet phldrT="[文字]" custT="1"/>
      <dgm:spPr/>
      <dgm:t>
        <a:bodyPr/>
        <a:lstStyle/>
        <a:p>
          <a:r>
            <a:rPr lang="zh-TW" altLang="en-US" sz="2800" dirty="0" smtClean="0">
              <a:latin typeface="微軟正黑體" pitchFamily="34" charset="-120"/>
              <a:ea typeface="微軟正黑體" pitchFamily="34" charset="-120"/>
            </a:rPr>
            <a:t>人民有權得知政府的施政內容以作為評價的依據</a:t>
          </a:r>
          <a:endParaRPr lang="zh-TW" altLang="en-US" sz="2800" dirty="0">
            <a:latin typeface="微軟正黑體" pitchFamily="34" charset="-120"/>
            <a:ea typeface="微軟正黑體" pitchFamily="34" charset="-120"/>
          </a:endParaRPr>
        </a:p>
      </dgm:t>
    </dgm:pt>
    <dgm:pt modelId="{6433138A-11F7-4F83-A762-495DAFA95149}" type="parTrans" cxnId="{CA845712-425F-4E03-91F0-FE6BEF7BC531}">
      <dgm:prSet/>
      <dgm:spPr/>
      <dgm:t>
        <a:bodyPr/>
        <a:lstStyle/>
        <a:p>
          <a:endParaRPr lang="zh-TW" altLang="en-US" sz="2800">
            <a:latin typeface="微軟正黑體" pitchFamily="34" charset="-120"/>
            <a:ea typeface="微軟正黑體" pitchFamily="34" charset="-120"/>
          </a:endParaRPr>
        </a:p>
      </dgm:t>
    </dgm:pt>
    <dgm:pt modelId="{01B7363A-86D7-4267-978A-15575070A955}" type="sibTrans" cxnId="{CA845712-425F-4E03-91F0-FE6BEF7BC531}">
      <dgm:prSet/>
      <dgm:spPr/>
      <dgm:t>
        <a:bodyPr/>
        <a:lstStyle/>
        <a:p>
          <a:endParaRPr lang="zh-TW" altLang="en-US" sz="2800">
            <a:latin typeface="微軟正黑體" pitchFamily="34" charset="-120"/>
            <a:ea typeface="微軟正黑體" pitchFamily="34" charset="-120"/>
          </a:endParaRPr>
        </a:p>
      </dgm:t>
    </dgm:pt>
    <dgm:pt modelId="{303BC416-5A83-4414-A7FF-08FB57F8CA1A}">
      <dgm:prSet phldrT="[文字]" custT="1"/>
      <dgm:spPr/>
      <dgm:t>
        <a:bodyPr/>
        <a:lstStyle/>
        <a:p>
          <a:r>
            <a:rPr lang="zh-TW" altLang="en-US" sz="2800" dirty="0" smtClean="0">
              <a:latin typeface="微軟正黑體" pitchFamily="34" charset="-120"/>
              <a:ea typeface="微軟正黑體" pitchFamily="34" charset="-120"/>
            </a:rPr>
            <a:t>政府</a:t>
          </a:r>
          <a:endParaRPr lang="en-US" altLang="zh-TW" sz="2800" dirty="0" smtClean="0">
            <a:latin typeface="微軟正黑體" pitchFamily="34" charset="-120"/>
            <a:ea typeface="微軟正黑體" pitchFamily="34" charset="-120"/>
          </a:endParaRPr>
        </a:p>
        <a:p>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代理人</a:t>
          </a:r>
          <a:r>
            <a:rPr lang="en-US" altLang="zh-TW"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dgm:t>
    </dgm:pt>
    <dgm:pt modelId="{089E3787-450F-4EB8-800E-02B33D7F423A}" type="parTrans" cxnId="{B0AA9186-977C-4857-B73D-F41BCCA37333}">
      <dgm:prSet/>
      <dgm:spPr/>
      <dgm:t>
        <a:bodyPr/>
        <a:lstStyle/>
        <a:p>
          <a:endParaRPr lang="zh-TW" altLang="en-US" sz="2800">
            <a:latin typeface="微軟正黑體" pitchFamily="34" charset="-120"/>
            <a:ea typeface="微軟正黑體" pitchFamily="34" charset="-120"/>
          </a:endParaRPr>
        </a:p>
      </dgm:t>
    </dgm:pt>
    <dgm:pt modelId="{3124FC53-EF3A-4857-8AD3-FB458B737EAC}" type="sibTrans" cxnId="{B0AA9186-977C-4857-B73D-F41BCCA37333}">
      <dgm:prSet/>
      <dgm:spPr/>
      <dgm:t>
        <a:bodyPr/>
        <a:lstStyle/>
        <a:p>
          <a:endParaRPr lang="zh-TW" altLang="en-US" sz="2800">
            <a:latin typeface="微軟正黑體" pitchFamily="34" charset="-120"/>
            <a:ea typeface="微軟正黑體" pitchFamily="34" charset="-120"/>
          </a:endParaRPr>
        </a:p>
      </dgm:t>
    </dgm:pt>
    <dgm:pt modelId="{FA56D5BA-5030-4354-BA6D-A9F2CF301AA4}">
      <dgm:prSet phldrT="[文字]" custT="1"/>
      <dgm:spPr/>
      <dgm:t>
        <a:bodyPr/>
        <a:lstStyle/>
        <a:p>
          <a:r>
            <a:rPr lang="zh-TW" altLang="en-US" sz="2800" dirty="0" smtClean="0">
              <a:latin typeface="微軟正黑體" pitchFamily="34" charset="-120"/>
              <a:ea typeface="微軟正黑體" pitchFamily="34" charset="-120"/>
            </a:rPr>
            <a:t>政府亦有義務說明施政的內容，並公布施政績效</a:t>
          </a:r>
          <a:endParaRPr lang="zh-TW" altLang="en-US" sz="2800" dirty="0">
            <a:latin typeface="微軟正黑體" pitchFamily="34" charset="-120"/>
            <a:ea typeface="微軟正黑體" pitchFamily="34" charset="-120"/>
          </a:endParaRPr>
        </a:p>
      </dgm:t>
    </dgm:pt>
    <dgm:pt modelId="{80DA1D9F-0EC7-4B47-A1A8-5604CD81BC65}" type="parTrans" cxnId="{2113E834-1320-465F-9798-4FAA3819FFD4}">
      <dgm:prSet/>
      <dgm:spPr/>
      <dgm:t>
        <a:bodyPr/>
        <a:lstStyle/>
        <a:p>
          <a:endParaRPr lang="zh-TW" altLang="en-US" sz="2800">
            <a:latin typeface="微軟正黑體" pitchFamily="34" charset="-120"/>
            <a:ea typeface="微軟正黑體" pitchFamily="34" charset="-120"/>
          </a:endParaRPr>
        </a:p>
      </dgm:t>
    </dgm:pt>
    <dgm:pt modelId="{85D5409A-0B69-4099-BFC0-EB12AA6F116F}" type="sibTrans" cxnId="{2113E834-1320-465F-9798-4FAA3819FFD4}">
      <dgm:prSet/>
      <dgm:spPr/>
      <dgm:t>
        <a:bodyPr/>
        <a:lstStyle/>
        <a:p>
          <a:endParaRPr lang="zh-TW" altLang="en-US" sz="2800">
            <a:latin typeface="微軟正黑體" pitchFamily="34" charset="-120"/>
            <a:ea typeface="微軟正黑體" pitchFamily="34" charset="-120"/>
          </a:endParaRPr>
        </a:p>
      </dgm:t>
    </dgm:pt>
    <dgm:pt modelId="{F2C355A6-411F-4885-845A-30E228A34686}" type="pres">
      <dgm:prSet presAssocID="{DDDF282A-0A2E-409C-9591-CC1945C6CA4D}" presName="Name0" presStyleCnt="0">
        <dgm:presLayoutVars>
          <dgm:dir/>
          <dgm:animLvl val="lvl"/>
          <dgm:resizeHandles/>
        </dgm:presLayoutVars>
      </dgm:prSet>
      <dgm:spPr/>
      <dgm:t>
        <a:bodyPr/>
        <a:lstStyle/>
        <a:p>
          <a:endParaRPr lang="zh-TW" altLang="en-US"/>
        </a:p>
      </dgm:t>
    </dgm:pt>
    <dgm:pt modelId="{610CE067-69EC-45F8-832A-7F1D778D345A}" type="pres">
      <dgm:prSet presAssocID="{D935349A-FA98-4DC3-8A3B-FBE56EE33620}" presName="linNode" presStyleCnt="0"/>
      <dgm:spPr/>
    </dgm:pt>
    <dgm:pt modelId="{9490CB67-9A32-4944-BCCB-B15B3D9AE48D}" type="pres">
      <dgm:prSet presAssocID="{D935349A-FA98-4DC3-8A3B-FBE56EE33620}" presName="parentShp" presStyleLbl="node1" presStyleIdx="0" presStyleCnt="2" custScaleX="80412" custScaleY="79993">
        <dgm:presLayoutVars>
          <dgm:bulletEnabled val="1"/>
        </dgm:presLayoutVars>
      </dgm:prSet>
      <dgm:spPr/>
      <dgm:t>
        <a:bodyPr/>
        <a:lstStyle/>
        <a:p>
          <a:endParaRPr lang="zh-TW" altLang="en-US"/>
        </a:p>
      </dgm:t>
    </dgm:pt>
    <dgm:pt modelId="{00CF5356-39C4-4790-8368-EB92C5C2B0EE}" type="pres">
      <dgm:prSet presAssocID="{D935349A-FA98-4DC3-8A3B-FBE56EE33620}" presName="childShp" presStyleLbl="bgAccFollowNode1" presStyleIdx="0" presStyleCnt="2" custScaleX="138873">
        <dgm:presLayoutVars>
          <dgm:bulletEnabled val="1"/>
        </dgm:presLayoutVars>
      </dgm:prSet>
      <dgm:spPr/>
      <dgm:t>
        <a:bodyPr/>
        <a:lstStyle/>
        <a:p>
          <a:endParaRPr lang="zh-TW" altLang="en-US"/>
        </a:p>
      </dgm:t>
    </dgm:pt>
    <dgm:pt modelId="{3DE02FCC-CC13-419F-9051-98F800D1DFED}" type="pres">
      <dgm:prSet presAssocID="{AD20F3C7-643B-44FF-B3C0-60BAE66313A8}" presName="spacing" presStyleCnt="0"/>
      <dgm:spPr/>
    </dgm:pt>
    <dgm:pt modelId="{18B9B2D6-A4FB-44FE-98A8-AAE98C950B0E}" type="pres">
      <dgm:prSet presAssocID="{303BC416-5A83-4414-A7FF-08FB57F8CA1A}" presName="linNode" presStyleCnt="0"/>
      <dgm:spPr/>
    </dgm:pt>
    <dgm:pt modelId="{6C028B38-2673-43BE-B465-A3B4BC36D9C1}" type="pres">
      <dgm:prSet presAssocID="{303BC416-5A83-4414-A7FF-08FB57F8CA1A}" presName="parentShp" presStyleLbl="node1" presStyleIdx="1" presStyleCnt="2" custScaleX="85567" custScaleY="79993" custLinFactNeighborX="-1908" custLinFactNeighborY="-16972">
        <dgm:presLayoutVars>
          <dgm:bulletEnabled val="1"/>
        </dgm:presLayoutVars>
      </dgm:prSet>
      <dgm:spPr/>
      <dgm:t>
        <a:bodyPr/>
        <a:lstStyle/>
        <a:p>
          <a:endParaRPr lang="zh-TW" altLang="en-US"/>
        </a:p>
      </dgm:t>
    </dgm:pt>
    <dgm:pt modelId="{69D25A7E-8965-48BC-81F1-8F47A52216B6}" type="pres">
      <dgm:prSet presAssocID="{303BC416-5A83-4414-A7FF-08FB57F8CA1A}" presName="childShp" presStyleLbl="bgAccFollowNode1" presStyleIdx="1" presStyleCnt="2" custScaleX="138873" custScaleY="108211" custLinFactNeighborX="2532" custLinFactNeighborY="-11867">
        <dgm:presLayoutVars>
          <dgm:bulletEnabled val="1"/>
        </dgm:presLayoutVars>
      </dgm:prSet>
      <dgm:spPr/>
      <dgm:t>
        <a:bodyPr/>
        <a:lstStyle/>
        <a:p>
          <a:endParaRPr lang="zh-TW" altLang="en-US"/>
        </a:p>
      </dgm:t>
    </dgm:pt>
  </dgm:ptLst>
  <dgm:cxnLst>
    <dgm:cxn modelId="{AF324362-AC80-4974-BD66-57ED62243EAF}" type="presOf" srcId="{DDDF282A-0A2E-409C-9591-CC1945C6CA4D}" destId="{F2C355A6-411F-4885-845A-30E228A34686}" srcOrd="0" destOrd="0" presId="urn:microsoft.com/office/officeart/2005/8/layout/vList6"/>
    <dgm:cxn modelId="{44694982-5EC0-46AF-9A82-C3EDB943FD24}" type="presOf" srcId="{D935349A-FA98-4DC3-8A3B-FBE56EE33620}" destId="{9490CB67-9A32-4944-BCCB-B15B3D9AE48D}" srcOrd="0" destOrd="0" presId="urn:microsoft.com/office/officeart/2005/8/layout/vList6"/>
    <dgm:cxn modelId="{F105CD56-B69B-4EC7-B18F-D618096AA53A}" type="presOf" srcId="{A5A9193D-E63D-4789-BBB4-5C254711B005}" destId="{00CF5356-39C4-4790-8368-EB92C5C2B0EE}" srcOrd="0" destOrd="0" presId="urn:microsoft.com/office/officeart/2005/8/layout/vList6"/>
    <dgm:cxn modelId="{C43A78B7-A2E9-4968-9045-A17824725B3B}" srcId="{DDDF282A-0A2E-409C-9591-CC1945C6CA4D}" destId="{D935349A-FA98-4DC3-8A3B-FBE56EE33620}" srcOrd="0" destOrd="0" parTransId="{1392F849-57F9-4924-833F-06C27DD20D9B}" sibTransId="{AD20F3C7-643B-44FF-B3C0-60BAE66313A8}"/>
    <dgm:cxn modelId="{898D7322-B10D-47DD-8C4E-2474E20A9173}" type="presOf" srcId="{FA56D5BA-5030-4354-BA6D-A9F2CF301AA4}" destId="{69D25A7E-8965-48BC-81F1-8F47A52216B6}" srcOrd="0" destOrd="0" presId="urn:microsoft.com/office/officeart/2005/8/layout/vList6"/>
    <dgm:cxn modelId="{2113E834-1320-465F-9798-4FAA3819FFD4}" srcId="{303BC416-5A83-4414-A7FF-08FB57F8CA1A}" destId="{FA56D5BA-5030-4354-BA6D-A9F2CF301AA4}" srcOrd="0" destOrd="0" parTransId="{80DA1D9F-0EC7-4B47-A1A8-5604CD81BC65}" sibTransId="{85D5409A-0B69-4099-BFC0-EB12AA6F116F}"/>
    <dgm:cxn modelId="{3C706F8B-58F1-48D8-9F7F-B305AA4B6275}" type="presOf" srcId="{303BC416-5A83-4414-A7FF-08FB57F8CA1A}" destId="{6C028B38-2673-43BE-B465-A3B4BC36D9C1}" srcOrd="0" destOrd="0" presId="urn:microsoft.com/office/officeart/2005/8/layout/vList6"/>
    <dgm:cxn modelId="{B0AA9186-977C-4857-B73D-F41BCCA37333}" srcId="{DDDF282A-0A2E-409C-9591-CC1945C6CA4D}" destId="{303BC416-5A83-4414-A7FF-08FB57F8CA1A}" srcOrd="1" destOrd="0" parTransId="{089E3787-450F-4EB8-800E-02B33D7F423A}" sibTransId="{3124FC53-EF3A-4857-8AD3-FB458B737EAC}"/>
    <dgm:cxn modelId="{CA845712-425F-4E03-91F0-FE6BEF7BC531}" srcId="{D935349A-FA98-4DC3-8A3B-FBE56EE33620}" destId="{A5A9193D-E63D-4789-BBB4-5C254711B005}" srcOrd="0" destOrd="0" parTransId="{6433138A-11F7-4F83-A762-495DAFA95149}" sibTransId="{01B7363A-86D7-4267-978A-15575070A955}"/>
    <dgm:cxn modelId="{41F6FEDD-AB51-4B4D-9B4B-70BBA236DC18}" type="presParOf" srcId="{F2C355A6-411F-4885-845A-30E228A34686}" destId="{610CE067-69EC-45F8-832A-7F1D778D345A}" srcOrd="0" destOrd="0" presId="urn:microsoft.com/office/officeart/2005/8/layout/vList6"/>
    <dgm:cxn modelId="{C3E3D045-313F-41E3-9B1D-FCB00EEAD262}" type="presParOf" srcId="{610CE067-69EC-45F8-832A-7F1D778D345A}" destId="{9490CB67-9A32-4944-BCCB-B15B3D9AE48D}" srcOrd="0" destOrd="0" presId="urn:microsoft.com/office/officeart/2005/8/layout/vList6"/>
    <dgm:cxn modelId="{C8F02C28-1270-40E6-9956-9F429245159B}" type="presParOf" srcId="{610CE067-69EC-45F8-832A-7F1D778D345A}" destId="{00CF5356-39C4-4790-8368-EB92C5C2B0EE}" srcOrd="1" destOrd="0" presId="urn:microsoft.com/office/officeart/2005/8/layout/vList6"/>
    <dgm:cxn modelId="{708E6911-6B76-4A3E-8CF8-F4ED08435D76}" type="presParOf" srcId="{F2C355A6-411F-4885-845A-30E228A34686}" destId="{3DE02FCC-CC13-419F-9051-98F800D1DFED}" srcOrd="1" destOrd="0" presId="urn:microsoft.com/office/officeart/2005/8/layout/vList6"/>
    <dgm:cxn modelId="{82D554E6-AA58-465E-9614-B48183873113}" type="presParOf" srcId="{F2C355A6-411F-4885-845A-30E228A34686}" destId="{18B9B2D6-A4FB-44FE-98A8-AAE98C950B0E}" srcOrd="2" destOrd="0" presId="urn:microsoft.com/office/officeart/2005/8/layout/vList6"/>
    <dgm:cxn modelId="{DF5665A5-3A43-4DCB-8C80-98D6789D7D1A}" type="presParOf" srcId="{18B9B2D6-A4FB-44FE-98A8-AAE98C950B0E}" destId="{6C028B38-2673-43BE-B465-A3B4BC36D9C1}" srcOrd="0" destOrd="0" presId="urn:microsoft.com/office/officeart/2005/8/layout/vList6"/>
    <dgm:cxn modelId="{40DE8BAF-9A71-4700-A002-10153C0531D1}" type="presParOf" srcId="{18B9B2D6-A4FB-44FE-98A8-AAE98C950B0E}" destId="{69D25A7E-8965-48BC-81F1-8F47A52216B6}"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6C7B7F-E369-4B6B-9C49-72F5BC4222BA}" type="doc">
      <dgm:prSet loTypeId="urn:microsoft.com/office/officeart/2005/8/layout/funnel1" loCatId="process" qsTypeId="urn:microsoft.com/office/officeart/2005/8/quickstyle/simple5" qsCatId="simple" csTypeId="urn:microsoft.com/office/officeart/2005/8/colors/colorful2" csCatId="colorful" phldr="1"/>
      <dgm:spPr/>
      <dgm:t>
        <a:bodyPr/>
        <a:lstStyle/>
        <a:p>
          <a:endParaRPr lang="zh-TW" altLang="en-US"/>
        </a:p>
      </dgm:t>
    </dgm:pt>
    <dgm:pt modelId="{0ADAC648-B70D-4A6F-8DE0-1D6DF6292BB1}">
      <dgm:prSet phldrT="[文字]" custT="1"/>
      <dgm:spPr/>
      <dgm:t>
        <a:bodyPr/>
        <a:lstStyle/>
        <a:p>
          <a:r>
            <a:rPr lang="zh-TW" altLang="en-US" sz="3000" dirty="0" smtClean="0">
              <a:latin typeface="微軟正黑體" pitchFamily="34" charset="-120"/>
              <a:ea typeface="微軟正黑體" pitchFamily="34" charset="-120"/>
            </a:rPr>
            <a:t>新聞議題討論</a:t>
          </a:r>
          <a:endParaRPr lang="zh-TW" altLang="en-US" sz="3000" dirty="0">
            <a:latin typeface="微軟正黑體" pitchFamily="34" charset="-120"/>
            <a:ea typeface="微軟正黑體" pitchFamily="34" charset="-120"/>
          </a:endParaRPr>
        </a:p>
      </dgm:t>
    </dgm:pt>
    <dgm:pt modelId="{F7F49B26-E342-497E-9341-556C06CC6C8F}" type="parTrans" cxnId="{51F65BD3-73E2-4A46-84AD-0C3CC51B6EB3}">
      <dgm:prSet/>
      <dgm:spPr/>
      <dgm:t>
        <a:bodyPr/>
        <a:lstStyle/>
        <a:p>
          <a:endParaRPr lang="zh-TW" altLang="en-US" sz="2800"/>
        </a:p>
      </dgm:t>
    </dgm:pt>
    <dgm:pt modelId="{77482740-32F1-4CEE-A65B-702A4F430DF3}" type="sibTrans" cxnId="{51F65BD3-73E2-4A46-84AD-0C3CC51B6EB3}">
      <dgm:prSet/>
      <dgm:spPr/>
      <dgm:t>
        <a:bodyPr/>
        <a:lstStyle/>
        <a:p>
          <a:endParaRPr lang="zh-TW" altLang="en-US" sz="2800"/>
        </a:p>
      </dgm:t>
    </dgm:pt>
    <dgm:pt modelId="{56031E79-F6B5-4908-957C-1870A9006900}">
      <dgm:prSet phldrT="[文字]" custT="1"/>
      <dgm:spPr/>
      <dgm:t>
        <a:bodyPr/>
        <a:lstStyle/>
        <a:p>
          <a:r>
            <a:rPr lang="zh-TW" altLang="en-US" sz="3000" dirty="0" smtClean="0">
              <a:latin typeface="微軟正黑體" pitchFamily="34" charset="-120"/>
              <a:ea typeface="微軟正黑體" pitchFamily="34" charset="-120"/>
            </a:rPr>
            <a:t>立即性的民調</a:t>
          </a:r>
          <a:endParaRPr lang="zh-TW" altLang="en-US" sz="3000" dirty="0">
            <a:latin typeface="微軟正黑體" pitchFamily="34" charset="-120"/>
            <a:ea typeface="微軟正黑體" pitchFamily="34" charset="-120"/>
          </a:endParaRPr>
        </a:p>
      </dgm:t>
    </dgm:pt>
    <dgm:pt modelId="{562CEC4A-0986-4CBE-904A-205ADFCAE830}" type="parTrans" cxnId="{B6D8FF97-6448-4772-887A-A93BE45CB718}">
      <dgm:prSet/>
      <dgm:spPr/>
      <dgm:t>
        <a:bodyPr/>
        <a:lstStyle/>
        <a:p>
          <a:endParaRPr lang="zh-TW" altLang="en-US" sz="2800"/>
        </a:p>
      </dgm:t>
    </dgm:pt>
    <dgm:pt modelId="{14924E19-8AA9-484B-AE22-644ABDB5E137}" type="sibTrans" cxnId="{B6D8FF97-6448-4772-887A-A93BE45CB718}">
      <dgm:prSet/>
      <dgm:spPr/>
      <dgm:t>
        <a:bodyPr/>
        <a:lstStyle/>
        <a:p>
          <a:endParaRPr lang="zh-TW" altLang="en-US" sz="2800"/>
        </a:p>
      </dgm:t>
    </dgm:pt>
    <dgm:pt modelId="{E30E8704-39C2-4FFB-A1DF-A7766C47A14E}">
      <dgm:prSet phldrT="[文字]" custT="1"/>
      <dgm:spPr/>
      <dgm:t>
        <a:bodyPr/>
        <a:lstStyle/>
        <a:p>
          <a:r>
            <a:rPr lang="zh-TW" altLang="en-US" sz="3000" dirty="0" smtClean="0">
              <a:latin typeface="微軟正黑體" pitchFamily="34" charset="-120"/>
              <a:ea typeface="微軟正黑體" pitchFamily="34" charset="-120"/>
            </a:rPr>
            <a:t>資訊傳播</a:t>
          </a:r>
          <a:endParaRPr lang="zh-TW" altLang="en-US" sz="3000" dirty="0">
            <a:latin typeface="微軟正黑體" pitchFamily="34" charset="-120"/>
            <a:ea typeface="微軟正黑體" pitchFamily="34" charset="-120"/>
          </a:endParaRPr>
        </a:p>
      </dgm:t>
    </dgm:pt>
    <dgm:pt modelId="{D8E0889A-C7F5-4C1F-B8D6-14E567B0E54F}" type="parTrans" cxnId="{4D07BCBA-3F54-4FFE-B514-1E33297FF146}">
      <dgm:prSet/>
      <dgm:spPr/>
      <dgm:t>
        <a:bodyPr/>
        <a:lstStyle/>
        <a:p>
          <a:endParaRPr lang="zh-TW" altLang="en-US" sz="2800"/>
        </a:p>
      </dgm:t>
    </dgm:pt>
    <dgm:pt modelId="{1A2C56EB-24EC-459C-AE87-5B3A849FB996}" type="sibTrans" cxnId="{4D07BCBA-3F54-4FFE-B514-1E33297FF146}">
      <dgm:prSet/>
      <dgm:spPr/>
      <dgm:t>
        <a:bodyPr/>
        <a:lstStyle/>
        <a:p>
          <a:endParaRPr lang="zh-TW" altLang="en-US" sz="2800"/>
        </a:p>
      </dgm:t>
    </dgm:pt>
    <dgm:pt modelId="{3E72EECA-5B33-4E94-B9CE-36CE2C97AE6B}">
      <dgm:prSet phldrT="[文字]" custT="1"/>
      <dgm:spPr/>
      <dgm:t>
        <a:bodyPr/>
        <a:lstStyle/>
        <a:p>
          <a:r>
            <a:rPr lang="zh-TW" altLang="en-US" sz="3000" b="1" dirty="0" smtClean="0">
              <a:latin typeface="微軟正黑體" pitchFamily="34" charset="-120"/>
              <a:ea typeface="微軟正黑體" pitchFamily="34" charset="-120"/>
            </a:rPr>
            <a:t>形成輿論、監督政府的施政</a:t>
          </a:r>
          <a:endParaRPr lang="zh-TW" altLang="en-US" sz="3000" b="1" dirty="0">
            <a:latin typeface="微軟正黑體" pitchFamily="34" charset="-120"/>
            <a:ea typeface="微軟正黑體" pitchFamily="34" charset="-120"/>
          </a:endParaRPr>
        </a:p>
      </dgm:t>
    </dgm:pt>
    <dgm:pt modelId="{DFBF905B-BD62-4821-95FB-5DEA001E7317}" type="parTrans" cxnId="{C92FF797-830C-428E-A539-DD67DBF5615A}">
      <dgm:prSet/>
      <dgm:spPr/>
      <dgm:t>
        <a:bodyPr/>
        <a:lstStyle/>
        <a:p>
          <a:endParaRPr lang="zh-TW" altLang="en-US" sz="2800"/>
        </a:p>
      </dgm:t>
    </dgm:pt>
    <dgm:pt modelId="{9D26AA0A-3441-493E-A28D-4D6CBE2D7FBB}" type="sibTrans" cxnId="{C92FF797-830C-428E-A539-DD67DBF5615A}">
      <dgm:prSet/>
      <dgm:spPr/>
      <dgm:t>
        <a:bodyPr/>
        <a:lstStyle/>
        <a:p>
          <a:endParaRPr lang="zh-TW" altLang="en-US" sz="2800"/>
        </a:p>
      </dgm:t>
    </dgm:pt>
    <dgm:pt modelId="{9DAD61CD-C0C8-4259-93E0-C8612936CC17}" type="pres">
      <dgm:prSet presAssocID="{B46C7B7F-E369-4B6B-9C49-72F5BC4222BA}" presName="Name0" presStyleCnt="0">
        <dgm:presLayoutVars>
          <dgm:chMax val="4"/>
          <dgm:resizeHandles val="exact"/>
        </dgm:presLayoutVars>
      </dgm:prSet>
      <dgm:spPr/>
      <dgm:t>
        <a:bodyPr/>
        <a:lstStyle/>
        <a:p>
          <a:endParaRPr lang="zh-TW" altLang="en-US"/>
        </a:p>
      </dgm:t>
    </dgm:pt>
    <dgm:pt modelId="{28A0E32D-6F51-4599-89C3-C142AFE7AE57}" type="pres">
      <dgm:prSet presAssocID="{B46C7B7F-E369-4B6B-9C49-72F5BC4222BA}" presName="ellipse" presStyleLbl="trBgShp" presStyleIdx="0" presStyleCnt="1"/>
      <dgm:spPr/>
    </dgm:pt>
    <dgm:pt modelId="{128E50B2-5809-4DC4-B928-4C681D9EFD2B}" type="pres">
      <dgm:prSet presAssocID="{B46C7B7F-E369-4B6B-9C49-72F5BC4222BA}" presName="arrow1" presStyleLbl="fgShp" presStyleIdx="0" presStyleCnt="1"/>
      <dgm:spPr/>
    </dgm:pt>
    <dgm:pt modelId="{743E92D4-E177-432F-AD81-4A66CF1B59AF}" type="pres">
      <dgm:prSet presAssocID="{B46C7B7F-E369-4B6B-9C49-72F5BC4222BA}" presName="rectangle" presStyleLbl="revTx" presStyleIdx="0" presStyleCnt="1" custScaleX="184784" custLinFactNeighborY="123">
        <dgm:presLayoutVars>
          <dgm:bulletEnabled val="1"/>
        </dgm:presLayoutVars>
      </dgm:prSet>
      <dgm:spPr/>
      <dgm:t>
        <a:bodyPr/>
        <a:lstStyle/>
        <a:p>
          <a:endParaRPr lang="zh-TW" altLang="en-US"/>
        </a:p>
      </dgm:t>
    </dgm:pt>
    <dgm:pt modelId="{1FFB42CE-F11E-45AF-B8EE-A3814AFE52AF}" type="pres">
      <dgm:prSet presAssocID="{56031E79-F6B5-4908-957C-1870A9006900}" presName="item1" presStyleLbl="node1" presStyleIdx="0" presStyleCnt="3" custScaleX="183965" custScaleY="110397" custLinFactNeighborY="4723">
        <dgm:presLayoutVars>
          <dgm:bulletEnabled val="1"/>
        </dgm:presLayoutVars>
      </dgm:prSet>
      <dgm:spPr/>
      <dgm:t>
        <a:bodyPr/>
        <a:lstStyle/>
        <a:p>
          <a:endParaRPr lang="zh-TW" altLang="en-US"/>
        </a:p>
      </dgm:t>
    </dgm:pt>
    <dgm:pt modelId="{B19CEB63-6B83-43E3-9231-DD6333CF9830}" type="pres">
      <dgm:prSet presAssocID="{E30E8704-39C2-4FFB-A1DF-A7766C47A14E}" presName="item2" presStyleLbl="node1" presStyleIdx="1" presStyleCnt="3" custScaleX="159149" custScaleY="129277">
        <dgm:presLayoutVars>
          <dgm:bulletEnabled val="1"/>
        </dgm:presLayoutVars>
      </dgm:prSet>
      <dgm:spPr/>
      <dgm:t>
        <a:bodyPr/>
        <a:lstStyle/>
        <a:p>
          <a:endParaRPr lang="zh-TW" altLang="en-US"/>
        </a:p>
      </dgm:t>
    </dgm:pt>
    <dgm:pt modelId="{19C5D81F-87E9-4E60-B414-3D451B00B7A7}" type="pres">
      <dgm:prSet presAssocID="{3E72EECA-5B33-4E94-B9CE-36CE2C97AE6B}" presName="item3" presStyleLbl="node1" presStyleIdx="2" presStyleCnt="3" custScaleX="154198" custScaleY="124686" custLinFactNeighborX="17437" custLinFactNeighborY="0">
        <dgm:presLayoutVars>
          <dgm:bulletEnabled val="1"/>
        </dgm:presLayoutVars>
      </dgm:prSet>
      <dgm:spPr/>
      <dgm:t>
        <a:bodyPr/>
        <a:lstStyle/>
        <a:p>
          <a:endParaRPr lang="zh-TW" altLang="en-US"/>
        </a:p>
      </dgm:t>
    </dgm:pt>
    <dgm:pt modelId="{585D5311-3831-4B42-9B50-021E561F3122}" type="pres">
      <dgm:prSet presAssocID="{B46C7B7F-E369-4B6B-9C49-72F5BC4222BA}" presName="funnel" presStyleLbl="trAlignAcc1" presStyleIdx="0" presStyleCnt="1" custScaleX="133472" custScaleY="112338" custLinFactNeighborX="1780" custLinFactNeighborY="2679"/>
      <dgm:spPr/>
      <dgm:t>
        <a:bodyPr/>
        <a:lstStyle/>
        <a:p>
          <a:endParaRPr lang="zh-TW" altLang="en-US"/>
        </a:p>
      </dgm:t>
    </dgm:pt>
  </dgm:ptLst>
  <dgm:cxnLst>
    <dgm:cxn modelId="{B6D8FF97-6448-4772-887A-A93BE45CB718}" srcId="{B46C7B7F-E369-4B6B-9C49-72F5BC4222BA}" destId="{56031E79-F6B5-4908-957C-1870A9006900}" srcOrd="1" destOrd="0" parTransId="{562CEC4A-0986-4CBE-904A-205ADFCAE830}" sibTransId="{14924E19-8AA9-484B-AE22-644ABDB5E137}"/>
    <dgm:cxn modelId="{C92FF797-830C-428E-A539-DD67DBF5615A}" srcId="{B46C7B7F-E369-4B6B-9C49-72F5BC4222BA}" destId="{3E72EECA-5B33-4E94-B9CE-36CE2C97AE6B}" srcOrd="3" destOrd="0" parTransId="{DFBF905B-BD62-4821-95FB-5DEA001E7317}" sibTransId="{9D26AA0A-3441-493E-A28D-4D6CBE2D7FBB}"/>
    <dgm:cxn modelId="{51F65BD3-73E2-4A46-84AD-0C3CC51B6EB3}" srcId="{B46C7B7F-E369-4B6B-9C49-72F5BC4222BA}" destId="{0ADAC648-B70D-4A6F-8DE0-1D6DF6292BB1}" srcOrd="0" destOrd="0" parTransId="{F7F49B26-E342-497E-9341-556C06CC6C8F}" sibTransId="{77482740-32F1-4CEE-A65B-702A4F430DF3}"/>
    <dgm:cxn modelId="{F89A2700-DBDD-4677-BC5C-82650C689F57}" type="presOf" srcId="{B46C7B7F-E369-4B6B-9C49-72F5BC4222BA}" destId="{9DAD61CD-C0C8-4259-93E0-C8612936CC17}" srcOrd="0" destOrd="0" presId="urn:microsoft.com/office/officeart/2005/8/layout/funnel1"/>
    <dgm:cxn modelId="{EEE319FE-2F79-4D15-AEEC-9967F53A8900}" type="presOf" srcId="{3E72EECA-5B33-4E94-B9CE-36CE2C97AE6B}" destId="{743E92D4-E177-432F-AD81-4A66CF1B59AF}" srcOrd="0" destOrd="0" presId="urn:microsoft.com/office/officeart/2005/8/layout/funnel1"/>
    <dgm:cxn modelId="{4D8F84CE-33C0-455A-AF31-C530C1827826}" type="presOf" srcId="{56031E79-F6B5-4908-957C-1870A9006900}" destId="{B19CEB63-6B83-43E3-9231-DD6333CF9830}" srcOrd="0" destOrd="0" presId="urn:microsoft.com/office/officeart/2005/8/layout/funnel1"/>
    <dgm:cxn modelId="{5418FAA0-882A-4614-9CAD-8CAA5FE02320}" type="presOf" srcId="{0ADAC648-B70D-4A6F-8DE0-1D6DF6292BB1}" destId="{19C5D81F-87E9-4E60-B414-3D451B00B7A7}" srcOrd="0" destOrd="0" presId="urn:microsoft.com/office/officeart/2005/8/layout/funnel1"/>
    <dgm:cxn modelId="{3F8701B2-9313-46C3-A6BD-A5D0200E4246}" type="presOf" srcId="{E30E8704-39C2-4FFB-A1DF-A7766C47A14E}" destId="{1FFB42CE-F11E-45AF-B8EE-A3814AFE52AF}" srcOrd="0" destOrd="0" presId="urn:microsoft.com/office/officeart/2005/8/layout/funnel1"/>
    <dgm:cxn modelId="{4D07BCBA-3F54-4FFE-B514-1E33297FF146}" srcId="{B46C7B7F-E369-4B6B-9C49-72F5BC4222BA}" destId="{E30E8704-39C2-4FFB-A1DF-A7766C47A14E}" srcOrd="2" destOrd="0" parTransId="{D8E0889A-C7F5-4C1F-B8D6-14E567B0E54F}" sibTransId="{1A2C56EB-24EC-459C-AE87-5B3A849FB996}"/>
    <dgm:cxn modelId="{84087122-658C-4316-BD79-78DB1CBE7B5F}" type="presParOf" srcId="{9DAD61CD-C0C8-4259-93E0-C8612936CC17}" destId="{28A0E32D-6F51-4599-89C3-C142AFE7AE57}" srcOrd="0" destOrd="0" presId="urn:microsoft.com/office/officeart/2005/8/layout/funnel1"/>
    <dgm:cxn modelId="{1C04D036-1498-4646-9238-319636AC800D}" type="presParOf" srcId="{9DAD61CD-C0C8-4259-93E0-C8612936CC17}" destId="{128E50B2-5809-4DC4-B928-4C681D9EFD2B}" srcOrd="1" destOrd="0" presId="urn:microsoft.com/office/officeart/2005/8/layout/funnel1"/>
    <dgm:cxn modelId="{F99D885B-57C7-4256-B601-9966081E19B3}" type="presParOf" srcId="{9DAD61CD-C0C8-4259-93E0-C8612936CC17}" destId="{743E92D4-E177-432F-AD81-4A66CF1B59AF}" srcOrd="2" destOrd="0" presId="urn:microsoft.com/office/officeart/2005/8/layout/funnel1"/>
    <dgm:cxn modelId="{50CD2F8B-6F31-4BE9-888E-161E83747FFF}" type="presParOf" srcId="{9DAD61CD-C0C8-4259-93E0-C8612936CC17}" destId="{1FFB42CE-F11E-45AF-B8EE-A3814AFE52AF}" srcOrd="3" destOrd="0" presId="urn:microsoft.com/office/officeart/2005/8/layout/funnel1"/>
    <dgm:cxn modelId="{C9843002-C596-4011-BB81-70211CA94A2E}" type="presParOf" srcId="{9DAD61CD-C0C8-4259-93E0-C8612936CC17}" destId="{B19CEB63-6B83-43E3-9231-DD6333CF9830}" srcOrd="4" destOrd="0" presId="urn:microsoft.com/office/officeart/2005/8/layout/funnel1"/>
    <dgm:cxn modelId="{204AAA92-8267-461D-8B3F-5B02A2FD76B5}" type="presParOf" srcId="{9DAD61CD-C0C8-4259-93E0-C8612936CC17}" destId="{19C5D81F-87E9-4E60-B414-3D451B00B7A7}" srcOrd="5" destOrd="0" presId="urn:microsoft.com/office/officeart/2005/8/layout/funnel1"/>
    <dgm:cxn modelId="{74B3ED78-3333-410B-9B0F-E9E59CB3F87D}" type="presParOf" srcId="{9DAD61CD-C0C8-4259-93E0-C8612936CC17}" destId="{585D5311-3831-4B42-9B50-021E561F3122}"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092FCB-01F1-40F4-A33B-9747B4F32E54}" type="doc">
      <dgm:prSet loTypeId="urn:microsoft.com/office/officeart/2005/8/layout/chevron1" loCatId="process" qsTypeId="urn:microsoft.com/office/officeart/2005/8/quickstyle/3d1" qsCatId="3D" csTypeId="urn:microsoft.com/office/officeart/2005/8/colors/accent2_5" csCatId="accent2" phldr="1"/>
      <dgm:spPr/>
    </dgm:pt>
    <dgm:pt modelId="{E2447E15-5E0B-414D-A5CD-A16DF0B659AF}">
      <dgm:prSet phldrT="[文字]" custT="1"/>
      <dgm:spPr/>
      <dgm:t>
        <a:bodyPr/>
        <a:lstStyle/>
        <a:p>
          <a:r>
            <a:rPr lang="zh-TW" altLang="en-US" sz="3000" dirty="0" smtClean="0">
              <a:latin typeface="微軟正黑體" pitchFamily="34" charset="-120"/>
              <a:ea typeface="微軟正黑體" pitchFamily="34" charset="-120"/>
            </a:rPr>
            <a:t>選委會為被告</a:t>
          </a:r>
          <a:endParaRPr lang="zh-TW" altLang="en-US" sz="3000" dirty="0">
            <a:latin typeface="微軟正黑體" pitchFamily="34" charset="-120"/>
            <a:ea typeface="微軟正黑體" pitchFamily="34" charset="-120"/>
          </a:endParaRPr>
        </a:p>
      </dgm:t>
    </dgm:pt>
    <dgm:pt modelId="{D58F35AE-D7FE-4BC4-AB38-7574322AA4EE}" type="parTrans" cxnId="{1BFDE947-AC1A-4940-B4DF-B8E00C259A56}">
      <dgm:prSet/>
      <dgm:spPr/>
      <dgm:t>
        <a:bodyPr/>
        <a:lstStyle/>
        <a:p>
          <a:endParaRPr lang="zh-TW" altLang="en-US" sz="3000">
            <a:latin typeface="微軟正黑體" pitchFamily="34" charset="-120"/>
            <a:ea typeface="微軟正黑體" pitchFamily="34" charset="-120"/>
          </a:endParaRPr>
        </a:p>
      </dgm:t>
    </dgm:pt>
    <dgm:pt modelId="{DBEA6270-2DFF-49FB-A36D-616267B725F1}" type="sibTrans" cxnId="{1BFDE947-AC1A-4940-B4DF-B8E00C259A56}">
      <dgm:prSet/>
      <dgm:spPr/>
      <dgm:t>
        <a:bodyPr/>
        <a:lstStyle/>
        <a:p>
          <a:endParaRPr lang="zh-TW" altLang="en-US" sz="3000">
            <a:latin typeface="微軟正黑體" pitchFamily="34" charset="-120"/>
            <a:ea typeface="微軟正黑體" pitchFamily="34" charset="-120"/>
          </a:endParaRPr>
        </a:p>
      </dgm:t>
    </dgm:pt>
    <dgm:pt modelId="{DAA6F0F8-CC1F-4514-BDD1-754F583A36AA}">
      <dgm:prSet phldrT="[文字]" custT="1"/>
      <dgm:spPr/>
      <dgm:t>
        <a:bodyPr/>
        <a:lstStyle/>
        <a:p>
          <a:r>
            <a:rPr lang="zh-TW" altLang="en-US" sz="3000" dirty="0" smtClean="0">
              <a:latin typeface="微軟正黑體" pitchFamily="34" charset="-120"/>
              <a:ea typeface="微軟正黑體" pitchFamily="34" charset="-120"/>
            </a:rPr>
            <a:t>法院判定選舉無效</a:t>
          </a:r>
          <a:endParaRPr lang="zh-TW" altLang="en-US" sz="3000" dirty="0">
            <a:latin typeface="微軟正黑體" pitchFamily="34" charset="-120"/>
            <a:ea typeface="微軟正黑體" pitchFamily="34" charset="-120"/>
          </a:endParaRPr>
        </a:p>
      </dgm:t>
    </dgm:pt>
    <dgm:pt modelId="{87B01E52-1E43-4119-8372-2F655D3B2CC6}" type="parTrans" cxnId="{8FF65CE7-0F92-4525-9A9D-130D5A2DD8C6}">
      <dgm:prSet/>
      <dgm:spPr/>
      <dgm:t>
        <a:bodyPr/>
        <a:lstStyle/>
        <a:p>
          <a:endParaRPr lang="zh-TW" altLang="en-US" sz="3000">
            <a:latin typeface="微軟正黑體" pitchFamily="34" charset="-120"/>
            <a:ea typeface="微軟正黑體" pitchFamily="34" charset="-120"/>
          </a:endParaRPr>
        </a:p>
      </dgm:t>
    </dgm:pt>
    <dgm:pt modelId="{AB9D54B2-03BC-44C8-A942-587CE31905A8}" type="sibTrans" cxnId="{8FF65CE7-0F92-4525-9A9D-130D5A2DD8C6}">
      <dgm:prSet/>
      <dgm:spPr/>
      <dgm:t>
        <a:bodyPr/>
        <a:lstStyle/>
        <a:p>
          <a:endParaRPr lang="zh-TW" altLang="en-US" sz="3000">
            <a:latin typeface="微軟正黑體" pitchFamily="34" charset="-120"/>
            <a:ea typeface="微軟正黑體" pitchFamily="34" charset="-120"/>
          </a:endParaRPr>
        </a:p>
      </dgm:t>
    </dgm:pt>
    <dgm:pt modelId="{503BDF8A-D933-4145-907D-F4996717B388}">
      <dgm:prSet phldrT="[文字]" custT="1"/>
      <dgm:spPr/>
      <dgm:t>
        <a:bodyPr/>
        <a:lstStyle/>
        <a:p>
          <a:r>
            <a:rPr lang="zh-TW" altLang="en-US" sz="3000" dirty="0" smtClean="0">
              <a:solidFill>
                <a:schemeClr val="tx1"/>
              </a:solidFill>
              <a:latin typeface="微軟正黑體" pitchFamily="34" charset="-120"/>
              <a:ea typeface="微軟正黑體" pitchFamily="34" charset="-120"/>
            </a:rPr>
            <a:t>再辦一次選舉</a:t>
          </a:r>
          <a:endParaRPr lang="zh-TW" altLang="en-US" sz="3000" dirty="0">
            <a:solidFill>
              <a:schemeClr val="tx1"/>
            </a:solidFill>
            <a:latin typeface="微軟正黑體" pitchFamily="34" charset="-120"/>
            <a:ea typeface="微軟正黑體" pitchFamily="34" charset="-120"/>
          </a:endParaRPr>
        </a:p>
      </dgm:t>
    </dgm:pt>
    <dgm:pt modelId="{441A8568-2DCD-4961-85E7-B682A05B9925}" type="parTrans" cxnId="{5DF47715-F58C-4018-9FB7-DEE7A3FD3238}">
      <dgm:prSet/>
      <dgm:spPr/>
      <dgm:t>
        <a:bodyPr/>
        <a:lstStyle/>
        <a:p>
          <a:endParaRPr lang="zh-TW" altLang="en-US" sz="3000">
            <a:latin typeface="微軟正黑體" pitchFamily="34" charset="-120"/>
            <a:ea typeface="微軟正黑體" pitchFamily="34" charset="-120"/>
          </a:endParaRPr>
        </a:p>
      </dgm:t>
    </dgm:pt>
    <dgm:pt modelId="{E24FE628-459D-43FF-9F6B-C5E4ECFA668A}" type="sibTrans" cxnId="{5DF47715-F58C-4018-9FB7-DEE7A3FD3238}">
      <dgm:prSet/>
      <dgm:spPr/>
      <dgm:t>
        <a:bodyPr/>
        <a:lstStyle/>
        <a:p>
          <a:endParaRPr lang="zh-TW" altLang="en-US" sz="3000">
            <a:latin typeface="微軟正黑體" pitchFamily="34" charset="-120"/>
            <a:ea typeface="微軟正黑體" pitchFamily="34" charset="-120"/>
          </a:endParaRPr>
        </a:p>
      </dgm:t>
    </dgm:pt>
    <dgm:pt modelId="{AF2CC166-1FFD-473C-A8ED-18D7F0461FF4}" type="pres">
      <dgm:prSet presAssocID="{93092FCB-01F1-40F4-A33B-9747B4F32E54}" presName="Name0" presStyleCnt="0">
        <dgm:presLayoutVars>
          <dgm:dir/>
          <dgm:animLvl val="lvl"/>
          <dgm:resizeHandles val="exact"/>
        </dgm:presLayoutVars>
      </dgm:prSet>
      <dgm:spPr/>
    </dgm:pt>
    <dgm:pt modelId="{D86A4858-E8A4-4379-95F6-23BFC3FAC33A}" type="pres">
      <dgm:prSet presAssocID="{E2447E15-5E0B-414D-A5CD-A16DF0B659AF}" presName="parTxOnly" presStyleLbl="node1" presStyleIdx="0" presStyleCnt="3" custScaleX="117728" custScaleY="117428">
        <dgm:presLayoutVars>
          <dgm:chMax val="0"/>
          <dgm:chPref val="0"/>
          <dgm:bulletEnabled val="1"/>
        </dgm:presLayoutVars>
      </dgm:prSet>
      <dgm:spPr/>
      <dgm:t>
        <a:bodyPr/>
        <a:lstStyle/>
        <a:p>
          <a:endParaRPr lang="zh-TW" altLang="en-US"/>
        </a:p>
      </dgm:t>
    </dgm:pt>
    <dgm:pt modelId="{2FF7CBA0-7BC1-47F1-82DB-4A8B63759BA6}" type="pres">
      <dgm:prSet presAssocID="{DBEA6270-2DFF-49FB-A36D-616267B725F1}" presName="parTxOnlySpace" presStyleCnt="0"/>
      <dgm:spPr/>
    </dgm:pt>
    <dgm:pt modelId="{101E56E8-E955-4268-94BB-7A959F497460}" type="pres">
      <dgm:prSet presAssocID="{DAA6F0F8-CC1F-4514-BDD1-754F583A36AA}" presName="parTxOnly" presStyleLbl="node1" presStyleIdx="1" presStyleCnt="3" custScaleX="136048" custScaleY="117428">
        <dgm:presLayoutVars>
          <dgm:chMax val="0"/>
          <dgm:chPref val="0"/>
          <dgm:bulletEnabled val="1"/>
        </dgm:presLayoutVars>
      </dgm:prSet>
      <dgm:spPr/>
      <dgm:t>
        <a:bodyPr/>
        <a:lstStyle/>
        <a:p>
          <a:endParaRPr lang="zh-TW" altLang="en-US"/>
        </a:p>
      </dgm:t>
    </dgm:pt>
    <dgm:pt modelId="{8B0CCC54-47E4-4E3F-ADA5-835BC4F62B03}" type="pres">
      <dgm:prSet presAssocID="{AB9D54B2-03BC-44C8-A942-587CE31905A8}" presName="parTxOnlySpace" presStyleCnt="0"/>
      <dgm:spPr/>
    </dgm:pt>
    <dgm:pt modelId="{374AD9C8-5F81-4944-A35E-60EC3C6D2CA4}" type="pres">
      <dgm:prSet presAssocID="{503BDF8A-D933-4145-907D-F4996717B388}" presName="parTxOnly" presStyleLbl="node1" presStyleIdx="2" presStyleCnt="3" custScaleX="115457" custScaleY="117428">
        <dgm:presLayoutVars>
          <dgm:chMax val="0"/>
          <dgm:chPref val="0"/>
          <dgm:bulletEnabled val="1"/>
        </dgm:presLayoutVars>
      </dgm:prSet>
      <dgm:spPr/>
      <dgm:t>
        <a:bodyPr/>
        <a:lstStyle/>
        <a:p>
          <a:endParaRPr lang="zh-TW" altLang="en-US"/>
        </a:p>
      </dgm:t>
    </dgm:pt>
  </dgm:ptLst>
  <dgm:cxnLst>
    <dgm:cxn modelId="{84357F29-0547-4103-88CF-7C30B5754E43}" type="presOf" srcId="{DAA6F0F8-CC1F-4514-BDD1-754F583A36AA}" destId="{101E56E8-E955-4268-94BB-7A959F497460}" srcOrd="0" destOrd="0" presId="urn:microsoft.com/office/officeart/2005/8/layout/chevron1"/>
    <dgm:cxn modelId="{5DF47715-F58C-4018-9FB7-DEE7A3FD3238}" srcId="{93092FCB-01F1-40F4-A33B-9747B4F32E54}" destId="{503BDF8A-D933-4145-907D-F4996717B388}" srcOrd="2" destOrd="0" parTransId="{441A8568-2DCD-4961-85E7-B682A05B9925}" sibTransId="{E24FE628-459D-43FF-9F6B-C5E4ECFA668A}"/>
    <dgm:cxn modelId="{8FF65CE7-0F92-4525-9A9D-130D5A2DD8C6}" srcId="{93092FCB-01F1-40F4-A33B-9747B4F32E54}" destId="{DAA6F0F8-CC1F-4514-BDD1-754F583A36AA}" srcOrd="1" destOrd="0" parTransId="{87B01E52-1E43-4119-8372-2F655D3B2CC6}" sibTransId="{AB9D54B2-03BC-44C8-A942-587CE31905A8}"/>
    <dgm:cxn modelId="{1BFDE947-AC1A-4940-B4DF-B8E00C259A56}" srcId="{93092FCB-01F1-40F4-A33B-9747B4F32E54}" destId="{E2447E15-5E0B-414D-A5CD-A16DF0B659AF}" srcOrd="0" destOrd="0" parTransId="{D58F35AE-D7FE-4BC4-AB38-7574322AA4EE}" sibTransId="{DBEA6270-2DFF-49FB-A36D-616267B725F1}"/>
    <dgm:cxn modelId="{500B49DF-9489-42D4-A124-CA0B0E5ED06F}" type="presOf" srcId="{93092FCB-01F1-40F4-A33B-9747B4F32E54}" destId="{AF2CC166-1FFD-473C-A8ED-18D7F0461FF4}" srcOrd="0" destOrd="0" presId="urn:microsoft.com/office/officeart/2005/8/layout/chevron1"/>
    <dgm:cxn modelId="{C35170EE-E55F-48BA-AEF3-0DEC3FE6D2F6}" type="presOf" srcId="{E2447E15-5E0B-414D-A5CD-A16DF0B659AF}" destId="{D86A4858-E8A4-4379-95F6-23BFC3FAC33A}" srcOrd="0" destOrd="0" presId="urn:microsoft.com/office/officeart/2005/8/layout/chevron1"/>
    <dgm:cxn modelId="{765C5DE4-30D2-4CE6-BBCE-A4DE9B971EC1}" type="presOf" srcId="{503BDF8A-D933-4145-907D-F4996717B388}" destId="{374AD9C8-5F81-4944-A35E-60EC3C6D2CA4}" srcOrd="0" destOrd="0" presId="urn:microsoft.com/office/officeart/2005/8/layout/chevron1"/>
    <dgm:cxn modelId="{46BDA7D2-4F47-490B-A217-85CB4694EF90}" type="presParOf" srcId="{AF2CC166-1FFD-473C-A8ED-18D7F0461FF4}" destId="{D86A4858-E8A4-4379-95F6-23BFC3FAC33A}" srcOrd="0" destOrd="0" presId="urn:microsoft.com/office/officeart/2005/8/layout/chevron1"/>
    <dgm:cxn modelId="{6669A86A-4434-442D-97CB-5C141815D557}" type="presParOf" srcId="{AF2CC166-1FFD-473C-A8ED-18D7F0461FF4}" destId="{2FF7CBA0-7BC1-47F1-82DB-4A8B63759BA6}" srcOrd="1" destOrd="0" presId="urn:microsoft.com/office/officeart/2005/8/layout/chevron1"/>
    <dgm:cxn modelId="{B508A14D-1EA2-4D55-9228-E31C9A8447FD}" type="presParOf" srcId="{AF2CC166-1FFD-473C-A8ED-18D7F0461FF4}" destId="{101E56E8-E955-4268-94BB-7A959F497460}" srcOrd="2" destOrd="0" presId="urn:microsoft.com/office/officeart/2005/8/layout/chevron1"/>
    <dgm:cxn modelId="{0CA6FBE6-F889-44BD-ADD1-002465CF4344}" type="presParOf" srcId="{AF2CC166-1FFD-473C-A8ED-18D7F0461FF4}" destId="{8B0CCC54-47E4-4E3F-ADA5-835BC4F62B03}" srcOrd="3" destOrd="0" presId="urn:microsoft.com/office/officeart/2005/8/layout/chevron1"/>
    <dgm:cxn modelId="{6125541B-6AA5-4FC8-87EE-51228C1433C3}" type="presParOf" srcId="{AF2CC166-1FFD-473C-A8ED-18D7F0461FF4}" destId="{374AD9C8-5F81-4944-A35E-60EC3C6D2CA4}"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092FCB-01F1-40F4-A33B-9747B4F32E54}" type="doc">
      <dgm:prSet loTypeId="urn:microsoft.com/office/officeart/2005/8/layout/chevron1" loCatId="process" qsTypeId="urn:microsoft.com/office/officeart/2005/8/quickstyle/3d1" qsCatId="3D" csTypeId="urn:microsoft.com/office/officeart/2005/8/colors/accent3_4" csCatId="accent3" phldr="1"/>
      <dgm:spPr/>
    </dgm:pt>
    <dgm:pt modelId="{E2447E15-5E0B-414D-A5CD-A16DF0B659AF}">
      <dgm:prSet phldrT="[文字]" custT="1"/>
      <dgm:spPr/>
      <dgm:t>
        <a:bodyPr/>
        <a:lstStyle/>
        <a:p>
          <a:r>
            <a:rPr lang="zh-TW" altLang="en-US" sz="2800" dirty="0" smtClean="0">
              <a:latin typeface="微軟正黑體" pitchFamily="34" charset="-120"/>
              <a:ea typeface="微軟正黑體" pitchFamily="34" charset="-120"/>
            </a:rPr>
            <a:t>當選人為被告</a:t>
          </a:r>
          <a:endParaRPr lang="zh-TW" altLang="en-US" sz="2800" dirty="0">
            <a:latin typeface="微軟正黑體" pitchFamily="34" charset="-120"/>
            <a:ea typeface="微軟正黑體" pitchFamily="34" charset="-120"/>
          </a:endParaRPr>
        </a:p>
      </dgm:t>
    </dgm:pt>
    <dgm:pt modelId="{D58F35AE-D7FE-4BC4-AB38-7574322AA4EE}" type="parTrans" cxnId="{1BFDE947-AC1A-4940-B4DF-B8E00C259A56}">
      <dgm:prSet/>
      <dgm:spPr/>
      <dgm:t>
        <a:bodyPr/>
        <a:lstStyle/>
        <a:p>
          <a:endParaRPr lang="zh-TW" altLang="en-US" sz="2800">
            <a:latin typeface="微軟正黑體" pitchFamily="34" charset="-120"/>
            <a:ea typeface="微軟正黑體" pitchFamily="34" charset="-120"/>
          </a:endParaRPr>
        </a:p>
      </dgm:t>
    </dgm:pt>
    <dgm:pt modelId="{DBEA6270-2DFF-49FB-A36D-616267B725F1}" type="sibTrans" cxnId="{1BFDE947-AC1A-4940-B4DF-B8E00C259A56}">
      <dgm:prSet/>
      <dgm:spPr/>
      <dgm:t>
        <a:bodyPr/>
        <a:lstStyle/>
        <a:p>
          <a:endParaRPr lang="zh-TW" altLang="en-US" sz="2800">
            <a:latin typeface="微軟正黑體" pitchFamily="34" charset="-120"/>
            <a:ea typeface="微軟正黑體" pitchFamily="34" charset="-120"/>
          </a:endParaRPr>
        </a:p>
      </dgm:t>
    </dgm:pt>
    <dgm:pt modelId="{DAA6F0F8-CC1F-4514-BDD1-754F583A36AA}">
      <dgm:prSet phldrT="[文字]" custT="1"/>
      <dgm:spPr/>
      <dgm:t>
        <a:bodyPr/>
        <a:lstStyle/>
        <a:p>
          <a:r>
            <a:rPr lang="zh-TW" altLang="en-US" sz="2800" dirty="0" smtClean="0">
              <a:solidFill>
                <a:schemeClr val="tx1"/>
              </a:solidFill>
              <a:latin typeface="微軟正黑體" pitchFamily="34" charset="-120"/>
              <a:ea typeface="微軟正黑體" pitchFamily="34" charset="-120"/>
            </a:rPr>
            <a:t>法院判定當選無效</a:t>
          </a:r>
          <a:endParaRPr lang="zh-TW" altLang="en-US" sz="2800" dirty="0">
            <a:solidFill>
              <a:schemeClr val="tx1"/>
            </a:solidFill>
            <a:latin typeface="微軟正黑體" pitchFamily="34" charset="-120"/>
            <a:ea typeface="微軟正黑體" pitchFamily="34" charset="-120"/>
          </a:endParaRPr>
        </a:p>
      </dgm:t>
    </dgm:pt>
    <dgm:pt modelId="{87B01E52-1E43-4119-8372-2F655D3B2CC6}" type="parTrans" cxnId="{8FF65CE7-0F92-4525-9A9D-130D5A2DD8C6}">
      <dgm:prSet/>
      <dgm:spPr/>
      <dgm:t>
        <a:bodyPr/>
        <a:lstStyle/>
        <a:p>
          <a:endParaRPr lang="zh-TW" altLang="en-US" sz="2800">
            <a:latin typeface="微軟正黑體" pitchFamily="34" charset="-120"/>
            <a:ea typeface="微軟正黑體" pitchFamily="34" charset="-120"/>
          </a:endParaRPr>
        </a:p>
      </dgm:t>
    </dgm:pt>
    <dgm:pt modelId="{AB9D54B2-03BC-44C8-A942-587CE31905A8}" type="sibTrans" cxnId="{8FF65CE7-0F92-4525-9A9D-130D5A2DD8C6}">
      <dgm:prSet/>
      <dgm:spPr/>
      <dgm:t>
        <a:bodyPr/>
        <a:lstStyle/>
        <a:p>
          <a:endParaRPr lang="zh-TW" altLang="en-US" sz="2800">
            <a:latin typeface="微軟正黑體" pitchFamily="34" charset="-120"/>
            <a:ea typeface="微軟正黑體" pitchFamily="34" charset="-120"/>
          </a:endParaRPr>
        </a:p>
      </dgm:t>
    </dgm:pt>
    <dgm:pt modelId="{503BDF8A-D933-4145-907D-F4996717B388}">
      <dgm:prSet phldrT="[文字]" custT="1"/>
      <dgm:spPr/>
      <dgm:t>
        <a:bodyPr/>
        <a:lstStyle/>
        <a:p>
          <a:r>
            <a:rPr lang="zh-TW" altLang="en-US" sz="2400" dirty="0" smtClean="0">
              <a:solidFill>
                <a:schemeClr val="tx1"/>
              </a:solidFill>
              <a:latin typeface="微軟正黑體" pitchFamily="34" charset="-120"/>
              <a:ea typeface="微軟正黑體" pitchFamily="34" charset="-120"/>
            </a:rPr>
            <a:t>剝奪當選者資格，由落選頭遞補</a:t>
          </a:r>
          <a:endParaRPr lang="zh-TW" altLang="en-US" sz="2400" dirty="0">
            <a:solidFill>
              <a:schemeClr val="tx1"/>
            </a:solidFill>
            <a:latin typeface="微軟正黑體" pitchFamily="34" charset="-120"/>
            <a:ea typeface="微軟正黑體" pitchFamily="34" charset="-120"/>
          </a:endParaRPr>
        </a:p>
      </dgm:t>
    </dgm:pt>
    <dgm:pt modelId="{441A8568-2DCD-4961-85E7-B682A05B9925}" type="parTrans" cxnId="{5DF47715-F58C-4018-9FB7-DEE7A3FD3238}">
      <dgm:prSet/>
      <dgm:spPr/>
      <dgm:t>
        <a:bodyPr/>
        <a:lstStyle/>
        <a:p>
          <a:endParaRPr lang="zh-TW" altLang="en-US" sz="2800">
            <a:latin typeface="微軟正黑體" pitchFamily="34" charset="-120"/>
            <a:ea typeface="微軟正黑體" pitchFamily="34" charset="-120"/>
          </a:endParaRPr>
        </a:p>
      </dgm:t>
    </dgm:pt>
    <dgm:pt modelId="{E24FE628-459D-43FF-9F6B-C5E4ECFA668A}" type="sibTrans" cxnId="{5DF47715-F58C-4018-9FB7-DEE7A3FD3238}">
      <dgm:prSet/>
      <dgm:spPr/>
      <dgm:t>
        <a:bodyPr/>
        <a:lstStyle/>
        <a:p>
          <a:endParaRPr lang="zh-TW" altLang="en-US" sz="2800">
            <a:latin typeface="微軟正黑體" pitchFamily="34" charset="-120"/>
            <a:ea typeface="微軟正黑體" pitchFamily="34" charset="-120"/>
          </a:endParaRPr>
        </a:p>
      </dgm:t>
    </dgm:pt>
    <dgm:pt modelId="{AF2CC166-1FFD-473C-A8ED-18D7F0461FF4}" type="pres">
      <dgm:prSet presAssocID="{93092FCB-01F1-40F4-A33B-9747B4F32E54}" presName="Name0" presStyleCnt="0">
        <dgm:presLayoutVars>
          <dgm:dir/>
          <dgm:animLvl val="lvl"/>
          <dgm:resizeHandles val="exact"/>
        </dgm:presLayoutVars>
      </dgm:prSet>
      <dgm:spPr/>
    </dgm:pt>
    <dgm:pt modelId="{D86A4858-E8A4-4379-95F6-23BFC3FAC33A}" type="pres">
      <dgm:prSet presAssocID="{E2447E15-5E0B-414D-A5CD-A16DF0B659AF}" presName="parTxOnly" presStyleLbl="node1" presStyleIdx="0" presStyleCnt="3" custScaleY="113434">
        <dgm:presLayoutVars>
          <dgm:chMax val="0"/>
          <dgm:chPref val="0"/>
          <dgm:bulletEnabled val="1"/>
        </dgm:presLayoutVars>
      </dgm:prSet>
      <dgm:spPr/>
      <dgm:t>
        <a:bodyPr/>
        <a:lstStyle/>
        <a:p>
          <a:endParaRPr lang="zh-TW" altLang="en-US"/>
        </a:p>
      </dgm:t>
    </dgm:pt>
    <dgm:pt modelId="{2FF7CBA0-7BC1-47F1-82DB-4A8B63759BA6}" type="pres">
      <dgm:prSet presAssocID="{DBEA6270-2DFF-49FB-A36D-616267B725F1}" presName="parTxOnlySpace" presStyleCnt="0"/>
      <dgm:spPr/>
    </dgm:pt>
    <dgm:pt modelId="{101E56E8-E955-4268-94BB-7A959F497460}" type="pres">
      <dgm:prSet presAssocID="{DAA6F0F8-CC1F-4514-BDD1-754F583A36AA}" presName="parTxOnly" presStyleLbl="node1" presStyleIdx="1" presStyleCnt="3" custScaleY="113434">
        <dgm:presLayoutVars>
          <dgm:chMax val="0"/>
          <dgm:chPref val="0"/>
          <dgm:bulletEnabled val="1"/>
        </dgm:presLayoutVars>
      </dgm:prSet>
      <dgm:spPr/>
      <dgm:t>
        <a:bodyPr/>
        <a:lstStyle/>
        <a:p>
          <a:endParaRPr lang="zh-TW" altLang="en-US"/>
        </a:p>
      </dgm:t>
    </dgm:pt>
    <dgm:pt modelId="{8B0CCC54-47E4-4E3F-ADA5-835BC4F62B03}" type="pres">
      <dgm:prSet presAssocID="{AB9D54B2-03BC-44C8-A942-587CE31905A8}" presName="parTxOnlySpace" presStyleCnt="0"/>
      <dgm:spPr/>
    </dgm:pt>
    <dgm:pt modelId="{374AD9C8-5F81-4944-A35E-60EC3C6D2CA4}" type="pres">
      <dgm:prSet presAssocID="{503BDF8A-D933-4145-907D-F4996717B388}" presName="parTxOnly" presStyleLbl="node1" presStyleIdx="2" presStyleCnt="3" custScaleY="113434">
        <dgm:presLayoutVars>
          <dgm:chMax val="0"/>
          <dgm:chPref val="0"/>
          <dgm:bulletEnabled val="1"/>
        </dgm:presLayoutVars>
      </dgm:prSet>
      <dgm:spPr/>
      <dgm:t>
        <a:bodyPr/>
        <a:lstStyle/>
        <a:p>
          <a:endParaRPr lang="zh-TW" altLang="en-US"/>
        </a:p>
      </dgm:t>
    </dgm:pt>
  </dgm:ptLst>
  <dgm:cxnLst>
    <dgm:cxn modelId="{612DEE23-0177-4829-9614-610D0784C3BA}" type="presOf" srcId="{503BDF8A-D933-4145-907D-F4996717B388}" destId="{374AD9C8-5F81-4944-A35E-60EC3C6D2CA4}" srcOrd="0" destOrd="0" presId="urn:microsoft.com/office/officeart/2005/8/layout/chevron1"/>
    <dgm:cxn modelId="{5DF47715-F58C-4018-9FB7-DEE7A3FD3238}" srcId="{93092FCB-01F1-40F4-A33B-9747B4F32E54}" destId="{503BDF8A-D933-4145-907D-F4996717B388}" srcOrd="2" destOrd="0" parTransId="{441A8568-2DCD-4961-85E7-B682A05B9925}" sibTransId="{E24FE628-459D-43FF-9F6B-C5E4ECFA668A}"/>
    <dgm:cxn modelId="{E50A4DD7-2014-4EF4-91A4-E056947EA95D}" type="presOf" srcId="{DAA6F0F8-CC1F-4514-BDD1-754F583A36AA}" destId="{101E56E8-E955-4268-94BB-7A959F497460}" srcOrd="0" destOrd="0" presId="urn:microsoft.com/office/officeart/2005/8/layout/chevron1"/>
    <dgm:cxn modelId="{8FF65CE7-0F92-4525-9A9D-130D5A2DD8C6}" srcId="{93092FCB-01F1-40F4-A33B-9747B4F32E54}" destId="{DAA6F0F8-CC1F-4514-BDD1-754F583A36AA}" srcOrd="1" destOrd="0" parTransId="{87B01E52-1E43-4119-8372-2F655D3B2CC6}" sibTransId="{AB9D54B2-03BC-44C8-A942-587CE31905A8}"/>
    <dgm:cxn modelId="{1BFDE947-AC1A-4940-B4DF-B8E00C259A56}" srcId="{93092FCB-01F1-40F4-A33B-9747B4F32E54}" destId="{E2447E15-5E0B-414D-A5CD-A16DF0B659AF}" srcOrd="0" destOrd="0" parTransId="{D58F35AE-D7FE-4BC4-AB38-7574322AA4EE}" sibTransId="{DBEA6270-2DFF-49FB-A36D-616267B725F1}"/>
    <dgm:cxn modelId="{4C05F63D-072A-4FD2-BA24-5D541BC9F044}" type="presOf" srcId="{E2447E15-5E0B-414D-A5CD-A16DF0B659AF}" destId="{D86A4858-E8A4-4379-95F6-23BFC3FAC33A}" srcOrd="0" destOrd="0" presId="urn:microsoft.com/office/officeart/2005/8/layout/chevron1"/>
    <dgm:cxn modelId="{606F0532-3CAB-41C8-97CE-6DBA732EBB50}" type="presOf" srcId="{93092FCB-01F1-40F4-A33B-9747B4F32E54}" destId="{AF2CC166-1FFD-473C-A8ED-18D7F0461FF4}" srcOrd="0" destOrd="0" presId="urn:microsoft.com/office/officeart/2005/8/layout/chevron1"/>
    <dgm:cxn modelId="{E492BBBA-777F-401E-9909-41AFF06714C3}" type="presParOf" srcId="{AF2CC166-1FFD-473C-A8ED-18D7F0461FF4}" destId="{D86A4858-E8A4-4379-95F6-23BFC3FAC33A}" srcOrd="0" destOrd="0" presId="urn:microsoft.com/office/officeart/2005/8/layout/chevron1"/>
    <dgm:cxn modelId="{D91363DB-2530-4600-B40D-723B5CAF5A40}" type="presParOf" srcId="{AF2CC166-1FFD-473C-A8ED-18D7F0461FF4}" destId="{2FF7CBA0-7BC1-47F1-82DB-4A8B63759BA6}" srcOrd="1" destOrd="0" presId="urn:microsoft.com/office/officeart/2005/8/layout/chevron1"/>
    <dgm:cxn modelId="{EF54112F-5667-42C2-91C2-8200508C6E17}" type="presParOf" srcId="{AF2CC166-1FFD-473C-A8ED-18D7F0461FF4}" destId="{101E56E8-E955-4268-94BB-7A959F497460}" srcOrd="2" destOrd="0" presId="urn:microsoft.com/office/officeart/2005/8/layout/chevron1"/>
    <dgm:cxn modelId="{B9280160-44B3-4A8B-87E5-92BBC57FE174}" type="presParOf" srcId="{AF2CC166-1FFD-473C-A8ED-18D7F0461FF4}" destId="{8B0CCC54-47E4-4E3F-ADA5-835BC4F62B03}" srcOrd="3" destOrd="0" presId="urn:microsoft.com/office/officeart/2005/8/layout/chevron1"/>
    <dgm:cxn modelId="{F16B7199-962C-4D08-9640-6EDD49F7E48A}" type="presParOf" srcId="{AF2CC166-1FFD-473C-A8ED-18D7F0461FF4}" destId="{374AD9C8-5F81-4944-A35E-60EC3C6D2CA4}" srcOrd="4"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051932-C456-4F91-B641-9125CE668FB6}" type="doc">
      <dgm:prSet loTypeId="urn:microsoft.com/office/officeart/2005/8/layout/venn1" loCatId="relationship" qsTypeId="urn:microsoft.com/office/officeart/2005/8/quickstyle/simple1" qsCatId="simple" csTypeId="urn:microsoft.com/office/officeart/2005/8/colors/colorful5" csCatId="colorful" phldr="1"/>
      <dgm:spPr/>
    </dgm:pt>
    <dgm:pt modelId="{F1F77A06-231D-4B60-9714-C62A4BC0E44F}">
      <dgm:prSet phldrT="[文字]" custT="1"/>
      <dgm:spPr/>
      <dgm:t>
        <a:bodyPr/>
        <a:lstStyle/>
        <a:p>
          <a:r>
            <a:rPr lang="zh-TW" altLang="en-US" sz="4000" dirty="0" smtClean="0">
              <a:latin typeface="微軟正黑體" pitchFamily="34" charset="-120"/>
              <a:ea typeface="微軟正黑體" pitchFamily="34" charset="-120"/>
            </a:rPr>
            <a:t>進行遊說</a:t>
          </a:r>
          <a:endParaRPr lang="zh-TW" altLang="en-US" sz="4000" dirty="0">
            <a:latin typeface="微軟正黑體" pitchFamily="34" charset="-120"/>
            <a:ea typeface="微軟正黑體" pitchFamily="34" charset="-120"/>
          </a:endParaRPr>
        </a:p>
      </dgm:t>
    </dgm:pt>
    <dgm:pt modelId="{754AA987-783D-478E-B954-39D106F875AD}" type="parTrans" cxnId="{E3B77E59-EEC1-48FC-9B2C-FFFA056DCE53}">
      <dgm:prSet/>
      <dgm:spPr/>
      <dgm:t>
        <a:bodyPr/>
        <a:lstStyle/>
        <a:p>
          <a:endParaRPr lang="zh-TW" altLang="en-US" sz="4000">
            <a:latin typeface="微軟正黑體" pitchFamily="34" charset="-120"/>
            <a:ea typeface="微軟正黑體" pitchFamily="34" charset="-120"/>
          </a:endParaRPr>
        </a:p>
      </dgm:t>
    </dgm:pt>
    <dgm:pt modelId="{7145A71B-4723-4D1F-B09F-04EDA6614F65}" type="sibTrans" cxnId="{E3B77E59-EEC1-48FC-9B2C-FFFA056DCE53}">
      <dgm:prSet/>
      <dgm:spPr/>
      <dgm:t>
        <a:bodyPr/>
        <a:lstStyle/>
        <a:p>
          <a:endParaRPr lang="zh-TW" altLang="en-US" sz="4000">
            <a:latin typeface="微軟正黑體" pitchFamily="34" charset="-120"/>
            <a:ea typeface="微軟正黑體" pitchFamily="34" charset="-120"/>
          </a:endParaRPr>
        </a:p>
      </dgm:t>
    </dgm:pt>
    <dgm:pt modelId="{7FB64700-9EB2-4C6D-B0B1-45898EEC1F3E}">
      <dgm:prSet phldrT="[文字]" custT="1"/>
      <dgm:spPr/>
      <dgm:t>
        <a:bodyPr/>
        <a:lstStyle/>
        <a:p>
          <a:r>
            <a:rPr lang="zh-TW" altLang="en-US" sz="4000" dirty="0" smtClean="0">
              <a:latin typeface="微軟正黑體" pitchFamily="34" charset="-120"/>
              <a:ea typeface="微軟正黑體" pitchFamily="34" charset="-120"/>
            </a:rPr>
            <a:t>影響輿論</a:t>
          </a:r>
          <a:endParaRPr lang="zh-TW" altLang="en-US" sz="4000" dirty="0">
            <a:latin typeface="微軟正黑體" pitchFamily="34" charset="-120"/>
            <a:ea typeface="微軟正黑體" pitchFamily="34" charset="-120"/>
          </a:endParaRPr>
        </a:p>
      </dgm:t>
    </dgm:pt>
    <dgm:pt modelId="{EEE51154-5569-4E5C-AFDB-D636E71999AD}" type="parTrans" cxnId="{2F2939D1-EF96-4ADF-A0DF-C1151F2B3378}">
      <dgm:prSet/>
      <dgm:spPr/>
      <dgm:t>
        <a:bodyPr/>
        <a:lstStyle/>
        <a:p>
          <a:endParaRPr lang="zh-TW" altLang="en-US" sz="4000">
            <a:latin typeface="微軟正黑體" pitchFamily="34" charset="-120"/>
            <a:ea typeface="微軟正黑體" pitchFamily="34" charset="-120"/>
          </a:endParaRPr>
        </a:p>
      </dgm:t>
    </dgm:pt>
    <dgm:pt modelId="{DB20C978-6097-4512-8951-5A8D66937E85}" type="sibTrans" cxnId="{2F2939D1-EF96-4ADF-A0DF-C1151F2B3378}">
      <dgm:prSet/>
      <dgm:spPr/>
      <dgm:t>
        <a:bodyPr/>
        <a:lstStyle/>
        <a:p>
          <a:endParaRPr lang="zh-TW" altLang="en-US" sz="4000">
            <a:latin typeface="微軟正黑體" pitchFamily="34" charset="-120"/>
            <a:ea typeface="微軟正黑體" pitchFamily="34" charset="-120"/>
          </a:endParaRPr>
        </a:p>
      </dgm:t>
    </dgm:pt>
    <dgm:pt modelId="{3A41E077-943E-4BD6-B159-16D06A52B55F}">
      <dgm:prSet phldrT="[文字]" custT="1"/>
      <dgm:spPr/>
      <dgm:t>
        <a:bodyPr/>
        <a:lstStyle/>
        <a:p>
          <a:r>
            <a:rPr lang="zh-TW" altLang="en-US" sz="4000" dirty="0" smtClean="0">
              <a:latin typeface="微軟正黑體" pitchFamily="34" charset="-120"/>
              <a:ea typeface="微軟正黑體" pitchFamily="34" charset="-120"/>
            </a:rPr>
            <a:t>參與助選</a:t>
          </a:r>
          <a:endParaRPr lang="zh-TW" altLang="en-US" sz="4000" dirty="0">
            <a:latin typeface="微軟正黑體" pitchFamily="34" charset="-120"/>
            <a:ea typeface="微軟正黑體" pitchFamily="34" charset="-120"/>
          </a:endParaRPr>
        </a:p>
      </dgm:t>
    </dgm:pt>
    <dgm:pt modelId="{256E03BA-AB51-408A-9E99-4D7720F77683}" type="parTrans" cxnId="{5A1FB4DC-E1C5-4F35-BFAB-C55C24BE7CCB}">
      <dgm:prSet/>
      <dgm:spPr/>
      <dgm:t>
        <a:bodyPr/>
        <a:lstStyle/>
        <a:p>
          <a:endParaRPr lang="zh-TW" altLang="en-US" sz="4000">
            <a:latin typeface="微軟正黑體" pitchFamily="34" charset="-120"/>
            <a:ea typeface="微軟正黑體" pitchFamily="34" charset="-120"/>
          </a:endParaRPr>
        </a:p>
      </dgm:t>
    </dgm:pt>
    <dgm:pt modelId="{11C3CA8E-776C-40BB-9EC7-86A00508EC7A}" type="sibTrans" cxnId="{5A1FB4DC-E1C5-4F35-BFAB-C55C24BE7CCB}">
      <dgm:prSet/>
      <dgm:spPr/>
      <dgm:t>
        <a:bodyPr/>
        <a:lstStyle/>
        <a:p>
          <a:endParaRPr lang="zh-TW" altLang="en-US" sz="4000">
            <a:latin typeface="微軟正黑體" pitchFamily="34" charset="-120"/>
            <a:ea typeface="微軟正黑體" pitchFamily="34" charset="-120"/>
          </a:endParaRPr>
        </a:p>
      </dgm:t>
    </dgm:pt>
    <dgm:pt modelId="{F7AF9BFA-7511-4BBC-981A-8D7E37D312A7}" type="pres">
      <dgm:prSet presAssocID="{E9051932-C456-4F91-B641-9125CE668FB6}" presName="compositeShape" presStyleCnt="0">
        <dgm:presLayoutVars>
          <dgm:chMax val="7"/>
          <dgm:dir/>
          <dgm:resizeHandles val="exact"/>
        </dgm:presLayoutVars>
      </dgm:prSet>
      <dgm:spPr/>
    </dgm:pt>
    <dgm:pt modelId="{22B37F01-9420-4DE4-9FD0-0E1EFE96ADDF}" type="pres">
      <dgm:prSet presAssocID="{F1F77A06-231D-4B60-9714-C62A4BC0E44F}" presName="circ1" presStyleLbl="vennNode1" presStyleIdx="0" presStyleCnt="3" custScaleX="126118" custScaleY="98288"/>
      <dgm:spPr/>
      <dgm:t>
        <a:bodyPr/>
        <a:lstStyle/>
        <a:p>
          <a:endParaRPr lang="zh-TW" altLang="en-US"/>
        </a:p>
      </dgm:t>
    </dgm:pt>
    <dgm:pt modelId="{1FA9D587-2F92-481B-A541-31302FDF3F86}" type="pres">
      <dgm:prSet presAssocID="{F1F77A06-231D-4B60-9714-C62A4BC0E44F}" presName="circ1Tx" presStyleLbl="revTx" presStyleIdx="0" presStyleCnt="0">
        <dgm:presLayoutVars>
          <dgm:chMax val="0"/>
          <dgm:chPref val="0"/>
          <dgm:bulletEnabled val="1"/>
        </dgm:presLayoutVars>
      </dgm:prSet>
      <dgm:spPr/>
      <dgm:t>
        <a:bodyPr/>
        <a:lstStyle/>
        <a:p>
          <a:endParaRPr lang="zh-TW" altLang="en-US"/>
        </a:p>
      </dgm:t>
    </dgm:pt>
    <dgm:pt modelId="{982E2AFF-8B6B-4D59-9270-4898EA2162BE}" type="pres">
      <dgm:prSet presAssocID="{7FB64700-9EB2-4C6D-B0B1-45898EEC1F3E}" presName="circ2" presStyleLbl="vennNode1" presStyleIdx="1" presStyleCnt="3"/>
      <dgm:spPr/>
      <dgm:t>
        <a:bodyPr/>
        <a:lstStyle/>
        <a:p>
          <a:endParaRPr lang="zh-TW" altLang="en-US"/>
        </a:p>
      </dgm:t>
    </dgm:pt>
    <dgm:pt modelId="{1B56EDA6-9F28-4A2E-9D0B-5CDA12C250D0}" type="pres">
      <dgm:prSet presAssocID="{7FB64700-9EB2-4C6D-B0B1-45898EEC1F3E}" presName="circ2Tx" presStyleLbl="revTx" presStyleIdx="0" presStyleCnt="0">
        <dgm:presLayoutVars>
          <dgm:chMax val="0"/>
          <dgm:chPref val="0"/>
          <dgm:bulletEnabled val="1"/>
        </dgm:presLayoutVars>
      </dgm:prSet>
      <dgm:spPr/>
      <dgm:t>
        <a:bodyPr/>
        <a:lstStyle/>
        <a:p>
          <a:endParaRPr lang="zh-TW" altLang="en-US"/>
        </a:p>
      </dgm:t>
    </dgm:pt>
    <dgm:pt modelId="{720438B8-434D-48DC-99B2-BC1A2B1CD775}" type="pres">
      <dgm:prSet presAssocID="{3A41E077-943E-4BD6-B159-16D06A52B55F}" presName="circ3" presStyleLbl="vennNode1" presStyleIdx="2" presStyleCnt="3"/>
      <dgm:spPr/>
      <dgm:t>
        <a:bodyPr/>
        <a:lstStyle/>
        <a:p>
          <a:endParaRPr lang="zh-TW" altLang="en-US"/>
        </a:p>
      </dgm:t>
    </dgm:pt>
    <dgm:pt modelId="{3A00A664-E7E8-4F0A-87DD-39D90598AA6A}" type="pres">
      <dgm:prSet presAssocID="{3A41E077-943E-4BD6-B159-16D06A52B55F}" presName="circ3Tx" presStyleLbl="revTx" presStyleIdx="0" presStyleCnt="0">
        <dgm:presLayoutVars>
          <dgm:chMax val="0"/>
          <dgm:chPref val="0"/>
          <dgm:bulletEnabled val="1"/>
        </dgm:presLayoutVars>
      </dgm:prSet>
      <dgm:spPr/>
      <dgm:t>
        <a:bodyPr/>
        <a:lstStyle/>
        <a:p>
          <a:endParaRPr lang="zh-TW" altLang="en-US"/>
        </a:p>
      </dgm:t>
    </dgm:pt>
  </dgm:ptLst>
  <dgm:cxnLst>
    <dgm:cxn modelId="{2E905024-07A5-4B5F-A6E0-589271BAA81C}" type="presOf" srcId="{F1F77A06-231D-4B60-9714-C62A4BC0E44F}" destId="{1FA9D587-2F92-481B-A541-31302FDF3F86}" srcOrd="1" destOrd="0" presId="urn:microsoft.com/office/officeart/2005/8/layout/venn1"/>
    <dgm:cxn modelId="{44DE2C16-31B9-48E7-83BF-D14383187D2D}" type="presOf" srcId="{F1F77A06-231D-4B60-9714-C62A4BC0E44F}" destId="{22B37F01-9420-4DE4-9FD0-0E1EFE96ADDF}" srcOrd="0" destOrd="0" presId="urn:microsoft.com/office/officeart/2005/8/layout/venn1"/>
    <dgm:cxn modelId="{E3B77E59-EEC1-48FC-9B2C-FFFA056DCE53}" srcId="{E9051932-C456-4F91-B641-9125CE668FB6}" destId="{F1F77A06-231D-4B60-9714-C62A4BC0E44F}" srcOrd="0" destOrd="0" parTransId="{754AA987-783D-478E-B954-39D106F875AD}" sibTransId="{7145A71B-4723-4D1F-B09F-04EDA6614F65}"/>
    <dgm:cxn modelId="{74579293-7C0C-4EF4-9772-0F3580ED2C66}" type="presOf" srcId="{3A41E077-943E-4BD6-B159-16D06A52B55F}" destId="{720438B8-434D-48DC-99B2-BC1A2B1CD775}" srcOrd="0" destOrd="0" presId="urn:microsoft.com/office/officeart/2005/8/layout/venn1"/>
    <dgm:cxn modelId="{80CA1412-79B0-41A8-B5F1-FB959B976FF2}" type="presOf" srcId="{7FB64700-9EB2-4C6D-B0B1-45898EEC1F3E}" destId="{1B56EDA6-9F28-4A2E-9D0B-5CDA12C250D0}" srcOrd="1" destOrd="0" presId="urn:microsoft.com/office/officeart/2005/8/layout/venn1"/>
    <dgm:cxn modelId="{9794D1BE-7692-4563-A0E0-762A3416F4E7}" type="presOf" srcId="{E9051932-C456-4F91-B641-9125CE668FB6}" destId="{F7AF9BFA-7511-4BBC-981A-8D7E37D312A7}" srcOrd="0" destOrd="0" presId="urn:microsoft.com/office/officeart/2005/8/layout/venn1"/>
    <dgm:cxn modelId="{E66B390A-001D-4EF2-96C3-AF75292054C1}" type="presOf" srcId="{3A41E077-943E-4BD6-B159-16D06A52B55F}" destId="{3A00A664-E7E8-4F0A-87DD-39D90598AA6A}" srcOrd="1" destOrd="0" presId="urn:microsoft.com/office/officeart/2005/8/layout/venn1"/>
    <dgm:cxn modelId="{2F2939D1-EF96-4ADF-A0DF-C1151F2B3378}" srcId="{E9051932-C456-4F91-B641-9125CE668FB6}" destId="{7FB64700-9EB2-4C6D-B0B1-45898EEC1F3E}" srcOrd="1" destOrd="0" parTransId="{EEE51154-5569-4E5C-AFDB-D636E71999AD}" sibTransId="{DB20C978-6097-4512-8951-5A8D66937E85}"/>
    <dgm:cxn modelId="{3468199C-4B2E-462D-A8F6-78830B83C491}" type="presOf" srcId="{7FB64700-9EB2-4C6D-B0B1-45898EEC1F3E}" destId="{982E2AFF-8B6B-4D59-9270-4898EA2162BE}" srcOrd="0" destOrd="0" presId="urn:microsoft.com/office/officeart/2005/8/layout/venn1"/>
    <dgm:cxn modelId="{5A1FB4DC-E1C5-4F35-BFAB-C55C24BE7CCB}" srcId="{E9051932-C456-4F91-B641-9125CE668FB6}" destId="{3A41E077-943E-4BD6-B159-16D06A52B55F}" srcOrd="2" destOrd="0" parTransId="{256E03BA-AB51-408A-9E99-4D7720F77683}" sibTransId="{11C3CA8E-776C-40BB-9EC7-86A00508EC7A}"/>
    <dgm:cxn modelId="{B427ED8C-08D3-43DD-A687-F7AE41E11B7E}" type="presParOf" srcId="{F7AF9BFA-7511-4BBC-981A-8D7E37D312A7}" destId="{22B37F01-9420-4DE4-9FD0-0E1EFE96ADDF}" srcOrd="0" destOrd="0" presId="urn:microsoft.com/office/officeart/2005/8/layout/venn1"/>
    <dgm:cxn modelId="{7D1C8B6A-CFC6-44E8-A745-BEA5F0918FBD}" type="presParOf" srcId="{F7AF9BFA-7511-4BBC-981A-8D7E37D312A7}" destId="{1FA9D587-2F92-481B-A541-31302FDF3F86}" srcOrd="1" destOrd="0" presId="urn:microsoft.com/office/officeart/2005/8/layout/venn1"/>
    <dgm:cxn modelId="{B6F389A9-D1F3-4A0D-A623-01BCC209D595}" type="presParOf" srcId="{F7AF9BFA-7511-4BBC-981A-8D7E37D312A7}" destId="{982E2AFF-8B6B-4D59-9270-4898EA2162BE}" srcOrd="2" destOrd="0" presId="urn:microsoft.com/office/officeart/2005/8/layout/venn1"/>
    <dgm:cxn modelId="{E51459F4-FCB4-48A9-B84A-230E97C8FF61}" type="presParOf" srcId="{F7AF9BFA-7511-4BBC-981A-8D7E37D312A7}" destId="{1B56EDA6-9F28-4A2E-9D0B-5CDA12C250D0}" srcOrd="3" destOrd="0" presId="urn:microsoft.com/office/officeart/2005/8/layout/venn1"/>
    <dgm:cxn modelId="{349572B3-733D-44F4-B6C0-36D4C821F35D}" type="presParOf" srcId="{F7AF9BFA-7511-4BBC-981A-8D7E37D312A7}" destId="{720438B8-434D-48DC-99B2-BC1A2B1CD775}" srcOrd="4" destOrd="0" presId="urn:microsoft.com/office/officeart/2005/8/layout/venn1"/>
    <dgm:cxn modelId="{4AAE553A-5B2A-4F84-97EB-92294C49B5E6}" type="presParOf" srcId="{F7AF9BFA-7511-4BBC-981A-8D7E37D312A7}" destId="{3A00A664-E7E8-4F0A-87DD-39D90598AA6A}"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5130CD-13A1-4B14-BF7A-9846C30DB0FF}">
      <dsp:nvSpPr>
        <dsp:cNvPr id="0" name=""/>
        <dsp:cNvSpPr/>
      </dsp:nvSpPr>
      <dsp:spPr>
        <a:xfrm>
          <a:off x="1025" y="228587"/>
          <a:ext cx="1358800" cy="1358800"/>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微軟正黑體" pitchFamily="34" charset="-120"/>
              <a:ea typeface="微軟正黑體" pitchFamily="34" charset="-120"/>
            </a:rPr>
            <a:t>民主</a:t>
          </a:r>
          <a:endParaRPr lang="zh-TW" altLang="en-US" sz="2800" kern="1200" dirty="0">
            <a:solidFill>
              <a:schemeClr val="tx1"/>
            </a:solidFill>
            <a:latin typeface="微軟正黑體" pitchFamily="34" charset="-120"/>
            <a:ea typeface="微軟正黑體" pitchFamily="34" charset="-120"/>
          </a:endParaRPr>
        </a:p>
      </dsp:txBody>
      <dsp:txXfrm>
        <a:off x="1025" y="228587"/>
        <a:ext cx="1358800" cy="1358800"/>
      </dsp:txXfrm>
    </dsp:sp>
    <dsp:sp modelId="{C1857F42-92C0-4AA1-B191-509092D3C52A}">
      <dsp:nvSpPr>
        <dsp:cNvPr id="0" name=""/>
        <dsp:cNvSpPr/>
      </dsp:nvSpPr>
      <dsp:spPr>
        <a:xfrm>
          <a:off x="1470160" y="513935"/>
          <a:ext cx="788104" cy="788104"/>
        </a:xfrm>
        <a:prstGeom prst="mathPlus">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kern="1200"/>
        </a:p>
      </dsp:txBody>
      <dsp:txXfrm>
        <a:off x="1470160" y="513935"/>
        <a:ext cx="788104" cy="788104"/>
      </dsp:txXfrm>
    </dsp:sp>
    <dsp:sp modelId="{6B0173AF-C4D0-44C1-8FD7-70588E1F08F8}">
      <dsp:nvSpPr>
        <dsp:cNvPr id="0" name=""/>
        <dsp:cNvSpPr/>
      </dsp:nvSpPr>
      <dsp:spPr>
        <a:xfrm>
          <a:off x="2368599" y="228587"/>
          <a:ext cx="1358800" cy="1358800"/>
        </a:xfrm>
        <a:prstGeom prst="ellipse">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0" kern="1200" dirty="0" smtClean="0">
              <a:solidFill>
                <a:schemeClr val="tx1"/>
              </a:solidFill>
              <a:latin typeface="微軟正黑體" pitchFamily="34" charset="-120"/>
              <a:ea typeface="微軟正黑體" pitchFamily="34" charset="-120"/>
            </a:rPr>
            <a:t>治理</a:t>
          </a:r>
          <a:endParaRPr lang="zh-TW" altLang="en-US" sz="2800" b="0" kern="1200" dirty="0">
            <a:solidFill>
              <a:schemeClr val="tx1"/>
            </a:solidFill>
            <a:latin typeface="微軟正黑體" pitchFamily="34" charset="-120"/>
            <a:ea typeface="微軟正黑體" pitchFamily="34" charset="-120"/>
          </a:endParaRPr>
        </a:p>
      </dsp:txBody>
      <dsp:txXfrm>
        <a:off x="2368599" y="228587"/>
        <a:ext cx="1358800" cy="1358800"/>
      </dsp:txXfrm>
    </dsp:sp>
    <dsp:sp modelId="{691A6228-B652-47DF-8770-0B1DDFDD0CF6}">
      <dsp:nvSpPr>
        <dsp:cNvPr id="0" name=""/>
        <dsp:cNvSpPr/>
      </dsp:nvSpPr>
      <dsp:spPr>
        <a:xfrm>
          <a:off x="3837735" y="513935"/>
          <a:ext cx="788104" cy="788104"/>
        </a:xfrm>
        <a:prstGeom prst="mathEqual">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kern="1200"/>
        </a:p>
      </dsp:txBody>
      <dsp:txXfrm>
        <a:off x="3837735" y="513935"/>
        <a:ext cx="788104" cy="788104"/>
      </dsp:txXfrm>
    </dsp:sp>
    <dsp:sp modelId="{8B81BC6D-5108-4AD7-865F-8C4E9A09B052}">
      <dsp:nvSpPr>
        <dsp:cNvPr id="0" name=""/>
        <dsp:cNvSpPr/>
      </dsp:nvSpPr>
      <dsp:spPr>
        <a:xfrm>
          <a:off x="4736174" y="228587"/>
          <a:ext cx="1358800" cy="1358800"/>
        </a:xfrm>
        <a:prstGeom prst="ellipse">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微軟正黑體" pitchFamily="34" charset="-120"/>
              <a:ea typeface="微軟正黑體" pitchFamily="34" charset="-120"/>
            </a:rPr>
            <a:t>民主治理</a:t>
          </a:r>
          <a:endParaRPr lang="zh-TW" altLang="en-US" sz="2800" kern="1200" dirty="0">
            <a:solidFill>
              <a:schemeClr val="tx1"/>
            </a:solidFill>
            <a:latin typeface="微軟正黑體" pitchFamily="34" charset="-120"/>
            <a:ea typeface="微軟正黑體" pitchFamily="34" charset="-120"/>
          </a:endParaRPr>
        </a:p>
      </dsp:txBody>
      <dsp:txXfrm>
        <a:off x="4736174" y="228587"/>
        <a:ext cx="1358800" cy="1358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A9DAE6-CF60-4664-B3A9-4787C4DCE2C6}">
      <dsp:nvSpPr>
        <dsp:cNvPr id="0" name=""/>
        <dsp:cNvSpPr/>
      </dsp:nvSpPr>
      <dsp:spPr>
        <a:xfrm>
          <a:off x="176945" y="0"/>
          <a:ext cx="7769740" cy="4856088"/>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5DD287-A58C-4B3E-A951-154F03D729DA}">
      <dsp:nvSpPr>
        <dsp:cNvPr id="0" name=""/>
        <dsp:cNvSpPr/>
      </dsp:nvSpPr>
      <dsp:spPr>
        <a:xfrm>
          <a:off x="942264" y="3610987"/>
          <a:ext cx="178704" cy="17870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23EDE2-9199-4404-8A81-91D85C6BF180}">
      <dsp:nvSpPr>
        <dsp:cNvPr id="0" name=""/>
        <dsp:cNvSpPr/>
      </dsp:nvSpPr>
      <dsp:spPr>
        <a:xfrm>
          <a:off x="998231" y="3700339"/>
          <a:ext cx="1084606" cy="1155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692" tIns="0" rIns="0" bIns="0" numCol="1" spcCol="1270" anchor="t" anchorCtr="0">
          <a:noAutofit/>
        </a:bodyPr>
        <a:lstStyle/>
        <a:p>
          <a:pPr lvl="0" algn="l" defTabSz="1422400">
            <a:lnSpc>
              <a:spcPct val="90000"/>
            </a:lnSpc>
            <a:spcBef>
              <a:spcPct val="0"/>
            </a:spcBef>
            <a:spcAft>
              <a:spcPct val="35000"/>
            </a:spcAft>
          </a:pPr>
          <a:r>
            <a:rPr lang="zh-TW" altLang="en-US" sz="3200" kern="1200" dirty="0" smtClean="0">
              <a:latin typeface="微軟正黑體" pitchFamily="34" charset="-120"/>
              <a:ea typeface="微軟正黑體" pitchFamily="34" charset="-120"/>
            </a:rPr>
            <a:t>管制鬆綁</a:t>
          </a:r>
          <a:endParaRPr lang="zh-TW" altLang="en-US" sz="3200" kern="1200" dirty="0">
            <a:latin typeface="微軟正黑體" pitchFamily="34" charset="-120"/>
            <a:ea typeface="微軟正黑體" pitchFamily="34" charset="-120"/>
          </a:endParaRPr>
        </a:p>
      </dsp:txBody>
      <dsp:txXfrm>
        <a:off x="998231" y="3700339"/>
        <a:ext cx="1084606" cy="1155748"/>
      </dsp:txXfrm>
    </dsp:sp>
    <dsp:sp modelId="{A08B6C14-A8C5-448D-8563-AD932FC63FE0}">
      <dsp:nvSpPr>
        <dsp:cNvPr id="0" name=""/>
        <dsp:cNvSpPr/>
      </dsp:nvSpPr>
      <dsp:spPr>
        <a:xfrm>
          <a:off x="1909597" y="2681531"/>
          <a:ext cx="279710" cy="27971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378D14-A12B-451A-826F-64DD3FC90B37}">
      <dsp:nvSpPr>
        <dsp:cNvPr id="0" name=""/>
        <dsp:cNvSpPr/>
      </dsp:nvSpPr>
      <dsp:spPr>
        <a:xfrm>
          <a:off x="1880666" y="3055886"/>
          <a:ext cx="1647728" cy="882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213" tIns="0" rIns="0" bIns="0" numCol="1" spcCol="1270" anchor="t" anchorCtr="0">
          <a:noAutofit/>
        </a:bodyPr>
        <a:lstStyle/>
        <a:p>
          <a:pPr lvl="0" algn="l" defTabSz="1422400">
            <a:lnSpc>
              <a:spcPct val="90000"/>
            </a:lnSpc>
            <a:spcBef>
              <a:spcPct val="0"/>
            </a:spcBef>
            <a:spcAft>
              <a:spcPct val="35000"/>
            </a:spcAft>
          </a:pPr>
          <a:r>
            <a:rPr lang="zh-TW" altLang="en-US" sz="3200" kern="1200" dirty="0" smtClean="0">
              <a:latin typeface="微軟正黑體" pitchFamily="34" charset="-120"/>
              <a:ea typeface="微軟正黑體" pitchFamily="34" charset="-120"/>
            </a:rPr>
            <a:t>委外化</a:t>
          </a:r>
          <a:endParaRPr lang="zh-TW" altLang="en-US" sz="3200" kern="1200" dirty="0">
            <a:latin typeface="微軟正黑體" pitchFamily="34" charset="-120"/>
            <a:ea typeface="微軟正黑體" pitchFamily="34" charset="-120"/>
          </a:endParaRPr>
        </a:p>
      </dsp:txBody>
      <dsp:txXfrm>
        <a:off x="1880666" y="3055886"/>
        <a:ext cx="1647728" cy="882571"/>
      </dsp:txXfrm>
    </dsp:sp>
    <dsp:sp modelId="{D0C3DA56-51A4-42FB-9E55-C88BD9A3731B}">
      <dsp:nvSpPr>
        <dsp:cNvPr id="0" name=""/>
        <dsp:cNvSpPr/>
      </dsp:nvSpPr>
      <dsp:spPr>
        <a:xfrm>
          <a:off x="3152755" y="1940492"/>
          <a:ext cx="372947" cy="37294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11DBFF-27E2-4181-B572-4C54E5A0A94C}">
      <dsp:nvSpPr>
        <dsp:cNvPr id="0" name=""/>
        <dsp:cNvSpPr/>
      </dsp:nvSpPr>
      <dsp:spPr>
        <a:xfrm>
          <a:off x="3240356" y="2263804"/>
          <a:ext cx="1463885" cy="87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617" tIns="0" rIns="0" bIns="0" numCol="1" spcCol="1270" anchor="t" anchorCtr="0">
          <a:noAutofit/>
        </a:bodyPr>
        <a:lstStyle/>
        <a:p>
          <a:pPr lvl="0" algn="l" defTabSz="1422400">
            <a:lnSpc>
              <a:spcPct val="90000"/>
            </a:lnSpc>
            <a:spcBef>
              <a:spcPct val="0"/>
            </a:spcBef>
            <a:spcAft>
              <a:spcPct val="35000"/>
            </a:spcAft>
          </a:pPr>
          <a:r>
            <a:rPr lang="zh-TW" altLang="en-US" sz="3200" kern="1200" dirty="0" smtClean="0">
              <a:latin typeface="微軟正黑體" pitchFamily="34" charset="-120"/>
              <a:ea typeface="微軟正黑體" pitchFamily="34" charset="-120"/>
            </a:rPr>
            <a:t>地方化</a:t>
          </a:r>
          <a:endParaRPr lang="zh-TW" altLang="en-US" sz="3200" kern="1200" dirty="0">
            <a:latin typeface="微軟正黑體" pitchFamily="34" charset="-120"/>
            <a:ea typeface="微軟正黑體" pitchFamily="34" charset="-120"/>
          </a:endParaRPr>
        </a:p>
      </dsp:txBody>
      <dsp:txXfrm>
        <a:off x="3240356" y="2263804"/>
        <a:ext cx="1463885" cy="871299"/>
      </dsp:txXfrm>
    </dsp:sp>
    <dsp:sp modelId="{CEF8E6C8-37B4-4DAE-A05C-3F8A6ACCFA1F}">
      <dsp:nvSpPr>
        <dsp:cNvPr id="0" name=""/>
        <dsp:cNvSpPr/>
      </dsp:nvSpPr>
      <dsp:spPr>
        <a:xfrm>
          <a:off x="4597927" y="1361647"/>
          <a:ext cx="481723" cy="48172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0E6494-1E09-40D4-ADBF-E9F63F8D9E16}">
      <dsp:nvSpPr>
        <dsp:cNvPr id="0" name=""/>
        <dsp:cNvSpPr/>
      </dsp:nvSpPr>
      <dsp:spPr>
        <a:xfrm>
          <a:off x="4608510" y="1831739"/>
          <a:ext cx="1634691" cy="80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256" tIns="0" rIns="0" bIns="0" numCol="1" spcCol="1270" anchor="t" anchorCtr="0">
          <a:noAutofit/>
        </a:bodyPr>
        <a:lstStyle/>
        <a:p>
          <a:pPr lvl="0" algn="l" defTabSz="1422400">
            <a:lnSpc>
              <a:spcPct val="90000"/>
            </a:lnSpc>
            <a:spcBef>
              <a:spcPct val="0"/>
            </a:spcBef>
            <a:spcAft>
              <a:spcPct val="35000"/>
            </a:spcAft>
          </a:pPr>
          <a:r>
            <a:rPr lang="zh-TW" altLang="en-US" sz="3200" kern="1200" dirty="0" smtClean="0">
              <a:latin typeface="微軟正黑體" pitchFamily="34" charset="-120"/>
              <a:ea typeface="微軟正黑體" pitchFamily="34" charset="-120"/>
            </a:rPr>
            <a:t>法人化</a:t>
          </a:r>
          <a:endParaRPr lang="zh-TW" altLang="en-US" sz="3200" kern="1200" dirty="0">
            <a:latin typeface="微軟正黑體" pitchFamily="34" charset="-120"/>
            <a:ea typeface="微軟正黑體" pitchFamily="34" charset="-120"/>
          </a:endParaRPr>
        </a:p>
      </dsp:txBody>
      <dsp:txXfrm>
        <a:off x="4608510" y="1831739"/>
        <a:ext cx="1634691" cy="805293"/>
      </dsp:txXfrm>
    </dsp:sp>
    <dsp:sp modelId="{1CBE778B-64AC-4A52-AD0F-E49D2E50FECB}">
      <dsp:nvSpPr>
        <dsp:cNvPr id="0" name=""/>
        <dsp:cNvSpPr/>
      </dsp:nvSpPr>
      <dsp:spPr>
        <a:xfrm>
          <a:off x="6085833" y="975102"/>
          <a:ext cx="613809" cy="61380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A5629A-4773-498A-A85A-7BC7EAFAB2D7}">
      <dsp:nvSpPr>
        <dsp:cNvPr id="0" name=""/>
        <dsp:cNvSpPr/>
      </dsp:nvSpPr>
      <dsp:spPr>
        <a:xfrm>
          <a:off x="6297745" y="1543737"/>
          <a:ext cx="1724509" cy="1557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245" tIns="0" rIns="0" bIns="0" numCol="1" spcCol="1270" anchor="t" anchorCtr="0">
          <a:noAutofit/>
        </a:bodyPr>
        <a:lstStyle/>
        <a:p>
          <a:pPr lvl="0" algn="l" defTabSz="1422400">
            <a:lnSpc>
              <a:spcPct val="90000"/>
            </a:lnSpc>
            <a:spcBef>
              <a:spcPct val="0"/>
            </a:spcBef>
            <a:spcAft>
              <a:spcPct val="35000"/>
            </a:spcAft>
          </a:pPr>
          <a:r>
            <a:rPr lang="zh-TW" altLang="en-US" sz="3200" kern="1200" dirty="0" smtClean="0">
              <a:latin typeface="微軟正黑體" pitchFamily="34" charset="-120"/>
              <a:ea typeface="微軟正黑體" pitchFamily="34" charset="-120"/>
            </a:rPr>
            <a:t>電子化政府</a:t>
          </a:r>
          <a:endParaRPr lang="zh-TW" altLang="en-US" sz="3200" kern="1200" dirty="0">
            <a:latin typeface="微軟正黑體" pitchFamily="34" charset="-120"/>
            <a:ea typeface="微軟正黑體" pitchFamily="34" charset="-120"/>
          </a:endParaRPr>
        </a:p>
      </dsp:txBody>
      <dsp:txXfrm>
        <a:off x="6297745" y="1543737"/>
        <a:ext cx="1724509" cy="155787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346865-D920-4A99-8574-87FF87FE0FBD}">
      <dsp:nvSpPr>
        <dsp:cNvPr id="0" name=""/>
        <dsp:cNvSpPr/>
      </dsp:nvSpPr>
      <dsp:spPr>
        <a:xfrm rot="5400000">
          <a:off x="-261022" y="263537"/>
          <a:ext cx="1740149" cy="12181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itchFamily="34" charset="-120"/>
              <a:ea typeface="微軟正黑體" pitchFamily="34" charset="-120"/>
            </a:rPr>
            <a:t>興建</a:t>
          </a:r>
          <a:endParaRPr lang="zh-TW" altLang="en-US" sz="2800" kern="1200" dirty="0">
            <a:latin typeface="微軟正黑體" pitchFamily="34" charset="-120"/>
            <a:ea typeface="微軟正黑體" pitchFamily="34" charset="-120"/>
          </a:endParaRPr>
        </a:p>
      </dsp:txBody>
      <dsp:txXfrm rot="5400000">
        <a:off x="-261022" y="263537"/>
        <a:ext cx="1740149" cy="1218104"/>
      </dsp:txXfrm>
    </dsp:sp>
    <dsp:sp modelId="{000D8BD3-10D6-41DF-818A-E1DD22DD61D6}">
      <dsp:nvSpPr>
        <dsp:cNvPr id="0" name=""/>
        <dsp:cNvSpPr/>
      </dsp:nvSpPr>
      <dsp:spPr>
        <a:xfrm rot="5400000">
          <a:off x="3511422" y="-2290802"/>
          <a:ext cx="1131691" cy="57183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微軟正黑體" pitchFamily="34" charset="-120"/>
              <a:ea typeface="微軟正黑體" pitchFamily="34" charset="-120"/>
            </a:rPr>
            <a:t>委由民間的公司或企業持續投資相關設施</a:t>
          </a:r>
          <a:endParaRPr lang="zh-TW" altLang="en-US" sz="2800" kern="1200" dirty="0">
            <a:latin typeface="微軟正黑體" pitchFamily="34" charset="-120"/>
            <a:ea typeface="微軟正黑體" pitchFamily="34" charset="-120"/>
          </a:endParaRPr>
        </a:p>
      </dsp:txBody>
      <dsp:txXfrm rot="5400000">
        <a:off x="3511422" y="-2290802"/>
        <a:ext cx="1131691" cy="5718327"/>
      </dsp:txXfrm>
    </dsp:sp>
    <dsp:sp modelId="{A477C5C6-4D43-4486-A941-5FB36E60343A}">
      <dsp:nvSpPr>
        <dsp:cNvPr id="0" name=""/>
        <dsp:cNvSpPr/>
      </dsp:nvSpPr>
      <dsp:spPr>
        <a:xfrm rot="5400000">
          <a:off x="-261022" y="1811103"/>
          <a:ext cx="1740149" cy="12181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itchFamily="34" charset="-120"/>
              <a:ea typeface="微軟正黑體" pitchFamily="34" charset="-120"/>
            </a:rPr>
            <a:t>營運</a:t>
          </a:r>
          <a:endParaRPr lang="zh-TW" altLang="en-US" sz="2800" kern="1200" dirty="0">
            <a:latin typeface="微軟正黑體" pitchFamily="34" charset="-120"/>
            <a:ea typeface="微軟正黑體" pitchFamily="34" charset="-120"/>
          </a:endParaRPr>
        </a:p>
      </dsp:txBody>
      <dsp:txXfrm rot="5400000">
        <a:off x="-261022" y="1811103"/>
        <a:ext cx="1740149" cy="1218104"/>
      </dsp:txXfrm>
    </dsp:sp>
    <dsp:sp modelId="{8089A4F3-23DC-44A4-BF8E-74B971538D76}">
      <dsp:nvSpPr>
        <dsp:cNvPr id="0" name=""/>
        <dsp:cNvSpPr/>
      </dsp:nvSpPr>
      <dsp:spPr>
        <a:xfrm rot="5400000">
          <a:off x="3511719" y="-743533"/>
          <a:ext cx="1131097" cy="57183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微軟正黑體" pitchFamily="34" charset="-120"/>
              <a:ea typeface="微軟正黑體" pitchFamily="34" charset="-120"/>
            </a:rPr>
            <a:t>由政府保證其在一定期間內獨占經營，以回收投資之報酬</a:t>
          </a:r>
          <a:endParaRPr lang="zh-TW" altLang="en-US" sz="2800" kern="1200" dirty="0">
            <a:latin typeface="微軟正黑體" pitchFamily="34" charset="-120"/>
            <a:ea typeface="微軟正黑體" pitchFamily="34" charset="-120"/>
          </a:endParaRPr>
        </a:p>
      </dsp:txBody>
      <dsp:txXfrm rot="5400000">
        <a:off x="3511719" y="-743533"/>
        <a:ext cx="1131097" cy="5718327"/>
      </dsp:txXfrm>
    </dsp:sp>
    <dsp:sp modelId="{5B06FD21-AB8C-44F5-9972-0660F4DFBBB2}">
      <dsp:nvSpPr>
        <dsp:cNvPr id="0" name=""/>
        <dsp:cNvSpPr/>
      </dsp:nvSpPr>
      <dsp:spPr>
        <a:xfrm rot="5400000">
          <a:off x="-261022" y="3358669"/>
          <a:ext cx="1740149" cy="12181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itchFamily="34" charset="-120"/>
              <a:ea typeface="微軟正黑體" pitchFamily="34" charset="-120"/>
            </a:rPr>
            <a:t>轉移</a:t>
          </a:r>
          <a:endParaRPr lang="zh-TW" altLang="en-US" sz="2800" kern="1200" dirty="0">
            <a:latin typeface="微軟正黑體" pitchFamily="34" charset="-120"/>
            <a:ea typeface="微軟正黑體" pitchFamily="34" charset="-120"/>
          </a:endParaRPr>
        </a:p>
      </dsp:txBody>
      <dsp:txXfrm rot="5400000">
        <a:off x="-261022" y="3358669"/>
        <a:ext cx="1740149" cy="1218104"/>
      </dsp:txXfrm>
    </dsp:sp>
    <dsp:sp modelId="{29C32ED5-A739-43FA-BBCA-3972AB156914}">
      <dsp:nvSpPr>
        <dsp:cNvPr id="0" name=""/>
        <dsp:cNvSpPr/>
      </dsp:nvSpPr>
      <dsp:spPr>
        <a:xfrm rot="5400000">
          <a:off x="3511719" y="804032"/>
          <a:ext cx="1131097" cy="57183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微軟正黑體" pitchFamily="34" charset="-120"/>
              <a:ea typeface="微軟正黑體" pitchFamily="34" charset="-120"/>
            </a:rPr>
            <a:t>待期限屆 滿後，則將所有設備設施完全 「轉移」至政府手中。</a:t>
          </a:r>
          <a:endParaRPr lang="zh-TW" altLang="en-US" sz="2800" kern="1200" dirty="0">
            <a:latin typeface="微軟正黑體" pitchFamily="34" charset="-120"/>
            <a:ea typeface="微軟正黑體" pitchFamily="34" charset="-120"/>
          </a:endParaRPr>
        </a:p>
      </dsp:txBody>
      <dsp:txXfrm rot="5400000">
        <a:off x="3511719" y="804032"/>
        <a:ext cx="1131097" cy="571832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CF5356-39C4-4790-8368-EB92C5C2B0EE}">
      <dsp:nvSpPr>
        <dsp:cNvPr id="0" name=""/>
        <dsp:cNvSpPr/>
      </dsp:nvSpPr>
      <dsp:spPr>
        <a:xfrm>
          <a:off x="1946499" y="430"/>
          <a:ext cx="5035647" cy="1679776"/>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微軟正黑體" pitchFamily="34" charset="-120"/>
              <a:ea typeface="微軟正黑體" pitchFamily="34" charset="-120"/>
            </a:rPr>
            <a:t>人民有權得知政府的施政內容以作為評價的依據</a:t>
          </a:r>
          <a:endParaRPr lang="zh-TW" altLang="en-US" sz="2800" kern="1200" dirty="0">
            <a:latin typeface="微軟正黑體" pitchFamily="34" charset="-120"/>
            <a:ea typeface="微軟正黑體" pitchFamily="34" charset="-120"/>
          </a:endParaRPr>
        </a:p>
      </dsp:txBody>
      <dsp:txXfrm>
        <a:off x="1946499" y="430"/>
        <a:ext cx="5035647" cy="1679776"/>
      </dsp:txXfrm>
    </dsp:sp>
    <dsp:sp modelId="{9490CB67-9A32-4944-BCCB-B15B3D9AE48D}">
      <dsp:nvSpPr>
        <dsp:cNvPr id="0" name=""/>
        <dsp:cNvSpPr/>
      </dsp:nvSpPr>
      <dsp:spPr>
        <a:xfrm>
          <a:off x="2629" y="168467"/>
          <a:ext cx="1943869" cy="134370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itchFamily="34" charset="-120"/>
              <a:ea typeface="微軟正黑體" pitchFamily="34" charset="-120"/>
            </a:rPr>
            <a:t>人民</a:t>
          </a:r>
          <a:endParaRPr lang="en-US" altLang="zh-TW" sz="2800" kern="1200" dirty="0" smtClean="0">
            <a:latin typeface="微軟正黑體" pitchFamily="34" charset="-120"/>
            <a:ea typeface="微軟正黑體" pitchFamily="34" charset="-120"/>
          </a:endParaRPr>
        </a:p>
        <a:p>
          <a:pPr lvl="0" algn="ctr" defTabSz="1244600">
            <a:lnSpc>
              <a:spcPct val="90000"/>
            </a:lnSpc>
            <a:spcBef>
              <a:spcPct val="0"/>
            </a:spcBef>
            <a:spcAft>
              <a:spcPct val="35000"/>
            </a:spcAft>
          </a:pPr>
          <a:r>
            <a:rPr lang="en-US" altLang="zh-TW" sz="2800" kern="1200" dirty="0" smtClean="0">
              <a:latin typeface="微軟正黑體" pitchFamily="34" charset="-120"/>
              <a:ea typeface="微軟正黑體" pitchFamily="34" charset="-120"/>
            </a:rPr>
            <a:t>(</a:t>
          </a:r>
          <a:r>
            <a:rPr lang="zh-TW" altLang="en-US" sz="2800" kern="1200" dirty="0" smtClean="0">
              <a:latin typeface="微軟正黑體" pitchFamily="34" charset="-120"/>
              <a:ea typeface="微軟正黑體" pitchFamily="34" charset="-120"/>
            </a:rPr>
            <a:t>委託人</a:t>
          </a:r>
          <a:r>
            <a:rPr lang="en-US" altLang="zh-TW" sz="2800" kern="1200" dirty="0" smtClean="0">
              <a:latin typeface="微軟正黑體" pitchFamily="34" charset="-120"/>
              <a:ea typeface="微軟正黑體" pitchFamily="34" charset="-120"/>
            </a:rPr>
            <a:t>)</a:t>
          </a:r>
          <a:endParaRPr lang="zh-TW" altLang="en-US" sz="2800" kern="1200" dirty="0">
            <a:latin typeface="微軟正黑體" pitchFamily="34" charset="-120"/>
            <a:ea typeface="微軟正黑體" pitchFamily="34" charset="-120"/>
          </a:endParaRPr>
        </a:p>
      </dsp:txBody>
      <dsp:txXfrm>
        <a:off x="2629" y="168467"/>
        <a:ext cx="1943869" cy="1343703"/>
      </dsp:txXfrm>
    </dsp:sp>
    <dsp:sp modelId="{69D25A7E-8965-48BC-81F1-8F47A52216B6}">
      <dsp:nvSpPr>
        <dsp:cNvPr id="0" name=""/>
        <dsp:cNvSpPr/>
      </dsp:nvSpPr>
      <dsp:spPr>
        <a:xfrm>
          <a:off x="2033924" y="1848184"/>
          <a:ext cx="4950393" cy="1679776"/>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微軟正黑體" pitchFamily="34" charset="-120"/>
              <a:ea typeface="微軟正黑體" pitchFamily="34" charset="-120"/>
            </a:rPr>
            <a:t>政府亦有義務說明施政的內容，並公布施政績效</a:t>
          </a:r>
          <a:endParaRPr lang="zh-TW" altLang="en-US" sz="2800" kern="1200" dirty="0">
            <a:latin typeface="微軟正黑體" pitchFamily="34" charset="-120"/>
            <a:ea typeface="微軟正黑體" pitchFamily="34" charset="-120"/>
          </a:endParaRPr>
        </a:p>
      </dsp:txBody>
      <dsp:txXfrm>
        <a:off x="2033924" y="1848184"/>
        <a:ext cx="4950393" cy="1679776"/>
      </dsp:txXfrm>
    </dsp:sp>
    <dsp:sp modelId="{6C028B38-2673-43BE-B465-A3B4BC36D9C1}">
      <dsp:nvSpPr>
        <dsp:cNvPr id="0" name=""/>
        <dsp:cNvSpPr/>
      </dsp:nvSpPr>
      <dsp:spPr>
        <a:xfrm>
          <a:off x="457" y="2016221"/>
          <a:ext cx="2033466" cy="134370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itchFamily="34" charset="-120"/>
              <a:ea typeface="微軟正黑體" pitchFamily="34" charset="-120"/>
            </a:rPr>
            <a:t>政府</a:t>
          </a:r>
          <a:endParaRPr lang="en-US" altLang="zh-TW" sz="2800" kern="1200" dirty="0" smtClean="0">
            <a:latin typeface="微軟正黑體" pitchFamily="34" charset="-120"/>
            <a:ea typeface="微軟正黑體" pitchFamily="34" charset="-120"/>
          </a:endParaRPr>
        </a:p>
        <a:p>
          <a:pPr lvl="0" algn="ctr" defTabSz="1244600">
            <a:lnSpc>
              <a:spcPct val="90000"/>
            </a:lnSpc>
            <a:spcBef>
              <a:spcPct val="0"/>
            </a:spcBef>
            <a:spcAft>
              <a:spcPct val="35000"/>
            </a:spcAft>
          </a:pPr>
          <a:r>
            <a:rPr lang="en-US" altLang="zh-TW" sz="2800" kern="1200" dirty="0" smtClean="0">
              <a:latin typeface="微軟正黑體" pitchFamily="34" charset="-120"/>
              <a:ea typeface="微軟正黑體" pitchFamily="34" charset="-120"/>
            </a:rPr>
            <a:t>(</a:t>
          </a:r>
          <a:r>
            <a:rPr lang="zh-TW" altLang="en-US" sz="2800" kern="1200" dirty="0" smtClean="0">
              <a:latin typeface="微軟正黑體" pitchFamily="34" charset="-120"/>
              <a:ea typeface="微軟正黑體" pitchFamily="34" charset="-120"/>
            </a:rPr>
            <a:t>代理人</a:t>
          </a:r>
          <a:r>
            <a:rPr lang="en-US" altLang="zh-TW" sz="2800" kern="1200" dirty="0" smtClean="0">
              <a:latin typeface="微軟正黑體" pitchFamily="34" charset="-120"/>
              <a:ea typeface="微軟正黑體" pitchFamily="34" charset="-120"/>
            </a:rPr>
            <a:t>)</a:t>
          </a:r>
          <a:endParaRPr lang="zh-TW" altLang="en-US" sz="2800" kern="1200" dirty="0">
            <a:latin typeface="微軟正黑體" pitchFamily="34" charset="-120"/>
            <a:ea typeface="微軟正黑體" pitchFamily="34" charset="-120"/>
          </a:endParaRPr>
        </a:p>
      </dsp:txBody>
      <dsp:txXfrm>
        <a:off x="457" y="2016221"/>
        <a:ext cx="2033466" cy="134370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A0E32D-6F51-4599-89C3-C142AFE7AE57}">
      <dsp:nvSpPr>
        <dsp:cNvPr id="0" name=""/>
        <dsp:cNvSpPr/>
      </dsp:nvSpPr>
      <dsp:spPr>
        <a:xfrm>
          <a:off x="2054489" y="287707"/>
          <a:ext cx="3728332" cy="129480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E50B2-5809-4DC4-B928-4C681D9EFD2B}">
      <dsp:nvSpPr>
        <dsp:cNvPr id="0" name=""/>
        <dsp:cNvSpPr/>
      </dsp:nvSpPr>
      <dsp:spPr>
        <a:xfrm>
          <a:off x="3563163" y="3458234"/>
          <a:ext cx="722544" cy="462428"/>
        </a:xfrm>
        <a:prstGeom prst="down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743E92D4-E177-432F-AD81-4A66CF1B59AF}">
      <dsp:nvSpPr>
        <dsp:cNvPr id="0" name=""/>
        <dsp:cNvSpPr/>
      </dsp:nvSpPr>
      <dsp:spPr>
        <a:xfrm>
          <a:off x="720081" y="3828177"/>
          <a:ext cx="6408708" cy="86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zh-TW" altLang="en-US" sz="3000" b="1" kern="1200" dirty="0" smtClean="0">
              <a:latin typeface="微軟正黑體" pitchFamily="34" charset="-120"/>
              <a:ea typeface="微軟正黑體" pitchFamily="34" charset="-120"/>
            </a:rPr>
            <a:t>形成輿論、監督政府的施政</a:t>
          </a:r>
          <a:endParaRPr lang="zh-TW" altLang="en-US" sz="3000" b="1" kern="1200" dirty="0">
            <a:latin typeface="微軟正黑體" pitchFamily="34" charset="-120"/>
            <a:ea typeface="微軟正黑體" pitchFamily="34" charset="-120"/>
          </a:endParaRPr>
        </a:p>
      </dsp:txBody>
      <dsp:txXfrm>
        <a:off x="720081" y="3828177"/>
        <a:ext cx="6408708" cy="867054"/>
      </dsp:txXfrm>
    </dsp:sp>
    <dsp:sp modelId="{1FFB42CE-F11E-45AF-B8EE-A3814AFE52AF}">
      <dsp:nvSpPr>
        <dsp:cNvPr id="0" name=""/>
        <dsp:cNvSpPr/>
      </dsp:nvSpPr>
      <dsp:spPr>
        <a:xfrm>
          <a:off x="2863967" y="1676323"/>
          <a:ext cx="2392613" cy="143580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微軟正黑體" pitchFamily="34" charset="-120"/>
              <a:ea typeface="微軟正黑體" pitchFamily="34" charset="-120"/>
            </a:rPr>
            <a:t>資訊傳播</a:t>
          </a:r>
          <a:endParaRPr lang="zh-TW" altLang="en-US" sz="3000" kern="1200" dirty="0">
            <a:latin typeface="微軟正黑體" pitchFamily="34" charset="-120"/>
            <a:ea typeface="微軟正黑體" pitchFamily="34" charset="-120"/>
          </a:endParaRPr>
        </a:p>
      </dsp:txBody>
      <dsp:txXfrm>
        <a:off x="2863967" y="1676323"/>
        <a:ext cx="2392613" cy="1435802"/>
      </dsp:txXfrm>
    </dsp:sp>
    <dsp:sp modelId="{B19CEB63-6B83-43E3-9231-DD6333CF9830}">
      <dsp:nvSpPr>
        <dsp:cNvPr id="0" name=""/>
        <dsp:cNvSpPr/>
      </dsp:nvSpPr>
      <dsp:spPr>
        <a:xfrm>
          <a:off x="2094705" y="516397"/>
          <a:ext cx="2069861" cy="1681352"/>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微軟正黑體" pitchFamily="34" charset="-120"/>
              <a:ea typeface="微軟正黑體" pitchFamily="34" charset="-120"/>
            </a:rPr>
            <a:t>立即性的民調</a:t>
          </a:r>
          <a:endParaRPr lang="zh-TW" altLang="en-US" sz="3000" kern="1200" dirty="0">
            <a:latin typeface="微軟正黑體" pitchFamily="34" charset="-120"/>
            <a:ea typeface="微軟正黑體" pitchFamily="34" charset="-120"/>
          </a:endParaRPr>
        </a:p>
      </dsp:txBody>
      <dsp:txXfrm>
        <a:off x="2094705" y="516397"/>
        <a:ext cx="2069861" cy="1681352"/>
      </dsp:txXfrm>
    </dsp:sp>
    <dsp:sp modelId="{19C5D81F-87E9-4E60-B414-3D451B00B7A7}">
      <dsp:nvSpPr>
        <dsp:cNvPr id="0" name=""/>
        <dsp:cNvSpPr/>
      </dsp:nvSpPr>
      <dsp:spPr>
        <a:xfrm>
          <a:off x="3683166" y="231800"/>
          <a:ext cx="2005469" cy="1621642"/>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微軟正黑體" pitchFamily="34" charset="-120"/>
              <a:ea typeface="微軟正黑體" pitchFamily="34" charset="-120"/>
            </a:rPr>
            <a:t>新聞議題討論</a:t>
          </a:r>
          <a:endParaRPr lang="zh-TW" altLang="en-US" sz="3000" kern="1200" dirty="0">
            <a:latin typeface="微軟正黑體" pitchFamily="34" charset="-120"/>
            <a:ea typeface="微軟正黑體" pitchFamily="34" charset="-120"/>
          </a:endParaRPr>
        </a:p>
      </dsp:txBody>
      <dsp:txXfrm>
        <a:off x="3683166" y="231800"/>
        <a:ext cx="2005469" cy="1621642"/>
      </dsp:txXfrm>
    </dsp:sp>
    <dsp:sp modelId="{585D5311-3831-4B42-9B50-021E561F3122}">
      <dsp:nvSpPr>
        <dsp:cNvPr id="0" name=""/>
        <dsp:cNvSpPr/>
      </dsp:nvSpPr>
      <dsp:spPr>
        <a:xfrm>
          <a:off x="1296152" y="15775"/>
          <a:ext cx="5400613" cy="3636382"/>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6A4858-E8A4-4379-95F6-23BFC3FAC33A}">
      <dsp:nvSpPr>
        <dsp:cNvPr id="0" name=""/>
        <dsp:cNvSpPr/>
      </dsp:nvSpPr>
      <dsp:spPr>
        <a:xfrm>
          <a:off x="3047" y="1166875"/>
          <a:ext cx="2813754" cy="1122633"/>
        </a:xfrm>
        <a:prstGeom prst="chevron">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微軟正黑體" pitchFamily="34" charset="-120"/>
              <a:ea typeface="微軟正黑體" pitchFamily="34" charset="-120"/>
            </a:rPr>
            <a:t>選委會為被告</a:t>
          </a:r>
          <a:endParaRPr lang="zh-TW" altLang="en-US" sz="3000" kern="1200" dirty="0">
            <a:latin typeface="微軟正黑體" pitchFamily="34" charset="-120"/>
            <a:ea typeface="微軟正黑體" pitchFamily="34" charset="-120"/>
          </a:endParaRPr>
        </a:p>
      </dsp:txBody>
      <dsp:txXfrm>
        <a:off x="3047" y="1166875"/>
        <a:ext cx="2813754" cy="1122633"/>
      </dsp:txXfrm>
    </dsp:sp>
    <dsp:sp modelId="{101E56E8-E955-4268-94BB-7A959F497460}">
      <dsp:nvSpPr>
        <dsp:cNvPr id="0" name=""/>
        <dsp:cNvSpPr/>
      </dsp:nvSpPr>
      <dsp:spPr>
        <a:xfrm>
          <a:off x="2577797" y="1166875"/>
          <a:ext cx="3251610" cy="1122633"/>
        </a:xfrm>
        <a:prstGeom prst="chevron">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微軟正黑體" pitchFamily="34" charset="-120"/>
              <a:ea typeface="微軟正黑體" pitchFamily="34" charset="-120"/>
            </a:rPr>
            <a:t>法院判定選舉無效</a:t>
          </a:r>
          <a:endParaRPr lang="zh-TW" altLang="en-US" sz="3000" kern="1200" dirty="0">
            <a:latin typeface="微軟正黑體" pitchFamily="34" charset="-120"/>
            <a:ea typeface="微軟正黑體" pitchFamily="34" charset="-120"/>
          </a:endParaRPr>
        </a:p>
      </dsp:txBody>
      <dsp:txXfrm>
        <a:off x="2577797" y="1166875"/>
        <a:ext cx="3251610" cy="1122633"/>
      </dsp:txXfrm>
    </dsp:sp>
    <dsp:sp modelId="{374AD9C8-5F81-4944-A35E-60EC3C6D2CA4}">
      <dsp:nvSpPr>
        <dsp:cNvPr id="0" name=""/>
        <dsp:cNvSpPr/>
      </dsp:nvSpPr>
      <dsp:spPr>
        <a:xfrm>
          <a:off x="5590403" y="1166875"/>
          <a:ext cx="2759476" cy="1122633"/>
        </a:xfrm>
        <a:prstGeom prst="chevron">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zh-TW" altLang="en-US" sz="3000" kern="1200" dirty="0" smtClean="0">
              <a:solidFill>
                <a:schemeClr val="tx1"/>
              </a:solidFill>
              <a:latin typeface="微軟正黑體" pitchFamily="34" charset="-120"/>
              <a:ea typeface="微軟正黑體" pitchFamily="34" charset="-120"/>
            </a:rPr>
            <a:t>再辦一次選舉</a:t>
          </a:r>
          <a:endParaRPr lang="zh-TW" altLang="en-US" sz="3000" kern="1200" dirty="0">
            <a:solidFill>
              <a:schemeClr val="tx1"/>
            </a:solidFill>
            <a:latin typeface="微軟正黑體" pitchFamily="34" charset="-120"/>
            <a:ea typeface="微軟正黑體" pitchFamily="34" charset="-120"/>
          </a:endParaRPr>
        </a:p>
      </dsp:txBody>
      <dsp:txXfrm>
        <a:off x="5590403" y="1166875"/>
        <a:ext cx="2759476" cy="112263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6A4858-E8A4-4379-95F6-23BFC3FAC33A}">
      <dsp:nvSpPr>
        <dsp:cNvPr id="0" name=""/>
        <dsp:cNvSpPr/>
      </dsp:nvSpPr>
      <dsp:spPr>
        <a:xfrm>
          <a:off x="2605" y="504051"/>
          <a:ext cx="3174024" cy="1440169"/>
        </a:xfrm>
        <a:prstGeom prst="chevron">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itchFamily="34" charset="-120"/>
              <a:ea typeface="微軟正黑體" pitchFamily="34" charset="-120"/>
            </a:rPr>
            <a:t>當選人為被告</a:t>
          </a:r>
          <a:endParaRPr lang="zh-TW" altLang="en-US" sz="2800" kern="1200" dirty="0">
            <a:latin typeface="微軟正黑體" pitchFamily="34" charset="-120"/>
            <a:ea typeface="微軟正黑體" pitchFamily="34" charset="-120"/>
          </a:endParaRPr>
        </a:p>
      </dsp:txBody>
      <dsp:txXfrm>
        <a:off x="2605" y="504051"/>
        <a:ext cx="3174024" cy="1440169"/>
      </dsp:txXfrm>
    </dsp:sp>
    <dsp:sp modelId="{101E56E8-E955-4268-94BB-7A959F497460}">
      <dsp:nvSpPr>
        <dsp:cNvPr id="0" name=""/>
        <dsp:cNvSpPr/>
      </dsp:nvSpPr>
      <dsp:spPr>
        <a:xfrm>
          <a:off x="2859227" y="504051"/>
          <a:ext cx="3174024" cy="1440169"/>
        </a:xfrm>
        <a:prstGeom prst="chevron">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微軟正黑體" pitchFamily="34" charset="-120"/>
              <a:ea typeface="微軟正黑體" pitchFamily="34" charset="-120"/>
            </a:rPr>
            <a:t>法院判定當選無效</a:t>
          </a:r>
          <a:endParaRPr lang="zh-TW" altLang="en-US" sz="2800" kern="1200" dirty="0">
            <a:solidFill>
              <a:schemeClr val="tx1"/>
            </a:solidFill>
            <a:latin typeface="微軟正黑體" pitchFamily="34" charset="-120"/>
            <a:ea typeface="微軟正黑體" pitchFamily="34" charset="-120"/>
          </a:endParaRPr>
        </a:p>
      </dsp:txBody>
      <dsp:txXfrm>
        <a:off x="2859227" y="504051"/>
        <a:ext cx="3174024" cy="1440169"/>
      </dsp:txXfrm>
    </dsp:sp>
    <dsp:sp modelId="{374AD9C8-5F81-4944-A35E-60EC3C6D2CA4}">
      <dsp:nvSpPr>
        <dsp:cNvPr id="0" name=""/>
        <dsp:cNvSpPr/>
      </dsp:nvSpPr>
      <dsp:spPr>
        <a:xfrm>
          <a:off x="5715849" y="504051"/>
          <a:ext cx="3174024" cy="1440169"/>
        </a:xfrm>
        <a:prstGeom prst="chevron">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tx1"/>
              </a:solidFill>
              <a:latin typeface="微軟正黑體" pitchFamily="34" charset="-120"/>
              <a:ea typeface="微軟正黑體" pitchFamily="34" charset="-120"/>
            </a:rPr>
            <a:t>剝奪當選者資格，由落選頭遞補</a:t>
          </a:r>
          <a:endParaRPr lang="zh-TW" altLang="en-US" sz="2400" kern="1200" dirty="0">
            <a:solidFill>
              <a:schemeClr val="tx1"/>
            </a:solidFill>
            <a:latin typeface="微軟正黑體" pitchFamily="34" charset="-120"/>
            <a:ea typeface="微軟正黑體" pitchFamily="34" charset="-120"/>
          </a:endParaRPr>
        </a:p>
      </dsp:txBody>
      <dsp:txXfrm>
        <a:off x="5715849" y="504051"/>
        <a:ext cx="3174024" cy="144016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B37F01-9420-4DE4-9FD0-0E1EFE96ADDF}">
      <dsp:nvSpPr>
        <dsp:cNvPr id="0" name=""/>
        <dsp:cNvSpPr/>
      </dsp:nvSpPr>
      <dsp:spPr>
        <a:xfrm>
          <a:off x="1559490" y="124193"/>
          <a:ext cx="2977019" cy="2320091"/>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zh-TW" altLang="en-US" sz="4000" kern="1200" dirty="0" smtClean="0">
              <a:latin typeface="微軟正黑體" pitchFamily="34" charset="-120"/>
              <a:ea typeface="微軟正黑體" pitchFamily="34" charset="-120"/>
            </a:rPr>
            <a:t>進行遊說</a:t>
          </a:r>
          <a:endParaRPr lang="zh-TW" altLang="en-US" sz="4000" kern="1200" dirty="0">
            <a:latin typeface="微軟正黑體" pitchFamily="34" charset="-120"/>
            <a:ea typeface="微軟正黑體" pitchFamily="34" charset="-120"/>
          </a:endParaRPr>
        </a:p>
      </dsp:txBody>
      <dsp:txXfrm>
        <a:off x="1956426" y="530209"/>
        <a:ext cx="2183147" cy="1044041"/>
      </dsp:txXfrm>
    </dsp:sp>
    <dsp:sp modelId="{982E2AFF-8B6B-4D59-9270-4898EA2162BE}">
      <dsp:nvSpPr>
        <dsp:cNvPr id="0" name=""/>
        <dsp:cNvSpPr/>
      </dsp:nvSpPr>
      <dsp:spPr>
        <a:xfrm>
          <a:off x="2719496" y="1579302"/>
          <a:ext cx="2360503" cy="2360503"/>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zh-TW" altLang="en-US" sz="4000" kern="1200" dirty="0" smtClean="0">
              <a:latin typeface="微軟正黑體" pitchFamily="34" charset="-120"/>
              <a:ea typeface="微軟正黑體" pitchFamily="34" charset="-120"/>
            </a:rPr>
            <a:t>影響輿論</a:t>
          </a:r>
          <a:endParaRPr lang="zh-TW" altLang="en-US" sz="4000" kern="1200" dirty="0">
            <a:latin typeface="微軟正黑體" pitchFamily="34" charset="-120"/>
            <a:ea typeface="微軟正黑體" pitchFamily="34" charset="-120"/>
          </a:endParaRPr>
        </a:p>
      </dsp:txBody>
      <dsp:txXfrm>
        <a:off x="3441417" y="2189099"/>
        <a:ext cx="1416302" cy="1298276"/>
      </dsp:txXfrm>
    </dsp:sp>
    <dsp:sp modelId="{720438B8-434D-48DC-99B2-BC1A2B1CD775}">
      <dsp:nvSpPr>
        <dsp:cNvPr id="0" name=""/>
        <dsp:cNvSpPr/>
      </dsp:nvSpPr>
      <dsp:spPr>
        <a:xfrm>
          <a:off x="1016000" y="1579302"/>
          <a:ext cx="2360503" cy="2360503"/>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zh-TW" altLang="en-US" sz="4000" kern="1200" dirty="0" smtClean="0">
              <a:latin typeface="微軟正黑體" pitchFamily="34" charset="-120"/>
              <a:ea typeface="微軟正黑體" pitchFamily="34" charset="-120"/>
            </a:rPr>
            <a:t>參與助選</a:t>
          </a:r>
          <a:endParaRPr lang="zh-TW" altLang="en-US" sz="4000" kern="1200" dirty="0">
            <a:latin typeface="微軟正黑體" pitchFamily="34" charset="-120"/>
            <a:ea typeface="微軟正黑體" pitchFamily="34" charset="-120"/>
          </a:endParaRPr>
        </a:p>
      </dsp:txBody>
      <dsp:txXfrm>
        <a:off x="1238280" y="2189099"/>
        <a:ext cx="1416302" cy="129827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2A20A3-EA50-46AC-A278-1168FBBD8D3D}">
      <dsp:nvSpPr>
        <dsp:cNvPr id="0" name=""/>
        <dsp:cNvSpPr/>
      </dsp:nvSpPr>
      <dsp:spPr>
        <a:xfrm rot="5400000">
          <a:off x="-235791" y="335461"/>
          <a:ext cx="1571942" cy="110035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zh-TW" altLang="en-US" sz="3000" kern="1200" dirty="0">
            <a:latin typeface="微軟正黑體" pitchFamily="34" charset="-120"/>
            <a:ea typeface="微軟正黑體" pitchFamily="34" charset="-120"/>
          </a:endParaRPr>
        </a:p>
      </dsp:txBody>
      <dsp:txXfrm rot="5400000">
        <a:off x="-235791" y="335461"/>
        <a:ext cx="1571942" cy="1100359"/>
      </dsp:txXfrm>
    </dsp:sp>
    <dsp:sp modelId="{A91C9DB1-D27C-4561-96A5-DA9DE3035AA8}">
      <dsp:nvSpPr>
        <dsp:cNvPr id="0" name=""/>
        <dsp:cNvSpPr/>
      </dsp:nvSpPr>
      <dsp:spPr>
        <a:xfrm rot="5400000">
          <a:off x="4058277" y="-2954068"/>
          <a:ext cx="1213404" cy="71292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zh-TW" altLang="en-US" sz="3000" kern="1200" dirty="0" smtClean="0">
              <a:latin typeface="微軟正黑體" pitchFamily="34" charset="-120"/>
              <a:ea typeface="微軟正黑體" pitchFamily="34" charset="-120"/>
            </a:rPr>
            <a:t>透過報紙、廣告、傳單、</a:t>
          </a:r>
          <a:endParaRPr lang="zh-TW" altLang="en-US" sz="3000" kern="1200" dirty="0">
            <a:latin typeface="微軟正黑體" pitchFamily="34" charset="-120"/>
            <a:ea typeface="微軟正黑體" pitchFamily="34" charset="-120"/>
          </a:endParaRPr>
        </a:p>
        <a:p>
          <a:pPr marL="285750" lvl="1" indent="-285750" algn="l" defTabSz="1333500">
            <a:lnSpc>
              <a:spcPct val="90000"/>
            </a:lnSpc>
            <a:spcBef>
              <a:spcPct val="0"/>
            </a:spcBef>
            <a:spcAft>
              <a:spcPct val="15000"/>
            </a:spcAft>
            <a:buChar char="••"/>
          </a:pPr>
          <a:r>
            <a:rPr lang="zh-TW" altLang="en-US" sz="3000" kern="1200" dirty="0" smtClean="0">
              <a:latin typeface="微軟正黑體" pitchFamily="34" charset="-120"/>
              <a:ea typeface="微軟正黑體" pitchFamily="34" charset="-120"/>
            </a:rPr>
            <a:t>廣播、 公共集會甚至示威遊行</a:t>
          </a:r>
          <a:endParaRPr lang="zh-TW" altLang="en-US" sz="3000" kern="1200" dirty="0">
            <a:latin typeface="微軟正黑體" pitchFamily="34" charset="-120"/>
            <a:ea typeface="微軟正黑體" pitchFamily="34" charset="-120"/>
          </a:endParaRPr>
        </a:p>
      </dsp:txBody>
      <dsp:txXfrm rot="5400000">
        <a:off x="4058277" y="-2954068"/>
        <a:ext cx="1213404" cy="7129240"/>
      </dsp:txXfrm>
    </dsp:sp>
    <dsp:sp modelId="{51EC3579-6540-4B95-AC98-BEC4EBBAECED}">
      <dsp:nvSpPr>
        <dsp:cNvPr id="0" name=""/>
        <dsp:cNvSpPr/>
      </dsp:nvSpPr>
      <dsp:spPr>
        <a:xfrm rot="5400000">
          <a:off x="-235791" y="1721353"/>
          <a:ext cx="1571942" cy="110035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zh-TW" altLang="en-US" sz="3000" kern="1200">
            <a:latin typeface="微軟正黑體" pitchFamily="34" charset="-120"/>
            <a:ea typeface="微軟正黑體" pitchFamily="34" charset="-120"/>
          </a:endParaRPr>
        </a:p>
      </dsp:txBody>
      <dsp:txXfrm rot="5400000">
        <a:off x="-235791" y="1721353"/>
        <a:ext cx="1571942" cy="1100359"/>
      </dsp:txXfrm>
    </dsp:sp>
    <dsp:sp modelId="{69BA5995-BCDF-4AC5-B52E-1A6D006E9721}">
      <dsp:nvSpPr>
        <dsp:cNvPr id="0" name=""/>
        <dsp:cNvSpPr/>
      </dsp:nvSpPr>
      <dsp:spPr>
        <a:xfrm rot="5400000">
          <a:off x="4154098" y="-1568176"/>
          <a:ext cx="1021762" cy="71292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zh-TW" altLang="en-US" sz="3000" kern="1200" dirty="0" smtClean="0">
              <a:latin typeface="微軟正黑體" pitchFamily="34" charset="-120"/>
              <a:ea typeface="微軟正黑體" pitchFamily="34" charset="-120"/>
            </a:rPr>
            <a:t>推銷或傳播該團體意見和要求</a:t>
          </a:r>
          <a:endParaRPr lang="zh-TW" altLang="en-US" sz="3000" kern="1200" dirty="0">
            <a:latin typeface="微軟正黑體" pitchFamily="34" charset="-120"/>
            <a:ea typeface="微軟正黑體" pitchFamily="34" charset="-120"/>
          </a:endParaRPr>
        </a:p>
      </dsp:txBody>
      <dsp:txXfrm rot="5400000">
        <a:off x="4154098" y="-1568176"/>
        <a:ext cx="1021762" cy="7129240"/>
      </dsp:txXfrm>
    </dsp:sp>
    <dsp:sp modelId="{EAA1BFBC-70C8-4DE6-9E67-A6517092379F}">
      <dsp:nvSpPr>
        <dsp:cNvPr id="0" name=""/>
        <dsp:cNvSpPr/>
      </dsp:nvSpPr>
      <dsp:spPr>
        <a:xfrm rot="5400000">
          <a:off x="-235791" y="3185962"/>
          <a:ext cx="1571942" cy="110035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zh-TW" altLang="en-US" sz="3000" kern="1200">
            <a:latin typeface="微軟正黑體" pitchFamily="34" charset="-120"/>
            <a:ea typeface="微軟正黑體" pitchFamily="34" charset="-120"/>
          </a:endParaRPr>
        </a:p>
      </dsp:txBody>
      <dsp:txXfrm rot="5400000">
        <a:off x="-235791" y="3185962"/>
        <a:ext cx="1571942" cy="1100359"/>
      </dsp:txXfrm>
    </dsp:sp>
    <dsp:sp modelId="{51AE4F27-ABD7-436C-A301-00AC008B2DE2}">
      <dsp:nvSpPr>
        <dsp:cNvPr id="0" name=""/>
        <dsp:cNvSpPr/>
      </dsp:nvSpPr>
      <dsp:spPr>
        <a:xfrm rot="5400000">
          <a:off x="4075381" y="-103567"/>
          <a:ext cx="1179195" cy="71292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zh-TW" altLang="en-US" sz="3000" kern="1200" dirty="0" smtClean="0">
              <a:latin typeface="微軟正黑體" pitchFamily="34" charset="-120"/>
              <a:ea typeface="微軟正黑體" pitchFamily="34" charset="-120"/>
            </a:rPr>
            <a:t>使輿論接納、同情或不反對該團體之意見與要求</a:t>
          </a:r>
          <a:endParaRPr lang="zh-TW" altLang="en-US" sz="3000" kern="1200" dirty="0">
            <a:latin typeface="微軟正黑體" pitchFamily="34" charset="-120"/>
            <a:ea typeface="微軟正黑體" pitchFamily="34" charset="-120"/>
          </a:endParaRPr>
        </a:p>
      </dsp:txBody>
      <dsp:txXfrm rot="5400000">
        <a:off x="4075381" y="-103567"/>
        <a:ext cx="1179195" cy="712924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07E586-98C7-4CF9-9444-A126338924E2}" type="datetimeFigureOut">
              <a:rPr lang="zh-TW" altLang="en-US" smtClean="0"/>
              <a:pPr/>
              <a:t>2019/10/30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116F91-30EF-44EC-A7C2-88082B8CB0E3}" type="slidenum">
              <a:rPr lang="zh-TW" altLang="en-US" smtClean="0"/>
              <a:pPr/>
              <a:t>‹#›</a:t>
            </a:fld>
            <a:endParaRPr lang="zh-TW" altLang="en-US"/>
          </a:p>
        </p:txBody>
      </p:sp>
    </p:spTree>
    <p:extLst>
      <p:ext uri="{BB962C8B-B14F-4D97-AF65-F5344CB8AC3E}">
        <p14:creationId xmlns="" xmlns:p14="http://schemas.microsoft.com/office/powerpoint/2010/main" val="239751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opinion.udn.com/author/articles/1008/1719" TargetMode="External"/><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opinion.udn.com/author/articles/1008/1719" TargetMode="External"/><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57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578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9628B9-1716-40FD-825E-2F2961245795}" type="slidenum">
              <a:rPr lang="zh-TW" altLang="en-US" smtClean="0"/>
              <a:pPr fontAlgn="base">
                <a:spcBef>
                  <a:spcPct val="0"/>
                </a:spcBef>
                <a:spcAft>
                  <a:spcPct val="0"/>
                </a:spcAft>
                <a:defRPr/>
              </a:pPr>
              <a:t>1</a:t>
            </a:fld>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19</a:t>
            </a:fld>
            <a:endParaRPr lang="zh-TW" altLang="en-US"/>
          </a:p>
        </p:txBody>
      </p:sp>
    </p:spTree>
    <p:extLst>
      <p:ext uri="{BB962C8B-B14F-4D97-AF65-F5344CB8AC3E}">
        <p14:creationId xmlns="" xmlns:p14="http://schemas.microsoft.com/office/powerpoint/2010/main" val="3388872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在不影響公共政策品質的前提下，，，以。</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22</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23</a:t>
            </a:fld>
            <a:endParaRPr lang="zh-TW" altLang="en-US"/>
          </a:p>
        </p:txBody>
      </p:sp>
    </p:spTree>
    <p:extLst>
      <p:ext uri="{BB962C8B-B14F-4D97-AF65-F5344CB8AC3E}">
        <p14:creationId xmlns="" xmlns:p14="http://schemas.microsoft.com/office/powerpoint/2010/main" val="2227593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，使。</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24</a:t>
            </a:fld>
            <a:endParaRPr lang="zh-TW" altLang="en-US"/>
          </a:p>
        </p:txBody>
      </p:sp>
    </p:spTree>
    <p:extLst>
      <p:ext uri="{BB962C8B-B14F-4D97-AF65-F5344CB8AC3E}">
        <p14:creationId xmlns="" xmlns:p14="http://schemas.microsoft.com/office/powerpoint/2010/main" val="2424715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30</a:t>
            </a:fld>
            <a:endParaRPr lang="zh-TW" altLang="en-US"/>
          </a:p>
        </p:txBody>
      </p:sp>
    </p:spTree>
    <p:extLst>
      <p:ext uri="{BB962C8B-B14F-4D97-AF65-F5344CB8AC3E}">
        <p14:creationId xmlns="" xmlns:p14="http://schemas.microsoft.com/office/powerpoint/2010/main" val="519707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32</a:t>
            </a:fld>
            <a:endParaRPr lang="zh-TW" altLang="en-US"/>
          </a:p>
        </p:txBody>
      </p:sp>
    </p:spTree>
    <p:extLst>
      <p:ext uri="{BB962C8B-B14F-4D97-AF65-F5344CB8AC3E}">
        <p14:creationId xmlns="" xmlns:p14="http://schemas.microsoft.com/office/powerpoint/2010/main" val="115130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35</a:t>
            </a:fld>
            <a:endParaRPr lang="zh-TW" altLang="en-US"/>
          </a:p>
        </p:txBody>
      </p:sp>
    </p:spTree>
    <p:extLst>
      <p:ext uri="{BB962C8B-B14F-4D97-AF65-F5344CB8AC3E}">
        <p14:creationId xmlns="" xmlns:p14="http://schemas.microsoft.com/office/powerpoint/2010/main" val="115130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36</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37</a:t>
            </a:fld>
            <a:endParaRPr lang="zh-TW" altLang="en-US"/>
          </a:p>
        </p:txBody>
      </p:sp>
    </p:spTree>
    <p:extLst>
      <p:ext uri="{BB962C8B-B14F-4D97-AF65-F5344CB8AC3E}">
        <p14:creationId xmlns="" xmlns:p14="http://schemas.microsoft.com/office/powerpoint/2010/main" val="437709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38</a:t>
            </a:fld>
            <a:endParaRPr lang="zh-TW" altLang="en-US"/>
          </a:p>
        </p:txBody>
      </p:sp>
    </p:spTree>
    <p:extLst>
      <p:ext uri="{BB962C8B-B14F-4D97-AF65-F5344CB8AC3E}">
        <p14:creationId xmlns="" xmlns:p14="http://schemas.microsoft.com/office/powerpoint/2010/main" val="353083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2</a:t>
            </a:fld>
            <a:endParaRPr lang="zh-TW" altLang="en-US"/>
          </a:p>
        </p:txBody>
      </p:sp>
    </p:spTree>
    <p:extLst>
      <p:ext uri="{BB962C8B-B14F-4D97-AF65-F5344CB8AC3E}">
        <p14:creationId xmlns="" xmlns:p14="http://schemas.microsoft.com/office/powerpoint/2010/main" val="40923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39</a:t>
            </a:fld>
            <a:endParaRPr lang="zh-TW" altLang="en-US"/>
          </a:p>
        </p:txBody>
      </p:sp>
    </p:spTree>
    <p:extLst>
      <p:ext uri="{BB962C8B-B14F-4D97-AF65-F5344CB8AC3E}">
        <p14:creationId xmlns="" xmlns:p14="http://schemas.microsoft.com/office/powerpoint/2010/main" val="2808703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政府公共政策的制定與執行若處於資訊不明的情 況，會讓民眾即使想關心公共議題，也無從關心，更 遑論監督政府。因此，我國制定政府資訊公開法，除 法律另有規定不得公開外 </a:t>
            </a:r>
            <a:r>
              <a:rPr lang="en-US" altLang="zh-TW" dirty="0" smtClean="0"/>
              <a:t>N </a:t>
            </a:r>
            <a:r>
              <a:rPr lang="zh-TW" altLang="en-US" dirty="0" smtClean="0"/>
              <a:t>，政府資訊應主動對民眾 公開，使人民確切了解政策內容。 </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42</a:t>
            </a:fld>
            <a:endParaRPr lang="zh-TW" altLang="en-US"/>
          </a:p>
        </p:txBody>
      </p:sp>
    </p:spTree>
    <p:extLst>
      <p:ext uri="{BB962C8B-B14F-4D97-AF65-F5344CB8AC3E}">
        <p14:creationId xmlns="" xmlns:p14="http://schemas.microsoft.com/office/powerpoint/2010/main" val="484565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43</a:t>
            </a:fld>
            <a:endParaRPr lang="zh-TW" altLang="en-US"/>
          </a:p>
        </p:txBody>
      </p:sp>
    </p:spTree>
    <p:extLst>
      <p:ext uri="{BB962C8B-B14F-4D97-AF65-F5344CB8AC3E}">
        <p14:creationId xmlns="" xmlns:p14="http://schemas.microsoft.com/office/powerpoint/2010/main" val="2792905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薛春光則擔憂，教育部現在的原則卡在尷尬的位置，若未來學校經校內程序訂定了新規範，卻還是有學生違反，「學校能不能管呢？」此外，</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49</a:t>
            </a:fld>
            <a:endParaRPr lang="zh-TW" altLang="en-US"/>
          </a:p>
        </p:txBody>
      </p:sp>
    </p:spTree>
    <p:extLst>
      <p:ext uri="{BB962C8B-B14F-4D97-AF65-F5344CB8AC3E}">
        <p14:creationId xmlns="" xmlns:p14="http://schemas.microsoft.com/office/powerpoint/2010/main" val="2829352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51</a:t>
            </a:fld>
            <a:endParaRPr lang="zh-TW" altLang="en-US"/>
          </a:p>
        </p:txBody>
      </p:sp>
    </p:spTree>
    <p:extLst>
      <p:ext uri="{BB962C8B-B14F-4D97-AF65-F5344CB8AC3E}">
        <p14:creationId xmlns="" xmlns:p14="http://schemas.microsoft.com/office/powerpoint/2010/main" val="1938450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53</a:t>
            </a:fld>
            <a:endParaRPr lang="zh-TW" altLang="en-US"/>
          </a:p>
        </p:txBody>
      </p:sp>
    </p:spTree>
    <p:extLst>
      <p:ext uri="{BB962C8B-B14F-4D97-AF65-F5344CB8AC3E}">
        <p14:creationId xmlns="" xmlns:p14="http://schemas.microsoft.com/office/powerpoint/2010/main" val="452792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70</a:t>
            </a:fld>
            <a:endParaRPr lang="zh-TW" altLang="en-US"/>
          </a:p>
        </p:txBody>
      </p:sp>
    </p:spTree>
    <p:extLst>
      <p:ext uri="{BB962C8B-B14F-4D97-AF65-F5344CB8AC3E}">
        <p14:creationId xmlns="" xmlns:p14="http://schemas.microsoft.com/office/powerpoint/2010/main" val="495139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97</a:t>
            </a:fld>
            <a:endParaRPr lang="zh-TW" altLang="en-US"/>
          </a:p>
        </p:txBody>
      </p:sp>
    </p:spTree>
    <p:extLst>
      <p:ext uri="{BB962C8B-B14F-4D97-AF65-F5344CB8AC3E}">
        <p14:creationId xmlns="" xmlns:p14="http://schemas.microsoft.com/office/powerpoint/2010/main" val="1033497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新聞來源：</a:t>
            </a:r>
            <a:r>
              <a:rPr lang="en-US" altLang="zh-TW" dirty="0" smtClean="0"/>
              <a:t>https://tw.news.yahoo.com/video/%E9%82%8A%E6%8A%95%E7%A5%A8%E9%82%8A%E9%96%8B%E7%A5%A8-%E6%8E%80%E6%A3%84%E4%BF%9D%E6%95%88%E6%87%89-%E6%B0%91%E7%9C%BE%E7%9C%8B%E6%B3%95%E5%85%A9%E6%A5%B5%E5%8C%96-062459114.html</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99</a:t>
            </a:fld>
            <a:endParaRPr lang="zh-TW" altLang="en-US"/>
          </a:p>
        </p:txBody>
      </p:sp>
    </p:spTree>
    <p:extLst>
      <p:ext uri="{BB962C8B-B14F-4D97-AF65-F5344CB8AC3E}">
        <p14:creationId xmlns="" xmlns:p14="http://schemas.microsoft.com/office/powerpoint/2010/main" val="1575760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102</a:t>
            </a:fld>
            <a:endParaRPr lang="zh-TW" altLang="en-US"/>
          </a:p>
        </p:txBody>
      </p:sp>
    </p:spTree>
    <p:extLst>
      <p:ext uri="{BB962C8B-B14F-4D97-AF65-F5344CB8AC3E}">
        <p14:creationId xmlns="" xmlns:p14="http://schemas.microsoft.com/office/powerpoint/2010/main" val="103349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3</a:t>
            </a:fld>
            <a:endParaRPr lang="zh-TW" altLang="en-US"/>
          </a:p>
        </p:txBody>
      </p:sp>
    </p:spTree>
    <p:extLst>
      <p:ext uri="{BB962C8B-B14F-4D97-AF65-F5344CB8AC3E}">
        <p14:creationId xmlns="" xmlns:p14="http://schemas.microsoft.com/office/powerpoint/2010/main" val="3272631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110</a:t>
            </a:fld>
            <a:endParaRPr lang="zh-TW" altLang="en-US"/>
          </a:p>
        </p:txBody>
      </p:sp>
    </p:spTree>
    <p:extLst>
      <p:ext uri="{BB962C8B-B14F-4D97-AF65-F5344CB8AC3E}">
        <p14:creationId xmlns="" xmlns:p14="http://schemas.microsoft.com/office/powerpoint/2010/main" val="2824849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112</a:t>
            </a:fld>
            <a:endParaRPr lang="zh-TW" altLang="en-US"/>
          </a:p>
        </p:txBody>
      </p:sp>
    </p:spTree>
    <p:extLst>
      <p:ext uri="{BB962C8B-B14F-4D97-AF65-F5344CB8AC3E}">
        <p14:creationId xmlns="" xmlns:p14="http://schemas.microsoft.com/office/powerpoint/2010/main" val="2824849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114</a:t>
            </a:fld>
            <a:endParaRPr lang="zh-TW" altLang="en-US"/>
          </a:p>
        </p:txBody>
      </p:sp>
    </p:spTree>
    <p:extLst>
      <p:ext uri="{BB962C8B-B14F-4D97-AF65-F5344CB8AC3E}">
        <p14:creationId xmlns="" xmlns:p14="http://schemas.microsoft.com/office/powerpoint/2010/main" val="1241058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116</a:t>
            </a:fld>
            <a:endParaRPr lang="zh-TW" altLang="en-US"/>
          </a:p>
        </p:txBody>
      </p:sp>
    </p:spTree>
    <p:extLst>
      <p:ext uri="{BB962C8B-B14F-4D97-AF65-F5344CB8AC3E}">
        <p14:creationId xmlns="" xmlns:p14="http://schemas.microsoft.com/office/powerpoint/2010/main" val="3781620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117</a:t>
            </a:fld>
            <a:endParaRPr lang="zh-TW" altLang="en-US"/>
          </a:p>
        </p:txBody>
      </p:sp>
    </p:spTree>
    <p:extLst>
      <p:ext uri="{BB962C8B-B14F-4D97-AF65-F5344CB8AC3E}">
        <p14:creationId xmlns="" xmlns:p14="http://schemas.microsoft.com/office/powerpoint/2010/main" val="745889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118</a:t>
            </a:fld>
            <a:endParaRPr lang="zh-TW" altLang="en-US"/>
          </a:p>
        </p:txBody>
      </p:sp>
    </p:spTree>
    <p:extLst>
      <p:ext uri="{BB962C8B-B14F-4D97-AF65-F5344CB8AC3E}">
        <p14:creationId xmlns="" xmlns:p14="http://schemas.microsoft.com/office/powerpoint/2010/main" val="1466247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119</a:t>
            </a:fld>
            <a:endParaRPr lang="zh-TW" altLang="en-US"/>
          </a:p>
        </p:txBody>
      </p:sp>
    </p:spTree>
    <p:extLst>
      <p:ext uri="{BB962C8B-B14F-4D97-AF65-F5344CB8AC3E}">
        <p14:creationId xmlns="" xmlns:p14="http://schemas.microsoft.com/office/powerpoint/2010/main" val="2302797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120</a:t>
            </a:fld>
            <a:endParaRPr lang="zh-TW" altLang="en-US"/>
          </a:p>
        </p:txBody>
      </p:sp>
    </p:spTree>
    <p:extLst>
      <p:ext uri="{BB962C8B-B14F-4D97-AF65-F5344CB8AC3E}">
        <p14:creationId xmlns="" xmlns:p14="http://schemas.microsoft.com/office/powerpoint/2010/main" val="40923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123</a:t>
            </a:fld>
            <a:endParaRPr lang="zh-TW" altLang="en-US"/>
          </a:p>
        </p:txBody>
      </p:sp>
    </p:spTree>
    <p:extLst>
      <p:ext uri="{BB962C8B-B14F-4D97-AF65-F5344CB8AC3E}">
        <p14:creationId xmlns="" xmlns:p14="http://schemas.microsoft.com/office/powerpoint/2010/main" val="3770219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124</a:t>
            </a:fld>
            <a:endParaRPr lang="zh-TW" altLang="en-US"/>
          </a:p>
        </p:txBody>
      </p:sp>
    </p:spTree>
    <p:extLst>
      <p:ext uri="{BB962C8B-B14F-4D97-AF65-F5344CB8AC3E}">
        <p14:creationId xmlns="" xmlns:p14="http://schemas.microsoft.com/office/powerpoint/2010/main" val="235661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課本頁數第</a:t>
            </a:r>
            <a:r>
              <a:rPr lang="en-US" altLang="zh-TW" dirty="0" smtClean="0"/>
              <a:t>10</a:t>
            </a:r>
            <a:r>
              <a:rPr lang="zh-TW" altLang="en-US" dirty="0" smtClean="0"/>
              <a:t>頁</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6</a:t>
            </a:fld>
            <a:endParaRPr lang="zh-TW" altLang="en-US"/>
          </a:p>
        </p:txBody>
      </p:sp>
    </p:spTree>
    <p:extLst>
      <p:ext uri="{BB962C8B-B14F-4D97-AF65-F5344CB8AC3E}">
        <p14:creationId xmlns="" xmlns:p14="http://schemas.microsoft.com/office/powerpoint/2010/main" val="887501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資料來源：</a:t>
            </a:r>
            <a:r>
              <a:rPr lang="zh-TW" altLang="en-US" sz="1200" b="1" i="0" kern="1200" dirty="0" smtClean="0">
                <a:solidFill>
                  <a:schemeClr val="tx1"/>
                </a:solidFill>
                <a:effectLst/>
                <a:latin typeface="+mn-lt"/>
                <a:ea typeface="+mn-ea"/>
                <a:cs typeface="+mn-cs"/>
              </a:rPr>
              <a:t>倪立晏／公投之後，同志能在</a:t>
            </a:r>
            <a:r>
              <a:rPr lang="en-US" altLang="zh-TW" sz="1200" b="1" i="0" kern="1200" dirty="0" smtClean="0">
                <a:solidFill>
                  <a:schemeClr val="tx1"/>
                </a:solidFill>
                <a:effectLst/>
                <a:latin typeface="+mn-lt"/>
                <a:ea typeface="+mn-ea"/>
                <a:cs typeface="+mn-cs"/>
              </a:rPr>
              <a:t>2019</a:t>
            </a:r>
            <a:r>
              <a:rPr lang="zh-TW" altLang="en-US" sz="1200" b="1" i="0" kern="1200" dirty="0" smtClean="0">
                <a:solidFill>
                  <a:schemeClr val="tx1"/>
                </a:solidFill>
                <a:effectLst/>
                <a:latin typeface="+mn-lt"/>
                <a:ea typeface="+mn-ea"/>
                <a:cs typeface="+mn-cs"/>
              </a:rPr>
              <a:t>年結婚嗎？</a:t>
            </a:r>
          </a:p>
          <a:p>
            <a:r>
              <a:rPr lang="zh-TW" altLang="en-US" sz="1200" b="0" i="0" u="none" strike="noStrike" kern="1200" dirty="0" smtClean="0">
                <a:solidFill>
                  <a:schemeClr val="tx1"/>
                </a:solidFill>
                <a:effectLst/>
                <a:latin typeface="+mn-lt"/>
                <a:ea typeface="+mn-ea"/>
                <a:cs typeface="+mn-cs"/>
                <a:hlinkClick r:id="rId3"/>
              </a:rPr>
              <a:t>法律白話文 </a:t>
            </a:r>
            <a:r>
              <a:rPr lang="en-US" altLang="zh-TW" sz="1200" b="0" i="0" u="none" strike="noStrike" kern="1200" dirty="0" smtClean="0">
                <a:solidFill>
                  <a:schemeClr val="tx1"/>
                </a:solidFill>
                <a:effectLst/>
                <a:latin typeface="+mn-lt"/>
                <a:ea typeface="+mn-ea"/>
                <a:cs typeface="+mn-cs"/>
                <a:hlinkClick r:id="rId3"/>
              </a:rPr>
              <a:t>PLM</a:t>
            </a:r>
            <a:r>
              <a:rPr lang="en-US" altLang="zh-TW" sz="1200" b="0" i="0" kern="1200" dirty="0" smtClean="0">
                <a:solidFill>
                  <a:schemeClr val="tx1"/>
                </a:solidFill>
                <a:effectLst/>
                <a:latin typeface="+mn-lt"/>
                <a:ea typeface="+mn-ea"/>
                <a:cs typeface="+mn-cs"/>
              </a:rPr>
              <a:t>24 Dec, 2018</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125</a:t>
            </a:fld>
            <a:endParaRPr lang="zh-TW" altLang="en-US"/>
          </a:p>
        </p:txBody>
      </p:sp>
    </p:spTree>
    <p:extLst>
      <p:ext uri="{BB962C8B-B14F-4D97-AF65-F5344CB8AC3E}">
        <p14:creationId xmlns="" xmlns:p14="http://schemas.microsoft.com/office/powerpoint/2010/main" val="898490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資料來源：</a:t>
            </a:r>
            <a:r>
              <a:rPr lang="zh-TW" altLang="en-US" sz="1200" b="1" i="0" kern="1200" dirty="0" smtClean="0">
                <a:solidFill>
                  <a:schemeClr val="tx1"/>
                </a:solidFill>
                <a:effectLst/>
                <a:latin typeface="+mn-lt"/>
                <a:ea typeface="+mn-ea"/>
                <a:cs typeface="+mn-cs"/>
              </a:rPr>
              <a:t>倪立晏／公投之後，同志能在</a:t>
            </a:r>
            <a:r>
              <a:rPr lang="en-US" altLang="zh-TW" sz="1200" b="1" i="0" kern="1200" dirty="0" smtClean="0">
                <a:solidFill>
                  <a:schemeClr val="tx1"/>
                </a:solidFill>
                <a:effectLst/>
                <a:latin typeface="+mn-lt"/>
                <a:ea typeface="+mn-ea"/>
                <a:cs typeface="+mn-cs"/>
              </a:rPr>
              <a:t>2019</a:t>
            </a:r>
            <a:r>
              <a:rPr lang="zh-TW" altLang="en-US" sz="1200" b="1" i="0" kern="1200" dirty="0" smtClean="0">
                <a:solidFill>
                  <a:schemeClr val="tx1"/>
                </a:solidFill>
                <a:effectLst/>
                <a:latin typeface="+mn-lt"/>
                <a:ea typeface="+mn-ea"/>
                <a:cs typeface="+mn-cs"/>
              </a:rPr>
              <a:t>年結婚嗎？</a:t>
            </a:r>
          </a:p>
          <a:p>
            <a:r>
              <a:rPr lang="zh-TW" altLang="en-US" sz="1200" b="0" i="0" u="none" strike="noStrike" kern="1200" dirty="0" smtClean="0">
                <a:solidFill>
                  <a:schemeClr val="tx1"/>
                </a:solidFill>
                <a:effectLst/>
                <a:latin typeface="+mn-lt"/>
                <a:ea typeface="+mn-ea"/>
                <a:cs typeface="+mn-cs"/>
                <a:hlinkClick r:id="rId3"/>
              </a:rPr>
              <a:t>法律白話文 </a:t>
            </a:r>
            <a:r>
              <a:rPr lang="en-US" altLang="zh-TW" sz="1200" b="0" i="0" u="none" strike="noStrike" kern="1200" dirty="0" smtClean="0">
                <a:solidFill>
                  <a:schemeClr val="tx1"/>
                </a:solidFill>
                <a:effectLst/>
                <a:latin typeface="+mn-lt"/>
                <a:ea typeface="+mn-ea"/>
                <a:cs typeface="+mn-cs"/>
                <a:hlinkClick r:id="rId3"/>
              </a:rPr>
              <a:t>PLM</a:t>
            </a:r>
            <a:r>
              <a:rPr lang="en-US" altLang="zh-TW" sz="1200" b="0" i="0" kern="1200" dirty="0" smtClean="0">
                <a:solidFill>
                  <a:schemeClr val="tx1"/>
                </a:solidFill>
                <a:effectLst/>
                <a:latin typeface="+mn-lt"/>
                <a:ea typeface="+mn-ea"/>
                <a:cs typeface="+mn-cs"/>
              </a:rPr>
              <a:t>24 Dec, 2018</a:t>
            </a:r>
          </a:p>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126</a:t>
            </a:fld>
            <a:endParaRPr lang="zh-TW" altLang="en-US"/>
          </a:p>
        </p:txBody>
      </p:sp>
    </p:spTree>
    <p:extLst>
      <p:ext uri="{BB962C8B-B14F-4D97-AF65-F5344CB8AC3E}">
        <p14:creationId xmlns="" xmlns:p14="http://schemas.microsoft.com/office/powerpoint/2010/main" val="898490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127</a:t>
            </a:fld>
            <a:endParaRPr lang="zh-TW" altLang="en-US"/>
          </a:p>
        </p:txBody>
      </p:sp>
    </p:spTree>
    <p:extLst>
      <p:ext uri="{BB962C8B-B14F-4D97-AF65-F5344CB8AC3E}">
        <p14:creationId xmlns="" xmlns:p14="http://schemas.microsoft.com/office/powerpoint/2010/main" val="13685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107</a:t>
            </a:r>
            <a:r>
              <a:rPr lang="zh-TW" altLang="en-US" dirty="0" smtClean="0"/>
              <a:t>學測</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131</a:t>
            </a:fld>
            <a:endParaRPr lang="zh-TW" altLang="en-US"/>
          </a:p>
        </p:txBody>
      </p:sp>
    </p:spTree>
    <p:extLst>
      <p:ext uri="{BB962C8B-B14F-4D97-AF65-F5344CB8AC3E}">
        <p14:creationId xmlns="" xmlns:p14="http://schemas.microsoft.com/office/powerpoint/2010/main" val="1112134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132</a:t>
            </a:fld>
            <a:endParaRPr lang="zh-TW" altLang="en-US"/>
          </a:p>
        </p:txBody>
      </p:sp>
    </p:spTree>
    <p:extLst>
      <p:ext uri="{BB962C8B-B14F-4D97-AF65-F5344CB8AC3E}">
        <p14:creationId xmlns="" xmlns:p14="http://schemas.microsoft.com/office/powerpoint/2010/main" val="4271800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base"/>
            <a:r>
              <a:rPr lang="en-US" altLang="zh-TW" dirty="0" smtClean="0">
                <a:latin typeface="+mn-ea"/>
              </a:rPr>
              <a:t>10</a:t>
            </a:r>
            <a:r>
              <a:rPr lang="zh-TW" altLang="en-US" dirty="0" smtClean="0">
                <a:latin typeface="+mn-ea"/>
              </a:rPr>
              <a:t>本書寫台灣民主與社會轉型的非虛構作品。作者們有的是獨立記者，有的是學者，也有深具公共意識的作家，他們把歷史、記憶、抗爭化成一個個故事，娓娓道來。每次選舉臺灣人民總是非常熱衷參與，除了表達個人的喜好及意見之外，有時可能也造成一些傷害與裂痕，希望透過這些書籍，讓學生</a:t>
            </a:r>
            <a:r>
              <a:rPr lang="zh-TW" altLang="en-US" dirty="0" smtClean="0"/>
              <a:t>了解過去。關注每場的我們可以從不樣的角度，甚至退後一步，看一看台灣爭取民主、實踐民主的過程，才可能更好地分辨未來。</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133</a:t>
            </a:fld>
            <a:endParaRPr lang="zh-TW" altLang="en-US"/>
          </a:p>
        </p:txBody>
      </p:sp>
    </p:spTree>
    <p:extLst>
      <p:ext uri="{BB962C8B-B14F-4D97-AF65-F5344CB8AC3E}">
        <p14:creationId xmlns="" xmlns:p14="http://schemas.microsoft.com/office/powerpoint/2010/main" val="30526549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最近年底地方選戰逐漸加溫，尤其最熱鬧的台北市長選舉更占盡所有版面。但就在熱戰方酣的當下，出現了一個非常有趣的情景：整個八月，全國所有媒體，沒有任何關於台北市長選舉的民意調查！本文</a:t>
            </a:r>
            <a:r>
              <a:rPr lang="zh-TW" altLang="en-US" sz="1200" kern="1200" dirty="0" smtClean="0">
                <a:solidFill>
                  <a:schemeClr val="tx1"/>
                </a:solidFill>
                <a:effectLst/>
                <a:latin typeface="+mn-lt"/>
                <a:ea typeface="+mn-ea"/>
                <a:cs typeface="+mn-cs"/>
              </a:rPr>
              <a:t>用簡單易懂且數學思考的方式介紹選舉過程中常聽到的</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棄保效應</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，以及民調與棄保效應之間的關聯性。亦可從媒體識讀的角度觀察每場選舉候選人以及各家電視台公布的民調，用更理性科學的思考方式投下選票。</a:t>
            </a:r>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134</a:t>
            </a:fld>
            <a:endParaRPr lang="zh-TW" altLang="en-US"/>
          </a:p>
        </p:txBody>
      </p:sp>
    </p:spTree>
    <p:extLst>
      <p:ext uri="{BB962C8B-B14F-4D97-AF65-F5344CB8AC3E}">
        <p14:creationId xmlns="" xmlns:p14="http://schemas.microsoft.com/office/powerpoint/2010/main" val="3052654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日常生活常將這三個名詞混用，但在法律的意義上卻有很大的不同。本文介紹</a:t>
            </a:r>
            <a:r>
              <a:rPr lang="zh-TW" altLang="en-US" sz="1200" b="0" dirty="0" smtClean="0"/>
              <a:t>聽證會、公聽會、說明會的意義以及其效力，以及與國外之差異處。並從</a:t>
            </a:r>
            <a:r>
              <a:rPr lang="zh-TW" altLang="en-US" sz="1200" b="0" i="0" kern="1200" dirty="0" smtClean="0">
                <a:solidFill>
                  <a:schemeClr val="tx1"/>
                </a:solidFill>
                <a:effectLst/>
                <a:latin typeface="+mn-lt"/>
                <a:ea typeface="+mn-ea"/>
                <a:cs typeface="+mn-cs"/>
              </a:rPr>
              <a:t>行政程序法第 </a:t>
            </a:r>
            <a:r>
              <a:rPr lang="en-US" altLang="zh-TW" sz="1200" b="0" i="0" kern="1200" dirty="0" smtClean="0">
                <a:solidFill>
                  <a:schemeClr val="tx1"/>
                </a:solidFill>
                <a:effectLst/>
                <a:latin typeface="+mn-lt"/>
                <a:ea typeface="+mn-ea"/>
                <a:cs typeface="+mn-cs"/>
              </a:rPr>
              <a:t>108 </a:t>
            </a:r>
            <a:r>
              <a:rPr lang="zh-TW" altLang="en-US" sz="1200" b="0" i="0" kern="1200" dirty="0" smtClean="0">
                <a:solidFill>
                  <a:schemeClr val="tx1"/>
                </a:solidFill>
                <a:effectLst/>
                <a:latin typeface="+mn-lt"/>
                <a:ea typeface="+mn-ea"/>
                <a:cs typeface="+mn-cs"/>
              </a:rPr>
              <a:t>條第 </a:t>
            </a:r>
            <a:r>
              <a:rPr lang="en-US" altLang="zh-TW" sz="1200" b="0" i="0" kern="1200" dirty="0" smtClean="0">
                <a:solidFill>
                  <a:schemeClr val="tx1"/>
                </a:solidFill>
                <a:effectLst/>
                <a:latin typeface="+mn-lt"/>
                <a:ea typeface="+mn-ea"/>
                <a:cs typeface="+mn-cs"/>
              </a:rPr>
              <a:t>1 </a:t>
            </a:r>
            <a:r>
              <a:rPr lang="zh-TW" altLang="en-US" sz="1200" b="0" i="0" kern="1200" dirty="0" smtClean="0">
                <a:solidFill>
                  <a:schemeClr val="tx1"/>
                </a:solidFill>
                <a:effectLst/>
                <a:latin typeface="+mn-lt"/>
                <a:ea typeface="+mn-ea"/>
                <a:cs typeface="+mn-cs"/>
              </a:rPr>
              <a:t>項規定</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「行政機關作成經聽證之行政處分時，除依第四十 三條之規定外，並應斟酌全部聽證之結果。但法規明定應依聽證紀錄作成處分者，從其規定</a:t>
            </a:r>
            <a:r>
              <a:rPr lang="zh-TW" altLang="en-US" sz="1200" b="0" i="0" kern="1200" smtClean="0">
                <a:solidFill>
                  <a:schemeClr val="tx1"/>
                </a:solidFill>
                <a:effectLst/>
                <a:latin typeface="+mn-lt"/>
                <a:ea typeface="+mn-ea"/>
                <a:cs typeface="+mn-cs"/>
              </a:rPr>
              <a:t>。」，介紹聽證會實施上的缺點及難處。</a:t>
            </a:r>
            <a:r>
              <a:rPr lang="zh-TW" altLang="en-US" sz="1200" b="0" smtClean="0"/>
              <a:t>本文</a:t>
            </a:r>
            <a:r>
              <a:rPr lang="zh-TW" altLang="en-US" sz="1200" b="0" dirty="0" smtClean="0"/>
              <a:t>除了讓學生理解名詞上的差異，更進一步可以體認法律是保護懂得法律的人，在面對法律時，懂得法律才能保護自己。</a:t>
            </a:r>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135</a:t>
            </a:fld>
            <a:endParaRPr lang="zh-TW" altLang="en-US"/>
          </a:p>
        </p:txBody>
      </p:sp>
    </p:spTree>
    <p:extLst>
      <p:ext uri="{BB962C8B-B14F-4D97-AF65-F5344CB8AC3E}">
        <p14:creationId xmlns="" xmlns:p14="http://schemas.microsoft.com/office/powerpoint/2010/main" val="235919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維護公益、實現正義</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12</a:t>
            </a:fld>
            <a:endParaRPr lang="zh-TW" altLang="en-US"/>
          </a:p>
        </p:txBody>
      </p:sp>
    </p:spTree>
    <p:extLst>
      <p:ext uri="{BB962C8B-B14F-4D97-AF65-F5344CB8AC3E}">
        <p14:creationId xmlns="" xmlns:p14="http://schemas.microsoft.com/office/powerpoint/2010/main" val="217336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13</a:t>
            </a:fld>
            <a:endParaRPr lang="zh-TW" altLang="en-US"/>
          </a:p>
        </p:txBody>
      </p:sp>
    </p:spTree>
    <p:extLst>
      <p:ext uri="{BB962C8B-B14F-4D97-AF65-F5344CB8AC3E}">
        <p14:creationId xmlns="" xmlns:p14="http://schemas.microsoft.com/office/powerpoint/2010/main" val="374592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保障人權</a:t>
            </a:r>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15</a:t>
            </a:fld>
            <a:endParaRPr lang="zh-TW" altLang="en-US"/>
          </a:p>
        </p:txBody>
      </p:sp>
    </p:spTree>
    <p:extLst>
      <p:ext uri="{BB962C8B-B14F-4D97-AF65-F5344CB8AC3E}">
        <p14:creationId xmlns="" xmlns:p14="http://schemas.microsoft.com/office/powerpoint/2010/main" val="56299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17</a:t>
            </a:fld>
            <a:endParaRPr lang="zh-TW" altLang="en-US"/>
          </a:p>
        </p:txBody>
      </p:sp>
    </p:spTree>
    <p:extLst>
      <p:ext uri="{BB962C8B-B14F-4D97-AF65-F5344CB8AC3E}">
        <p14:creationId xmlns="" xmlns:p14="http://schemas.microsoft.com/office/powerpoint/2010/main" val="122860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3116F91-30EF-44EC-A7C2-88082B8CB0E3}" type="slidenum">
              <a:rPr lang="zh-TW" altLang="en-US" smtClean="0"/>
              <a:pPr/>
              <a:t>18</a:t>
            </a:fld>
            <a:endParaRPr lang="zh-TW" altLang="en-US"/>
          </a:p>
        </p:txBody>
      </p:sp>
    </p:spTree>
    <p:extLst>
      <p:ext uri="{BB962C8B-B14F-4D97-AF65-F5344CB8AC3E}">
        <p14:creationId xmlns="" xmlns:p14="http://schemas.microsoft.com/office/powerpoint/2010/main" val="1448541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D1A936A-6A62-4D29-A148-157465DB26A0}" type="datetimeFigureOut">
              <a:rPr lang="zh-TW" altLang="en-US" smtClean="0"/>
              <a:pPr/>
              <a:t>2019/10/30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458300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D1A936A-6A62-4D29-A148-157465DB26A0}" type="datetimeFigureOut">
              <a:rPr lang="zh-TW" altLang="en-US" smtClean="0"/>
              <a:pPr/>
              <a:t>2019/10/30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247367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D1A936A-6A62-4D29-A148-157465DB26A0}" type="datetimeFigureOut">
              <a:rPr lang="zh-TW" altLang="en-US" smtClean="0"/>
              <a:pPr/>
              <a:t>2019/10/30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4179761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標題及內容">
    <p:spTree>
      <p:nvGrpSpPr>
        <p:cNvPr id="1" name=""/>
        <p:cNvGrpSpPr/>
        <p:nvPr/>
      </p:nvGrpSpPr>
      <p:grpSpPr>
        <a:xfrm>
          <a:off x="0" y="0"/>
          <a:ext cx="0" cy="0"/>
          <a:chOff x="0" y="0"/>
          <a:chExt cx="0" cy="0"/>
        </a:xfrm>
      </p:grpSpPr>
      <p:pic>
        <p:nvPicPr>
          <p:cNvPr id="4" name="圖片 6" descr="888f3a25800bc02975e6b5cb95bf278b.png"/>
          <p:cNvPicPr>
            <a:picLocks noChangeAspect="1"/>
          </p:cNvPicPr>
          <p:nvPr userDrawn="1"/>
        </p:nvPicPr>
        <p:blipFill>
          <a:blip r:embed="rId2" cstate="print">
            <a:lum bright="10000" contrast="-20000"/>
          </a:blip>
          <a:srcRect l="623" t="69019" r="1118" b="17558"/>
          <a:stretch>
            <a:fillRect/>
          </a:stretch>
        </p:blipFill>
        <p:spPr bwMode="auto">
          <a:xfrm>
            <a:off x="0" y="6059488"/>
            <a:ext cx="9144000" cy="798512"/>
          </a:xfrm>
          <a:prstGeom prst="rect">
            <a:avLst/>
          </a:prstGeom>
          <a:noFill/>
          <a:ln w="9525">
            <a:noFill/>
            <a:miter lim="800000"/>
            <a:headEnd/>
            <a:tailEnd/>
          </a:ln>
        </p:spPr>
      </p:pic>
      <p:pic>
        <p:nvPicPr>
          <p:cNvPr id="5" name="Picture 2" descr="C:\Users\d-edit20a\Desktop\PPT素材\背景\d61d4ef60cf51a7e62e1f8c481a138ba.png"/>
          <p:cNvPicPr>
            <a:picLocks noChangeAspect="1" noChangeArrowheads="1"/>
          </p:cNvPicPr>
          <p:nvPr userDrawn="1"/>
        </p:nvPicPr>
        <p:blipFill>
          <a:blip r:embed="rId3" cstate="print">
            <a:lum bright="10000" contrast="10000"/>
          </a:blip>
          <a:srcRect l="25703" t="24266" r="60246" b="54398"/>
          <a:stretch>
            <a:fillRect/>
          </a:stretch>
        </p:blipFill>
        <p:spPr bwMode="auto">
          <a:xfrm>
            <a:off x="7635875" y="-139700"/>
            <a:ext cx="836613" cy="898525"/>
          </a:xfrm>
          <a:prstGeom prst="rect">
            <a:avLst/>
          </a:prstGeom>
          <a:noFill/>
          <a:ln w="9525">
            <a:noFill/>
            <a:miter lim="800000"/>
            <a:headEnd/>
            <a:tailEnd/>
          </a:ln>
        </p:spPr>
      </p:pic>
      <p:pic>
        <p:nvPicPr>
          <p:cNvPr id="6" name="Picture 2" descr="C:\Users\d-edit20a\Desktop\PPT素材\背景\d61d4ef60cf51a7e62e1f8c481a138ba.png"/>
          <p:cNvPicPr>
            <a:picLocks noChangeAspect="1" noChangeArrowheads="1"/>
          </p:cNvPicPr>
          <p:nvPr userDrawn="1"/>
        </p:nvPicPr>
        <p:blipFill>
          <a:blip r:embed="rId3" cstate="print">
            <a:lum bright="10000" contrast="10000"/>
          </a:blip>
          <a:srcRect l="2974" t="47704" r="79131" b="32915"/>
          <a:stretch>
            <a:fillRect/>
          </a:stretch>
        </p:blipFill>
        <p:spPr bwMode="auto">
          <a:xfrm>
            <a:off x="5565775" y="0"/>
            <a:ext cx="866775" cy="665163"/>
          </a:xfrm>
          <a:prstGeom prst="rect">
            <a:avLst/>
          </a:prstGeom>
          <a:noFill/>
          <a:ln w="9525">
            <a:noFill/>
            <a:miter lim="800000"/>
            <a:headEnd/>
            <a:tailEnd/>
          </a:ln>
        </p:spPr>
      </p:pic>
      <p:pic>
        <p:nvPicPr>
          <p:cNvPr id="7" name="Picture 2" descr="C:\Users\d-edit20a\Desktop\PPT素材\背景\d61d4ef60cf51a7e62e1f8c481a138ba.png"/>
          <p:cNvPicPr>
            <a:picLocks noChangeAspect="1" noChangeArrowheads="1"/>
          </p:cNvPicPr>
          <p:nvPr userDrawn="1"/>
        </p:nvPicPr>
        <p:blipFill>
          <a:blip r:embed="rId3" cstate="print">
            <a:lum bright="10000" contrast="10000"/>
          </a:blip>
          <a:srcRect l="74728" t="32603" r="5832" b="50870"/>
          <a:stretch>
            <a:fillRect/>
          </a:stretch>
        </p:blipFill>
        <p:spPr bwMode="auto">
          <a:xfrm>
            <a:off x="8239125" y="385763"/>
            <a:ext cx="904875" cy="542925"/>
          </a:xfrm>
          <a:prstGeom prst="rect">
            <a:avLst/>
          </a:prstGeom>
          <a:noFill/>
          <a:ln w="9525">
            <a:noFill/>
            <a:miter lim="800000"/>
            <a:headEnd/>
            <a:tailEnd/>
          </a:ln>
        </p:spPr>
      </p:pic>
      <p:pic>
        <p:nvPicPr>
          <p:cNvPr id="8" name="Picture 2" descr="C:\Users\d-edit20a\Desktop\PPT素材\背景\d61d4ef60cf51a7e62e1f8c481a138ba.png"/>
          <p:cNvPicPr>
            <a:picLocks noChangeAspect="1" noChangeArrowheads="1"/>
          </p:cNvPicPr>
          <p:nvPr userDrawn="1"/>
        </p:nvPicPr>
        <p:blipFill>
          <a:blip r:embed="rId3" cstate="print">
            <a:lum bright="10000" contrast="10000"/>
          </a:blip>
          <a:srcRect l="45119" t="67886" r="34267" b="14578"/>
          <a:stretch>
            <a:fillRect/>
          </a:stretch>
        </p:blipFill>
        <p:spPr bwMode="auto">
          <a:xfrm>
            <a:off x="6516688" y="161925"/>
            <a:ext cx="1055687" cy="636588"/>
          </a:xfrm>
          <a:prstGeom prst="rect">
            <a:avLst/>
          </a:prstGeom>
          <a:noFill/>
          <a:ln w="9525">
            <a:noFill/>
            <a:miter lim="800000"/>
            <a:headEnd/>
            <a:tailEnd/>
          </a:ln>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9" name="Date Placeholder 3"/>
          <p:cNvSpPr>
            <a:spLocks noGrp="1"/>
          </p:cNvSpPr>
          <p:nvPr>
            <p:ph type="dt" sz="half" idx="10"/>
          </p:nvPr>
        </p:nvSpPr>
        <p:spPr/>
        <p:txBody>
          <a:bodyPr/>
          <a:lstStyle>
            <a:lvl1pPr>
              <a:defRPr/>
            </a:lvl1pPr>
          </a:lstStyle>
          <a:p>
            <a:pPr>
              <a:defRPr/>
            </a:pPr>
            <a:fld id="{06FC3DA3-3622-4B45-8A1F-3F4385091A8B}" type="datetimeFigureOut">
              <a:rPr lang="zh-TW" altLang="en-US"/>
              <a:pPr>
                <a:defRPr/>
              </a:pPr>
              <a:t>2019/10/30</a:t>
            </a:fld>
            <a:endParaRPr lang="zh-TW" altLang="en-US"/>
          </a:p>
        </p:txBody>
      </p:sp>
      <p:sp>
        <p:nvSpPr>
          <p:cNvPr id="10" name="Footer Placeholder 4"/>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100C3E45-4582-4EE8-8ABC-1AE12D76A900}"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標題及內容">
    <p:spTree>
      <p:nvGrpSpPr>
        <p:cNvPr id="1" name=""/>
        <p:cNvGrpSpPr/>
        <p:nvPr/>
      </p:nvGrpSpPr>
      <p:grpSpPr>
        <a:xfrm>
          <a:off x="0" y="0"/>
          <a:ext cx="0" cy="0"/>
          <a:chOff x="0" y="0"/>
          <a:chExt cx="0" cy="0"/>
        </a:xfrm>
      </p:grpSpPr>
      <p:pic>
        <p:nvPicPr>
          <p:cNvPr id="4" name="圖片 6" descr="888f3a25800bc02975e6b5cb95bf278b.png"/>
          <p:cNvPicPr>
            <a:picLocks noChangeAspect="1"/>
          </p:cNvPicPr>
          <p:nvPr userDrawn="1"/>
        </p:nvPicPr>
        <p:blipFill>
          <a:blip r:embed="rId2" cstate="print">
            <a:lum bright="10000" contrast="-20000"/>
          </a:blip>
          <a:srcRect l="623" t="69019" r="1118" b="17558"/>
          <a:stretch>
            <a:fillRect/>
          </a:stretch>
        </p:blipFill>
        <p:spPr bwMode="auto">
          <a:xfrm>
            <a:off x="0" y="6059488"/>
            <a:ext cx="9144000" cy="798512"/>
          </a:xfrm>
          <a:prstGeom prst="rect">
            <a:avLst/>
          </a:prstGeom>
          <a:noFill/>
          <a:ln w="9525">
            <a:noFill/>
            <a:miter lim="800000"/>
            <a:headEnd/>
            <a:tailEnd/>
          </a:ln>
        </p:spPr>
      </p:pic>
      <p:pic>
        <p:nvPicPr>
          <p:cNvPr id="5" name="Picture 2" descr="C:\Users\d-edit20a\Desktop\PPT素材\背景\d61d4ef60cf51a7e62e1f8c481a138ba.png"/>
          <p:cNvPicPr>
            <a:picLocks noChangeAspect="1" noChangeArrowheads="1"/>
          </p:cNvPicPr>
          <p:nvPr userDrawn="1"/>
        </p:nvPicPr>
        <p:blipFill>
          <a:blip r:embed="rId3" cstate="print">
            <a:lum bright="10000" contrast="10000"/>
          </a:blip>
          <a:srcRect l="25703" t="24266" r="60246" b="54398"/>
          <a:stretch>
            <a:fillRect/>
          </a:stretch>
        </p:blipFill>
        <p:spPr bwMode="auto">
          <a:xfrm>
            <a:off x="7635875" y="-139700"/>
            <a:ext cx="836613" cy="898525"/>
          </a:xfrm>
          <a:prstGeom prst="rect">
            <a:avLst/>
          </a:prstGeom>
          <a:noFill/>
          <a:ln w="9525">
            <a:noFill/>
            <a:miter lim="800000"/>
            <a:headEnd/>
            <a:tailEnd/>
          </a:ln>
        </p:spPr>
      </p:pic>
      <p:pic>
        <p:nvPicPr>
          <p:cNvPr id="6" name="Picture 2" descr="C:\Users\d-edit20a\Desktop\PPT素材\背景\d61d4ef60cf51a7e62e1f8c481a138ba.png"/>
          <p:cNvPicPr>
            <a:picLocks noChangeAspect="1" noChangeArrowheads="1"/>
          </p:cNvPicPr>
          <p:nvPr userDrawn="1"/>
        </p:nvPicPr>
        <p:blipFill>
          <a:blip r:embed="rId3" cstate="print">
            <a:lum bright="10000" contrast="10000"/>
          </a:blip>
          <a:srcRect l="2974" t="47704" r="79131" b="32915"/>
          <a:stretch>
            <a:fillRect/>
          </a:stretch>
        </p:blipFill>
        <p:spPr bwMode="auto">
          <a:xfrm>
            <a:off x="5565775" y="0"/>
            <a:ext cx="866775" cy="665163"/>
          </a:xfrm>
          <a:prstGeom prst="rect">
            <a:avLst/>
          </a:prstGeom>
          <a:noFill/>
          <a:ln w="9525">
            <a:noFill/>
            <a:miter lim="800000"/>
            <a:headEnd/>
            <a:tailEnd/>
          </a:ln>
        </p:spPr>
      </p:pic>
      <p:pic>
        <p:nvPicPr>
          <p:cNvPr id="7" name="Picture 2" descr="C:\Users\d-edit20a\Desktop\PPT素材\背景\d61d4ef60cf51a7e62e1f8c481a138ba.png"/>
          <p:cNvPicPr>
            <a:picLocks noChangeAspect="1" noChangeArrowheads="1"/>
          </p:cNvPicPr>
          <p:nvPr userDrawn="1"/>
        </p:nvPicPr>
        <p:blipFill>
          <a:blip r:embed="rId3" cstate="print">
            <a:lum bright="10000" contrast="10000"/>
          </a:blip>
          <a:srcRect l="74728" t="32603" r="5832" b="50870"/>
          <a:stretch>
            <a:fillRect/>
          </a:stretch>
        </p:blipFill>
        <p:spPr bwMode="auto">
          <a:xfrm>
            <a:off x="8239125" y="385763"/>
            <a:ext cx="904875" cy="542925"/>
          </a:xfrm>
          <a:prstGeom prst="rect">
            <a:avLst/>
          </a:prstGeom>
          <a:noFill/>
          <a:ln w="9525">
            <a:noFill/>
            <a:miter lim="800000"/>
            <a:headEnd/>
            <a:tailEnd/>
          </a:ln>
        </p:spPr>
      </p:pic>
      <p:pic>
        <p:nvPicPr>
          <p:cNvPr id="8" name="Picture 2" descr="C:\Users\d-edit20a\Desktop\PPT素材\背景\d61d4ef60cf51a7e62e1f8c481a138ba.png"/>
          <p:cNvPicPr>
            <a:picLocks noChangeAspect="1" noChangeArrowheads="1"/>
          </p:cNvPicPr>
          <p:nvPr userDrawn="1"/>
        </p:nvPicPr>
        <p:blipFill>
          <a:blip r:embed="rId3" cstate="print">
            <a:lum bright="10000" contrast="10000"/>
          </a:blip>
          <a:srcRect l="45119" t="67886" r="34267" b="14578"/>
          <a:stretch>
            <a:fillRect/>
          </a:stretch>
        </p:blipFill>
        <p:spPr bwMode="auto">
          <a:xfrm>
            <a:off x="6516688" y="161925"/>
            <a:ext cx="1055687" cy="636588"/>
          </a:xfrm>
          <a:prstGeom prst="rect">
            <a:avLst/>
          </a:prstGeom>
          <a:noFill/>
          <a:ln w="9525">
            <a:noFill/>
            <a:miter lim="800000"/>
            <a:headEnd/>
            <a:tailEnd/>
          </a:ln>
        </p:spPr>
      </p:pic>
      <p:sp>
        <p:nvSpPr>
          <p:cNvPr id="9" name="Date Placeholder 3"/>
          <p:cNvSpPr>
            <a:spLocks noGrp="1"/>
          </p:cNvSpPr>
          <p:nvPr>
            <p:ph type="dt" sz="half" idx="10"/>
          </p:nvPr>
        </p:nvSpPr>
        <p:spPr/>
        <p:txBody>
          <a:bodyPr/>
          <a:lstStyle>
            <a:lvl1pPr>
              <a:defRPr/>
            </a:lvl1pPr>
          </a:lstStyle>
          <a:p>
            <a:pPr>
              <a:defRPr/>
            </a:pPr>
            <a:fld id="{06FC3DA3-3622-4B45-8A1F-3F4385091A8B}" type="datetimeFigureOut">
              <a:rPr lang="zh-TW" altLang="en-US"/>
              <a:pPr>
                <a:defRPr/>
              </a:pPr>
              <a:t>2019/10/30</a:t>
            </a:fld>
            <a:endParaRPr lang="zh-TW" altLang="en-US"/>
          </a:p>
        </p:txBody>
      </p:sp>
      <p:sp>
        <p:nvSpPr>
          <p:cNvPr id="10" name="Footer Placeholder 4"/>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100C3E45-4582-4EE8-8ABC-1AE12D76A900}" type="slidenum">
              <a:rPr lang="zh-TW" altLang="en-US"/>
              <a:pPr>
                <a:defRPr/>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標題及內容">
    <p:spTree>
      <p:nvGrpSpPr>
        <p:cNvPr id="1" name=""/>
        <p:cNvGrpSpPr/>
        <p:nvPr/>
      </p:nvGrpSpPr>
      <p:grpSpPr>
        <a:xfrm>
          <a:off x="0" y="0"/>
          <a:ext cx="0" cy="0"/>
          <a:chOff x="0" y="0"/>
          <a:chExt cx="0" cy="0"/>
        </a:xfrm>
      </p:grpSpPr>
      <p:pic>
        <p:nvPicPr>
          <p:cNvPr id="4" name="Picture 2" descr="C:\Users\d-edit20a\Desktop\PPT素材\邊框便籤素材\888f3a25800bc02975e6b5cb95bf278b.png"/>
          <p:cNvPicPr>
            <a:picLocks noChangeAspect="1" noChangeArrowheads="1"/>
          </p:cNvPicPr>
          <p:nvPr userDrawn="1"/>
        </p:nvPicPr>
        <p:blipFill>
          <a:blip r:embed="rId2" cstate="print"/>
          <a:srcRect r="1430" b="87112"/>
          <a:stretch>
            <a:fillRect/>
          </a:stretch>
        </p:blipFill>
        <p:spPr bwMode="auto">
          <a:xfrm>
            <a:off x="0" y="6162675"/>
            <a:ext cx="9144000" cy="695325"/>
          </a:xfrm>
          <a:prstGeom prst="rect">
            <a:avLst/>
          </a:prstGeom>
          <a:noFill/>
          <a:ln w="9525">
            <a:noFill/>
            <a:miter lim="800000"/>
            <a:headEnd/>
            <a:tailEnd/>
          </a:ln>
        </p:spPr>
      </p:pic>
      <p:pic>
        <p:nvPicPr>
          <p:cNvPr id="5" name="圖片 7" descr="91d4279ac53ddfd9b7e62b744247e0ad.png"/>
          <p:cNvPicPr>
            <a:picLocks noChangeAspect="1"/>
          </p:cNvPicPr>
          <p:nvPr userDrawn="1"/>
        </p:nvPicPr>
        <p:blipFill>
          <a:blip r:embed="rId3" cstate="print">
            <a:clrChange>
              <a:clrFrom>
                <a:srgbClr val="FFFFFF"/>
              </a:clrFrom>
              <a:clrTo>
                <a:srgbClr val="FFFFFF">
                  <a:alpha val="0"/>
                </a:srgbClr>
              </a:clrTo>
            </a:clrChange>
          </a:blip>
          <a:srcRect l="8437" t="11285" r="1866" b="1733"/>
          <a:stretch>
            <a:fillRect/>
          </a:stretch>
        </p:blipFill>
        <p:spPr bwMode="auto">
          <a:xfrm>
            <a:off x="0" y="0"/>
            <a:ext cx="2525713" cy="1208088"/>
          </a:xfrm>
          <a:prstGeom prst="rect">
            <a:avLst/>
          </a:prstGeom>
          <a:noFill/>
          <a:ln w="9525">
            <a:noFill/>
            <a:miter lim="800000"/>
            <a:headEnd/>
            <a:tailEnd/>
          </a:ln>
        </p:spPr>
      </p:pic>
      <p:sp>
        <p:nvSpPr>
          <p:cNvPr id="3" name="Content Placeholder 2"/>
          <p:cNvSpPr>
            <a:spLocks noGrp="1"/>
          </p:cNvSpPr>
          <p:nvPr>
            <p:ph idx="1"/>
          </p:nvPr>
        </p:nvSpPr>
        <p:spPr>
          <a:xfrm>
            <a:off x="457200" y="1340768"/>
            <a:ext cx="8229600" cy="478539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3"/>
          <p:cNvSpPr>
            <a:spLocks noGrp="1"/>
          </p:cNvSpPr>
          <p:nvPr>
            <p:ph type="dt" sz="half" idx="10"/>
          </p:nvPr>
        </p:nvSpPr>
        <p:spPr/>
        <p:txBody>
          <a:bodyPr/>
          <a:lstStyle>
            <a:lvl1pPr>
              <a:defRPr/>
            </a:lvl1pPr>
          </a:lstStyle>
          <a:p>
            <a:pPr>
              <a:defRPr/>
            </a:pPr>
            <a:fld id="{12E9B36B-92C0-4FDA-AF1B-7AD60ECDFE8A}" type="datetimeFigureOut">
              <a:rPr lang="zh-TW" altLang="en-US"/>
              <a:pPr>
                <a:defRPr/>
              </a:pPr>
              <a:t>2019/10/30</a:t>
            </a:fld>
            <a:endParaRPr lang="zh-TW" altLang="en-US"/>
          </a:p>
        </p:txBody>
      </p:sp>
      <p:sp>
        <p:nvSpPr>
          <p:cNvPr id="7" name="Footer Placeholder 4"/>
          <p:cNvSpPr>
            <a:spLocks noGrp="1"/>
          </p:cNvSpPr>
          <p:nvPr>
            <p:ph type="ftr" sz="quarter" idx="11"/>
          </p:nvPr>
        </p:nvSpPr>
        <p:spPr/>
        <p:txBody>
          <a:bodyPr/>
          <a:lstStyle>
            <a:lvl1pPr>
              <a:defRPr/>
            </a:lvl1pPr>
          </a:lstStyle>
          <a:p>
            <a:pPr>
              <a:defRPr/>
            </a:pPr>
            <a:endParaRPr lang="zh-TW" altLang="en-US"/>
          </a:p>
        </p:txBody>
      </p:sp>
      <p:sp>
        <p:nvSpPr>
          <p:cNvPr id="8" name="Slide Number Placeholder 5"/>
          <p:cNvSpPr>
            <a:spLocks noGrp="1"/>
          </p:cNvSpPr>
          <p:nvPr>
            <p:ph type="sldNum" sz="quarter" idx="12"/>
          </p:nvPr>
        </p:nvSpPr>
        <p:spPr/>
        <p:txBody>
          <a:bodyPr/>
          <a:lstStyle>
            <a:lvl1pPr>
              <a:defRPr/>
            </a:lvl1pPr>
          </a:lstStyle>
          <a:p>
            <a:pPr>
              <a:defRPr/>
            </a:pPr>
            <a:fld id="{47B96E83-B898-4C7E-B9AA-F0BCA5338071}" type="slidenum">
              <a:rPr lang="zh-TW" altLang="en-US"/>
              <a:pPr>
                <a:defRPr/>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標題及內容">
    <p:spTree>
      <p:nvGrpSpPr>
        <p:cNvPr id="1" name=""/>
        <p:cNvGrpSpPr/>
        <p:nvPr/>
      </p:nvGrpSpPr>
      <p:grpSpPr>
        <a:xfrm>
          <a:off x="0" y="0"/>
          <a:ext cx="0" cy="0"/>
          <a:chOff x="0" y="0"/>
          <a:chExt cx="0" cy="0"/>
        </a:xfrm>
      </p:grpSpPr>
      <p:pic>
        <p:nvPicPr>
          <p:cNvPr id="4" name="Picture 2" descr="C:\Users\d-edit20a\Desktop\PPT素材\邊框便籤素材\888f3a25800bc02975e6b5cb95bf278b.png"/>
          <p:cNvPicPr>
            <a:picLocks noChangeAspect="1" noChangeArrowheads="1"/>
          </p:cNvPicPr>
          <p:nvPr userDrawn="1"/>
        </p:nvPicPr>
        <p:blipFill>
          <a:blip r:embed="rId2" cstate="print"/>
          <a:srcRect r="1430" b="87112"/>
          <a:stretch>
            <a:fillRect/>
          </a:stretch>
        </p:blipFill>
        <p:spPr bwMode="auto">
          <a:xfrm>
            <a:off x="0" y="6162675"/>
            <a:ext cx="9144000" cy="695325"/>
          </a:xfrm>
          <a:prstGeom prst="rect">
            <a:avLst/>
          </a:prstGeom>
          <a:noFill/>
          <a:ln w="9525">
            <a:noFill/>
            <a:miter lim="800000"/>
            <a:headEnd/>
            <a:tailEnd/>
          </a:ln>
        </p:spPr>
      </p:pic>
      <p:sp>
        <p:nvSpPr>
          <p:cNvPr id="3" name="Content Placeholder 2"/>
          <p:cNvSpPr>
            <a:spLocks noGrp="1"/>
          </p:cNvSpPr>
          <p:nvPr>
            <p:ph idx="1"/>
          </p:nvPr>
        </p:nvSpPr>
        <p:spPr>
          <a:xfrm>
            <a:off x="628650" y="598714"/>
            <a:ext cx="7886700" cy="557825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86DBD676-B2C2-4238-AC0D-5C9E63A1EA27}" type="datetimeFigureOut">
              <a:rPr lang="zh-TW" altLang="en-US"/>
              <a:pPr>
                <a:defRPr/>
              </a:pPr>
              <a:t>2019/10/30</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8B5FAAEB-A548-4A60-86CC-B44667292A1E}"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3_標題及內容">
    <p:spTree>
      <p:nvGrpSpPr>
        <p:cNvPr id="1" name=""/>
        <p:cNvGrpSpPr/>
        <p:nvPr/>
      </p:nvGrpSpPr>
      <p:grpSpPr>
        <a:xfrm>
          <a:off x="0" y="0"/>
          <a:ext cx="0" cy="0"/>
          <a:chOff x="0" y="0"/>
          <a:chExt cx="0" cy="0"/>
        </a:xfrm>
      </p:grpSpPr>
      <p:pic>
        <p:nvPicPr>
          <p:cNvPr id="4" name="圖片 6" descr="2c17936bdc995a1a5c18666b2784337f.png"/>
          <p:cNvPicPr>
            <a:picLocks noChangeAspect="1"/>
          </p:cNvPicPr>
          <p:nvPr userDrawn="1"/>
        </p:nvPicPr>
        <p:blipFill>
          <a:blip r:embed="rId2" cstate="print">
            <a:grayscl/>
          </a:blip>
          <a:srcRect l="33556" t="68089" r="50359" b="12830"/>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895802E9-8620-411D-8222-5B25B643597C}" type="datetimeFigureOut">
              <a:rPr lang="zh-TW" altLang="en-US"/>
              <a:pPr>
                <a:defRPr/>
              </a:pPr>
              <a:t>2019/10/30</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45F2B5C1-2FA2-4CF5-8B4B-0DC51826B953}"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內文投影片">
    <p:spTree>
      <p:nvGrpSpPr>
        <p:cNvPr id="1" name=""/>
        <p:cNvGrpSpPr/>
        <p:nvPr/>
      </p:nvGrpSpPr>
      <p:grpSpPr>
        <a:xfrm>
          <a:off x="0" y="0"/>
          <a:ext cx="0" cy="0"/>
          <a:chOff x="0" y="0"/>
          <a:chExt cx="0" cy="0"/>
        </a:xfrm>
      </p:grpSpPr>
      <p:pic>
        <p:nvPicPr>
          <p:cNvPr id="4" name="Picture 2" descr="E:\Work\ppt新底板\公民與社會底板-冊章目次第二冊.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0" y="0"/>
            <a:ext cx="8229600" cy="764704"/>
          </a:xfrm>
        </p:spPr>
        <p:txBody>
          <a:bodyPr anchor="t"/>
          <a:lstStyle>
            <a:lvl1pPr algn="l">
              <a:defRPr>
                <a:solidFill>
                  <a:srgbClr val="FFFF00"/>
                </a:solidFill>
              </a:defRPr>
            </a:lvl1pPr>
          </a:lstStyle>
          <a:p>
            <a:r>
              <a:rPr lang="zh-TW" altLang="en-US" smtClean="0"/>
              <a:t>按一下以編輯母片標題樣式</a:t>
            </a:r>
            <a:endParaRPr lang="zh-TW" altLang="en-US" dirty="0"/>
          </a:p>
        </p:txBody>
      </p:sp>
      <p:sp>
        <p:nvSpPr>
          <p:cNvPr id="8" name="內容版面配置區 7"/>
          <p:cNvSpPr>
            <a:spLocks noGrp="1"/>
          </p:cNvSpPr>
          <p:nvPr>
            <p:ph sz="quarter" idx="13"/>
          </p:nvPr>
        </p:nvSpPr>
        <p:spPr>
          <a:xfrm>
            <a:off x="251520" y="980728"/>
            <a:ext cx="8351838" cy="4897437"/>
          </a:xfrm>
        </p:spPr>
        <p:txBody>
          <a:bodyPr/>
          <a:lstStyle>
            <a:lvl1pPr eaLnBrk="1" hangingPunct="1">
              <a:defRPr sz="3200">
                <a:solidFill>
                  <a:schemeClr val="tx1"/>
                </a:solidFill>
              </a:defRPr>
            </a:lvl1pPr>
            <a:lvl2pPr>
              <a:defRPr sz="3200"/>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2"/>
          <p:cNvSpPr>
            <a:spLocks noGrp="1"/>
          </p:cNvSpPr>
          <p:nvPr>
            <p:ph type="dt" sz="half" idx="14"/>
          </p:nvPr>
        </p:nvSpPr>
        <p:spPr/>
        <p:txBody>
          <a:bodyPr/>
          <a:lstStyle>
            <a:lvl1pPr>
              <a:defRPr/>
            </a:lvl1pPr>
          </a:lstStyle>
          <a:p>
            <a:pPr>
              <a:defRPr/>
            </a:pPr>
            <a:fld id="{CF7C3F4F-47F9-4A41-863D-FB42A437970B}" type="datetime1">
              <a:rPr lang="zh-TW" altLang="en-US"/>
              <a:pPr>
                <a:defRPr/>
              </a:pPr>
              <a:t>2019/10/30</a:t>
            </a:fld>
            <a:endParaRPr lang="zh-TW" altLang="en-US"/>
          </a:p>
        </p:txBody>
      </p:sp>
      <p:sp>
        <p:nvSpPr>
          <p:cNvPr id="6" name="頁尾版面配置區 3"/>
          <p:cNvSpPr>
            <a:spLocks noGrp="1"/>
          </p:cNvSpPr>
          <p:nvPr>
            <p:ph type="ftr" sz="quarter" idx="15"/>
          </p:nvPr>
        </p:nvSpPr>
        <p:spPr/>
        <p:txBody>
          <a:bodyPr/>
          <a:lstStyle>
            <a:lvl1pPr>
              <a:defRPr/>
            </a:lvl1pPr>
          </a:lstStyle>
          <a:p>
            <a:pPr>
              <a:defRPr/>
            </a:pPr>
            <a:endParaRPr lang="zh-TW" altLang="en-US"/>
          </a:p>
        </p:txBody>
      </p:sp>
      <p:sp>
        <p:nvSpPr>
          <p:cNvPr id="7" name="投影片編號版面配置區 4"/>
          <p:cNvSpPr>
            <a:spLocks noGrp="1"/>
          </p:cNvSpPr>
          <p:nvPr>
            <p:ph type="sldNum" sz="quarter" idx="16"/>
          </p:nvPr>
        </p:nvSpPr>
        <p:spPr/>
        <p:txBody>
          <a:bodyPr/>
          <a:lstStyle>
            <a:lvl1pPr>
              <a:defRPr/>
            </a:lvl1pPr>
          </a:lstStyle>
          <a:p>
            <a:pPr>
              <a:defRPr/>
            </a:pPr>
            <a:fld id="{6C66A0B7-160A-4EAE-B507-65245EC3DEA1}"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小辭典">
    <p:spTree>
      <p:nvGrpSpPr>
        <p:cNvPr id="1" name=""/>
        <p:cNvGrpSpPr/>
        <p:nvPr/>
      </p:nvGrpSpPr>
      <p:grpSpPr>
        <a:xfrm>
          <a:off x="0" y="0"/>
          <a:ext cx="0" cy="0"/>
          <a:chOff x="0" y="0"/>
          <a:chExt cx="0" cy="0"/>
        </a:xfrm>
      </p:grpSpPr>
      <p:pic>
        <p:nvPicPr>
          <p:cNvPr id="4" name="Picture 2" descr="E:\Work\ppt新底板\公民與社會底板-冊章目次第二冊.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 descr="E:\Work\103下新icon\小辭典.png"/>
          <p:cNvPicPr>
            <a:picLocks noChangeAspect="1" noChangeArrowheads="1"/>
          </p:cNvPicPr>
          <p:nvPr userDrawn="1"/>
        </p:nvPicPr>
        <p:blipFill>
          <a:blip r:embed="rId3"/>
          <a:srcRect/>
          <a:stretch>
            <a:fillRect/>
          </a:stretch>
        </p:blipFill>
        <p:spPr bwMode="auto">
          <a:xfrm>
            <a:off x="-396875" y="-336550"/>
            <a:ext cx="3313113" cy="1403350"/>
          </a:xfrm>
          <a:prstGeom prst="rect">
            <a:avLst/>
          </a:prstGeom>
          <a:noFill/>
          <a:ln w="9525">
            <a:noFill/>
            <a:miter lim="800000"/>
            <a:headEnd/>
            <a:tailEnd/>
          </a:ln>
        </p:spPr>
      </p:pic>
      <p:sp>
        <p:nvSpPr>
          <p:cNvPr id="2" name="標題 1"/>
          <p:cNvSpPr>
            <a:spLocks noGrp="1"/>
          </p:cNvSpPr>
          <p:nvPr>
            <p:ph type="title"/>
          </p:nvPr>
        </p:nvSpPr>
        <p:spPr>
          <a:xfrm>
            <a:off x="2555776" y="0"/>
            <a:ext cx="4968552" cy="692696"/>
          </a:xfrm>
        </p:spPr>
        <p:txBody>
          <a:bodyPr anchor="t"/>
          <a:lstStyle>
            <a:lvl1pPr algn="l">
              <a:defRPr lang="zh-TW" altLang="en-US" sz="4400" kern="1200" dirty="0">
                <a:solidFill>
                  <a:srgbClr val="FFFF00"/>
                </a:solidFill>
                <a:latin typeface="標楷體" pitchFamily="65" charset="-120"/>
                <a:ea typeface="標楷體" pitchFamily="65" charset="-120"/>
                <a:cs typeface="+mj-cs"/>
              </a:defRPr>
            </a:lvl1pPr>
          </a:lstStyle>
          <a:p>
            <a:r>
              <a:rPr lang="zh-TW" altLang="en-US" dirty="0" smtClean="0"/>
              <a:t>按一下以編輯母片標題樣式</a:t>
            </a:r>
            <a:endParaRPr lang="zh-TW" altLang="en-US" dirty="0"/>
          </a:p>
        </p:txBody>
      </p:sp>
      <p:sp>
        <p:nvSpPr>
          <p:cNvPr id="8" name="文字版面配置區 7"/>
          <p:cNvSpPr>
            <a:spLocks noGrp="1"/>
          </p:cNvSpPr>
          <p:nvPr>
            <p:ph type="body" sz="quarter" idx="13"/>
          </p:nvPr>
        </p:nvSpPr>
        <p:spPr>
          <a:xfrm>
            <a:off x="395288" y="1052513"/>
            <a:ext cx="8280400" cy="4968875"/>
          </a:xfrm>
        </p:spPr>
        <p:txBody>
          <a:bodyPr/>
          <a:lstStyle>
            <a:lvl1pPr marL="342900" indent="-342900" algn="l" rtl="0" eaLnBrk="1" fontAlgn="base" hangingPunct="1">
              <a:lnSpc>
                <a:spcPct val="110000"/>
              </a:lnSpc>
              <a:spcBef>
                <a:spcPct val="20000"/>
              </a:spcBef>
              <a:spcAft>
                <a:spcPct val="0"/>
              </a:spcAft>
              <a:buFont typeface="Arial" charset="0"/>
              <a:buChar char="•"/>
              <a:defRPr lang="zh-TW" altLang="en-US" sz="3200" kern="1200" dirty="0" smtClean="0">
                <a:solidFill>
                  <a:schemeClr val="tx1"/>
                </a:solidFill>
                <a:latin typeface="標楷體" pitchFamily="65" charset="-120"/>
                <a:ea typeface="標楷體" pitchFamily="65" charset="-120"/>
                <a:cs typeface="+mn-cs"/>
              </a:defRPr>
            </a:lvl1pPr>
            <a:lvl2pPr>
              <a:defRPr sz="3200">
                <a:latin typeface="標楷體" pitchFamily="65" charset="-120"/>
                <a:ea typeface="標楷體" pitchFamily="65" charset="-120"/>
              </a:defRPr>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日期版面配置區 2"/>
          <p:cNvSpPr>
            <a:spLocks noGrp="1"/>
          </p:cNvSpPr>
          <p:nvPr>
            <p:ph type="dt" sz="half" idx="14"/>
          </p:nvPr>
        </p:nvSpPr>
        <p:spPr/>
        <p:txBody>
          <a:bodyPr/>
          <a:lstStyle>
            <a:lvl1pPr>
              <a:defRPr/>
            </a:lvl1pPr>
          </a:lstStyle>
          <a:p>
            <a:pPr>
              <a:defRPr/>
            </a:pPr>
            <a:fld id="{3AF85150-90F2-400E-B53F-E50E2E9C4A6A}" type="datetime1">
              <a:rPr lang="zh-TW" altLang="en-US"/>
              <a:pPr>
                <a:defRPr/>
              </a:pPr>
              <a:t>2019/10/30</a:t>
            </a:fld>
            <a:endParaRPr lang="zh-TW" altLang="en-US"/>
          </a:p>
        </p:txBody>
      </p:sp>
      <p:sp>
        <p:nvSpPr>
          <p:cNvPr id="7" name="頁尾版面配置區 3"/>
          <p:cNvSpPr>
            <a:spLocks noGrp="1"/>
          </p:cNvSpPr>
          <p:nvPr>
            <p:ph type="ftr" sz="quarter" idx="15"/>
          </p:nvPr>
        </p:nvSpPr>
        <p:spPr/>
        <p:txBody>
          <a:bodyPr/>
          <a:lstStyle>
            <a:lvl1pPr>
              <a:defRPr/>
            </a:lvl1pPr>
          </a:lstStyle>
          <a:p>
            <a:pPr>
              <a:defRPr/>
            </a:pPr>
            <a:endParaRPr lang="zh-TW" altLang="en-US"/>
          </a:p>
        </p:txBody>
      </p:sp>
      <p:sp>
        <p:nvSpPr>
          <p:cNvPr id="9" name="投影片編號版面配置區 4"/>
          <p:cNvSpPr>
            <a:spLocks noGrp="1"/>
          </p:cNvSpPr>
          <p:nvPr>
            <p:ph type="sldNum" sz="quarter" idx="16"/>
          </p:nvPr>
        </p:nvSpPr>
        <p:spPr/>
        <p:txBody>
          <a:bodyPr/>
          <a:lstStyle>
            <a:lvl1pPr>
              <a:defRPr/>
            </a:lvl1pPr>
          </a:lstStyle>
          <a:p>
            <a:pPr>
              <a:defRPr/>
            </a:pPr>
            <a:fld id="{287B0BF0-F712-4FAD-8164-1B0681382416}"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重點提要">
    <p:spTree>
      <p:nvGrpSpPr>
        <p:cNvPr id="1" name=""/>
        <p:cNvGrpSpPr/>
        <p:nvPr/>
      </p:nvGrpSpPr>
      <p:grpSpPr>
        <a:xfrm>
          <a:off x="0" y="0"/>
          <a:ext cx="0" cy="0"/>
          <a:chOff x="0" y="0"/>
          <a:chExt cx="0" cy="0"/>
        </a:xfrm>
      </p:grpSpPr>
      <p:pic>
        <p:nvPicPr>
          <p:cNvPr id="4" name="Picture 2" descr="E:\Work\ppt新底板\公民與社會底板-冊章目次第二冊.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 descr="E:\Work\103下新icon\重點提要.png"/>
          <p:cNvPicPr>
            <a:picLocks noChangeAspect="1" noChangeArrowheads="1"/>
          </p:cNvPicPr>
          <p:nvPr/>
        </p:nvPicPr>
        <p:blipFill>
          <a:blip r:embed="rId3"/>
          <a:srcRect/>
          <a:stretch>
            <a:fillRect/>
          </a:stretch>
        </p:blipFill>
        <p:spPr bwMode="auto">
          <a:xfrm>
            <a:off x="-568325" y="-430213"/>
            <a:ext cx="3700463" cy="1566863"/>
          </a:xfrm>
          <a:prstGeom prst="rect">
            <a:avLst/>
          </a:prstGeom>
          <a:noFill/>
          <a:ln w="9525">
            <a:noFill/>
            <a:miter lim="800000"/>
            <a:headEnd/>
            <a:tailEnd/>
          </a:ln>
        </p:spPr>
      </p:pic>
      <p:sp>
        <p:nvSpPr>
          <p:cNvPr id="2" name="標題 1"/>
          <p:cNvSpPr>
            <a:spLocks noGrp="1"/>
          </p:cNvSpPr>
          <p:nvPr>
            <p:ph type="title"/>
          </p:nvPr>
        </p:nvSpPr>
        <p:spPr>
          <a:xfrm>
            <a:off x="2555776" y="0"/>
            <a:ext cx="5256584" cy="764704"/>
          </a:xfrm>
        </p:spPr>
        <p:txBody>
          <a:bodyPr/>
          <a:lstStyle>
            <a:lvl1pPr algn="l">
              <a:defRPr>
                <a:solidFill>
                  <a:srgbClr val="FFFF00"/>
                </a:solidFill>
              </a:defRPr>
            </a:lvl1pPr>
          </a:lstStyle>
          <a:p>
            <a:r>
              <a:rPr lang="zh-TW" altLang="en-US" dirty="0" smtClean="0"/>
              <a:t>按一下以編輯母片標題樣式</a:t>
            </a:r>
            <a:endParaRPr lang="zh-TW" altLang="en-US" dirty="0"/>
          </a:p>
        </p:txBody>
      </p:sp>
      <p:sp>
        <p:nvSpPr>
          <p:cNvPr id="10" name="內容版面配置區 8"/>
          <p:cNvSpPr>
            <a:spLocks noGrp="1"/>
          </p:cNvSpPr>
          <p:nvPr>
            <p:ph sz="quarter" idx="13"/>
          </p:nvPr>
        </p:nvSpPr>
        <p:spPr>
          <a:xfrm>
            <a:off x="323850" y="1052513"/>
            <a:ext cx="8496300" cy="4824412"/>
          </a:xfrm>
        </p:spPr>
        <p:txBody>
          <a:bodyPr/>
          <a:lstStyle>
            <a:lvl1pPr marL="360363" indent="-360363" algn="just" eaLnBrk="1" hangingPunct="1">
              <a:spcBef>
                <a:spcPct val="0"/>
              </a:spcBef>
              <a:buFontTx/>
              <a:buChar char="•"/>
              <a:defRPr lang="zh-TW" altLang="en-US" sz="3200" kern="1200" dirty="0" smtClean="0">
                <a:solidFill>
                  <a:schemeClr val="tx1"/>
                </a:solidFill>
                <a:latin typeface="標楷體" pitchFamily="65" charset="-120"/>
                <a:ea typeface="標楷體" pitchFamily="65" charset="-120"/>
                <a:cs typeface="+mn-cs"/>
              </a:defRPr>
            </a:lvl1pPr>
            <a:lvl2pPr>
              <a:defRPr sz="3200"/>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日期版面配置區 2"/>
          <p:cNvSpPr>
            <a:spLocks noGrp="1"/>
          </p:cNvSpPr>
          <p:nvPr>
            <p:ph type="dt" sz="half" idx="14"/>
          </p:nvPr>
        </p:nvSpPr>
        <p:spPr/>
        <p:txBody>
          <a:bodyPr/>
          <a:lstStyle>
            <a:lvl1pPr>
              <a:defRPr/>
            </a:lvl1pPr>
          </a:lstStyle>
          <a:p>
            <a:pPr>
              <a:defRPr/>
            </a:pPr>
            <a:fld id="{47434289-2FB3-4930-9942-24F35994C9F3}" type="datetime1">
              <a:rPr lang="zh-TW" altLang="en-US"/>
              <a:pPr>
                <a:defRPr/>
              </a:pPr>
              <a:t>2019/10/30</a:t>
            </a:fld>
            <a:endParaRPr lang="zh-TW" altLang="en-US"/>
          </a:p>
        </p:txBody>
      </p:sp>
      <p:sp>
        <p:nvSpPr>
          <p:cNvPr id="7" name="頁尾版面配置區 3"/>
          <p:cNvSpPr>
            <a:spLocks noGrp="1"/>
          </p:cNvSpPr>
          <p:nvPr>
            <p:ph type="ftr" sz="quarter" idx="15"/>
          </p:nvPr>
        </p:nvSpPr>
        <p:spPr/>
        <p:txBody>
          <a:bodyPr/>
          <a:lstStyle>
            <a:lvl1pPr>
              <a:defRPr/>
            </a:lvl1pPr>
          </a:lstStyle>
          <a:p>
            <a:pPr>
              <a:defRPr/>
            </a:pPr>
            <a:endParaRPr lang="zh-TW" altLang="en-US"/>
          </a:p>
        </p:txBody>
      </p:sp>
      <p:sp>
        <p:nvSpPr>
          <p:cNvPr id="8" name="投影片編號版面配置區 4"/>
          <p:cNvSpPr>
            <a:spLocks noGrp="1"/>
          </p:cNvSpPr>
          <p:nvPr>
            <p:ph type="sldNum" sz="quarter" idx="16"/>
          </p:nvPr>
        </p:nvSpPr>
        <p:spPr/>
        <p:txBody>
          <a:bodyPr/>
          <a:lstStyle>
            <a:lvl1pPr>
              <a:defRPr/>
            </a:lvl1pPr>
          </a:lstStyle>
          <a:p>
            <a:pPr>
              <a:defRPr/>
            </a:pPr>
            <a:fld id="{4A0A5B65-F69A-4541-853B-20584C4FF8D1}"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D1A936A-6A62-4D29-A148-157465DB26A0}" type="datetimeFigureOut">
              <a:rPr lang="zh-TW" altLang="en-US" smtClean="0"/>
              <a:pPr/>
              <a:t>2019/10/30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307369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D1A936A-6A62-4D29-A148-157465DB26A0}" type="datetimeFigureOut">
              <a:rPr lang="zh-TW" altLang="en-US" smtClean="0"/>
              <a:pPr/>
              <a:t>2019/10/30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188032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D1A936A-6A62-4D29-A148-157465DB26A0}" type="datetimeFigureOut">
              <a:rPr lang="zh-TW" altLang="en-US" smtClean="0"/>
              <a:pPr/>
              <a:t>2019/10/30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309692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D1A936A-6A62-4D29-A148-157465DB26A0}" type="datetimeFigureOut">
              <a:rPr lang="zh-TW" altLang="en-US" smtClean="0"/>
              <a:pPr/>
              <a:t>2019/10/30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334132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D1A936A-6A62-4D29-A148-157465DB26A0}" type="datetimeFigureOut">
              <a:rPr lang="zh-TW" altLang="en-US" smtClean="0"/>
              <a:pPr/>
              <a:t>2019/10/30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88153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D1A936A-6A62-4D29-A148-157465DB26A0}" type="datetimeFigureOut">
              <a:rPr lang="zh-TW" altLang="en-US" smtClean="0"/>
              <a:pPr/>
              <a:t>2019/10/30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406712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D1A936A-6A62-4D29-A148-157465DB26A0}" type="datetimeFigureOut">
              <a:rPr lang="zh-TW" altLang="en-US" smtClean="0"/>
              <a:pPr/>
              <a:t>2019/10/30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358376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D1A936A-6A62-4D29-A148-157465DB26A0}" type="datetimeFigureOut">
              <a:rPr lang="zh-TW" altLang="en-US" smtClean="0"/>
              <a:pPr/>
              <a:t>2019/10/30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221154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A936A-6A62-4D29-A148-157465DB26A0}" type="datetimeFigureOut">
              <a:rPr lang="zh-TW" altLang="en-US" smtClean="0"/>
              <a:pPr/>
              <a:t>2019/10/30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AA012-BAC4-4AE6-89B1-F6E986B3D5BB}" type="slidenum">
              <a:rPr lang="zh-TW" altLang="en-US" smtClean="0"/>
              <a:pPr/>
              <a:t>‹#›</a:t>
            </a:fld>
            <a:endParaRPr lang="zh-TW" altLang="en-US"/>
          </a:p>
        </p:txBody>
      </p:sp>
    </p:spTree>
    <p:extLst>
      <p:ext uri="{BB962C8B-B14F-4D97-AF65-F5344CB8AC3E}">
        <p14:creationId xmlns="" xmlns:p14="http://schemas.microsoft.com/office/powerpoint/2010/main" val="4075514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 id="2147483660" r:id="rId14"/>
    <p:sldLayoutId id="2147483661" r:id="rId15"/>
    <p:sldLayoutId id="2147483662" r:id="rId16"/>
    <p:sldLayoutId id="2147483665" r:id="rId17"/>
    <p:sldLayoutId id="2147483666" r:id="rId18"/>
    <p:sldLayoutId id="214748366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2" Type="http://schemas.openxmlformats.org/officeDocument/2006/relationships/hyperlink" Target="https://www.facebook.com/EYECTV/videos/449955855573015/" TargetMode="External"/><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openxmlformats.org/officeDocument/2006/relationships/diagramData" Target="../diagrams/data8.xml"/><Relationship Id="rId11" Type="http://schemas.microsoft.com/office/2007/relationships/diagramDrawing" Target="../diagrams/drawing7.xml"/><Relationship Id="rId5" Type="http://schemas.openxmlformats.org/officeDocument/2006/relationships/diagramColors" Target="../diagrams/colors7.xml"/><Relationship Id="rId10" Type="http://schemas.microsoft.com/office/2007/relationships/diagramDrawing" Target="../diagrams/drawing6.xml"/><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2" Type="http://schemas.openxmlformats.org/officeDocument/2006/relationships/hyperlink" Target="https://www.youtube.com/watch?v=rBINfpvp3uk&amp;index=30&amp;list=PLma6w76A5BjyAr0JhjQl2yznBz1pa2wIW" TargetMode="External"/><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3" Type="http://schemas.openxmlformats.org/officeDocument/2006/relationships/hyperlink" Target="https://theinitium.com/article/20151218-opinion-booklist/" TargetMode="External"/><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134.xml.rels><?xml version="1.0" encoding="UTF-8" standalone="yes"?>
<Relationships xmlns="http://schemas.openxmlformats.org/package/2006/relationships"><Relationship Id="rId3" Type="http://schemas.openxmlformats.org/officeDocument/2006/relationships/hyperlink" Target="http://talk.ltn.com.tw/article/breakingnews/2575383" TargetMode="External"/><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135.xml.rels><?xml version="1.0" encoding="UTF-8" standalone="yes"?>
<Relationships xmlns="http://schemas.openxmlformats.org/package/2006/relationships"><Relationship Id="rId3" Type="http://schemas.openxmlformats.org/officeDocument/2006/relationships/hyperlink" Target="http://t.cn/Eisfdy2" TargetMode="External"/><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U34dS9zVUZI"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voting.taipei/"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image" Target="../media/image2.png"/><Relationship Id="rId2"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slide" Target="slide108.xml"/><Relationship Id="rId4" Type="http://schemas.openxmlformats.org/officeDocument/2006/relationships/slide" Target="slide5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hyperlink" Target="http://www.clhs.tyc.edu.tw/ischool/public/resource_view/open.php?file=a81ee7baa6d5878706915aec917ce3d7.pdf"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8" Type="http://schemas.openxmlformats.org/officeDocument/2006/relationships/hyperlink" Target="https://zh.wikipedia.org/w/index.php?title=%E9%AB%98%E5%BF%A0%E7%BE%A9&amp;action=edit&amp;redlink=1" TargetMode="External"/><Relationship Id="rId13" Type="http://schemas.openxmlformats.org/officeDocument/2006/relationships/hyperlink" Target="https://zh.wikipedia.org/w/index.php?title=%E6%9E%97%E5%BF%97%E5%B1%95&amp;action=edit&amp;redlink=1" TargetMode="External"/><Relationship Id="rId3" Type="http://schemas.openxmlformats.org/officeDocument/2006/relationships/hyperlink" Target="https://zh.wikipedia.org/wiki/%E4%B8%AD%E5%9C%8B%E5%9C%8B%E6%B0%91%E9%BB%A8" TargetMode="External"/><Relationship Id="rId7" Type="http://schemas.openxmlformats.org/officeDocument/2006/relationships/hyperlink" Target="https://zh.wikipedia.org/wiki/%E5%9F%BA%E9%80%B2%E9%BB%A8" TargetMode="External"/><Relationship Id="rId12" Type="http://schemas.openxmlformats.org/officeDocument/2006/relationships/hyperlink" Target="https://zh.wikipedia.org/w/index.php?title=%E9%99%B3%E7%A2%A7%E7%8E%89%EF%BC%88%E6%94%BF%E6%B2%BB%E4%BA%BA%E7%89%A9%EF%BC%89&amp;action=edit&amp;redlink=1" TargetMode="External"/><Relationship Id="rId2" Type="http://schemas.openxmlformats.org/officeDocument/2006/relationships/hyperlink" Target="https://zh.wikipedia.org/w/index.php?title=%E9%BB%83%E4%BF%8A%E5%8B%9D&amp;action=edit&amp;redlink=1" TargetMode="External"/><Relationship Id="rId1" Type="http://schemas.openxmlformats.org/officeDocument/2006/relationships/slideLayout" Target="../slideLayouts/slideLayout17.xml"/><Relationship Id="rId6" Type="http://schemas.openxmlformats.org/officeDocument/2006/relationships/hyperlink" Target="https://zh.wikipedia.org/w/index.php?title=%E7%8E%8B%E5%A7%AC%E6%96%B9&amp;action=edit&amp;redlink=1" TargetMode="External"/><Relationship Id="rId11" Type="http://schemas.openxmlformats.org/officeDocument/2006/relationships/hyperlink" Target="https://zh.wikipedia.org/wiki/%E6%B0%91%E4%B8%BB%E9%80%B2%E6%AD%A5%E9%BB%A8" TargetMode="External"/><Relationship Id="rId5" Type="http://schemas.openxmlformats.org/officeDocument/2006/relationships/hyperlink" Target="https://zh.wikipedia.org/wiki/%E7%84%A1%E9%BB%A8%E7%B1%8D" TargetMode="External"/><Relationship Id="rId15" Type="http://schemas.openxmlformats.org/officeDocument/2006/relationships/hyperlink" Target="https://zh.wikipedia.org/w/index.php?title=%E6%9D%8E%E5%81%89%E6%99%BA&amp;action=edit&amp;redlink=1" TargetMode="External"/><Relationship Id="rId10" Type="http://schemas.openxmlformats.org/officeDocument/2006/relationships/hyperlink" Target="https://zh.wikipedia.org/w/index.php?title=%E6%9E%97%E5%BF%97%E8%81%B0&amp;action=edit&amp;redlink=1" TargetMode="External"/><Relationship Id="rId4" Type="http://schemas.openxmlformats.org/officeDocument/2006/relationships/hyperlink" Target="https://zh.wikipedia.org/w/index.php?title=%E5%BC%B5%E5%AE%B6%E7%9D%BF&amp;action=edit&amp;redlink=1" TargetMode="External"/><Relationship Id="rId9" Type="http://schemas.openxmlformats.org/officeDocument/2006/relationships/hyperlink" Target="https://zh.wikipedia.org/w/index.php?title=%E6%9D%8E%E6%96%87%E4%BF%8A%EF%BC%88%E6%94%BF%E6%B2%BB%E4%BA%BA%E7%89%A9%EF%BC%89&amp;action=edit&amp;redlink=1" TargetMode="External"/><Relationship Id="rId14" Type="http://schemas.openxmlformats.org/officeDocument/2006/relationships/hyperlink" Target="https://zh.wikipedia.org/w/index.php?title=%E7%8E%8B%E6%B8%85%E5%B4%8E&amp;action=edit&amp;redlink=1"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hyperlink" Target="https://www.youtube.com/watch?v=dMNxtaVf7Q4&amp;list=PL5FF795048AE2FE02&amp;index=46" TargetMode="External"/><Relationship Id="rId2" Type="http://schemas.openxmlformats.org/officeDocument/2006/relationships/hyperlink" Target="http://www.youtube.com/watch?v=Oj38o3usTMI" TargetMode="Externa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hyperlink" Target="https://www.youtube.com/watch?v=mCfJW-AAG0k" TargetMode="Externa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aTO61P9sN9w" TargetMode="Externa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hyperlink" Target="http://news.ebc.net.tw/"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3" descr="C:\Users\d-edit20a\Desktop\PPT素材\背景\346952cb3aca2fa3189bf26489a5e947_png.png"/>
          <p:cNvPicPr>
            <a:picLocks noChangeAspect="1" noChangeArrowheads="1"/>
          </p:cNvPicPr>
          <p:nvPr/>
        </p:nvPicPr>
        <p:blipFill>
          <a:blip r:embed="rId3" cstate="print">
            <a:lum bright="10000" contrast="-10000"/>
          </a:blip>
          <a:srcRect l="3349" t="11807" r="4703" b="12315"/>
          <a:stretch>
            <a:fillRect/>
          </a:stretch>
        </p:blipFill>
        <p:spPr bwMode="auto">
          <a:xfrm>
            <a:off x="0" y="0"/>
            <a:ext cx="9144000" cy="6858000"/>
          </a:xfrm>
          <a:prstGeom prst="rect">
            <a:avLst/>
          </a:prstGeom>
          <a:noFill/>
          <a:ln w="9525">
            <a:noFill/>
            <a:miter lim="800000"/>
            <a:headEnd/>
            <a:tailEnd/>
          </a:ln>
        </p:spPr>
      </p:pic>
      <p:pic>
        <p:nvPicPr>
          <p:cNvPr id="6147" name="Picture 2" descr="C:\Users\d-edit20a\Desktop\PPT素材\背景\d61d4ef60cf51a7e62e1f8c481a138ba.png"/>
          <p:cNvPicPr>
            <a:picLocks noChangeAspect="1" noChangeArrowheads="1"/>
          </p:cNvPicPr>
          <p:nvPr/>
        </p:nvPicPr>
        <p:blipFill>
          <a:blip r:embed="rId4" cstate="print">
            <a:lum bright="70000" contrast="-70000"/>
          </a:blip>
          <a:srcRect l="72649" t="5421" r="6795" b="75604"/>
          <a:stretch>
            <a:fillRect/>
          </a:stretch>
        </p:blipFill>
        <p:spPr bwMode="auto">
          <a:xfrm rot="-303321">
            <a:off x="6353175" y="657225"/>
            <a:ext cx="1579563" cy="1031875"/>
          </a:xfrm>
          <a:prstGeom prst="rect">
            <a:avLst/>
          </a:prstGeom>
          <a:noFill/>
          <a:ln w="9525">
            <a:noFill/>
            <a:miter lim="800000"/>
            <a:headEnd/>
            <a:tailEnd/>
          </a:ln>
        </p:spPr>
      </p:pic>
      <p:pic>
        <p:nvPicPr>
          <p:cNvPr id="6148" name="Picture 4" descr="C:\Users\d-edit20a\Desktop\PPT素材\物件素材\birdcage-1436117_1920.png"/>
          <p:cNvPicPr>
            <a:picLocks noChangeAspect="1" noChangeArrowheads="1"/>
          </p:cNvPicPr>
          <p:nvPr/>
        </p:nvPicPr>
        <p:blipFill>
          <a:blip r:embed="rId5" cstate="print">
            <a:lum bright="70000" contrast="-70000"/>
          </a:blip>
          <a:srcRect/>
          <a:stretch>
            <a:fillRect/>
          </a:stretch>
        </p:blipFill>
        <p:spPr bwMode="auto">
          <a:xfrm>
            <a:off x="0" y="285750"/>
            <a:ext cx="2322513" cy="5307013"/>
          </a:xfrm>
          <a:prstGeom prst="rect">
            <a:avLst/>
          </a:prstGeom>
          <a:noFill/>
          <a:ln w="9525">
            <a:noFill/>
            <a:miter lim="800000"/>
            <a:headEnd/>
            <a:tailEnd/>
          </a:ln>
        </p:spPr>
      </p:pic>
      <p:pic>
        <p:nvPicPr>
          <p:cNvPr id="6149" name="Picture 2" descr="C:\Users\d-edit20a\Desktop\PPT素材\背景\d61d4ef60cf51a7e62e1f8c481a138ba.png"/>
          <p:cNvPicPr>
            <a:picLocks noChangeAspect="1" noChangeArrowheads="1"/>
          </p:cNvPicPr>
          <p:nvPr/>
        </p:nvPicPr>
        <p:blipFill>
          <a:blip r:embed="rId4" cstate="print">
            <a:lum bright="70000" contrast="-70000"/>
          </a:blip>
          <a:srcRect l="38780" t="6235" r="38399" b="71834"/>
          <a:stretch>
            <a:fillRect/>
          </a:stretch>
        </p:blipFill>
        <p:spPr bwMode="auto">
          <a:xfrm>
            <a:off x="3005138" y="938213"/>
            <a:ext cx="1555750" cy="1057275"/>
          </a:xfrm>
          <a:prstGeom prst="rect">
            <a:avLst/>
          </a:prstGeom>
          <a:noFill/>
          <a:ln w="9525">
            <a:noFill/>
            <a:miter lim="800000"/>
            <a:headEnd/>
            <a:tailEnd/>
          </a:ln>
        </p:spPr>
      </p:pic>
      <p:pic>
        <p:nvPicPr>
          <p:cNvPr id="6150" name="Picture 2" descr="C:\Users\d-edit20a\Desktop\PPT素材\背景\d61d4ef60cf51a7e62e1f8c481a138ba.png"/>
          <p:cNvPicPr>
            <a:picLocks noChangeAspect="1" noChangeArrowheads="1"/>
          </p:cNvPicPr>
          <p:nvPr/>
        </p:nvPicPr>
        <p:blipFill>
          <a:blip r:embed="rId4" cstate="print">
            <a:lum bright="70000" contrast="-70000"/>
          </a:blip>
          <a:srcRect l="26482" t="27328" r="60278" b="55423"/>
          <a:stretch>
            <a:fillRect/>
          </a:stretch>
        </p:blipFill>
        <p:spPr bwMode="auto">
          <a:xfrm>
            <a:off x="5629275" y="1863725"/>
            <a:ext cx="901700" cy="831850"/>
          </a:xfrm>
          <a:prstGeom prst="rect">
            <a:avLst/>
          </a:prstGeom>
          <a:noFill/>
          <a:ln w="9525">
            <a:noFill/>
            <a:miter lim="800000"/>
            <a:headEnd/>
            <a:tailEnd/>
          </a:ln>
        </p:spPr>
      </p:pic>
      <p:pic>
        <p:nvPicPr>
          <p:cNvPr id="6151" name="Picture 2" descr="C:\Users\d-edit20a\Desktop\PPT素材\背景\d61d4ef60cf51a7e62e1f8c481a138ba.png"/>
          <p:cNvPicPr>
            <a:picLocks noChangeAspect="1" noChangeArrowheads="1"/>
          </p:cNvPicPr>
          <p:nvPr/>
        </p:nvPicPr>
        <p:blipFill>
          <a:blip r:embed="rId4" cstate="print">
            <a:lum bright="70000" contrast="-70000"/>
          </a:blip>
          <a:srcRect l="73573" t="31619" b="51624"/>
          <a:stretch>
            <a:fillRect/>
          </a:stretch>
        </p:blipFill>
        <p:spPr bwMode="auto">
          <a:xfrm>
            <a:off x="3217863" y="4322763"/>
            <a:ext cx="1801812" cy="808037"/>
          </a:xfrm>
          <a:prstGeom prst="rect">
            <a:avLst/>
          </a:prstGeom>
          <a:noFill/>
          <a:ln w="9525">
            <a:noFill/>
            <a:miter lim="800000"/>
            <a:headEnd/>
            <a:tailEnd/>
          </a:ln>
        </p:spPr>
      </p:pic>
      <p:pic>
        <p:nvPicPr>
          <p:cNvPr id="6152" name="Picture 2" descr="C:\Users\d-edit20a\Desktop\PPT素材\背景\d61d4ef60cf51a7e62e1f8c481a138ba.png"/>
          <p:cNvPicPr>
            <a:picLocks noChangeAspect="1" noChangeArrowheads="1"/>
          </p:cNvPicPr>
          <p:nvPr/>
        </p:nvPicPr>
        <p:blipFill>
          <a:blip r:embed="rId4" cstate="print">
            <a:lum bright="70000" contrast="-70000"/>
          </a:blip>
          <a:srcRect l="78307" t="60490" r="3401" b="17824"/>
          <a:stretch>
            <a:fillRect/>
          </a:stretch>
        </p:blipFill>
        <p:spPr bwMode="auto">
          <a:xfrm>
            <a:off x="7897813" y="2255838"/>
            <a:ext cx="1246187" cy="1046162"/>
          </a:xfrm>
          <a:prstGeom prst="rect">
            <a:avLst/>
          </a:prstGeom>
          <a:noFill/>
          <a:ln w="9525">
            <a:noFill/>
            <a:miter lim="800000"/>
            <a:headEnd/>
            <a:tailEnd/>
          </a:ln>
        </p:spPr>
      </p:pic>
      <p:pic>
        <p:nvPicPr>
          <p:cNvPr id="6153" name="Picture 2" descr="C:\Users\d-edit20a\Desktop\PPT素材\背景\d61d4ef60cf51a7e62e1f8c481a138ba.png"/>
          <p:cNvPicPr>
            <a:picLocks noChangeAspect="1" noChangeArrowheads="1"/>
          </p:cNvPicPr>
          <p:nvPr/>
        </p:nvPicPr>
        <p:blipFill>
          <a:blip r:embed="rId4" cstate="print">
            <a:lum bright="70000" contrast="-70000"/>
          </a:blip>
          <a:srcRect l="6181" t="68623" r="75005" b="5257"/>
          <a:stretch>
            <a:fillRect/>
          </a:stretch>
        </p:blipFill>
        <p:spPr bwMode="auto">
          <a:xfrm>
            <a:off x="7326313" y="3811588"/>
            <a:ext cx="1282700" cy="1258887"/>
          </a:xfrm>
          <a:prstGeom prst="rect">
            <a:avLst/>
          </a:prstGeom>
          <a:noFill/>
          <a:ln w="9525">
            <a:noFill/>
            <a:miter lim="800000"/>
            <a:headEnd/>
            <a:tailEnd/>
          </a:ln>
        </p:spPr>
      </p:pic>
      <p:sp>
        <p:nvSpPr>
          <p:cNvPr id="2" name="標題 1">
            <a:extLst>
              <a:ext uri="{FF2B5EF4-FFF2-40B4-BE49-F238E27FC236}"/>
            </a:extLst>
          </p:cNvPr>
          <p:cNvSpPr>
            <a:spLocks noGrp="1"/>
          </p:cNvSpPr>
          <p:nvPr>
            <p:ph type="ctrTitle"/>
          </p:nvPr>
        </p:nvSpPr>
        <p:spPr>
          <a:xfrm>
            <a:off x="1143000" y="2533650"/>
            <a:ext cx="6858000" cy="1790700"/>
          </a:xfrm>
        </p:spPr>
        <p:txBody>
          <a:bodyPr rtlCol="0" anchor="ctr">
            <a:normAutofit/>
          </a:bodyPr>
          <a:lstStyle/>
          <a:p>
            <a:pPr>
              <a:defRPr/>
            </a:pPr>
            <a:r>
              <a:rPr lang="en-US" altLang="zh-TW" sz="5400" b="1" dirty="0">
                <a:latin typeface="微軟正黑體" pitchFamily="34" charset="-120"/>
                <a:ea typeface="微軟正黑體" pitchFamily="34" charset="-120"/>
              </a:rPr>
              <a:t>LESSON </a:t>
            </a:r>
            <a:r>
              <a:rPr lang="en-US" altLang="zh-TW" sz="5400" b="1" dirty="0" smtClean="0">
                <a:latin typeface="微軟正黑體" pitchFamily="34" charset="-120"/>
                <a:ea typeface="微軟正黑體" pitchFamily="34" charset="-120"/>
              </a:rPr>
              <a:t>5</a:t>
            </a:r>
            <a:r>
              <a:rPr lang="en-US" altLang="zh-TW" sz="5400" b="1" dirty="0">
                <a:latin typeface="微軟正黑體" pitchFamily="34" charset="-120"/>
                <a:ea typeface="微軟正黑體" pitchFamily="34" charset="-120"/>
              </a:rPr>
              <a:t/>
            </a:r>
            <a:br>
              <a:rPr lang="en-US" altLang="zh-TW" sz="5400" b="1" dirty="0">
                <a:latin typeface="微軟正黑體" pitchFamily="34" charset="-120"/>
                <a:ea typeface="微軟正黑體" pitchFamily="34" charset="-120"/>
              </a:rPr>
            </a:br>
            <a:r>
              <a:rPr lang="zh-TW" altLang="en-US" sz="5400" b="1" dirty="0" smtClean="0">
                <a:latin typeface="微軟正黑體" pitchFamily="34" charset="-120"/>
                <a:ea typeface="微軟正黑體" pitchFamily="34" charset="-120"/>
              </a:rPr>
              <a:t>民主治理與公民參與</a:t>
            </a:r>
            <a:endParaRPr lang="zh-TW" altLang="en-US" sz="5400" b="1" dirty="0">
              <a:latin typeface="微軟正黑體" pitchFamily="34" charset="-120"/>
              <a:ea typeface="微軟正黑體" pitchFamily="34" charset="-120"/>
            </a:endParaRPr>
          </a:p>
        </p:txBody>
      </p:sp>
      <p:sp>
        <p:nvSpPr>
          <p:cNvPr id="12" name="框架 11"/>
          <p:cNvSpPr/>
          <p:nvPr/>
        </p:nvSpPr>
        <p:spPr>
          <a:xfrm>
            <a:off x="1118937" y="1010652"/>
            <a:ext cx="7327231" cy="4680285"/>
          </a:xfrm>
          <a:prstGeom prst="frame">
            <a:avLst>
              <a:gd name="adj1" fmla="val 4995"/>
            </a:avLst>
          </a:prstGeom>
          <a:solidFill>
            <a:schemeClr val="bg1"/>
          </a:solidFill>
          <a:ln>
            <a:solidFill>
              <a:srgbClr val="99CCFF"/>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標題 1"/>
          <p:cNvSpPr>
            <a:spLocks noGrp="1"/>
          </p:cNvSpPr>
          <p:nvPr>
            <p:ph type="title"/>
          </p:nvPr>
        </p:nvSpPr>
        <p:spPr>
          <a:xfrm>
            <a:off x="2555875" y="0"/>
            <a:ext cx="5256213" cy="765175"/>
          </a:xfrm>
        </p:spPr>
        <p:txBody>
          <a:bodyPr/>
          <a:lstStyle/>
          <a:p>
            <a:pPr algn="l" eaLnBrk="1" hangingPunct="1"/>
            <a:r>
              <a:rPr lang="zh-TW" altLang="en-US" smtClean="0"/>
              <a:t>小政府與大政府</a:t>
            </a:r>
          </a:p>
        </p:txBody>
      </p:sp>
      <p:sp>
        <p:nvSpPr>
          <p:cNvPr id="21507" name="投影片編號版面配置區 1"/>
          <p:cNvSpPr>
            <a:spLocks noGrp="1"/>
          </p:cNvSpPr>
          <p:nvPr>
            <p:ph type="sldNum" sz="quarter" idx="16"/>
          </p:nvPr>
        </p:nvSpPr>
        <p:spPr bwMode="auto">
          <a:noFill/>
          <a:ln>
            <a:miter lim="800000"/>
            <a:headEnd/>
            <a:tailEnd/>
          </a:ln>
        </p:spPr>
        <p:txBody>
          <a:bodyPr/>
          <a:lstStyle/>
          <a:p>
            <a:fld id="{20C4525D-21FA-4E5A-AA40-7502EBC78946}" type="slidenum">
              <a:rPr lang="zh-TW" altLang="en-US" smtClean="0"/>
              <a:pPr/>
              <a:t>10</a:t>
            </a:fld>
            <a:endParaRPr lang="zh-TW" altLang="en-US" smtClean="0"/>
          </a:p>
        </p:txBody>
      </p:sp>
      <p:graphicFrame>
        <p:nvGraphicFramePr>
          <p:cNvPr id="13335" name="Group 23"/>
          <p:cNvGraphicFramePr>
            <a:graphicFrameLocks noGrp="1"/>
          </p:cNvGraphicFramePr>
          <p:nvPr/>
        </p:nvGraphicFramePr>
        <p:xfrm>
          <a:off x="468313" y="1125538"/>
          <a:ext cx="8208962" cy="3795300"/>
        </p:xfrm>
        <a:graphic>
          <a:graphicData uri="http://schemas.openxmlformats.org/drawingml/2006/table">
            <a:tbl>
              <a:tblPr/>
              <a:tblGrid>
                <a:gridCol w="1008062">
                  <a:extLst>
                    <a:ext uri="{9D8B030D-6E8A-4147-A177-3AD203B41FA5}"/>
                  </a:extLst>
                </a:gridCol>
                <a:gridCol w="3241675">
                  <a:extLst>
                    <a:ext uri="{9D8B030D-6E8A-4147-A177-3AD203B41FA5}"/>
                  </a:extLst>
                </a:gridCol>
                <a:gridCol w="3959225">
                  <a:extLst>
                    <a:ext uri="{9D8B030D-6E8A-4147-A177-3AD203B41FA5}"/>
                  </a:extLst>
                </a:gridCol>
              </a:tblGrid>
              <a:tr h="59447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zh-TW" altLang="en-US" sz="3000" b="1" i="0" u="none" strike="noStrike" cap="none" normalizeH="0" baseline="0" dirty="0" smtClean="0">
                          <a:ln>
                            <a:noFill/>
                          </a:ln>
                          <a:solidFill>
                            <a:srgbClr val="FFFFFF"/>
                          </a:solidFill>
                          <a:effectLst/>
                          <a:latin typeface="標楷體" pitchFamily="65" charset="-120"/>
                          <a:ea typeface="標楷體" pitchFamily="65" charset="-120"/>
                        </a:rPr>
                        <a:t>類型</a:t>
                      </a:r>
                    </a:p>
                  </a:txBody>
                  <a:tcPr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zh-TW" altLang="en-US" sz="3000" b="1" i="0" u="none" strike="noStrike" cap="none" normalizeH="0" baseline="0" dirty="0" smtClean="0">
                          <a:ln>
                            <a:noFill/>
                          </a:ln>
                          <a:solidFill>
                            <a:srgbClr val="FFFFFF"/>
                          </a:solidFill>
                          <a:effectLst/>
                          <a:latin typeface="標楷體" pitchFamily="65" charset="-120"/>
                          <a:ea typeface="標楷體" pitchFamily="65" charset="-120"/>
                        </a:rPr>
                        <a:t>小政府</a:t>
                      </a:r>
                      <a:endParaRPr kumimoji="0" lang="en-US" altLang="zh-TW" sz="3000" b="1" i="0" u="none" strike="noStrike" cap="none" normalizeH="0" baseline="0" dirty="0" smtClean="0">
                        <a:ln>
                          <a:noFill/>
                        </a:ln>
                        <a:solidFill>
                          <a:srgbClr val="FFFFFF"/>
                        </a:solidFill>
                        <a:effectLst/>
                        <a:latin typeface="標楷體" pitchFamily="65" charset="-120"/>
                        <a:ea typeface="標楷體" pitchFamily="65" charset="-120"/>
                      </a:endParaRPr>
                    </a:p>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zh-TW" sz="3000" b="1" i="0" u="none" strike="noStrike" cap="none" normalizeH="0" baseline="0" dirty="0" smtClean="0">
                          <a:ln>
                            <a:noFill/>
                          </a:ln>
                          <a:solidFill>
                            <a:srgbClr val="FFFFFF"/>
                          </a:solidFill>
                          <a:effectLst/>
                          <a:latin typeface="標楷體" pitchFamily="65" charset="-120"/>
                          <a:ea typeface="標楷體" pitchFamily="65" charset="-120"/>
                        </a:rPr>
                        <a:t>(</a:t>
                      </a:r>
                      <a:r>
                        <a:rPr kumimoji="0" lang="zh-TW" altLang="en-US" sz="3000" b="1" i="0" u="none" strike="noStrike" cap="none" normalizeH="0" baseline="0" dirty="0" smtClean="0">
                          <a:ln>
                            <a:noFill/>
                          </a:ln>
                          <a:solidFill>
                            <a:srgbClr val="FFFFFF"/>
                          </a:solidFill>
                          <a:effectLst/>
                          <a:latin typeface="標楷體" pitchFamily="65" charset="-120"/>
                          <a:ea typeface="標楷體" pitchFamily="65" charset="-120"/>
                        </a:rPr>
                        <a:t>有限政府</a:t>
                      </a:r>
                      <a:r>
                        <a:rPr kumimoji="0" lang="en-US" altLang="zh-TW" sz="3000" b="1" i="0" u="none" strike="noStrike" cap="none" normalizeH="0" baseline="0" dirty="0" smtClean="0">
                          <a:ln>
                            <a:noFill/>
                          </a:ln>
                          <a:solidFill>
                            <a:srgbClr val="FFFFFF"/>
                          </a:solidFill>
                          <a:effectLst/>
                          <a:latin typeface="標楷體" pitchFamily="65" charset="-120"/>
                          <a:ea typeface="標楷體" pitchFamily="65" charset="-120"/>
                        </a:rPr>
                        <a:t>)</a:t>
                      </a:r>
                      <a:endParaRPr kumimoji="0" lang="zh-TW" altLang="en-US" sz="3000" b="1" i="0" u="none" strike="noStrike" cap="none" normalizeH="0" baseline="0" dirty="0" smtClean="0">
                        <a:ln>
                          <a:noFill/>
                        </a:ln>
                        <a:solidFill>
                          <a:srgbClr val="FFFFFF"/>
                        </a:solidFill>
                        <a:effectLst/>
                        <a:latin typeface="標楷體" pitchFamily="65" charset="-120"/>
                        <a:ea typeface="標楷體" pitchFamily="65" charset="-120"/>
                      </a:endParaRPr>
                    </a:p>
                  </a:txBody>
                  <a:tcPr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zh-TW" altLang="en-US" sz="3000" b="1" i="0" u="none" strike="noStrike" cap="none" normalizeH="0" baseline="0" dirty="0" smtClean="0">
                          <a:ln>
                            <a:noFill/>
                          </a:ln>
                          <a:solidFill>
                            <a:srgbClr val="FFFFFF"/>
                          </a:solidFill>
                          <a:effectLst/>
                          <a:latin typeface="標楷體" pitchFamily="65" charset="-120"/>
                          <a:ea typeface="標楷體" pitchFamily="65" charset="-120"/>
                        </a:rPr>
                        <a:t>大政府</a:t>
                      </a:r>
                      <a:endParaRPr kumimoji="0" lang="en-US" altLang="zh-TW" sz="3000" b="1" i="0" u="none" strike="noStrike" cap="none" normalizeH="0" baseline="0" dirty="0" smtClean="0">
                        <a:ln>
                          <a:noFill/>
                        </a:ln>
                        <a:solidFill>
                          <a:srgbClr val="FFFFFF"/>
                        </a:solidFill>
                        <a:effectLst/>
                        <a:latin typeface="標楷體" pitchFamily="65" charset="-120"/>
                        <a:ea typeface="標楷體" pitchFamily="65" charset="-120"/>
                      </a:endParaRPr>
                    </a:p>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zh-TW" sz="3000" b="1" i="0" u="none" strike="noStrike" cap="none" normalizeH="0" baseline="0" dirty="0" smtClean="0">
                          <a:ln>
                            <a:noFill/>
                          </a:ln>
                          <a:solidFill>
                            <a:srgbClr val="FFFFFF"/>
                          </a:solidFill>
                          <a:effectLst/>
                          <a:latin typeface="標楷體" pitchFamily="65" charset="-120"/>
                          <a:ea typeface="標楷體" pitchFamily="65" charset="-120"/>
                        </a:rPr>
                        <a:t>(</a:t>
                      </a:r>
                      <a:r>
                        <a:rPr kumimoji="0" lang="zh-TW" altLang="en-US" sz="3000" b="1" i="0" u="none" strike="noStrike" cap="none" normalizeH="0" baseline="0" dirty="0" smtClean="0">
                          <a:ln>
                            <a:noFill/>
                          </a:ln>
                          <a:solidFill>
                            <a:srgbClr val="FFFFFF"/>
                          </a:solidFill>
                          <a:effectLst/>
                          <a:latin typeface="標楷體" pitchFamily="65" charset="-120"/>
                          <a:ea typeface="標楷體" pitchFamily="65" charset="-120"/>
                        </a:rPr>
                        <a:t>萬能政府</a:t>
                      </a:r>
                      <a:r>
                        <a:rPr kumimoji="0" lang="en-US" altLang="zh-TW" sz="3000" b="1" i="0" u="none" strike="noStrike" cap="none" normalizeH="0" baseline="0" dirty="0" smtClean="0">
                          <a:ln>
                            <a:noFill/>
                          </a:ln>
                          <a:solidFill>
                            <a:srgbClr val="FFFFFF"/>
                          </a:solidFill>
                          <a:effectLst/>
                          <a:latin typeface="標楷體" pitchFamily="65" charset="-120"/>
                          <a:ea typeface="標楷體" pitchFamily="65" charset="-120"/>
                        </a:rPr>
                        <a:t>)</a:t>
                      </a:r>
                      <a:endParaRPr kumimoji="0" lang="zh-TW" altLang="en-US" sz="3000" b="1" i="0" u="none" strike="noStrike" cap="none" normalizeH="0" baseline="0" dirty="0" smtClean="0">
                        <a:ln>
                          <a:noFill/>
                        </a:ln>
                        <a:solidFill>
                          <a:srgbClr val="FFFFFF"/>
                        </a:solidFill>
                        <a:effectLst/>
                        <a:latin typeface="標楷體" pitchFamily="65" charset="-120"/>
                        <a:ea typeface="標楷體" pitchFamily="65" charset="-120"/>
                      </a:endParaRPr>
                    </a:p>
                  </a:txBody>
                  <a:tcPr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extLst>
                  <a:ext uri="{0D108BD9-81ED-4DB2-BD59-A6C34878D82A}"/>
                </a:extLst>
              </a:tr>
              <a:tr h="109749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zh-TW" altLang="en-US" sz="3000" b="0" i="0" u="none" strike="noStrike" cap="none" normalizeH="0" baseline="0" smtClean="0">
                          <a:ln>
                            <a:noFill/>
                          </a:ln>
                          <a:solidFill>
                            <a:srgbClr val="000000"/>
                          </a:solidFill>
                          <a:effectLst/>
                          <a:latin typeface="標楷體" pitchFamily="65" charset="-120"/>
                          <a:ea typeface="標楷體" pitchFamily="65" charset="-120"/>
                        </a:rPr>
                        <a:t>意涵</a:t>
                      </a:r>
                    </a:p>
                  </a:txBody>
                  <a:tcPr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zh-TW" altLang="en-US" sz="3000" b="1" i="0" u="none" strike="noStrike" cap="none" normalizeH="0" baseline="0" smtClean="0">
                          <a:ln>
                            <a:noFill/>
                          </a:ln>
                          <a:solidFill>
                            <a:srgbClr val="FF3C00"/>
                          </a:solidFill>
                          <a:effectLst/>
                          <a:latin typeface="標楷體" pitchFamily="65" charset="-120"/>
                          <a:ea typeface="標楷體" pitchFamily="65" charset="-120"/>
                        </a:rPr>
                        <a:t>統治最少</a:t>
                      </a:r>
                      <a:r>
                        <a:rPr kumimoji="0" lang="zh-TW" altLang="en-US" sz="3000" b="0" i="0" u="none" strike="noStrike" cap="none" normalizeH="0" baseline="0" smtClean="0">
                          <a:ln>
                            <a:noFill/>
                          </a:ln>
                          <a:solidFill>
                            <a:srgbClr val="000000"/>
                          </a:solidFill>
                          <a:effectLst/>
                          <a:latin typeface="標楷體" pitchFamily="65" charset="-120"/>
                          <a:ea typeface="標楷體" pitchFamily="65" charset="-120"/>
                        </a:rPr>
                        <a:t>的政府就是最好的政府</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zh-TW" altLang="en-US" sz="3000" b="0" i="0" u="none" strike="noStrike" cap="none" normalizeH="0" baseline="0" smtClean="0">
                          <a:ln>
                            <a:noFill/>
                          </a:ln>
                          <a:solidFill>
                            <a:srgbClr val="000000"/>
                          </a:solidFill>
                          <a:effectLst/>
                          <a:latin typeface="標楷體" pitchFamily="65" charset="-120"/>
                          <a:ea typeface="標楷體" pitchFamily="65" charset="-120"/>
                        </a:rPr>
                        <a:t>最好的政府應該是</a:t>
                      </a:r>
                      <a:r>
                        <a:rPr kumimoji="0" lang="zh-TW" altLang="en-US" sz="3000" b="1" i="0" u="none" strike="noStrike" cap="none" normalizeH="0" baseline="0" smtClean="0">
                          <a:ln>
                            <a:noFill/>
                          </a:ln>
                          <a:solidFill>
                            <a:srgbClr val="FF3C00"/>
                          </a:solidFill>
                          <a:effectLst/>
                          <a:latin typeface="標楷體" pitchFamily="65" charset="-120"/>
                          <a:ea typeface="標楷體" pitchFamily="65" charset="-120"/>
                        </a:rPr>
                        <a:t>無所不管</a:t>
                      </a:r>
                      <a:r>
                        <a:rPr kumimoji="0" lang="zh-TW" altLang="en-US" sz="3000" b="0" i="0" u="none" strike="noStrike" cap="none" normalizeH="0" baseline="0" smtClean="0">
                          <a:ln>
                            <a:noFill/>
                          </a:ln>
                          <a:solidFill>
                            <a:srgbClr val="000000"/>
                          </a:solidFill>
                          <a:effectLst/>
                          <a:latin typeface="標楷體" pitchFamily="65" charset="-120"/>
                          <a:ea typeface="標楷體" pitchFamily="65" charset="-120"/>
                        </a:rPr>
                        <a:t>的服務政府</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extLst>
              </a:tr>
              <a:tr h="160051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zh-TW" altLang="en-US" sz="3000" b="0" i="0" u="none" strike="noStrike" cap="none" normalizeH="0" baseline="0" smtClean="0">
                          <a:ln>
                            <a:noFill/>
                          </a:ln>
                          <a:solidFill>
                            <a:srgbClr val="000000"/>
                          </a:solidFill>
                          <a:effectLst/>
                          <a:latin typeface="標楷體" pitchFamily="65" charset="-120"/>
                          <a:ea typeface="標楷體" pitchFamily="65" charset="-120"/>
                        </a:rPr>
                        <a:t>主張</a:t>
                      </a:r>
                    </a:p>
                  </a:txBody>
                  <a:tcPr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0" fontAlgn="base" latinLnBrk="0" hangingPunct="0">
                        <a:lnSpc>
                          <a:spcPct val="110000"/>
                        </a:lnSpc>
                        <a:spcBef>
                          <a:spcPct val="20000"/>
                        </a:spcBef>
                        <a:spcAft>
                          <a:spcPct val="0"/>
                        </a:spcAft>
                        <a:buClrTx/>
                        <a:buSzTx/>
                        <a:buFont typeface="Arial" panose="020B0604020202020204" pitchFamily="34" charset="0"/>
                        <a:buNone/>
                        <a:tabLst/>
                      </a:pPr>
                      <a:r>
                        <a:rPr kumimoji="0" lang="zh-TW" altLang="en-US" sz="3000" b="0" i="0" u="none" strike="noStrike" cap="none" normalizeH="0" baseline="0" smtClean="0">
                          <a:ln>
                            <a:noFill/>
                          </a:ln>
                          <a:solidFill>
                            <a:schemeClr val="tx1"/>
                          </a:solidFill>
                          <a:effectLst/>
                          <a:latin typeface="標楷體" pitchFamily="65" charset="-120"/>
                          <a:ea typeface="標楷體" pitchFamily="65" charset="-120"/>
                        </a:rPr>
                        <a:t>政府權力受到約束，不得干涉人民未授權之事項</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0" fontAlgn="base" latinLnBrk="0" hangingPunct="0">
                        <a:lnSpc>
                          <a:spcPct val="110000"/>
                        </a:lnSpc>
                        <a:spcBef>
                          <a:spcPct val="20000"/>
                        </a:spcBef>
                        <a:spcAft>
                          <a:spcPct val="0"/>
                        </a:spcAft>
                        <a:buClrTx/>
                        <a:buSzTx/>
                        <a:buFont typeface="Arial" panose="020B0604020202020204" pitchFamily="34" charset="0"/>
                        <a:buNone/>
                        <a:tabLst/>
                      </a:pPr>
                      <a:r>
                        <a:rPr kumimoji="0" lang="zh-TW" altLang="en-US" sz="3000" b="0" i="0" u="none" strike="noStrike" cap="none" normalizeH="0" baseline="0" dirty="0" smtClean="0">
                          <a:ln>
                            <a:noFill/>
                          </a:ln>
                          <a:solidFill>
                            <a:schemeClr val="tx1"/>
                          </a:solidFill>
                          <a:effectLst/>
                          <a:latin typeface="標楷體" pitchFamily="65" charset="-120"/>
                          <a:ea typeface="標楷體" pitchFamily="65" charset="-120"/>
                        </a:rPr>
                        <a:t>透過政府公權力彌補社會不公現象，積極為人民謀福利</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標題 1"/>
          <p:cNvSpPr>
            <a:spLocks noGrp="1"/>
          </p:cNvSpPr>
          <p:nvPr>
            <p:ph type="title"/>
          </p:nvPr>
        </p:nvSpPr>
        <p:spPr>
          <a:xfrm>
            <a:off x="0" y="0"/>
            <a:ext cx="8229600" cy="765175"/>
          </a:xfrm>
        </p:spPr>
        <p:txBody>
          <a:bodyPr/>
          <a:lstStyle/>
          <a:p>
            <a:pPr eaLnBrk="1" hangingPunct="1"/>
            <a:r>
              <a:rPr lang="zh-TW" altLang="en-US" smtClean="0"/>
              <a:t>一、我國選罷法的基本精神</a:t>
            </a:r>
          </a:p>
        </p:txBody>
      </p:sp>
      <p:sp>
        <p:nvSpPr>
          <p:cNvPr id="41987" name="內容版面配置區 2"/>
          <p:cNvSpPr>
            <a:spLocks noGrp="1"/>
          </p:cNvSpPr>
          <p:nvPr>
            <p:ph sz="quarter" idx="13"/>
          </p:nvPr>
        </p:nvSpPr>
        <p:spPr>
          <a:xfrm>
            <a:off x="250825" y="981075"/>
            <a:ext cx="8497888" cy="4535488"/>
          </a:xfrm>
        </p:spPr>
        <p:txBody>
          <a:bodyPr>
            <a:normAutofit fontScale="92500" lnSpcReduction="10000"/>
          </a:bodyPr>
          <a:lstStyle/>
          <a:p>
            <a:pPr>
              <a:lnSpc>
                <a:spcPct val="110000"/>
              </a:lnSpc>
              <a:buFont typeface="Arial" pitchFamily="34" charset="0"/>
              <a:buNone/>
            </a:pPr>
            <a:r>
              <a:rPr lang="zh-TW" altLang="en-US" smtClean="0"/>
              <a:t>（五）選舉訴訟與程序</a:t>
            </a:r>
            <a:endParaRPr lang="en-US" altLang="zh-TW" smtClean="0"/>
          </a:p>
          <a:p>
            <a:pPr>
              <a:lnSpc>
                <a:spcPct val="110000"/>
              </a:lnSpc>
            </a:pPr>
            <a:r>
              <a:rPr lang="en-US" altLang="zh-TW" smtClean="0"/>
              <a:t>《</a:t>
            </a:r>
            <a:r>
              <a:rPr lang="zh-TW" altLang="en-US" smtClean="0"/>
              <a:t>選罷法</a:t>
            </a:r>
            <a:r>
              <a:rPr lang="en-US" altLang="zh-TW" smtClean="0"/>
              <a:t>》</a:t>
            </a:r>
            <a:r>
              <a:rPr lang="zh-TW" altLang="en-US" smtClean="0"/>
              <a:t>中訂有選舉訴訟程序，於普通法院中設</a:t>
            </a:r>
            <a:r>
              <a:rPr lang="zh-TW" altLang="en-US" b="1" smtClean="0">
                <a:solidFill>
                  <a:srgbClr val="FF3C00"/>
                </a:solidFill>
              </a:rPr>
              <a:t>選舉法庭</a:t>
            </a:r>
            <a:r>
              <a:rPr lang="zh-TW" altLang="en-US" smtClean="0"/>
              <a:t>審理。</a:t>
            </a:r>
            <a:endParaRPr lang="en-US" altLang="zh-TW" smtClean="0"/>
          </a:p>
          <a:p>
            <a:pPr>
              <a:lnSpc>
                <a:spcPct val="110000"/>
              </a:lnSpc>
            </a:pPr>
            <a:r>
              <a:rPr lang="zh-TW" altLang="en-US" smtClean="0">
                <a:latin typeface="Calibri" pitchFamily="34" charset="0"/>
              </a:rPr>
              <a:t>選舉訴訟可分為兩類：</a:t>
            </a:r>
            <a:endParaRPr lang="en-US" altLang="zh-TW" smtClean="0">
              <a:latin typeface="Calibri" pitchFamily="34" charset="0"/>
            </a:endParaRPr>
          </a:p>
          <a:p>
            <a:pPr lvl="1">
              <a:lnSpc>
                <a:spcPct val="110000"/>
              </a:lnSpc>
            </a:pPr>
            <a:r>
              <a:rPr lang="zh-TW" altLang="en-US" sz="3000" b="1" smtClean="0">
                <a:solidFill>
                  <a:srgbClr val="FF3C00"/>
                </a:solidFill>
                <a:latin typeface="Calibri" pitchFamily="34" charset="0"/>
              </a:rPr>
              <a:t>選舉無效之訴</a:t>
            </a:r>
            <a:r>
              <a:rPr lang="zh-TW" altLang="en-US" sz="3000" smtClean="0">
                <a:latin typeface="Calibri" pitchFamily="34" charset="0"/>
              </a:rPr>
              <a:t>：指因</a:t>
            </a:r>
            <a:r>
              <a:rPr lang="zh-TW" altLang="en-US" sz="3000" b="1" smtClean="0">
                <a:solidFill>
                  <a:srgbClr val="FF3C00"/>
                </a:solidFill>
                <a:latin typeface="Calibri" pitchFamily="34" charset="0"/>
              </a:rPr>
              <a:t>選務機關違法</a:t>
            </a:r>
            <a:r>
              <a:rPr lang="zh-TW" altLang="en-US" sz="3000" smtClean="0">
                <a:latin typeface="Calibri" pitchFamily="34" charset="0"/>
              </a:rPr>
              <a:t>（如作票），以選務機關為被告而提出的訴訟。</a:t>
            </a:r>
            <a:endParaRPr lang="en-US" altLang="zh-TW" sz="3000" smtClean="0">
              <a:latin typeface="Calibri" pitchFamily="34" charset="0"/>
            </a:endParaRPr>
          </a:p>
          <a:p>
            <a:pPr lvl="1">
              <a:lnSpc>
                <a:spcPct val="110000"/>
              </a:lnSpc>
            </a:pPr>
            <a:r>
              <a:rPr lang="zh-TW" altLang="en-US" sz="2800" b="1" smtClean="0">
                <a:hlinkClick r:id="rId2"/>
              </a:rPr>
              <a:t>丁守中選舉無效敗訴</a:t>
            </a:r>
            <a:r>
              <a:rPr lang="zh-TW" altLang="en-US" sz="2800" b="1" smtClean="0"/>
              <a:t> </a:t>
            </a:r>
            <a:endParaRPr lang="en-US" altLang="zh-TW" sz="3000" smtClean="0">
              <a:latin typeface="Calibri" pitchFamily="34" charset="0"/>
            </a:endParaRPr>
          </a:p>
          <a:p>
            <a:pPr lvl="1">
              <a:lnSpc>
                <a:spcPct val="110000"/>
              </a:lnSpc>
            </a:pPr>
            <a:r>
              <a:rPr lang="zh-TW" altLang="en-US" sz="3000" b="1" smtClean="0">
                <a:solidFill>
                  <a:srgbClr val="FF3C00"/>
                </a:solidFill>
                <a:latin typeface="Calibri" pitchFamily="34" charset="0"/>
              </a:rPr>
              <a:t>當選無效之訴</a:t>
            </a:r>
            <a:r>
              <a:rPr lang="zh-TW" altLang="en-US" sz="3000" smtClean="0">
                <a:latin typeface="Calibri" pitchFamily="34" charset="0"/>
              </a:rPr>
              <a:t>：指因</a:t>
            </a:r>
            <a:r>
              <a:rPr lang="zh-TW" altLang="en-US" sz="3000" b="1" smtClean="0">
                <a:solidFill>
                  <a:srgbClr val="FF3C00"/>
                </a:solidFill>
                <a:latin typeface="Calibri" pitchFamily="34" charset="0"/>
              </a:rPr>
              <a:t>當選人違法</a:t>
            </a:r>
            <a:r>
              <a:rPr lang="zh-TW" altLang="en-US" sz="3000" smtClean="0">
                <a:latin typeface="Calibri" pitchFamily="34" charset="0"/>
              </a:rPr>
              <a:t>（如賄選），以當選人為被告而提出的訴訟。</a:t>
            </a:r>
          </a:p>
          <a:p>
            <a:pPr>
              <a:lnSpc>
                <a:spcPct val="110000"/>
              </a:lnSpc>
            </a:pPr>
            <a:endParaRPr lang="zh-TW" altLang="en-US" smtClean="0"/>
          </a:p>
          <a:p>
            <a:pPr>
              <a:lnSpc>
                <a:spcPct val="110000"/>
              </a:lnSpc>
            </a:pPr>
            <a:endParaRPr lang="zh-TW" altLang="en-US" smtClean="0"/>
          </a:p>
          <a:p>
            <a:pPr>
              <a:lnSpc>
                <a:spcPct val="110000"/>
              </a:lnSpc>
            </a:pPr>
            <a:endParaRPr lang="en-US" altLang="zh-TW" smtClean="0"/>
          </a:p>
          <a:p>
            <a:pPr>
              <a:lnSpc>
                <a:spcPct val="110000"/>
              </a:lnSpc>
            </a:pPr>
            <a:endParaRPr lang="zh-TW" altLang="en-US" smtClean="0"/>
          </a:p>
        </p:txBody>
      </p:sp>
      <p:sp>
        <p:nvSpPr>
          <p:cNvPr id="41988" name="投影片編號版面配置區 1"/>
          <p:cNvSpPr>
            <a:spLocks noGrp="1"/>
          </p:cNvSpPr>
          <p:nvPr>
            <p:ph type="sldNum" sz="quarter" idx="16"/>
          </p:nvPr>
        </p:nvSpPr>
        <p:spPr bwMode="auto">
          <a:noFill/>
          <a:ln>
            <a:miter lim="800000"/>
            <a:headEnd/>
            <a:tailEnd/>
          </a:ln>
        </p:spPr>
        <p:txBody>
          <a:bodyPr/>
          <a:lstStyle/>
          <a:p>
            <a:fld id="{C53B0BC3-2F3B-4D7B-B87C-3DEE3A8972A6}" type="slidenum">
              <a:rPr lang="zh-TW" altLang="en-US" smtClean="0"/>
              <a:pPr/>
              <a:t>100</a:t>
            </a:fld>
            <a:endParaRPr lang="zh-TW" alt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資料庫圖表 4"/>
          <p:cNvGraphicFramePr/>
          <p:nvPr>
            <p:extLst>
              <p:ext uri="{D42A27DB-BD31-4B8C-83A1-F6EECF244321}">
                <p14:modId xmlns="" xmlns:p14="http://schemas.microsoft.com/office/powerpoint/2010/main" val="2586860158"/>
              </p:ext>
            </p:extLst>
          </p:nvPr>
        </p:nvGraphicFramePr>
        <p:xfrm>
          <a:off x="323528" y="980728"/>
          <a:ext cx="8352928"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 xmlns:p14="http://schemas.microsoft.com/office/powerpoint/2010/main" val="368491744"/>
              </p:ext>
            </p:extLst>
          </p:nvPr>
        </p:nvGraphicFramePr>
        <p:xfrm>
          <a:off x="179512" y="3933056"/>
          <a:ext cx="8892480" cy="24482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表格 5"/>
          <p:cNvGraphicFramePr>
            <a:graphicFrameLocks noGrp="1"/>
          </p:cNvGraphicFramePr>
          <p:nvPr>
            <p:extLst>
              <p:ext uri="{D42A27DB-BD31-4B8C-83A1-F6EECF244321}">
                <p14:modId xmlns="" xmlns:p14="http://schemas.microsoft.com/office/powerpoint/2010/main" val="894487095"/>
              </p:ext>
            </p:extLst>
          </p:nvPr>
        </p:nvGraphicFramePr>
        <p:xfrm>
          <a:off x="3635896" y="1412776"/>
          <a:ext cx="1895872" cy="579120"/>
        </p:xfrm>
        <a:graphic>
          <a:graphicData uri="http://schemas.openxmlformats.org/drawingml/2006/table">
            <a:tbl>
              <a:tblPr firstRow="1" bandRow="1">
                <a:tableStyleId>{5C22544A-7EE6-4342-B048-85BDC9FD1C3A}</a:tableStyleId>
              </a:tblPr>
              <a:tblGrid>
                <a:gridCol w="1895872"/>
              </a:tblGrid>
              <a:tr h="370840">
                <a:tc>
                  <a:txBody>
                    <a:bodyPr/>
                    <a:lstStyle/>
                    <a:p>
                      <a:r>
                        <a:rPr lang="zh-TW" altLang="en-US" sz="3200" dirty="0" smtClean="0">
                          <a:latin typeface="微軟正黑體" pitchFamily="34" charset="-120"/>
                          <a:ea typeface="微軟正黑體" pitchFamily="34" charset="-120"/>
                        </a:rPr>
                        <a:t>選舉無效</a:t>
                      </a:r>
                      <a:endParaRPr lang="zh-TW" altLang="en-US" sz="3200" dirty="0">
                        <a:latin typeface="微軟正黑體" pitchFamily="34" charset="-120"/>
                        <a:ea typeface="微軟正黑體" pitchFamily="34" charset="-120"/>
                      </a:endParaRPr>
                    </a:p>
                  </a:txBody>
                  <a:tcPr/>
                </a:tc>
              </a:tr>
            </a:tbl>
          </a:graphicData>
        </a:graphic>
      </p:graphicFrame>
      <p:graphicFrame>
        <p:nvGraphicFramePr>
          <p:cNvPr id="10" name="表格 9"/>
          <p:cNvGraphicFramePr>
            <a:graphicFrameLocks noGrp="1"/>
          </p:cNvGraphicFramePr>
          <p:nvPr>
            <p:extLst>
              <p:ext uri="{D42A27DB-BD31-4B8C-83A1-F6EECF244321}">
                <p14:modId xmlns="" xmlns:p14="http://schemas.microsoft.com/office/powerpoint/2010/main" val="3453022150"/>
              </p:ext>
            </p:extLst>
          </p:nvPr>
        </p:nvGraphicFramePr>
        <p:xfrm>
          <a:off x="3707904" y="3717032"/>
          <a:ext cx="1895872" cy="579120"/>
        </p:xfrm>
        <a:graphic>
          <a:graphicData uri="http://schemas.openxmlformats.org/drawingml/2006/table">
            <a:tbl>
              <a:tblPr firstRow="1" bandRow="1">
                <a:tableStyleId>{5C22544A-7EE6-4342-B048-85BDC9FD1C3A}</a:tableStyleId>
              </a:tblPr>
              <a:tblGrid>
                <a:gridCol w="1895872"/>
              </a:tblGrid>
              <a:tr h="370840">
                <a:tc>
                  <a:txBody>
                    <a:bodyPr/>
                    <a:lstStyle/>
                    <a:p>
                      <a:r>
                        <a:rPr lang="zh-TW" altLang="en-US" sz="3200" dirty="0" smtClean="0">
                          <a:latin typeface="微軟正黑體" pitchFamily="34" charset="-120"/>
                          <a:ea typeface="微軟正黑體" pitchFamily="34" charset="-120"/>
                        </a:rPr>
                        <a:t>當選無效</a:t>
                      </a:r>
                      <a:endParaRPr lang="zh-TW" altLang="en-US" sz="3200" dirty="0">
                        <a:latin typeface="微軟正黑體" pitchFamily="34" charset="-120"/>
                        <a:ea typeface="微軟正黑體" pitchFamily="34" charset="-120"/>
                      </a:endParaRPr>
                    </a:p>
                  </a:txBody>
                  <a:tcPr/>
                </a:tc>
              </a:tr>
            </a:tbl>
          </a:graphicData>
        </a:graphic>
      </p:graphicFrame>
      <p:grpSp>
        <p:nvGrpSpPr>
          <p:cNvPr id="9" name="群組 17"/>
          <p:cNvGrpSpPr>
            <a:grpSpLocks/>
          </p:cNvGrpSpPr>
          <p:nvPr/>
        </p:nvGrpSpPr>
        <p:grpSpPr bwMode="auto">
          <a:xfrm>
            <a:off x="92075" y="116632"/>
            <a:ext cx="2251075" cy="1050925"/>
            <a:chOff x="0" y="0"/>
            <a:chExt cx="2251710" cy="1051560"/>
          </a:xfrm>
        </p:grpSpPr>
        <p:sp>
          <p:nvSpPr>
            <p:cNvPr id="11" name="框架 10"/>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12"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議題剖析</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1941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12776"/>
            <a:ext cx="8229600" cy="4713387"/>
          </a:xfrm>
        </p:spPr>
        <p:txBody>
          <a:bodyPr>
            <a:normAutofit/>
          </a:bodyPr>
          <a:lstStyle/>
          <a:p>
            <a:pPr marL="514350" indent="-514350">
              <a:lnSpc>
                <a:spcPct val="150000"/>
              </a:lnSpc>
              <a:buNone/>
            </a:pPr>
            <a:r>
              <a:rPr lang="en-US" altLang="zh-TW" sz="3000" dirty="0" smtClean="0">
                <a:latin typeface="微軟正黑體" pitchFamily="34" charset="-120"/>
                <a:ea typeface="微軟正黑體" pitchFamily="34" charset="-120"/>
              </a:rPr>
              <a:t>Q</a:t>
            </a:r>
            <a:r>
              <a:rPr lang="zh-TW" altLang="en-US" sz="3000" dirty="0" smtClean="0">
                <a:latin typeface="微軟正黑體" pitchFamily="34" charset="-120"/>
                <a:ea typeface="微軟正黑體" pitchFamily="34" charset="-120"/>
              </a:rPr>
              <a:t>：以我國選舉制度分析，棄保效應比較可能發生在哪一種選舉制度？</a:t>
            </a:r>
            <a:endParaRPr lang="en-US" altLang="zh-TW" sz="3000" dirty="0" smtClean="0">
              <a:latin typeface="微軟正黑體" pitchFamily="34" charset="-120"/>
              <a:ea typeface="微軟正黑體" pitchFamily="34" charset="-120"/>
            </a:endParaRPr>
          </a:p>
          <a:p>
            <a:pPr marL="514350" indent="-514350">
              <a:lnSpc>
                <a:spcPct val="150000"/>
              </a:lnSpc>
              <a:buNone/>
            </a:pPr>
            <a:r>
              <a:rPr lang="en-US" altLang="zh-TW" sz="3000" dirty="0" smtClean="0">
                <a:solidFill>
                  <a:srgbClr val="FF0000"/>
                </a:solidFill>
                <a:latin typeface="微軟正黑體" pitchFamily="34" charset="-120"/>
                <a:ea typeface="微軟正黑體" pitchFamily="34" charset="-120"/>
              </a:rPr>
              <a:t>A</a:t>
            </a:r>
            <a:r>
              <a:rPr lang="zh-TW" altLang="en-US" sz="3000" dirty="0" smtClean="0">
                <a:solidFill>
                  <a:srgbClr val="FF0000"/>
                </a:solidFill>
                <a:latin typeface="微軟正黑體" pitchFamily="34" charset="-120"/>
                <a:ea typeface="微軟正黑體" pitchFamily="34" charset="-120"/>
              </a:rPr>
              <a:t>：答案：單一選區相對多數決。</a:t>
            </a:r>
          </a:p>
          <a:p>
            <a:pPr marL="514350" indent="-514350">
              <a:lnSpc>
                <a:spcPct val="150000"/>
              </a:lnSpc>
              <a:buFont typeface="+mj-lt"/>
              <a:buAutoNum type="arabicPeriod"/>
            </a:pPr>
            <a:endParaRPr lang="zh-TW" altLang="en-US" sz="3000" dirty="0">
              <a:latin typeface="微軟正黑體" pitchFamily="34" charset="-120"/>
              <a:ea typeface="微軟正黑體" pitchFamily="34" charset="-120"/>
            </a:endParaRPr>
          </a:p>
        </p:txBody>
      </p:sp>
      <p:sp>
        <p:nvSpPr>
          <p:cNvPr id="4" name="內容版面配置區 2"/>
          <p:cNvSpPr txBox="1">
            <a:spLocks/>
          </p:cNvSpPr>
          <p:nvPr/>
        </p:nvSpPr>
        <p:spPr>
          <a:xfrm>
            <a:off x="609600" y="2789706"/>
            <a:ext cx="8229600" cy="10367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zh-TW" altLang="en-US" dirty="0">
              <a:solidFill>
                <a:srgbClr val="FF0000"/>
              </a:solidFill>
            </a:endParaRPr>
          </a:p>
        </p:txBody>
      </p:sp>
      <p:grpSp>
        <p:nvGrpSpPr>
          <p:cNvPr id="5" name="群組 17"/>
          <p:cNvGrpSpPr>
            <a:grpSpLocks/>
          </p:cNvGrpSpPr>
          <p:nvPr/>
        </p:nvGrpSpPr>
        <p:grpSpPr bwMode="auto">
          <a:xfrm>
            <a:off x="92075" y="57150"/>
            <a:ext cx="2679725" cy="1050925"/>
            <a:chOff x="0" y="0"/>
            <a:chExt cx="2680481" cy="1051560"/>
          </a:xfrm>
        </p:grpSpPr>
        <p:sp>
          <p:nvSpPr>
            <p:cNvPr id="6" name="框架 5"/>
            <p:cNvSpPr/>
            <p:nvPr/>
          </p:nvSpPr>
          <p:spPr>
            <a:xfrm>
              <a:off x="0" y="0"/>
              <a:ext cx="2680481"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16"/>
            <p:cNvSpPr txBox="1">
              <a:spLocks noChangeArrowheads="1"/>
            </p:cNvSpPr>
            <p:nvPr/>
          </p:nvSpPr>
          <p:spPr bwMode="auto">
            <a:xfrm>
              <a:off x="217170" y="228600"/>
              <a:ext cx="2237141"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議題小考箱</a:t>
              </a:r>
              <a:endParaRPr lang="en-US" altLang="zh-TW" sz="3200" b="1" dirty="0" smtClean="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66608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7500"/>
            <a:ext cx="8229600" cy="1143000"/>
          </a:xfrm>
        </p:spPr>
        <p:txBody>
          <a:bodyPr/>
          <a:lstStyle/>
          <a:p>
            <a:r>
              <a:rPr lang="zh-TW" altLang="en-US" dirty="0" smtClean="0"/>
              <a:t>三、透過行使罷免權參與政治</a:t>
            </a:r>
            <a:endParaRPr lang="zh-TW" altLang="en-US" dirty="0"/>
          </a:p>
        </p:txBody>
      </p:sp>
      <p:sp>
        <p:nvSpPr>
          <p:cNvPr id="3" name="內容版面配置區 2"/>
          <p:cNvSpPr>
            <a:spLocks noGrp="1"/>
          </p:cNvSpPr>
          <p:nvPr>
            <p:ph idx="1"/>
          </p:nvPr>
        </p:nvSpPr>
        <p:spPr/>
        <p:txBody>
          <a:bodyPr/>
          <a:lstStyle/>
          <a:p>
            <a:endParaRPr lang="zh-TW" alt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標題 1"/>
          <p:cNvSpPr>
            <a:spLocks noGrp="1"/>
          </p:cNvSpPr>
          <p:nvPr>
            <p:ph type="title"/>
          </p:nvPr>
        </p:nvSpPr>
        <p:spPr>
          <a:xfrm>
            <a:off x="0" y="0"/>
            <a:ext cx="8229600" cy="765175"/>
          </a:xfrm>
        </p:spPr>
        <p:txBody>
          <a:bodyPr/>
          <a:lstStyle/>
          <a:p>
            <a:pPr eaLnBrk="1" hangingPunct="1"/>
            <a:r>
              <a:rPr lang="zh-TW" altLang="en-US" smtClean="0"/>
              <a:t>引言：民主的實現方式</a:t>
            </a:r>
          </a:p>
        </p:txBody>
      </p:sp>
      <p:sp>
        <p:nvSpPr>
          <p:cNvPr id="17411" name="內容版面配置區 2"/>
          <p:cNvSpPr>
            <a:spLocks noGrp="1"/>
          </p:cNvSpPr>
          <p:nvPr>
            <p:ph sz="quarter" idx="13"/>
          </p:nvPr>
        </p:nvSpPr>
        <p:spPr>
          <a:xfrm>
            <a:off x="250825" y="981075"/>
            <a:ext cx="8351838" cy="4897438"/>
          </a:xfrm>
        </p:spPr>
        <p:txBody>
          <a:bodyPr/>
          <a:lstStyle/>
          <a:p>
            <a:pPr>
              <a:lnSpc>
                <a:spcPct val="110000"/>
              </a:lnSpc>
            </a:pPr>
            <a:r>
              <a:rPr lang="zh-TW" altLang="en-US" smtClean="0"/>
              <a:t>法國思想家盧梭曾提醒世人：「人民往往只有在選舉當下是政府的主人，一旦投完票，就都變成政府的奴隸。」</a:t>
            </a:r>
            <a:endParaRPr lang="en-US" altLang="zh-TW" smtClean="0"/>
          </a:p>
          <a:p>
            <a:pPr>
              <a:lnSpc>
                <a:spcPct val="110000"/>
              </a:lnSpc>
            </a:pPr>
            <a:r>
              <a:rPr lang="zh-TW" altLang="en-US" smtClean="0"/>
              <a:t>難道人民非要等到下次選舉才有機會矯正政府施政的嚴重缺失？</a:t>
            </a:r>
            <a:endParaRPr lang="en-US" altLang="zh-TW" smtClean="0"/>
          </a:p>
          <a:p>
            <a:pPr>
              <a:lnSpc>
                <a:spcPct val="110000"/>
              </a:lnSpc>
            </a:pPr>
            <a:r>
              <a:rPr lang="zh-TW" altLang="en-US" smtClean="0"/>
              <a:t>議會（代議／間接）民主確實有其不足之處，直接民主可做為一矯正缺失的方式。</a:t>
            </a:r>
            <a:endParaRPr lang="en-US" altLang="zh-TW" smtClean="0"/>
          </a:p>
        </p:txBody>
      </p:sp>
      <p:sp>
        <p:nvSpPr>
          <p:cNvPr id="17412" name="投影片編號版面配置區 3"/>
          <p:cNvSpPr>
            <a:spLocks noGrp="1"/>
          </p:cNvSpPr>
          <p:nvPr>
            <p:ph type="sldNum" sz="quarter" idx="16"/>
          </p:nvPr>
        </p:nvSpPr>
        <p:spPr bwMode="auto">
          <a:noFill/>
          <a:ln>
            <a:miter lim="800000"/>
            <a:headEnd/>
            <a:tailEnd/>
          </a:ln>
        </p:spPr>
        <p:txBody>
          <a:bodyPr/>
          <a:lstStyle/>
          <a:p>
            <a:fld id="{3858F102-DA9A-49D7-A540-2B7BA4668FF2}" type="slidenum">
              <a:rPr lang="zh-TW" altLang="en-US" smtClean="0"/>
              <a:pPr/>
              <a:t>104</a:t>
            </a:fld>
            <a:endParaRPr lang="zh-TW" altLang="en-US"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標題 1"/>
          <p:cNvSpPr>
            <a:spLocks noGrp="1"/>
          </p:cNvSpPr>
          <p:nvPr>
            <p:ph type="title"/>
          </p:nvPr>
        </p:nvSpPr>
        <p:spPr>
          <a:xfrm>
            <a:off x="2555875" y="0"/>
            <a:ext cx="5256213" cy="765175"/>
          </a:xfrm>
        </p:spPr>
        <p:txBody>
          <a:bodyPr/>
          <a:lstStyle/>
          <a:p>
            <a:pPr eaLnBrk="1" hangingPunct="1"/>
            <a:r>
              <a:rPr lang="zh-TW" altLang="en-US" smtClean="0"/>
              <a:t>直接民主與間接民主</a:t>
            </a:r>
          </a:p>
        </p:txBody>
      </p:sp>
      <p:sp>
        <p:nvSpPr>
          <p:cNvPr id="18435" name="內容版面配置區 2"/>
          <p:cNvSpPr>
            <a:spLocks noGrp="1"/>
          </p:cNvSpPr>
          <p:nvPr>
            <p:ph sz="quarter" idx="13"/>
          </p:nvPr>
        </p:nvSpPr>
        <p:spPr>
          <a:xfrm>
            <a:off x="323850" y="1052513"/>
            <a:ext cx="8496300" cy="2376487"/>
          </a:xfrm>
        </p:spPr>
        <p:txBody>
          <a:bodyPr>
            <a:normAutofit lnSpcReduction="10000"/>
          </a:bodyPr>
          <a:lstStyle/>
          <a:p>
            <a:pPr>
              <a:lnSpc>
                <a:spcPct val="120000"/>
              </a:lnSpc>
            </a:pPr>
            <a:r>
              <a:t>差別在於民意表達的方式：</a:t>
            </a:r>
            <a:endParaRPr lang="en-US" altLang="zh-TW"/>
          </a:p>
          <a:p>
            <a:pPr lvl="1" eaLnBrk="1" hangingPunct="1">
              <a:lnSpc>
                <a:spcPct val="120000"/>
              </a:lnSpc>
            </a:pPr>
            <a:r>
              <a:rPr lang="zh-TW" altLang="en-US" sz="3000" smtClean="0"/>
              <a:t>議會民主是公民透過選舉選出代議士，由代議士代為決定。</a:t>
            </a:r>
            <a:endParaRPr lang="en-US" altLang="zh-TW" sz="3000" smtClean="0"/>
          </a:p>
          <a:p>
            <a:pPr lvl="1" eaLnBrk="1" hangingPunct="1">
              <a:lnSpc>
                <a:spcPct val="120000"/>
              </a:lnSpc>
            </a:pPr>
            <a:r>
              <a:rPr lang="zh-TW" altLang="en-US" sz="3000" smtClean="0"/>
              <a:t>直接民主是由公民直接決定政治事務。</a:t>
            </a:r>
          </a:p>
        </p:txBody>
      </p:sp>
      <p:sp>
        <p:nvSpPr>
          <p:cNvPr id="18436" name="投影片編號版面配置區 1"/>
          <p:cNvSpPr>
            <a:spLocks noGrp="1"/>
          </p:cNvSpPr>
          <p:nvPr>
            <p:ph type="sldNum" sz="quarter" idx="16"/>
          </p:nvPr>
        </p:nvSpPr>
        <p:spPr bwMode="auto">
          <a:noFill/>
          <a:ln>
            <a:miter lim="800000"/>
            <a:headEnd/>
            <a:tailEnd/>
          </a:ln>
        </p:spPr>
        <p:txBody>
          <a:bodyPr/>
          <a:lstStyle/>
          <a:p>
            <a:fld id="{07B20F6D-A91A-4946-8AF2-AEC3B513ADA2}" type="slidenum">
              <a:rPr lang="zh-TW" altLang="en-US" smtClean="0"/>
              <a:pPr/>
              <a:t>105</a:t>
            </a:fld>
            <a:endParaRPr lang="zh-TW" altLang="en-US" smtClean="0"/>
          </a:p>
        </p:txBody>
      </p:sp>
      <p:pic>
        <p:nvPicPr>
          <p:cNvPr id="18437" name="Picture 6" descr="454910_M"/>
          <p:cNvPicPr>
            <a:picLocks noChangeAspect="1" noChangeArrowheads="1"/>
          </p:cNvPicPr>
          <p:nvPr/>
        </p:nvPicPr>
        <p:blipFill>
          <a:blip r:embed="rId2"/>
          <a:srcRect/>
          <a:stretch>
            <a:fillRect/>
          </a:stretch>
        </p:blipFill>
        <p:spPr bwMode="auto">
          <a:xfrm>
            <a:off x="4140200" y="3716338"/>
            <a:ext cx="4051300" cy="2697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標題 1"/>
          <p:cNvSpPr>
            <a:spLocks noGrp="1"/>
          </p:cNvSpPr>
          <p:nvPr>
            <p:ph type="title"/>
          </p:nvPr>
        </p:nvSpPr>
        <p:spPr>
          <a:xfrm>
            <a:off x="0" y="0"/>
            <a:ext cx="8229600" cy="765175"/>
          </a:xfrm>
        </p:spPr>
        <p:txBody>
          <a:bodyPr/>
          <a:lstStyle/>
          <a:p>
            <a:pPr eaLnBrk="1" hangingPunct="1"/>
            <a:r>
              <a:rPr lang="zh-TW" altLang="en-US" smtClean="0"/>
              <a:t>一、直接民主的意義及其重要性</a:t>
            </a:r>
          </a:p>
        </p:txBody>
      </p:sp>
      <p:sp>
        <p:nvSpPr>
          <p:cNvPr id="19459" name="內容版面配置區 2"/>
          <p:cNvSpPr>
            <a:spLocks noGrp="1"/>
          </p:cNvSpPr>
          <p:nvPr>
            <p:ph sz="quarter" idx="13"/>
          </p:nvPr>
        </p:nvSpPr>
        <p:spPr>
          <a:xfrm>
            <a:off x="250825" y="981075"/>
            <a:ext cx="8351838" cy="4897438"/>
          </a:xfrm>
        </p:spPr>
        <p:txBody>
          <a:bodyPr/>
          <a:lstStyle/>
          <a:p>
            <a:pPr>
              <a:lnSpc>
                <a:spcPct val="110000"/>
              </a:lnSpc>
              <a:buFont typeface="Arial" pitchFamily="34" charset="0"/>
              <a:buNone/>
            </a:pPr>
            <a:r>
              <a:rPr lang="zh-TW" altLang="en-US" smtClean="0"/>
              <a:t>（一）直接民主的理念</a:t>
            </a:r>
            <a:endParaRPr lang="en-US" altLang="zh-TW" smtClean="0"/>
          </a:p>
          <a:p>
            <a:pPr>
              <a:lnSpc>
                <a:spcPct val="110000"/>
              </a:lnSpc>
            </a:pPr>
            <a:r>
              <a:rPr lang="zh-TW" altLang="en-US" smtClean="0"/>
              <a:t>民主國家人民所擁有的四項參政權中，選舉、罷免權是對「</a:t>
            </a:r>
            <a:r>
              <a:rPr lang="zh-TW" altLang="en-US" b="1" smtClean="0">
                <a:solidFill>
                  <a:srgbClr val="FF3C00"/>
                </a:solidFill>
              </a:rPr>
              <a:t>人</a:t>
            </a:r>
            <a:r>
              <a:rPr lang="zh-TW" altLang="en-US" smtClean="0"/>
              <a:t>」的權利；而創制、複決權則是對「</a:t>
            </a:r>
            <a:r>
              <a:rPr lang="zh-TW" altLang="en-US" b="1" smtClean="0">
                <a:solidFill>
                  <a:srgbClr val="FF3C00"/>
                </a:solidFill>
              </a:rPr>
              <a:t>事</a:t>
            </a:r>
            <a:r>
              <a:rPr lang="zh-TW" altLang="en-US" smtClean="0"/>
              <a:t>」的權利。</a:t>
            </a:r>
            <a:endParaRPr lang="en-US" altLang="zh-TW" smtClean="0"/>
          </a:p>
          <a:p>
            <a:pPr>
              <a:lnSpc>
                <a:spcPct val="110000"/>
              </a:lnSpc>
            </a:pPr>
            <a:r>
              <a:rPr lang="zh-TW" altLang="en-US" smtClean="0"/>
              <a:t>人民透過選舉選出行政首長和民意代表等，當這些人民公僕不符合人民期待時，能透過</a:t>
            </a:r>
            <a:r>
              <a:rPr lang="zh-TW" altLang="en-US" b="1" smtClean="0">
                <a:solidFill>
                  <a:srgbClr val="FF3C00"/>
                </a:solidFill>
              </a:rPr>
              <a:t>定期選舉</a:t>
            </a:r>
            <a:r>
              <a:rPr lang="zh-TW" altLang="en-US" smtClean="0"/>
              <a:t>或</a:t>
            </a:r>
            <a:r>
              <a:rPr lang="zh-TW" altLang="en-US" b="1" smtClean="0">
                <a:solidFill>
                  <a:srgbClr val="FF3C00"/>
                </a:solidFill>
              </a:rPr>
              <a:t>罷免制度</a:t>
            </a:r>
            <a:r>
              <a:rPr lang="zh-TW" altLang="en-US" smtClean="0"/>
              <a:t>，要求這些民選人員負起政治責任。</a:t>
            </a:r>
            <a:endParaRPr lang="en-US" altLang="zh-TW" smtClean="0"/>
          </a:p>
        </p:txBody>
      </p:sp>
      <p:sp>
        <p:nvSpPr>
          <p:cNvPr id="19460" name="投影片編號版面配置區 1"/>
          <p:cNvSpPr>
            <a:spLocks noGrp="1"/>
          </p:cNvSpPr>
          <p:nvPr>
            <p:ph type="sldNum" sz="quarter" idx="16"/>
          </p:nvPr>
        </p:nvSpPr>
        <p:spPr bwMode="auto">
          <a:noFill/>
          <a:ln>
            <a:miter lim="800000"/>
            <a:headEnd/>
            <a:tailEnd/>
          </a:ln>
        </p:spPr>
        <p:txBody>
          <a:bodyPr/>
          <a:lstStyle/>
          <a:p>
            <a:fld id="{D45755FF-F44D-4834-9A6D-034A9EED01F3}" type="slidenum">
              <a:rPr lang="zh-TW" altLang="en-US" smtClean="0"/>
              <a:pPr/>
              <a:t>106</a:t>
            </a:fld>
            <a:endParaRPr lang="zh-TW" alt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標題 1"/>
          <p:cNvSpPr>
            <a:spLocks noGrp="1"/>
          </p:cNvSpPr>
          <p:nvPr>
            <p:ph type="title"/>
          </p:nvPr>
        </p:nvSpPr>
        <p:spPr>
          <a:xfrm>
            <a:off x="0" y="0"/>
            <a:ext cx="8229600" cy="765175"/>
          </a:xfrm>
        </p:spPr>
        <p:txBody>
          <a:bodyPr/>
          <a:lstStyle/>
          <a:p>
            <a:endParaRPr lang="zh-TW" altLang="en-US" smtClean="0"/>
          </a:p>
        </p:txBody>
      </p:sp>
      <p:sp>
        <p:nvSpPr>
          <p:cNvPr id="20483" name="內容版面配置區 2"/>
          <p:cNvSpPr>
            <a:spLocks noGrp="1"/>
          </p:cNvSpPr>
          <p:nvPr>
            <p:ph sz="quarter" idx="13"/>
          </p:nvPr>
        </p:nvSpPr>
        <p:spPr>
          <a:xfrm>
            <a:off x="250825" y="981075"/>
            <a:ext cx="8351838" cy="4897438"/>
          </a:xfrm>
        </p:spPr>
        <p:txBody>
          <a:bodyPr>
            <a:normAutofit lnSpcReduction="10000"/>
          </a:bodyPr>
          <a:lstStyle/>
          <a:p>
            <a:r>
              <a:rPr lang="zh-TW" altLang="en-US" dirty="0" smtClean="0"/>
              <a:t> </a:t>
            </a:r>
            <a:r>
              <a:rPr lang="zh-TW" altLang="en-US" dirty="0" smtClean="0">
                <a:hlinkClick r:id="rId2"/>
              </a:rPr>
              <a:t>罷免黃國昌連署</a:t>
            </a:r>
            <a:r>
              <a:rPr lang="zh-TW" altLang="en-US" dirty="0" smtClean="0"/>
              <a:t>過門檻</a:t>
            </a:r>
            <a:r>
              <a:rPr lang="en-US" altLang="zh-TW" dirty="0" smtClean="0"/>
              <a:t>!</a:t>
            </a:r>
            <a:r>
              <a:rPr lang="zh-TW" altLang="en-US" dirty="0" smtClean="0"/>
              <a:t>估</a:t>
            </a:r>
            <a:r>
              <a:rPr lang="en-US" altLang="zh-TW" dirty="0" smtClean="0"/>
              <a:t>12</a:t>
            </a:r>
            <a:r>
              <a:rPr lang="zh-TW" altLang="en-US" dirty="0" smtClean="0"/>
              <a:t>月投票 </a:t>
            </a:r>
            <a:r>
              <a:rPr lang="en-US" altLang="zh-TW" dirty="0" smtClean="0"/>
              <a:t>2017102101</a:t>
            </a:r>
          </a:p>
          <a:p>
            <a:r>
              <a:rPr lang="zh-TW" altLang="en-US" dirty="0" smtClean="0"/>
              <a:t>現行的罷免制度為分二階段徵求選民連署，通過之後再進行選民投票決定罷免結果。</a:t>
            </a:r>
          </a:p>
          <a:p>
            <a:r>
              <a:rPr lang="zh-TW" altLang="en-US" dirty="0" smtClean="0"/>
              <a:t>第一階段：提議 </a:t>
            </a:r>
            <a:r>
              <a:rPr lang="en-US" altLang="zh-TW" dirty="0" smtClean="0"/>
              <a:t>(1%</a:t>
            </a:r>
            <a:r>
              <a:rPr lang="zh-TW" altLang="en-US" dirty="0" smtClean="0"/>
              <a:t>選民簽署</a:t>
            </a:r>
            <a:r>
              <a:rPr lang="en-US" altLang="zh-TW" dirty="0" smtClean="0"/>
              <a:t>)</a:t>
            </a:r>
          </a:p>
          <a:p>
            <a:r>
              <a:rPr lang="zh-TW" altLang="en-US" dirty="0" smtClean="0"/>
              <a:t>第二階段：連署 </a:t>
            </a:r>
            <a:r>
              <a:rPr lang="en-US" altLang="zh-TW" dirty="0" smtClean="0"/>
              <a:t>(10%</a:t>
            </a:r>
            <a:r>
              <a:rPr lang="zh-TW" altLang="en-US" dirty="0" smtClean="0"/>
              <a:t>選民簽署</a:t>
            </a:r>
            <a:r>
              <a:rPr lang="en-US" altLang="zh-TW" dirty="0" smtClean="0"/>
              <a:t>)</a:t>
            </a:r>
          </a:p>
          <a:p>
            <a:r>
              <a:rPr lang="zh-TW" altLang="en-US" dirty="0" smtClean="0"/>
              <a:t>第三階段：投票</a:t>
            </a:r>
            <a:endParaRPr lang="en-US" altLang="zh-TW" dirty="0" smtClean="0"/>
          </a:p>
          <a:p>
            <a:r>
              <a:rPr lang="zh-TW" altLang="en-US" dirty="0" smtClean="0"/>
              <a:t> </a:t>
            </a:r>
            <a:r>
              <a:rPr lang="en-US" altLang="zh-TW" dirty="0" smtClean="0"/>
              <a:t>(A.</a:t>
            </a:r>
            <a:r>
              <a:rPr lang="zh-TW" altLang="en-US" dirty="0" smtClean="0">
                <a:solidFill>
                  <a:srgbClr val="FF0000"/>
                </a:solidFill>
              </a:rPr>
              <a:t>同意罷免票數多於不同意罷免</a:t>
            </a:r>
            <a:r>
              <a:rPr lang="zh-TW" altLang="en-US" dirty="0" smtClean="0"/>
              <a:t>且</a:t>
            </a:r>
            <a:r>
              <a:rPr lang="en-US" altLang="zh-TW" b="1" dirty="0" smtClean="0"/>
              <a:t>B.</a:t>
            </a:r>
            <a:r>
              <a:rPr lang="zh-TW" altLang="en-US" dirty="0" smtClean="0">
                <a:solidFill>
                  <a:srgbClr val="FF0000"/>
                </a:solidFill>
              </a:rPr>
              <a:t>超過選區</a:t>
            </a:r>
            <a:r>
              <a:rPr lang="en-US" altLang="zh-TW" dirty="0" smtClean="0">
                <a:solidFill>
                  <a:srgbClr val="FF0000"/>
                </a:solidFill>
              </a:rPr>
              <a:t>25%</a:t>
            </a:r>
            <a:r>
              <a:rPr lang="zh-TW" altLang="en-US" dirty="0" smtClean="0">
                <a:solidFill>
                  <a:srgbClr val="FF0000"/>
                </a:solidFill>
              </a:rPr>
              <a:t>得票率</a:t>
            </a:r>
            <a:r>
              <a:rPr lang="en-US" altLang="zh-TW" dirty="0" smtClean="0">
                <a:solidFill>
                  <a:srgbClr val="FF0000"/>
                </a:solidFill>
              </a:rPr>
              <a:t>)</a:t>
            </a:r>
          </a:p>
          <a:p>
            <a:endParaRPr lang="zh-TW" altLang="en-US" dirty="0" smtClean="0"/>
          </a:p>
        </p:txBody>
      </p:sp>
      <p:sp>
        <p:nvSpPr>
          <p:cNvPr id="20484" name="投影片編號版面配置區 3"/>
          <p:cNvSpPr>
            <a:spLocks noGrp="1"/>
          </p:cNvSpPr>
          <p:nvPr>
            <p:ph type="sldNum" sz="quarter" idx="16"/>
          </p:nvPr>
        </p:nvSpPr>
        <p:spPr bwMode="auto">
          <a:noFill/>
          <a:ln>
            <a:miter lim="800000"/>
            <a:headEnd/>
            <a:tailEnd/>
          </a:ln>
        </p:spPr>
        <p:txBody>
          <a:bodyPr/>
          <a:lstStyle/>
          <a:p>
            <a:fld id="{99DAAD19-1853-4AE0-94E5-05CE8EC4CD91}" type="slidenum">
              <a:rPr lang="zh-TW" altLang="en-US" smtClean="0"/>
              <a:pPr/>
              <a:t>107</a:t>
            </a:fld>
            <a:endParaRPr lang="zh-TW" alt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文字方塊 5"/>
          <p:cNvSpPr>
            <a:spLocks noChangeArrowheads="1"/>
          </p:cNvSpPr>
          <p:nvPr/>
        </p:nvSpPr>
        <p:spPr bwMode="auto">
          <a:xfrm>
            <a:off x="1062038" y="1836222"/>
            <a:ext cx="7648575" cy="1940957"/>
          </a:xfrm>
          <a:prstGeom prst="roundRect">
            <a:avLst>
              <a:gd name="adj" fmla="val 16667"/>
            </a:avLst>
          </a:prstGeom>
          <a:solidFill>
            <a:schemeClr val="accent1"/>
          </a:solidFill>
          <a:ln w="9525">
            <a:noFill/>
            <a:round/>
            <a:headEnd/>
            <a:tailEnd/>
          </a:ln>
        </p:spPr>
        <p:txBody>
          <a:bodyPr anchor="ctr">
            <a:spAutoFit/>
          </a:bodyPr>
          <a:lstStyle/>
          <a:p>
            <a:r>
              <a:rPr kumimoji="0" lang="zh-TW" altLang="en-US" sz="5400" dirty="0">
                <a:solidFill>
                  <a:schemeClr val="bg1"/>
                </a:solidFill>
                <a:latin typeface="微軟正黑體" pitchFamily="34" charset="-120"/>
                <a:ea typeface="微軟正黑體" pitchFamily="34" charset="-120"/>
              </a:rPr>
              <a:t>　</a:t>
            </a:r>
            <a:r>
              <a:rPr lang="zh-TW" altLang="en-US" sz="5400" dirty="0" smtClean="0">
                <a:solidFill>
                  <a:schemeClr val="bg1"/>
                </a:solidFill>
                <a:latin typeface="微軟正黑體" pitchFamily="34" charset="-120"/>
                <a:ea typeface="微軟正黑體" pitchFamily="34" charset="-120"/>
              </a:rPr>
              <a:t>我們還有哪些政治參與的管道？</a:t>
            </a:r>
          </a:p>
        </p:txBody>
      </p:sp>
      <p:sp>
        <p:nvSpPr>
          <p:cNvPr id="7" name="橢圓 6">
            <a:extLst>
              <a:ext uri="{FF2B5EF4-FFF2-40B4-BE49-F238E27FC236}"/>
            </a:extLst>
          </p:cNvPr>
          <p:cNvSpPr/>
          <p:nvPr/>
        </p:nvSpPr>
        <p:spPr>
          <a:xfrm>
            <a:off x="611560" y="1556792"/>
            <a:ext cx="1298575" cy="129698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TW" altLang="en-US" sz="7200" dirty="0" smtClean="0">
                <a:solidFill>
                  <a:schemeClr val="accent1"/>
                </a:solidFill>
                <a:latin typeface="微軟正黑體" pitchFamily="34" charset="-120"/>
                <a:ea typeface="微軟正黑體" pitchFamily="34" charset="-120"/>
              </a:rPr>
              <a:t>肆</a:t>
            </a:r>
            <a:endParaRPr kumimoji="0" lang="zh-TW" altLang="en-US" sz="7200" dirty="0">
              <a:solidFill>
                <a:schemeClr val="accent1"/>
              </a:solidFill>
              <a:latin typeface="微軟正黑體" pitchFamily="34" charset="-120"/>
              <a:ea typeface="微軟正黑體" pitchFamily="34" charset="-120"/>
            </a:endParaRPr>
          </a:p>
        </p:txBody>
      </p:sp>
      <p:pic>
        <p:nvPicPr>
          <p:cNvPr id="8196" name="Picture 3" descr="C:\Users\d-edit20a\Desktop\PPT素材\背景\346952cb3aca2fa3189bf26489a5e947_png.png"/>
          <p:cNvPicPr>
            <a:picLocks noChangeAspect="1" noChangeArrowheads="1"/>
          </p:cNvPicPr>
          <p:nvPr/>
        </p:nvPicPr>
        <p:blipFill>
          <a:blip r:embed="rId2" cstate="print">
            <a:lum bright="10000" contrast="-10000"/>
          </a:blip>
          <a:srcRect l="3349" t="11807" r="4703" b="63699"/>
          <a:stretch>
            <a:fillRect/>
          </a:stretch>
        </p:blipFill>
        <p:spPr bwMode="auto">
          <a:xfrm>
            <a:off x="0" y="4643438"/>
            <a:ext cx="9144000" cy="2214562"/>
          </a:xfrm>
          <a:prstGeom prst="rect">
            <a:avLst/>
          </a:prstGeom>
          <a:noFill/>
          <a:ln w="9525">
            <a:noFill/>
            <a:miter lim="800000"/>
            <a:headEnd/>
            <a:tailEnd/>
          </a:ln>
        </p:spPr>
      </p:pic>
      <p:pic>
        <p:nvPicPr>
          <p:cNvPr id="6" name="圖片 24" descr="home.png">
            <a:hlinkClick r:id="rId3" action="ppaction://hlinksldjump"/>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8172400" y="476672"/>
            <a:ext cx="720725"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a:latin typeface="微軟正黑體" pitchFamily="34" charset="-120"/>
                <a:ea typeface="微軟正黑體" pitchFamily="34" charset="-120"/>
              </a:rPr>
              <a:t>政治參與的管道</a:t>
            </a:r>
          </a:p>
        </p:txBody>
      </p:sp>
      <p:grpSp>
        <p:nvGrpSpPr>
          <p:cNvPr id="14" name="群組 13"/>
          <p:cNvGrpSpPr/>
          <p:nvPr/>
        </p:nvGrpSpPr>
        <p:grpSpPr>
          <a:xfrm>
            <a:off x="4011242" y="3271003"/>
            <a:ext cx="3661047" cy="3661047"/>
            <a:chOff x="4011242" y="3271003"/>
            <a:chExt cx="3661047" cy="3661047"/>
          </a:xfrm>
        </p:grpSpPr>
        <p:sp>
          <p:nvSpPr>
            <p:cNvPr id="6" name="手繪多邊形 5"/>
            <p:cNvSpPr/>
            <p:nvPr/>
          </p:nvSpPr>
          <p:spPr>
            <a:xfrm>
              <a:off x="4630232" y="3861049"/>
              <a:ext cx="2534046" cy="2403077"/>
            </a:xfrm>
            <a:custGeom>
              <a:avLst/>
              <a:gdLst>
                <a:gd name="connsiteX0" fmla="*/ 1805548 w 2534046"/>
                <a:gd name="connsiteY0" fmla="*/ 383144 h 2403077"/>
                <a:gd name="connsiteX1" fmla="*/ 1987316 w 2534046"/>
                <a:gd name="connsiteY1" fmla="*/ 220346 h 2403077"/>
                <a:gd name="connsiteX2" fmla="*/ 2149517 w 2534046"/>
                <a:gd name="connsiteY2" fmla="*/ 347769 h 2403077"/>
                <a:gd name="connsiteX3" fmla="*/ 2034380 w 2534046"/>
                <a:gd name="connsiteY3" fmla="*/ 562911 h 2403077"/>
                <a:gd name="connsiteX4" fmla="*/ 2241449 w 2534046"/>
                <a:gd name="connsiteY4" fmla="*/ 898691 h 2403077"/>
                <a:gd name="connsiteX5" fmla="*/ 2485446 w 2534046"/>
                <a:gd name="connsiteY5" fmla="*/ 895849 h 2403077"/>
                <a:gd name="connsiteX6" fmla="*/ 2521635 w 2534046"/>
                <a:gd name="connsiteY6" fmla="*/ 1087998 h 2403077"/>
                <a:gd name="connsiteX7" fmla="*/ 2293320 w 2534046"/>
                <a:gd name="connsiteY7" fmla="*/ 1174109 h 2403077"/>
                <a:gd name="connsiteX8" fmla="*/ 2221405 w 2534046"/>
                <a:gd name="connsiteY8" fmla="*/ 1555941 h 2403077"/>
                <a:gd name="connsiteX9" fmla="*/ 2403709 w 2534046"/>
                <a:gd name="connsiteY9" fmla="*/ 1718140 h 2403077"/>
                <a:gd name="connsiteX10" fmla="*/ 2298825 w 2534046"/>
                <a:gd name="connsiteY10" fmla="*/ 1888217 h 2403077"/>
                <a:gd name="connsiteX11" fmla="*/ 2072046 w 2534046"/>
                <a:gd name="connsiteY11" fmla="*/ 1798141 h 2403077"/>
                <a:gd name="connsiteX12" fmla="*/ 1754797 w 2534046"/>
                <a:gd name="connsiteY12" fmla="*/ 2047366 h 2403077"/>
                <a:gd name="connsiteX13" fmla="*/ 1792204 w 2534046"/>
                <a:gd name="connsiteY13" fmla="*/ 2288495 h 2403077"/>
                <a:gd name="connsiteX14" fmla="*/ 1591704 w 2534046"/>
                <a:gd name="connsiteY14" fmla="*/ 2356817 h 2403077"/>
                <a:gd name="connsiteX15" fmla="*/ 1474092 w 2534046"/>
                <a:gd name="connsiteY15" fmla="*/ 2143017 h 2403077"/>
                <a:gd name="connsiteX16" fmla="*/ 1059953 w 2534046"/>
                <a:gd name="connsiteY16" fmla="*/ 2143017 h 2403077"/>
                <a:gd name="connsiteX17" fmla="*/ 942342 w 2534046"/>
                <a:gd name="connsiteY17" fmla="*/ 2356817 h 2403077"/>
                <a:gd name="connsiteX18" fmla="*/ 741842 w 2534046"/>
                <a:gd name="connsiteY18" fmla="*/ 2288495 h 2403077"/>
                <a:gd name="connsiteX19" fmla="*/ 779250 w 2534046"/>
                <a:gd name="connsiteY19" fmla="*/ 2047366 h 2403077"/>
                <a:gd name="connsiteX20" fmla="*/ 462001 w 2534046"/>
                <a:gd name="connsiteY20" fmla="*/ 1798140 h 2403077"/>
                <a:gd name="connsiteX21" fmla="*/ 235221 w 2534046"/>
                <a:gd name="connsiteY21" fmla="*/ 1888217 h 2403077"/>
                <a:gd name="connsiteX22" fmla="*/ 130337 w 2534046"/>
                <a:gd name="connsiteY22" fmla="*/ 1718140 h 2403077"/>
                <a:gd name="connsiteX23" fmla="*/ 312640 w 2534046"/>
                <a:gd name="connsiteY23" fmla="*/ 1555942 h 2403077"/>
                <a:gd name="connsiteX24" fmla="*/ 240726 w 2534046"/>
                <a:gd name="connsiteY24" fmla="*/ 1174110 h 2403077"/>
                <a:gd name="connsiteX25" fmla="*/ 12411 w 2534046"/>
                <a:gd name="connsiteY25" fmla="*/ 1087998 h 2403077"/>
                <a:gd name="connsiteX26" fmla="*/ 48600 w 2534046"/>
                <a:gd name="connsiteY26" fmla="*/ 895849 h 2403077"/>
                <a:gd name="connsiteX27" fmla="*/ 292597 w 2534046"/>
                <a:gd name="connsiteY27" fmla="*/ 898691 h 2403077"/>
                <a:gd name="connsiteX28" fmla="*/ 499667 w 2534046"/>
                <a:gd name="connsiteY28" fmla="*/ 562911 h 2403077"/>
                <a:gd name="connsiteX29" fmla="*/ 384529 w 2534046"/>
                <a:gd name="connsiteY29" fmla="*/ 347769 h 2403077"/>
                <a:gd name="connsiteX30" fmla="*/ 546730 w 2534046"/>
                <a:gd name="connsiteY30" fmla="*/ 220346 h 2403077"/>
                <a:gd name="connsiteX31" fmla="*/ 728498 w 2534046"/>
                <a:gd name="connsiteY31" fmla="*/ 383144 h 2403077"/>
                <a:gd name="connsiteX32" fmla="*/ 1117662 w 2534046"/>
                <a:gd name="connsiteY32" fmla="*/ 250535 h 2403077"/>
                <a:gd name="connsiteX33" fmla="*/ 1160028 w 2534046"/>
                <a:gd name="connsiteY33" fmla="*/ 10226 h 2403077"/>
                <a:gd name="connsiteX34" fmla="*/ 1374018 w 2534046"/>
                <a:gd name="connsiteY34" fmla="*/ 10226 h 2403077"/>
                <a:gd name="connsiteX35" fmla="*/ 1416384 w 2534046"/>
                <a:gd name="connsiteY35" fmla="*/ 250533 h 2403077"/>
                <a:gd name="connsiteX36" fmla="*/ 1805547 w 2534046"/>
                <a:gd name="connsiteY36" fmla="*/ 383143 h 2403077"/>
                <a:gd name="connsiteX37" fmla="*/ 1805548 w 2534046"/>
                <a:gd name="connsiteY37" fmla="*/ 383144 h 240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34046" h="2403077">
                  <a:moveTo>
                    <a:pt x="1805548" y="383144"/>
                  </a:moveTo>
                  <a:lnTo>
                    <a:pt x="1987316" y="220346"/>
                  </a:lnTo>
                  <a:lnTo>
                    <a:pt x="2149517" y="347769"/>
                  </a:lnTo>
                  <a:lnTo>
                    <a:pt x="2034380" y="562911"/>
                  </a:lnTo>
                  <a:cubicBezTo>
                    <a:pt x="2127048" y="660508"/>
                    <a:pt x="2197504" y="774758"/>
                    <a:pt x="2241449" y="898691"/>
                  </a:cubicBezTo>
                  <a:lnTo>
                    <a:pt x="2485446" y="895849"/>
                  </a:lnTo>
                  <a:lnTo>
                    <a:pt x="2521635" y="1087998"/>
                  </a:lnTo>
                  <a:lnTo>
                    <a:pt x="2293320" y="1174109"/>
                  </a:lnTo>
                  <a:cubicBezTo>
                    <a:pt x="2297300" y="1304638"/>
                    <a:pt x="2272831" y="1434558"/>
                    <a:pt x="2221405" y="1555941"/>
                  </a:cubicBezTo>
                  <a:lnTo>
                    <a:pt x="2403709" y="1718140"/>
                  </a:lnTo>
                  <a:lnTo>
                    <a:pt x="2298825" y="1888217"/>
                  </a:lnTo>
                  <a:lnTo>
                    <a:pt x="2072046" y="1798141"/>
                  </a:lnTo>
                  <a:cubicBezTo>
                    <a:pt x="1985476" y="1900528"/>
                    <a:pt x="1877531" y="1985328"/>
                    <a:pt x="1754797" y="2047366"/>
                  </a:cubicBezTo>
                  <a:lnTo>
                    <a:pt x="1792204" y="2288495"/>
                  </a:lnTo>
                  <a:lnTo>
                    <a:pt x="1591704" y="2356817"/>
                  </a:lnTo>
                  <a:lnTo>
                    <a:pt x="1474092" y="2143017"/>
                  </a:lnTo>
                  <a:cubicBezTo>
                    <a:pt x="1337479" y="2169353"/>
                    <a:pt x="1196566" y="2169353"/>
                    <a:pt x="1059953" y="2143017"/>
                  </a:cubicBezTo>
                  <a:lnTo>
                    <a:pt x="942342" y="2356817"/>
                  </a:lnTo>
                  <a:lnTo>
                    <a:pt x="741842" y="2288495"/>
                  </a:lnTo>
                  <a:lnTo>
                    <a:pt x="779250" y="2047366"/>
                  </a:lnTo>
                  <a:cubicBezTo>
                    <a:pt x="656516" y="1985328"/>
                    <a:pt x="548571" y="1900528"/>
                    <a:pt x="462001" y="1798140"/>
                  </a:cubicBezTo>
                  <a:lnTo>
                    <a:pt x="235221" y="1888217"/>
                  </a:lnTo>
                  <a:lnTo>
                    <a:pt x="130337" y="1718140"/>
                  </a:lnTo>
                  <a:lnTo>
                    <a:pt x="312640" y="1555942"/>
                  </a:lnTo>
                  <a:cubicBezTo>
                    <a:pt x="261215" y="1434559"/>
                    <a:pt x="236746" y="1304639"/>
                    <a:pt x="240726" y="1174110"/>
                  </a:cubicBezTo>
                  <a:lnTo>
                    <a:pt x="12411" y="1087998"/>
                  </a:lnTo>
                  <a:lnTo>
                    <a:pt x="48600" y="895849"/>
                  </a:lnTo>
                  <a:lnTo>
                    <a:pt x="292597" y="898691"/>
                  </a:lnTo>
                  <a:cubicBezTo>
                    <a:pt x="336542" y="774758"/>
                    <a:pt x="406998" y="660508"/>
                    <a:pt x="499667" y="562911"/>
                  </a:cubicBezTo>
                  <a:lnTo>
                    <a:pt x="384529" y="347769"/>
                  </a:lnTo>
                  <a:lnTo>
                    <a:pt x="546730" y="220346"/>
                  </a:lnTo>
                  <a:lnTo>
                    <a:pt x="728498" y="383144"/>
                  </a:lnTo>
                  <a:cubicBezTo>
                    <a:pt x="847251" y="314652"/>
                    <a:pt x="979666" y="269531"/>
                    <a:pt x="1117662" y="250535"/>
                  </a:cubicBezTo>
                  <a:lnTo>
                    <a:pt x="1160028" y="10226"/>
                  </a:lnTo>
                  <a:lnTo>
                    <a:pt x="1374018" y="10226"/>
                  </a:lnTo>
                  <a:lnTo>
                    <a:pt x="1416384" y="250533"/>
                  </a:lnTo>
                  <a:cubicBezTo>
                    <a:pt x="1554380" y="269530"/>
                    <a:pt x="1686794" y="314651"/>
                    <a:pt x="1805547" y="383143"/>
                  </a:cubicBezTo>
                  <a:lnTo>
                    <a:pt x="1805548" y="383144"/>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535226" tIns="598471" rIns="535226" bIns="640496" numCol="1" spcCol="1270" anchor="ctr" anchorCtr="0">
              <a:noAutofit/>
            </a:bodyPr>
            <a:lstStyle/>
            <a:p>
              <a:pPr lvl="0" algn="ctr" defTabSz="1244600">
                <a:lnSpc>
                  <a:spcPct val="150000"/>
                </a:lnSpc>
                <a:spcBef>
                  <a:spcPct val="0"/>
                </a:spcBef>
                <a:spcAft>
                  <a:spcPct val="35000"/>
                </a:spcAft>
              </a:pPr>
              <a:r>
                <a:rPr lang="zh-TW" altLang="en-US" sz="2800" kern="1200" dirty="0" smtClean="0">
                  <a:solidFill>
                    <a:schemeClr val="tx1"/>
                  </a:solidFill>
                  <a:latin typeface="微軟正黑體" pitchFamily="34" charset="-120"/>
                  <a:ea typeface="微軟正黑體" pitchFamily="34" charset="-120"/>
                </a:rPr>
                <a:t>參加利益團體</a:t>
              </a:r>
              <a:endParaRPr lang="zh-TW" altLang="en-US" sz="2800" kern="1200" dirty="0">
                <a:solidFill>
                  <a:schemeClr val="tx1"/>
                </a:solidFill>
                <a:latin typeface="微軟正黑體" pitchFamily="34" charset="-120"/>
                <a:ea typeface="微軟正黑體" pitchFamily="34" charset="-120"/>
              </a:endParaRPr>
            </a:p>
          </p:txBody>
        </p:sp>
        <p:sp>
          <p:nvSpPr>
            <p:cNvPr id="9" name="圓形箭號 8"/>
            <p:cNvSpPr/>
            <p:nvPr/>
          </p:nvSpPr>
          <p:spPr>
            <a:xfrm>
              <a:off x="4011242" y="3271003"/>
              <a:ext cx="3661047" cy="3661047"/>
            </a:xfrm>
            <a:prstGeom prst="circularArrow">
              <a:avLst>
                <a:gd name="adj1" fmla="val 4687"/>
                <a:gd name="adj2" fmla="val 299029"/>
                <a:gd name="adj3" fmla="val 2535896"/>
                <a:gd name="adj4" fmla="val 15819410"/>
                <a:gd name="adj5" fmla="val 5469"/>
              </a:avLst>
            </a:prstGeom>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grpSp>
      <p:grpSp>
        <p:nvGrpSpPr>
          <p:cNvPr id="13" name="群組 12"/>
          <p:cNvGrpSpPr/>
          <p:nvPr/>
        </p:nvGrpSpPr>
        <p:grpSpPr>
          <a:xfrm>
            <a:off x="1475656" y="2636912"/>
            <a:ext cx="3148349" cy="2880320"/>
            <a:chOff x="1475656" y="2636912"/>
            <a:chExt cx="3148349" cy="2880320"/>
          </a:xfrm>
        </p:grpSpPr>
        <p:sp>
          <p:nvSpPr>
            <p:cNvPr id="7" name="手繪多邊形 6"/>
            <p:cNvSpPr/>
            <p:nvPr/>
          </p:nvSpPr>
          <p:spPr>
            <a:xfrm>
              <a:off x="1835696" y="2972715"/>
              <a:ext cx="2788309" cy="2544517"/>
            </a:xfrm>
            <a:custGeom>
              <a:avLst/>
              <a:gdLst>
                <a:gd name="connsiteX0" fmla="*/ 1997620 w 2632230"/>
                <a:gd name="connsiteY0" fmla="*/ 599879 h 2368489"/>
                <a:gd name="connsiteX1" fmla="*/ 2339326 w 2632230"/>
                <a:gd name="connsiteY1" fmla="*/ 471700 h 2368489"/>
                <a:gd name="connsiteX2" fmla="*/ 2492264 w 2632230"/>
                <a:gd name="connsiteY2" fmla="*/ 700241 h 2368489"/>
                <a:gd name="connsiteX3" fmla="*/ 2243449 w 2632230"/>
                <a:gd name="connsiteY3" fmla="*/ 967232 h 2368489"/>
                <a:gd name="connsiteX4" fmla="*/ 2243448 w 2632230"/>
                <a:gd name="connsiteY4" fmla="*/ 1401258 h 2368489"/>
                <a:gd name="connsiteX5" fmla="*/ 2492264 w 2632230"/>
                <a:gd name="connsiteY5" fmla="*/ 1668248 h 2368489"/>
                <a:gd name="connsiteX6" fmla="*/ 2339326 w 2632230"/>
                <a:gd name="connsiteY6" fmla="*/ 1896789 h 2368489"/>
                <a:gd name="connsiteX7" fmla="*/ 1997620 w 2632230"/>
                <a:gd name="connsiteY7" fmla="*/ 1768610 h 2368489"/>
                <a:gd name="connsiteX8" fmla="*/ 1561946 w 2632230"/>
                <a:gd name="connsiteY8" fmla="*/ 1985624 h 2368489"/>
                <a:gd name="connsiteX9" fmla="*/ 1478433 w 2632230"/>
                <a:gd name="connsiteY9" fmla="*/ 2340898 h 2368489"/>
                <a:gd name="connsiteX10" fmla="*/ 1153797 w 2632230"/>
                <a:gd name="connsiteY10" fmla="*/ 2340898 h 2368489"/>
                <a:gd name="connsiteX11" fmla="*/ 1070284 w 2632230"/>
                <a:gd name="connsiteY11" fmla="*/ 1985625 h 2368489"/>
                <a:gd name="connsiteX12" fmla="*/ 634610 w 2632230"/>
                <a:gd name="connsiteY12" fmla="*/ 1768610 h 2368489"/>
                <a:gd name="connsiteX13" fmla="*/ 292904 w 2632230"/>
                <a:gd name="connsiteY13" fmla="*/ 1896789 h 2368489"/>
                <a:gd name="connsiteX14" fmla="*/ 139966 w 2632230"/>
                <a:gd name="connsiteY14" fmla="*/ 1668248 h 2368489"/>
                <a:gd name="connsiteX15" fmla="*/ 388781 w 2632230"/>
                <a:gd name="connsiteY15" fmla="*/ 1401257 h 2368489"/>
                <a:gd name="connsiteX16" fmla="*/ 388781 w 2632230"/>
                <a:gd name="connsiteY16" fmla="*/ 967231 h 2368489"/>
                <a:gd name="connsiteX17" fmla="*/ 139966 w 2632230"/>
                <a:gd name="connsiteY17" fmla="*/ 700241 h 2368489"/>
                <a:gd name="connsiteX18" fmla="*/ 292904 w 2632230"/>
                <a:gd name="connsiteY18" fmla="*/ 471700 h 2368489"/>
                <a:gd name="connsiteX19" fmla="*/ 634610 w 2632230"/>
                <a:gd name="connsiteY19" fmla="*/ 599879 h 2368489"/>
                <a:gd name="connsiteX20" fmla="*/ 1070284 w 2632230"/>
                <a:gd name="connsiteY20" fmla="*/ 382865 h 2368489"/>
                <a:gd name="connsiteX21" fmla="*/ 1153797 w 2632230"/>
                <a:gd name="connsiteY21" fmla="*/ 27591 h 2368489"/>
                <a:gd name="connsiteX22" fmla="*/ 1478433 w 2632230"/>
                <a:gd name="connsiteY22" fmla="*/ 27591 h 2368489"/>
                <a:gd name="connsiteX23" fmla="*/ 1561946 w 2632230"/>
                <a:gd name="connsiteY23" fmla="*/ 382864 h 2368489"/>
                <a:gd name="connsiteX24" fmla="*/ 1997620 w 2632230"/>
                <a:gd name="connsiteY24" fmla="*/ 599879 h 23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32230" h="2368489">
                  <a:moveTo>
                    <a:pt x="1997620" y="599879"/>
                  </a:moveTo>
                  <a:lnTo>
                    <a:pt x="2339326" y="471700"/>
                  </a:lnTo>
                  <a:lnTo>
                    <a:pt x="2492264" y="700241"/>
                  </a:lnTo>
                  <a:lnTo>
                    <a:pt x="2243449" y="967232"/>
                  </a:lnTo>
                  <a:cubicBezTo>
                    <a:pt x="2288127" y="1109340"/>
                    <a:pt x="2288127" y="1259151"/>
                    <a:pt x="2243448" y="1401258"/>
                  </a:cubicBezTo>
                  <a:lnTo>
                    <a:pt x="2492264" y="1668248"/>
                  </a:lnTo>
                  <a:lnTo>
                    <a:pt x="2339326" y="1896789"/>
                  </a:lnTo>
                  <a:lnTo>
                    <a:pt x="1997620" y="1768610"/>
                  </a:lnTo>
                  <a:cubicBezTo>
                    <a:pt x="1877312" y="1873047"/>
                    <a:pt x="1726933" y="1947952"/>
                    <a:pt x="1561946" y="1985624"/>
                  </a:cubicBezTo>
                  <a:lnTo>
                    <a:pt x="1478433" y="2340898"/>
                  </a:lnTo>
                  <a:lnTo>
                    <a:pt x="1153797" y="2340898"/>
                  </a:lnTo>
                  <a:lnTo>
                    <a:pt x="1070284" y="1985625"/>
                  </a:lnTo>
                  <a:cubicBezTo>
                    <a:pt x="905297" y="1947953"/>
                    <a:pt x="754918" y="1873047"/>
                    <a:pt x="634610" y="1768610"/>
                  </a:cubicBezTo>
                  <a:lnTo>
                    <a:pt x="292904" y="1896789"/>
                  </a:lnTo>
                  <a:lnTo>
                    <a:pt x="139966" y="1668248"/>
                  </a:lnTo>
                  <a:lnTo>
                    <a:pt x="388781" y="1401257"/>
                  </a:lnTo>
                  <a:cubicBezTo>
                    <a:pt x="344103" y="1259149"/>
                    <a:pt x="344103" y="1109339"/>
                    <a:pt x="388781" y="967231"/>
                  </a:cubicBezTo>
                  <a:lnTo>
                    <a:pt x="139966" y="700241"/>
                  </a:lnTo>
                  <a:lnTo>
                    <a:pt x="292904" y="471700"/>
                  </a:lnTo>
                  <a:lnTo>
                    <a:pt x="634610" y="599879"/>
                  </a:lnTo>
                  <a:cubicBezTo>
                    <a:pt x="754918" y="495443"/>
                    <a:pt x="905298" y="420537"/>
                    <a:pt x="1070284" y="382865"/>
                  </a:cubicBezTo>
                  <a:lnTo>
                    <a:pt x="1153797" y="27591"/>
                  </a:lnTo>
                  <a:lnTo>
                    <a:pt x="1478433" y="27591"/>
                  </a:lnTo>
                  <a:lnTo>
                    <a:pt x="1561946" y="382864"/>
                  </a:lnTo>
                  <a:cubicBezTo>
                    <a:pt x="1726933" y="420536"/>
                    <a:pt x="1877312" y="495442"/>
                    <a:pt x="1997620" y="599879"/>
                  </a:cubicBezTo>
                  <a:close/>
                </a:path>
              </a:pathLst>
            </a:custGeom>
          </p:spPr>
          <p:style>
            <a:lnRef idx="3">
              <a:schemeClr val="lt1">
                <a:hueOff val="0"/>
                <a:satOff val="0"/>
                <a:lumOff val="0"/>
                <a:alphaOff val="0"/>
              </a:schemeClr>
            </a:lnRef>
            <a:fillRef idx="1">
              <a:schemeClr val="accent5">
                <a:hueOff val="-4966938"/>
                <a:satOff val="19906"/>
                <a:lumOff val="4314"/>
                <a:alphaOff val="0"/>
              </a:schemeClr>
            </a:fillRef>
            <a:effectRef idx="1">
              <a:schemeClr val="accent5">
                <a:hueOff val="-4966938"/>
                <a:satOff val="19906"/>
                <a:lumOff val="4314"/>
                <a:alphaOff val="0"/>
              </a:schemeClr>
            </a:effectRef>
            <a:fontRef idx="minor">
              <a:schemeClr val="lt1"/>
            </a:fontRef>
          </p:style>
          <p:txBody>
            <a:bodyPr spcFirstLastPara="0" vert="horz" wrap="square" lIns="670170" tIns="635439" rIns="670170" bIns="635439" numCol="1" spcCol="1270" anchor="ctr" anchorCtr="0">
              <a:noAutofit/>
            </a:bodyPr>
            <a:lstStyle/>
            <a:p>
              <a:pPr lvl="0" algn="ctr" defTabSz="1244600">
                <a:lnSpc>
                  <a:spcPct val="150000"/>
                </a:lnSpc>
                <a:spcBef>
                  <a:spcPct val="0"/>
                </a:spcBef>
                <a:spcAft>
                  <a:spcPct val="35000"/>
                </a:spcAft>
              </a:pPr>
              <a:r>
                <a:rPr lang="zh-TW" altLang="en-US" sz="2800" kern="1200" dirty="0" smtClean="0">
                  <a:solidFill>
                    <a:schemeClr val="tx1"/>
                  </a:solidFill>
                  <a:latin typeface="微軟正黑體" pitchFamily="34" charset="-120"/>
                  <a:ea typeface="微軟正黑體" pitchFamily="34" charset="-120"/>
                </a:rPr>
                <a:t>參與政黨活動</a:t>
              </a:r>
              <a:endParaRPr lang="zh-TW" altLang="en-US" sz="2800" kern="1200" dirty="0">
                <a:solidFill>
                  <a:schemeClr val="tx1"/>
                </a:solidFill>
                <a:latin typeface="微軟正黑體" pitchFamily="34" charset="-120"/>
                <a:ea typeface="微軟正黑體" pitchFamily="34" charset="-120"/>
              </a:endParaRPr>
            </a:p>
          </p:txBody>
        </p:sp>
        <p:sp>
          <p:nvSpPr>
            <p:cNvPr id="10" name="圖案 9"/>
            <p:cNvSpPr/>
            <p:nvPr/>
          </p:nvSpPr>
          <p:spPr>
            <a:xfrm>
              <a:off x="1475656" y="2636912"/>
              <a:ext cx="2659980" cy="2659980"/>
            </a:xfrm>
            <a:prstGeom prst="leftCircularArrow">
              <a:avLst>
                <a:gd name="adj1" fmla="val 6452"/>
                <a:gd name="adj2" fmla="val 429999"/>
                <a:gd name="adj3" fmla="val 10489124"/>
                <a:gd name="adj4" fmla="val 14837806"/>
                <a:gd name="adj5" fmla="val 7527"/>
              </a:avLst>
            </a:prstGeom>
          </p:spPr>
          <p:style>
            <a:lnRef idx="0">
              <a:schemeClr val="lt1">
                <a:hueOff val="0"/>
                <a:satOff val="0"/>
                <a:lumOff val="0"/>
                <a:alphaOff val="0"/>
              </a:schemeClr>
            </a:lnRef>
            <a:fillRef idx="1">
              <a:schemeClr val="accent5">
                <a:hueOff val="-4966938"/>
                <a:satOff val="19906"/>
                <a:lumOff val="4314"/>
                <a:alphaOff val="0"/>
              </a:schemeClr>
            </a:fillRef>
            <a:effectRef idx="1">
              <a:schemeClr val="accent5">
                <a:hueOff val="-4966938"/>
                <a:satOff val="19906"/>
                <a:lumOff val="4314"/>
                <a:alphaOff val="0"/>
              </a:schemeClr>
            </a:effectRef>
            <a:fontRef idx="minor">
              <a:schemeClr val="lt1"/>
            </a:fontRef>
          </p:style>
        </p:sp>
      </p:grpSp>
      <p:grpSp>
        <p:nvGrpSpPr>
          <p:cNvPr id="12" name="群組 11"/>
          <p:cNvGrpSpPr/>
          <p:nvPr/>
        </p:nvGrpSpPr>
        <p:grpSpPr>
          <a:xfrm>
            <a:off x="3203848" y="921046"/>
            <a:ext cx="3168351" cy="3064131"/>
            <a:chOff x="3203848" y="921046"/>
            <a:chExt cx="3168351" cy="3064131"/>
          </a:xfrm>
        </p:grpSpPr>
        <p:sp>
          <p:nvSpPr>
            <p:cNvPr id="8" name="手繪多邊形 7"/>
            <p:cNvSpPr/>
            <p:nvPr/>
          </p:nvSpPr>
          <p:spPr>
            <a:xfrm>
              <a:off x="3333536" y="1052736"/>
              <a:ext cx="3038663" cy="2932441"/>
            </a:xfrm>
            <a:custGeom>
              <a:avLst/>
              <a:gdLst>
                <a:gd name="connsiteX0" fmla="*/ 1747129 w 2319592"/>
                <a:gd name="connsiteY0" fmla="*/ 560118 h 2211500"/>
                <a:gd name="connsiteX1" fmla="*/ 2070336 w 2319592"/>
                <a:gd name="connsiteY1" fmla="*/ 452139 h 2211500"/>
                <a:gd name="connsiteX2" fmla="*/ 2200241 w 2319592"/>
                <a:gd name="connsiteY2" fmla="*/ 662457 h 2211500"/>
                <a:gd name="connsiteX3" fmla="*/ 1958989 w 2319592"/>
                <a:gd name="connsiteY3" fmla="*/ 903122 h 2211500"/>
                <a:gd name="connsiteX4" fmla="*/ 1958988 w 2319592"/>
                <a:gd name="connsiteY4" fmla="*/ 1308380 h 2211500"/>
                <a:gd name="connsiteX5" fmla="*/ 2200241 w 2319592"/>
                <a:gd name="connsiteY5" fmla="*/ 1549043 h 2211500"/>
                <a:gd name="connsiteX6" fmla="*/ 2070336 w 2319592"/>
                <a:gd name="connsiteY6" fmla="*/ 1759361 h 2211500"/>
                <a:gd name="connsiteX7" fmla="*/ 1747129 w 2319592"/>
                <a:gd name="connsiteY7" fmla="*/ 1651382 h 2211500"/>
                <a:gd name="connsiteX8" fmla="*/ 1371657 w 2319592"/>
                <a:gd name="connsiteY8" fmla="*/ 1854012 h 2211500"/>
                <a:gd name="connsiteX9" fmla="*/ 1293680 w 2319592"/>
                <a:gd name="connsiteY9" fmla="*/ 2185738 h 2211500"/>
                <a:gd name="connsiteX10" fmla="*/ 1025912 w 2319592"/>
                <a:gd name="connsiteY10" fmla="*/ 2185738 h 2211500"/>
                <a:gd name="connsiteX11" fmla="*/ 947934 w 2319592"/>
                <a:gd name="connsiteY11" fmla="*/ 1854013 h 2211500"/>
                <a:gd name="connsiteX12" fmla="*/ 572462 w 2319592"/>
                <a:gd name="connsiteY12" fmla="*/ 1651382 h 2211500"/>
                <a:gd name="connsiteX13" fmla="*/ 249256 w 2319592"/>
                <a:gd name="connsiteY13" fmla="*/ 1759361 h 2211500"/>
                <a:gd name="connsiteX14" fmla="*/ 119351 w 2319592"/>
                <a:gd name="connsiteY14" fmla="*/ 1549043 h 2211500"/>
                <a:gd name="connsiteX15" fmla="*/ 360603 w 2319592"/>
                <a:gd name="connsiteY15" fmla="*/ 1308378 h 2211500"/>
                <a:gd name="connsiteX16" fmla="*/ 360603 w 2319592"/>
                <a:gd name="connsiteY16" fmla="*/ 903120 h 2211500"/>
                <a:gd name="connsiteX17" fmla="*/ 119351 w 2319592"/>
                <a:gd name="connsiteY17" fmla="*/ 662457 h 2211500"/>
                <a:gd name="connsiteX18" fmla="*/ 249256 w 2319592"/>
                <a:gd name="connsiteY18" fmla="*/ 452139 h 2211500"/>
                <a:gd name="connsiteX19" fmla="*/ 572463 w 2319592"/>
                <a:gd name="connsiteY19" fmla="*/ 560118 h 2211500"/>
                <a:gd name="connsiteX20" fmla="*/ 947935 w 2319592"/>
                <a:gd name="connsiteY20" fmla="*/ 357488 h 2211500"/>
                <a:gd name="connsiteX21" fmla="*/ 1025912 w 2319592"/>
                <a:gd name="connsiteY21" fmla="*/ 25762 h 2211500"/>
                <a:gd name="connsiteX22" fmla="*/ 1293680 w 2319592"/>
                <a:gd name="connsiteY22" fmla="*/ 25762 h 2211500"/>
                <a:gd name="connsiteX23" fmla="*/ 1371658 w 2319592"/>
                <a:gd name="connsiteY23" fmla="*/ 357487 h 2211500"/>
                <a:gd name="connsiteX24" fmla="*/ 1747129 w 2319592"/>
                <a:gd name="connsiteY24" fmla="*/ 560118 h 22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19592" h="2211500">
                  <a:moveTo>
                    <a:pt x="1511165" y="556974"/>
                  </a:moveTo>
                  <a:lnTo>
                    <a:pt x="1745560" y="405081"/>
                  </a:lnTo>
                  <a:lnTo>
                    <a:pt x="1893919" y="542086"/>
                  </a:lnTo>
                  <a:lnTo>
                    <a:pt x="1753122" y="780413"/>
                  </a:lnTo>
                  <a:cubicBezTo>
                    <a:pt x="1812110" y="875938"/>
                    <a:pt x="1841964" y="985130"/>
                    <a:pt x="1839614" y="1096763"/>
                  </a:cubicBezTo>
                  <a:lnTo>
                    <a:pt x="2083140" y="1234166"/>
                  </a:lnTo>
                  <a:lnTo>
                    <a:pt x="2024556" y="1425514"/>
                  </a:lnTo>
                  <a:lnTo>
                    <a:pt x="1744070" y="1408828"/>
                  </a:lnTo>
                  <a:cubicBezTo>
                    <a:pt x="1682296" y="1506635"/>
                    <a:pt x="1593995" y="1588340"/>
                    <a:pt x="1488246" y="1645539"/>
                  </a:cubicBezTo>
                  <a:lnTo>
                    <a:pt x="1496935" y="1920798"/>
                  </a:lnTo>
                  <a:lnTo>
                    <a:pt x="1283653" y="1976805"/>
                  </a:lnTo>
                  <a:lnTo>
                    <a:pt x="1150743" y="1734167"/>
                  </a:lnTo>
                  <a:cubicBezTo>
                    <a:pt x="1029981" y="1736450"/>
                    <a:pt x="911824" y="1708961"/>
                    <a:pt x="808426" y="1654526"/>
                  </a:cubicBezTo>
                  <a:lnTo>
                    <a:pt x="574032" y="1806419"/>
                  </a:lnTo>
                  <a:lnTo>
                    <a:pt x="425673" y="1669414"/>
                  </a:lnTo>
                  <a:lnTo>
                    <a:pt x="566470" y="1431087"/>
                  </a:lnTo>
                  <a:cubicBezTo>
                    <a:pt x="507482" y="1335562"/>
                    <a:pt x="477628" y="1226370"/>
                    <a:pt x="479977" y="1114737"/>
                  </a:cubicBezTo>
                  <a:lnTo>
                    <a:pt x="236452" y="977334"/>
                  </a:lnTo>
                  <a:lnTo>
                    <a:pt x="295036" y="785986"/>
                  </a:lnTo>
                  <a:lnTo>
                    <a:pt x="575522" y="802672"/>
                  </a:lnTo>
                  <a:cubicBezTo>
                    <a:pt x="637296" y="704865"/>
                    <a:pt x="725597" y="623160"/>
                    <a:pt x="831346" y="565961"/>
                  </a:cubicBezTo>
                  <a:lnTo>
                    <a:pt x="822657" y="290702"/>
                  </a:lnTo>
                  <a:lnTo>
                    <a:pt x="1035939" y="234695"/>
                  </a:lnTo>
                  <a:lnTo>
                    <a:pt x="1168849" y="477333"/>
                  </a:lnTo>
                  <a:cubicBezTo>
                    <a:pt x="1289611" y="475050"/>
                    <a:pt x="1407768" y="502539"/>
                    <a:pt x="1511165" y="556974"/>
                  </a:cubicBezTo>
                  <a:close/>
                </a:path>
              </a:pathLst>
            </a:custGeom>
          </p:spPr>
          <p:style>
            <a:lnRef idx="3">
              <a:schemeClr val="lt1">
                <a:hueOff val="0"/>
                <a:satOff val="0"/>
                <a:lumOff val="0"/>
                <a:alphaOff val="0"/>
              </a:schemeClr>
            </a:lnRef>
            <a:fillRef idx="1">
              <a:schemeClr val="accent5">
                <a:hueOff val="-9933876"/>
                <a:satOff val="39811"/>
                <a:lumOff val="8628"/>
                <a:alphaOff val="0"/>
              </a:schemeClr>
            </a:fillRef>
            <a:effectRef idx="1">
              <a:schemeClr val="accent5">
                <a:hueOff val="-9933876"/>
                <a:satOff val="39811"/>
                <a:lumOff val="8628"/>
                <a:alphaOff val="0"/>
              </a:schemeClr>
            </a:effectRef>
            <a:fontRef idx="minor">
              <a:schemeClr val="lt1"/>
            </a:fontRef>
          </p:style>
          <p:txBody>
            <a:bodyPr spcFirstLastPara="0" vert="horz" wrap="square" lIns="797397" tIns="776696" rIns="797397" bIns="776695" numCol="1" spcCol="1270" anchor="ctr" anchorCtr="0">
              <a:noAutofit/>
            </a:bodyPr>
            <a:lstStyle/>
            <a:p>
              <a:pPr lvl="0" algn="ctr" defTabSz="1244600">
                <a:lnSpc>
                  <a:spcPct val="150000"/>
                </a:lnSpc>
                <a:spcBef>
                  <a:spcPct val="0"/>
                </a:spcBef>
                <a:spcAft>
                  <a:spcPct val="35000"/>
                </a:spcAft>
              </a:pPr>
              <a:r>
                <a:rPr lang="zh-TW" altLang="en-US" sz="2800" kern="1200" dirty="0" smtClean="0">
                  <a:solidFill>
                    <a:schemeClr val="tx1"/>
                  </a:solidFill>
                  <a:latin typeface="微軟正黑體" pitchFamily="34" charset="-120"/>
                  <a:ea typeface="微軟正黑體" pitchFamily="34" charset="-120"/>
                </a:rPr>
                <a:t>發起公民投票</a:t>
              </a:r>
              <a:endParaRPr lang="zh-TW" altLang="en-US" sz="2800" kern="1200" dirty="0">
                <a:solidFill>
                  <a:schemeClr val="tx1"/>
                </a:solidFill>
                <a:latin typeface="微軟正黑體" pitchFamily="34" charset="-120"/>
                <a:ea typeface="微軟正黑體" pitchFamily="34" charset="-120"/>
              </a:endParaRPr>
            </a:p>
          </p:txBody>
        </p:sp>
        <p:sp>
          <p:nvSpPr>
            <p:cNvPr id="11" name="圓形箭號 10"/>
            <p:cNvSpPr/>
            <p:nvPr/>
          </p:nvSpPr>
          <p:spPr>
            <a:xfrm>
              <a:off x="3203848" y="921046"/>
              <a:ext cx="2867994" cy="2867994"/>
            </a:xfrm>
            <a:prstGeom prst="circularArrow">
              <a:avLst>
                <a:gd name="adj1" fmla="val 5984"/>
                <a:gd name="adj2" fmla="val 587217"/>
                <a:gd name="adj3" fmla="val 13313824"/>
                <a:gd name="adj4" fmla="val 9831443"/>
                <a:gd name="adj5" fmla="val 6981"/>
              </a:avLst>
            </a:prstGeom>
          </p:spPr>
          <p:style>
            <a:lnRef idx="0">
              <a:schemeClr val="lt1">
                <a:hueOff val="0"/>
                <a:satOff val="0"/>
                <a:lumOff val="0"/>
                <a:alphaOff val="0"/>
              </a:schemeClr>
            </a:lnRef>
            <a:fillRef idx="1">
              <a:schemeClr val="accent5">
                <a:hueOff val="-9933876"/>
                <a:satOff val="39811"/>
                <a:lumOff val="8628"/>
                <a:alphaOff val="0"/>
              </a:schemeClr>
            </a:fillRef>
            <a:effectRef idx="1">
              <a:schemeClr val="accent5">
                <a:hueOff val="-9933876"/>
                <a:satOff val="39811"/>
                <a:lumOff val="8628"/>
                <a:alphaOff val="0"/>
              </a:schemeClr>
            </a:effectRef>
            <a:fontRef idx="minor">
              <a:schemeClr val="lt1"/>
            </a:fontRef>
          </p:style>
        </p:sp>
      </p:grpSp>
    </p:spTree>
    <p:extLst>
      <p:ext uri="{BB962C8B-B14F-4D97-AF65-F5344CB8AC3E}">
        <p14:creationId xmlns="" xmlns:p14="http://schemas.microsoft.com/office/powerpoint/2010/main" val="213115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2915816" y="692696"/>
            <a:ext cx="2520280" cy="864096"/>
          </a:xfrm>
        </p:spPr>
        <p:style>
          <a:lnRef idx="2">
            <a:schemeClr val="accent6"/>
          </a:lnRef>
          <a:fillRef idx="1">
            <a:schemeClr val="lt1"/>
          </a:fillRef>
          <a:effectRef idx="0">
            <a:schemeClr val="accent6"/>
          </a:effectRef>
          <a:fontRef idx="minor">
            <a:schemeClr val="dk1"/>
          </a:fontRef>
        </p:style>
        <p:txBody>
          <a:bodyPr>
            <a:normAutofit/>
          </a:bodyPr>
          <a:lstStyle/>
          <a:p>
            <a:r>
              <a:rPr lang="zh-TW" altLang="en-US" sz="3600" b="1" dirty="0">
                <a:latin typeface="微軟正黑體" pitchFamily="34" charset="-120"/>
                <a:ea typeface="微軟正黑體" pitchFamily="34" charset="-120"/>
              </a:rPr>
              <a:t>效能</a:t>
            </a:r>
            <a:r>
              <a:rPr lang="zh-TW" altLang="en-US" sz="3600" b="1" dirty="0" smtClean="0">
                <a:latin typeface="微軟正黑體" pitchFamily="34" charset="-120"/>
                <a:ea typeface="微軟正黑體" pitchFamily="34" charset="-120"/>
              </a:rPr>
              <a:t>政府</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4207176275"/>
              </p:ext>
            </p:extLst>
          </p:nvPr>
        </p:nvGraphicFramePr>
        <p:xfrm>
          <a:off x="971600" y="1455598"/>
          <a:ext cx="6408712" cy="3017520"/>
        </p:xfrm>
        <a:graphic>
          <a:graphicData uri="http://schemas.openxmlformats.org/drawingml/2006/table">
            <a:tbl>
              <a:tblPr firstRow="1" bandRow="1">
                <a:tableStyleId>{93296810-A885-4BE3-A3E7-6D5BEEA58F35}</a:tableStyleId>
              </a:tblPr>
              <a:tblGrid>
                <a:gridCol w="6408712"/>
              </a:tblGrid>
              <a:tr h="370840">
                <a:tc>
                  <a:txBody>
                    <a:bodyPr/>
                    <a:lstStyle/>
                    <a:p>
                      <a:pPr algn="ctr">
                        <a:lnSpc>
                          <a:spcPct val="150000"/>
                        </a:lnSpc>
                      </a:pPr>
                      <a:r>
                        <a:rPr lang="en-US" altLang="zh-TW" sz="3000" dirty="0" smtClean="0">
                          <a:latin typeface="微軟正黑體" pitchFamily="34" charset="-120"/>
                          <a:ea typeface="微軟正黑體" pitchFamily="34" charset="-120"/>
                        </a:rPr>
                        <a:t>20</a:t>
                      </a:r>
                      <a:r>
                        <a:rPr lang="zh-TW" altLang="en-US" sz="3000" dirty="0" smtClean="0">
                          <a:latin typeface="微軟正黑體" pitchFamily="34" charset="-120"/>
                          <a:ea typeface="微軟正黑體" pitchFamily="34" charset="-120"/>
                        </a:rPr>
                        <a:t>世紀</a:t>
                      </a:r>
                      <a:r>
                        <a:rPr lang="en-US" altLang="zh-TW" sz="3000" dirty="0" smtClean="0">
                          <a:latin typeface="微軟正黑體" pitchFamily="34" charset="-120"/>
                          <a:ea typeface="微軟正黑體" pitchFamily="34" charset="-120"/>
                        </a:rPr>
                        <a:t>~</a:t>
                      </a:r>
                      <a:endParaRPr lang="zh-TW" altLang="en-US" sz="3000" dirty="0">
                        <a:latin typeface="微軟正黑體" pitchFamily="34" charset="-120"/>
                        <a:ea typeface="微軟正黑體" pitchFamily="34" charset="-120"/>
                      </a:endParaRPr>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精簡政府組織、適度權力 下放、</a:t>
                      </a:r>
                      <a:endParaRPr lang="en-US" altLang="zh-TW" sz="3000" dirty="0" smtClean="0">
                        <a:latin typeface="微軟正黑體" pitchFamily="34" charset="-120"/>
                        <a:ea typeface="微軟正黑體" pitchFamily="34" charset="-120"/>
                      </a:endParaRPr>
                    </a:p>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採取顧客導向</a:t>
                      </a:r>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追求高效率、高品質的企業型政 府</a:t>
                      </a:r>
                    </a:p>
                  </a:txBody>
                  <a:tcPr/>
                </a:tc>
              </a:tr>
            </a:tbl>
          </a:graphicData>
        </a:graphic>
      </p:graphicFrame>
    </p:spTree>
    <p:extLst>
      <p:ext uri="{BB962C8B-B14F-4D97-AF65-F5344CB8AC3E}">
        <p14:creationId xmlns="" xmlns:p14="http://schemas.microsoft.com/office/powerpoint/2010/main" val="381831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16632"/>
            <a:ext cx="4258816" cy="1008112"/>
          </a:xfrm>
        </p:spPr>
        <p:txBody>
          <a:bodyPr>
            <a:normAutofit/>
          </a:bodyPr>
          <a:lstStyle/>
          <a:p>
            <a:pPr lvl="0"/>
            <a:r>
              <a:rPr lang="zh-TW" altLang="en-US" sz="3600" b="1" dirty="0" smtClean="0">
                <a:latin typeface="微軟正黑體" pitchFamily="34" charset="-120"/>
                <a:ea typeface="微軟正黑體" pitchFamily="34" charset="-120"/>
              </a:rPr>
              <a:t>一、參加</a:t>
            </a:r>
            <a:r>
              <a:rPr lang="zh-TW" altLang="en-US" sz="3600" b="1" dirty="0">
                <a:latin typeface="微軟正黑體" pitchFamily="34" charset="-120"/>
                <a:ea typeface="微軟正黑體" pitchFamily="34" charset="-120"/>
              </a:rPr>
              <a:t>利益</a:t>
            </a:r>
            <a:r>
              <a:rPr lang="zh-TW" altLang="en-US" sz="3600" b="1" dirty="0" smtClean="0">
                <a:latin typeface="微軟正黑體" pitchFamily="34" charset="-120"/>
                <a:ea typeface="微軟正黑體" pitchFamily="34" charset="-120"/>
              </a:rPr>
              <a:t>團體</a:t>
            </a:r>
            <a:endParaRPr lang="zh-TW" altLang="en-US" sz="3600" b="1" dirty="0">
              <a:latin typeface="微軟正黑體" pitchFamily="34" charset="-120"/>
              <a:ea typeface="微軟正黑體" pitchFamily="34" charset="-120"/>
            </a:endParaRPr>
          </a:p>
        </p:txBody>
      </p:sp>
      <p:graphicFrame>
        <p:nvGraphicFramePr>
          <p:cNvPr id="3" name="資料庫圖表 2"/>
          <p:cNvGraphicFramePr/>
          <p:nvPr>
            <p:extLst>
              <p:ext uri="{D42A27DB-BD31-4B8C-83A1-F6EECF244321}">
                <p14:modId xmlns="" xmlns:p14="http://schemas.microsoft.com/office/powerpoint/2010/main" val="491651039"/>
              </p:ext>
            </p:extLst>
          </p:nvPr>
        </p:nvGraphicFramePr>
        <p:xfrm>
          <a:off x="1691680" y="26773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表格 4"/>
          <p:cNvGraphicFramePr>
            <a:graphicFrameLocks noGrp="1"/>
          </p:cNvGraphicFramePr>
          <p:nvPr>
            <p:extLst>
              <p:ext uri="{D42A27DB-BD31-4B8C-83A1-F6EECF244321}">
                <p14:modId xmlns="" xmlns:p14="http://schemas.microsoft.com/office/powerpoint/2010/main" val="2327855498"/>
              </p:ext>
            </p:extLst>
          </p:nvPr>
        </p:nvGraphicFramePr>
        <p:xfrm>
          <a:off x="539552" y="1340768"/>
          <a:ext cx="8208912" cy="1371600"/>
        </p:xfrm>
        <a:graphic>
          <a:graphicData uri="http://schemas.openxmlformats.org/drawingml/2006/table">
            <a:tbl>
              <a:tblPr firstRow="1" bandRow="1">
                <a:tableStyleId>{F5AB1C69-6EDB-4FF4-983F-18BD219EF322}</a:tableStyleId>
              </a:tblPr>
              <a:tblGrid>
                <a:gridCol w="3484915"/>
                <a:gridCol w="4723997"/>
              </a:tblGrid>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800" b="0" dirty="0" smtClean="0">
                          <a:solidFill>
                            <a:schemeClr val="tx1"/>
                          </a:solidFill>
                          <a:latin typeface="微軟正黑體" pitchFamily="34" charset="-120"/>
                          <a:ea typeface="微軟正黑體" pitchFamily="34" charset="-120"/>
                        </a:rPr>
                        <a:t>又叫「壓力團體」（</a:t>
                      </a:r>
                      <a:r>
                        <a:rPr lang="en-US" altLang="zh-TW" sz="2800" b="0" dirty="0" smtClean="0">
                          <a:solidFill>
                            <a:schemeClr val="tx1"/>
                          </a:solidFill>
                          <a:latin typeface="微軟正黑體" pitchFamily="34" charset="-120"/>
                          <a:ea typeface="微軟正黑體" pitchFamily="34" charset="-120"/>
                        </a:rPr>
                        <a:t>pressure group</a:t>
                      </a:r>
                      <a:r>
                        <a:rPr lang="zh-TW" altLang="en-US" sz="2800" b="0" dirty="0" smtClean="0">
                          <a:solidFill>
                            <a:schemeClr val="tx1"/>
                          </a:solidFill>
                          <a:latin typeface="微軟正黑體" pitchFamily="34" charset="-120"/>
                          <a:ea typeface="微軟正黑體" pitchFamily="34" charset="-120"/>
                        </a:rPr>
                        <a:t>）</a:t>
                      </a:r>
                      <a:endParaRPr lang="en-US" altLang="zh-TW" sz="2800" b="0" dirty="0" smtClean="0">
                        <a:solidFill>
                          <a:schemeClr val="tx1"/>
                        </a:solidFill>
                        <a:latin typeface="微軟正黑體" pitchFamily="34" charset="-120"/>
                        <a:ea typeface="微軟正黑體" pitchFamily="34" charset="-120"/>
                      </a:endParaRPr>
                    </a:p>
                  </a:txBody>
                  <a:tcPr/>
                </a:tc>
                <a:tc>
                  <a:txBody>
                    <a:bodyPr/>
                    <a:lstStyle/>
                    <a:p>
                      <a:pPr>
                        <a:lnSpc>
                          <a:spcPct val="150000"/>
                        </a:lnSpc>
                      </a:pPr>
                      <a:r>
                        <a:rPr lang="zh-TW" altLang="en-US" sz="2800" b="0" dirty="0" smtClean="0">
                          <a:solidFill>
                            <a:schemeClr val="tx1"/>
                          </a:solidFill>
                          <a:latin typeface="微軟正黑體" pitchFamily="34" charset="-120"/>
                          <a:ea typeface="微軟正黑體" pitchFamily="34" charset="-120"/>
                        </a:rPr>
                        <a:t>試圖影響政治 決策以保障或促進其利益或目標</a:t>
                      </a:r>
                      <a:endParaRPr lang="zh-TW" altLang="en-US" sz="2800" b="0" dirty="0">
                        <a:solidFill>
                          <a:schemeClr val="tx1"/>
                        </a:solidFill>
                        <a:latin typeface="微軟正黑體" pitchFamily="34" charset="-120"/>
                        <a:ea typeface="微軟正黑體" pitchFamily="34" charset="-120"/>
                      </a:endParaRPr>
                    </a:p>
                  </a:txBody>
                  <a:tcPr/>
                </a:tc>
              </a:tr>
            </a:tbl>
          </a:graphicData>
        </a:graphic>
      </p:graphicFrame>
      <p:grpSp>
        <p:nvGrpSpPr>
          <p:cNvPr id="7" name="群組 21"/>
          <p:cNvGrpSpPr>
            <a:grpSpLocks/>
          </p:cNvGrpSpPr>
          <p:nvPr/>
        </p:nvGrpSpPr>
        <p:grpSpPr bwMode="auto">
          <a:xfrm>
            <a:off x="0" y="425227"/>
            <a:ext cx="6702425" cy="771525"/>
            <a:chOff x="0" y="642314"/>
            <a:chExt cx="6701742" cy="772734"/>
          </a:xfrm>
        </p:grpSpPr>
        <p:grpSp>
          <p:nvGrpSpPr>
            <p:cNvPr id="8" name="群組 11"/>
            <p:cNvGrpSpPr>
              <a:grpSpLocks/>
            </p:cNvGrpSpPr>
            <p:nvPr/>
          </p:nvGrpSpPr>
          <p:grpSpPr bwMode="auto">
            <a:xfrm>
              <a:off x="0" y="642314"/>
              <a:ext cx="533413" cy="772734"/>
              <a:chOff x="0" y="1313645"/>
              <a:chExt cx="533413" cy="772734"/>
            </a:xfrm>
          </p:grpSpPr>
          <p:cxnSp>
            <p:nvCxnSpPr>
              <p:cNvPr id="10" name="直線接點 9"/>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9" name="直線接點 8"/>
            <p:cNvCxnSpPr/>
            <p:nvPr/>
          </p:nvCxnSpPr>
          <p:spPr>
            <a:xfrm flipV="1">
              <a:off x="531759" y="1389608"/>
              <a:ext cx="6169983" cy="11129"/>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73379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7500"/>
            <a:ext cx="8229600" cy="1143000"/>
          </a:xfrm>
        </p:spPr>
        <p:txBody>
          <a:bodyPr/>
          <a:lstStyle/>
          <a:p>
            <a:r>
              <a:rPr lang="en-US" altLang="zh-TW" dirty="0" smtClean="0"/>
              <a:t>(</a:t>
            </a:r>
            <a:r>
              <a:rPr lang="zh-TW" altLang="en-US" dirty="0" smtClean="0"/>
              <a:t>一</a:t>
            </a:r>
            <a:r>
              <a:rPr lang="en-US" altLang="zh-TW" dirty="0" smtClean="0"/>
              <a:t>)</a:t>
            </a:r>
            <a:r>
              <a:rPr lang="zh-TW" altLang="en-US" dirty="0" smtClean="0"/>
              <a:t>進行遊說</a:t>
            </a:r>
            <a:endParaRPr lang="zh-TW" altLang="en-US" dirty="0"/>
          </a:p>
        </p:txBody>
      </p:sp>
      <p:sp>
        <p:nvSpPr>
          <p:cNvPr id="3" name="內容版面配置區 2"/>
          <p:cNvSpPr>
            <a:spLocks noGrp="1"/>
          </p:cNvSpPr>
          <p:nvPr>
            <p:ph idx="1"/>
          </p:nvPr>
        </p:nvSpPr>
        <p:spPr/>
        <p:txBody>
          <a:bodyPr/>
          <a:lstStyle/>
          <a:p>
            <a:endParaRPr lang="zh-TW" alt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zh-TW" altLang="en-US" sz="3600" b="1" dirty="0" smtClean="0">
                <a:latin typeface="微軟正黑體" pitchFamily="34" charset="-120"/>
                <a:ea typeface="微軟正黑體" pitchFamily="34" charset="-120"/>
              </a:rPr>
              <a:t>參加利益團體</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3609701568"/>
              </p:ext>
            </p:extLst>
          </p:nvPr>
        </p:nvGraphicFramePr>
        <p:xfrm>
          <a:off x="827584" y="1357469"/>
          <a:ext cx="7704856" cy="4754880"/>
        </p:xfrm>
        <a:graphic>
          <a:graphicData uri="http://schemas.openxmlformats.org/drawingml/2006/table">
            <a:tbl>
              <a:tblPr firstRow="1" bandRow="1">
                <a:tableStyleId>{F5AB1C69-6EDB-4FF4-983F-18BD219EF322}</a:tableStyleId>
              </a:tblPr>
              <a:tblGrid>
                <a:gridCol w="2304256"/>
                <a:gridCol w="5400600"/>
              </a:tblGrid>
              <a:tr h="370840">
                <a:tc>
                  <a:txBody>
                    <a:bodyPr/>
                    <a:lstStyle/>
                    <a:p>
                      <a:pPr algn="ctr">
                        <a:lnSpc>
                          <a:spcPct val="150000"/>
                        </a:lnSpc>
                      </a:pPr>
                      <a:r>
                        <a:rPr lang="zh-TW" altLang="en-US" sz="2800" dirty="0" smtClean="0">
                          <a:latin typeface="微軟正黑體" pitchFamily="34" charset="-120"/>
                          <a:ea typeface="微軟正黑體" pitchFamily="34" charset="-120"/>
                        </a:rPr>
                        <a:t>遊說的對象</a:t>
                      </a:r>
                      <a:endParaRPr lang="zh-TW" altLang="en-US" sz="2800" dirty="0">
                        <a:latin typeface="微軟正黑體" pitchFamily="34" charset="-120"/>
                        <a:ea typeface="微軟正黑體" pitchFamily="34" charset="-120"/>
                      </a:endParaRPr>
                    </a:p>
                  </a:txBody>
                  <a:tcPr anchor="ctr"/>
                </a:tc>
                <a:tc>
                  <a:txBody>
                    <a:bodyPr/>
                    <a:lstStyle/>
                    <a:p>
                      <a:pPr>
                        <a:lnSpc>
                          <a:spcPct val="150000"/>
                        </a:lnSpc>
                      </a:pPr>
                      <a:r>
                        <a:rPr lang="zh-TW" altLang="en-US" sz="2800" dirty="0" smtClean="0">
                          <a:latin typeface="微軟正黑體" pitchFamily="34" charset="-120"/>
                          <a:ea typeface="微軟正黑體" pitchFamily="34" charset="-120"/>
                        </a:rPr>
                        <a:t>立法委員、行政官員</a:t>
                      </a:r>
                      <a:endParaRPr lang="zh-TW" altLang="en-US" sz="2800" dirty="0">
                        <a:latin typeface="微軟正黑體" pitchFamily="34" charset="-120"/>
                        <a:ea typeface="微軟正黑體" pitchFamily="34" charset="-120"/>
                      </a:endParaRPr>
                    </a:p>
                  </a:txBody>
                  <a:tcPr/>
                </a:tc>
              </a:tr>
              <a:tr h="370840">
                <a:tc>
                  <a:txBody>
                    <a:bodyPr/>
                    <a:lstStyle/>
                    <a:p>
                      <a:pPr algn="ctr">
                        <a:lnSpc>
                          <a:spcPct val="150000"/>
                        </a:lnSpc>
                      </a:pPr>
                      <a:r>
                        <a:rPr lang="zh-TW" altLang="en-US" sz="2800" dirty="0" smtClean="0">
                          <a:latin typeface="微軟正黑體" pitchFamily="34" charset="-120"/>
                          <a:ea typeface="微軟正黑體" pitchFamily="34" charset="-120"/>
                        </a:rPr>
                        <a:t>規範</a:t>
                      </a:r>
                      <a:endParaRPr lang="zh-TW" altLang="en-US" sz="2800" dirty="0">
                        <a:latin typeface="微軟正黑體" pitchFamily="34" charset="-120"/>
                        <a:ea typeface="微軟正黑體" pitchFamily="34" charset="-120"/>
                      </a:endParaRPr>
                    </a:p>
                  </a:txBody>
                  <a:tcPr anchor="ctr"/>
                </a:tc>
                <a:tc>
                  <a:txBody>
                    <a:bodyPr/>
                    <a:lstStyle/>
                    <a:p>
                      <a:pPr>
                        <a:lnSpc>
                          <a:spcPct val="150000"/>
                        </a:lnSpc>
                      </a:pPr>
                      <a:r>
                        <a:rPr lang="zh-TW" altLang="en-US" sz="2800" u="none" dirty="0" smtClean="0">
                          <a:latin typeface="微軟正黑體" pitchFamily="34" charset="-120"/>
                          <a:ea typeface="微軟正黑體" pitchFamily="34" charset="-120"/>
                        </a:rPr>
                        <a:t>遊說法</a:t>
                      </a:r>
                      <a:endParaRPr lang="zh-TW" altLang="en-US" sz="2800" u="none" dirty="0">
                        <a:latin typeface="微軟正黑體" pitchFamily="34" charset="-120"/>
                        <a:ea typeface="微軟正黑體" pitchFamily="34" charset="-120"/>
                      </a:endParaRPr>
                    </a:p>
                  </a:txBody>
                  <a:tcPr/>
                </a:tc>
              </a:tr>
              <a:tr h="370840">
                <a:tc>
                  <a:txBody>
                    <a:bodyPr/>
                    <a:lstStyle/>
                    <a:p>
                      <a:pPr algn="ctr">
                        <a:lnSpc>
                          <a:spcPct val="150000"/>
                        </a:lnSpc>
                      </a:pPr>
                      <a:r>
                        <a:rPr lang="zh-TW" altLang="en-US" sz="2800" dirty="0" smtClean="0">
                          <a:latin typeface="微軟正黑體" pitchFamily="34" charset="-120"/>
                          <a:ea typeface="微軟正黑體" pitchFamily="34" charset="-120"/>
                        </a:rPr>
                        <a:t>規範內容</a:t>
                      </a:r>
                      <a:endParaRPr lang="zh-TW" altLang="en-US" sz="2800" dirty="0">
                        <a:latin typeface="微軟正黑體" pitchFamily="34" charset="-120"/>
                        <a:ea typeface="微軟正黑體" pitchFamily="34" charset="-120"/>
                      </a:endParaRPr>
                    </a:p>
                  </a:txBody>
                  <a:tcPr anchor="ctr"/>
                </a:tc>
                <a:tc>
                  <a:txBody>
                    <a:bodyPr/>
                    <a:lstStyle/>
                    <a:p>
                      <a:pPr marL="457200" indent="-457200">
                        <a:lnSpc>
                          <a:spcPct val="150000"/>
                        </a:lnSpc>
                        <a:buFont typeface="Wingdings" pitchFamily="2" charset="2"/>
                        <a:buChar char="ü"/>
                      </a:pPr>
                      <a:r>
                        <a:rPr lang="zh-TW" altLang="en-US" sz="2800" dirty="0" smtClean="0">
                          <a:latin typeface="微軟正黑體" pitchFamily="34" charset="-120"/>
                          <a:ea typeface="微軟正黑體" pitchFamily="34" charset="-120"/>
                        </a:rPr>
                        <a:t>利益團體須事先提出申請登記，才能針對欲遊說的政策、議案或法令內容向被遊說者說 明</a:t>
                      </a:r>
                      <a:endParaRPr lang="en-US" altLang="zh-TW" sz="2800" dirty="0" smtClean="0">
                        <a:latin typeface="微軟正黑體" pitchFamily="34" charset="-120"/>
                        <a:ea typeface="微軟正黑體" pitchFamily="34" charset="-120"/>
                      </a:endParaRPr>
                    </a:p>
                    <a:p>
                      <a:pPr marL="457200" indent="-457200">
                        <a:lnSpc>
                          <a:spcPct val="150000"/>
                        </a:lnSpc>
                        <a:buFont typeface="Wingdings" pitchFamily="2" charset="2"/>
                        <a:buChar char="ü"/>
                      </a:pPr>
                      <a:r>
                        <a:rPr lang="zh-TW" altLang="en-US" sz="2800" dirty="0" smtClean="0">
                          <a:latin typeface="微軟正黑體" pitchFamily="34" charset="-120"/>
                          <a:ea typeface="微軟正黑體" pitchFamily="34" charset="-120"/>
                        </a:rPr>
                        <a:t>被遊說者須在接受遊說後向所屬機關登記相關之遊說內容</a:t>
                      </a:r>
                      <a:endParaRPr lang="zh-TW" altLang="en-US" sz="2800" dirty="0">
                        <a:latin typeface="微軟正黑體" pitchFamily="34" charset="-120"/>
                        <a:ea typeface="微軟正黑體" pitchFamily="34" charset="-120"/>
                      </a:endParaRPr>
                    </a:p>
                  </a:txBody>
                  <a:tcPr/>
                </a:tc>
              </a:tr>
            </a:tbl>
          </a:graphicData>
        </a:graphic>
      </p:graphicFrame>
      <p:grpSp>
        <p:nvGrpSpPr>
          <p:cNvPr id="5" name="群組 4"/>
          <p:cNvGrpSpPr/>
          <p:nvPr/>
        </p:nvGrpSpPr>
        <p:grpSpPr>
          <a:xfrm>
            <a:off x="7052348" y="260648"/>
            <a:ext cx="1831509" cy="1656184"/>
            <a:chOff x="1828799" y="50799"/>
            <a:chExt cx="2438400" cy="2438400"/>
          </a:xfrm>
        </p:grpSpPr>
        <p:sp>
          <p:nvSpPr>
            <p:cNvPr id="6" name="橢圓 5"/>
            <p:cNvSpPr/>
            <p:nvPr/>
          </p:nvSpPr>
          <p:spPr>
            <a:xfrm>
              <a:off x="1828799" y="50799"/>
              <a:ext cx="2438400" cy="2438400"/>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7" name="橢圓 4"/>
            <p:cNvSpPr/>
            <p:nvPr/>
          </p:nvSpPr>
          <p:spPr>
            <a:xfrm>
              <a:off x="2182715" y="721358"/>
              <a:ext cx="1788161" cy="10972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zh-TW" altLang="en-US" sz="3600" b="1" kern="1200" dirty="0" smtClean="0">
                  <a:latin typeface="微軟正黑體" pitchFamily="34" charset="-120"/>
                  <a:ea typeface="微軟正黑體" pitchFamily="34" charset="-120"/>
                </a:rPr>
                <a:t>進行遊說</a:t>
              </a:r>
              <a:endParaRPr lang="zh-TW" altLang="en-US" sz="3600" b="1" kern="1200"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98017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7500"/>
            <a:ext cx="8229600" cy="1143000"/>
          </a:xfrm>
        </p:spPr>
        <p:txBody>
          <a:bodyPr/>
          <a:lstStyle/>
          <a:p>
            <a:r>
              <a:rPr lang="en-US" altLang="zh-TW" dirty="0" smtClean="0"/>
              <a:t>(</a:t>
            </a:r>
            <a:r>
              <a:rPr lang="zh-TW" altLang="en-US" dirty="0" smtClean="0"/>
              <a:t>二</a:t>
            </a:r>
            <a:r>
              <a:rPr lang="en-US" altLang="zh-TW" dirty="0" smtClean="0"/>
              <a:t>)</a:t>
            </a:r>
            <a:r>
              <a:rPr lang="zh-TW" altLang="en-US" dirty="0" smtClean="0"/>
              <a:t>影響輿論</a:t>
            </a:r>
            <a:endParaRPr lang="zh-TW" altLang="en-US" dirty="0"/>
          </a:p>
        </p:txBody>
      </p:sp>
      <p:sp>
        <p:nvSpPr>
          <p:cNvPr id="3" name="內容版面配置區 2"/>
          <p:cNvSpPr>
            <a:spLocks noGrp="1"/>
          </p:cNvSpPr>
          <p:nvPr>
            <p:ph idx="1"/>
          </p:nvPr>
        </p:nvSpPr>
        <p:spPr/>
        <p:txBody>
          <a:bodyPr/>
          <a:lstStyle/>
          <a:p>
            <a:endParaRPr lang="zh-TW" alt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a:latin typeface="微軟正黑體" pitchFamily="34" charset="-120"/>
                <a:ea typeface="微軟正黑體" pitchFamily="34" charset="-120"/>
              </a:rPr>
              <a:t>參加利益團體</a:t>
            </a:r>
          </a:p>
        </p:txBody>
      </p:sp>
      <p:graphicFrame>
        <p:nvGraphicFramePr>
          <p:cNvPr id="7" name="內容版面配置區 6"/>
          <p:cNvGraphicFramePr>
            <a:graphicFrameLocks noGrp="1"/>
          </p:cNvGraphicFramePr>
          <p:nvPr>
            <p:ph idx="1"/>
            <p:extLst>
              <p:ext uri="{D42A27DB-BD31-4B8C-83A1-F6EECF244321}">
                <p14:modId xmlns="" xmlns:p14="http://schemas.microsoft.com/office/powerpoint/2010/main" val="1731334737"/>
              </p:ext>
            </p:extLst>
          </p:nvPr>
        </p:nvGraphicFramePr>
        <p:xfrm>
          <a:off x="457200" y="148478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群組 3"/>
          <p:cNvGrpSpPr/>
          <p:nvPr/>
        </p:nvGrpSpPr>
        <p:grpSpPr>
          <a:xfrm>
            <a:off x="6906927" y="106297"/>
            <a:ext cx="2011288" cy="1939280"/>
            <a:chOff x="2708656" y="1574800"/>
            <a:chExt cx="2438400" cy="2438400"/>
          </a:xfrm>
        </p:grpSpPr>
        <p:sp>
          <p:nvSpPr>
            <p:cNvPr id="5" name="橢圓 4"/>
            <p:cNvSpPr/>
            <p:nvPr/>
          </p:nvSpPr>
          <p:spPr>
            <a:xfrm>
              <a:off x="2708656" y="1574800"/>
              <a:ext cx="2438400" cy="2438400"/>
            </a:xfrm>
            <a:prstGeom prst="ellipse">
              <a:avLst/>
            </a:prstGeom>
          </p:spPr>
          <p:style>
            <a:lnRef idx="2">
              <a:schemeClr val="lt1">
                <a:hueOff val="0"/>
                <a:satOff val="0"/>
                <a:lumOff val="0"/>
                <a:alphaOff val="0"/>
              </a:schemeClr>
            </a:lnRef>
            <a:fillRef idx="1">
              <a:schemeClr val="accent5">
                <a:alpha val="50000"/>
                <a:hueOff val="-4966938"/>
                <a:satOff val="19906"/>
                <a:lumOff val="4314"/>
                <a:alphaOff val="0"/>
              </a:schemeClr>
            </a:fillRef>
            <a:effectRef idx="0">
              <a:schemeClr val="accent5">
                <a:alpha val="50000"/>
                <a:hueOff val="-4966938"/>
                <a:satOff val="19906"/>
                <a:lumOff val="4314"/>
                <a:alphaOff val="0"/>
              </a:schemeClr>
            </a:effectRef>
            <a:fontRef idx="minor">
              <a:schemeClr val="tx1"/>
            </a:fontRef>
          </p:style>
        </p:sp>
        <p:sp>
          <p:nvSpPr>
            <p:cNvPr id="6" name="橢圓 4"/>
            <p:cNvSpPr/>
            <p:nvPr/>
          </p:nvSpPr>
          <p:spPr>
            <a:xfrm>
              <a:off x="3196335" y="2204720"/>
              <a:ext cx="1463040" cy="134112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zh-TW" altLang="en-US" sz="3600" b="1" kern="1200" dirty="0" smtClean="0">
                  <a:latin typeface="微軟正黑體" pitchFamily="34" charset="-120"/>
                  <a:ea typeface="微軟正黑體" pitchFamily="34" charset="-120"/>
                </a:rPr>
                <a:t>影響輿論</a:t>
              </a:r>
              <a:endParaRPr lang="zh-TW" altLang="en-US" sz="3600" b="1" kern="1200"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380411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7500"/>
            <a:ext cx="8229600" cy="1143000"/>
          </a:xfrm>
        </p:spPr>
        <p:txBody>
          <a:bodyPr/>
          <a:lstStyle/>
          <a:p>
            <a:r>
              <a:rPr lang="en-US" altLang="zh-TW" dirty="0" smtClean="0"/>
              <a:t>(</a:t>
            </a:r>
            <a:r>
              <a:rPr lang="zh-TW" altLang="en-US" dirty="0" smtClean="0"/>
              <a:t>三</a:t>
            </a:r>
            <a:r>
              <a:rPr lang="en-US" altLang="zh-TW" dirty="0" smtClean="0"/>
              <a:t>)</a:t>
            </a:r>
            <a:r>
              <a:rPr lang="zh-TW" altLang="en-US" dirty="0" smtClean="0"/>
              <a:t>參與助選</a:t>
            </a:r>
            <a:endParaRPr lang="zh-TW" altLang="en-US" dirty="0"/>
          </a:p>
        </p:txBody>
      </p:sp>
      <p:sp>
        <p:nvSpPr>
          <p:cNvPr id="3" name="內容版面配置區 2"/>
          <p:cNvSpPr>
            <a:spLocks noGrp="1"/>
          </p:cNvSpPr>
          <p:nvPr>
            <p:ph idx="1"/>
          </p:nvPr>
        </p:nvSpPr>
        <p:spPr/>
        <p:txBody>
          <a:bodyPr/>
          <a:lstStyle/>
          <a:p>
            <a:endParaRPr lang="zh-TW" alt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57200" y="274638"/>
            <a:ext cx="8229600" cy="1143000"/>
          </a:xfrm>
        </p:spPr>
        <p:txBody>
          <a:bodyPr>
            <a:normAutofit/>
          </a:bodyPr>
          <a:lstStyle/>
          <a:p>
            <a:r>
              <a:rPr lang="zh-TW" altLang="en-US" sz="3600" b="1" dirty="0">
                <a:latin typeface="微軟正黑體" pitchFamily="34" charset="-120"/>
                <a:ea typeface="微軟正黑體" pitchFamily="34" charset="-120"/>
              </a:rPr>
              <a:t>參加利益團體</a:t>
            </a:r>
          </a:p>
        </p:txBody>
      </p:sp>
      <p:grpSp>
        <p:nvGrpSpPr>
          <p:cNvPr id="4" name="群組 3"/>
          <p:cNvGrpSpPr/>
          <p:nvPr/>
        </p:nvGrpSpPr>
        <p:grpSpPr>
          <a:xfrm>
            <a:off x="6948264" y="188640"/>
            <a:ext cx="2011288" cy="2011288"/>
            <a:chOff x="948943" y="1574800"/>
            <a:chExt cx="2438400" cy="2438400"/>
          </a:xfrm>
        </p:grpSpPr>
        <p:sp>
          <p:nvSpPr>
            <p:cNvPr id="5" name="橢圓 4"/>
            <p:cNvSpPr/>
            <p:nvPr/>
          </p:nvSpPr>
          <p:spPr>
            <a:xfrm>
              <a:off x="948943" y="1574800"/>
              <a:ext cx="2438400" cy="2438400"/>
            </a:xfrm>
            <a:prstGeom prst="ellipse">
              <a:avLst/>
            </a:prstGeom>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sp>
        <p:sp>
          <p:nvSpPr>
            <p:cNvPr id="6" name="橢圓 4"/>
            <p:cNvSpPr/>
            <p:nvPr/>
          </p:nvSpPr>
          <p:spPr>
            <a:xfrm>
              <a:off x="1436622" y="2123440"/>
              <a:ext cx="1463040" cy="134112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zh-TW" altLang="en-US" sz="3600" b="1" kern="1200" dirty="0" smtClean="0">
                  <a:latin typeface="微軟正黑體" pitchFamily="34" charset="-120"/>
                  <a:ea typeface="微軟正黑體" pitchFamily="34" charset="-120"/>
                </a:rPr>
                <a:t>參與助選</a:t>
              </a:r>
              <a:endParaRPr lang="zh-TW" altLang="en-US" sz="3600" b="1" kern="1200" dirty="0">
                <a:latin typeface="微軟正黑體" pitchFamily="34" charset="-120"/>
                <a:ea typeface="微軟正黑體" pitchFamily="34" charset="-120"/>
              </a:endParaRPr>
            </a:p>
          </p:txBody>
        </p:sp>
      </p:grpSp>
      <p:sp>
        <p:nvSpPr>
          <p:cNvPr id="9" name="文字方塊 8"/>
          <p:cNvSpPr txBox="1"/>
          <p:nvPr/>
        </p:nvSpPr>
        <p:spPr>
          <a:xfrm>
            <a:off x="2123728" y="1532447"/>
            <a:ext cx="4896544" cy="1392497"/>
          </a:xfrm>
          <a:prstGeom prst="rect">
            <a:avLst/>
          </a:prstGeom>
          <a:noFill/>
        </p:spPr>
        <p:txBody>
          <a:bodyPr wrap="square" rtlCol="0">
            <a:spAutoFit/>
          </a:bodyPr>
          <a:lstStyle/>
          <a:p>
            <a:pPr>
              <a:lnSpc>
                <a:spcPct val="150000"/>
              </a:lnSpc>
            </a:pPr>
            <a:r>
              <a:rPr lang="zh-TW" altLang="en-US" sz="3000" dirty="0">
                <a:latin typeface="微軟正黑體" pitchFamily="34" charset="-120"/>
                <a:ea typeface="微軟正黑體" pitchFamily="34" charset="-120"/>
              </a:rPr>
              <a:t>捐助競選經費、動員團體成員投票 支持特定的候選人</a:t>
            </a:r>
          </a:p>
        </p:txBody>
      </p:sp>
      <p:sp>
        <p:nvSpPr>
          <p:cNvPr id="10" name="文字方塊 9"/>
          <p:cNvSpPr txBox="1"/>
          <p:nvPr/>
        </p:nvSpPr>
        <p:spPr>
          <a:xfrm>
            <a:off x="2519772" y="4419109"/>
            <a:ext cx="4104456" cy="1392497"/>
          </a:xfrm>
          <a:prstGeom prst="rect">
            <a:avLst/>
          </a:prstGeom>
          <a:noFill/>
        </p:spPr>
        <p:txBody>
          <a:bodyPr wrap="square" rtlCol="0">
            <a:spAutoFit/>
          </a:bodyPr>
          <a:lstStyle/>
          <a:p>
            <a:pPr>
              <a:lnSpc>
                <a:spcPct val="150000"/>
              </a:lnSpc>
            </a:pPr>
            <a:r>
              <a:rPr lang="zh-TW" altLang="en-US" sz="3000" dirty="0">
                <a:latin typeface="微軟正黑體" pitchFamily="34" charset="-120"/>
                <a:ea typeface="微軟正黑體" pitchFamily="34" charset="-120"/>
              </a:rPr>
              <a:t>協助</a:t>
            </a:r>
            <a:r>
              <a:rPr lang="zh-TW" altLang="en-US" sz="3000" dirty="0" smtClean="0">
                <a:latin typeface="微軟正黑體" pitchFamily="34" charset="-120"/>
                <a:ea typeface="微軟正黑體" pitchFamily="34" charset="-120"/>
              </a:rPr>
              <a:t>該利益團體</a:t>
            </a:r>
            <a:r>
              <a:rPr lang="zh-TW" altLang="en-US" sz="3000" dirty="0">
                <a:latin typeface="微軟正黑體" pitchFamily="34" charset="-120"/>
                <a:ea typeface="微軟正黑體" pitchFamily="34" charset="-120"/>
              </a:rPr>
              <a:t>通過有利於他們</a:t>
            </a:r>
            <a:r>
              <a:rPr lang="zh-TW" altLang="en-US" sz="3000" dirty="0" smtClean="0">
                <a:latin typeface="微軟正黑體" pitchFamily="34" charset="-120"/>
                <a:ea typeface="微軟正黑體" pitchFamily="34" charset="-120"/>
              </a:rPr>
              <a:t>的法案</a:t>
            </a:r>
            <a:endParaRPr lang="zh-TW" altLang="en-US" sz="3000" dirty="0">
              <a:latin typeface="微軟正黑體" pitchFamily="34" charset="-120"/>
              <a:ea typeface="微軟正黑體" pitchFamily="34" charset="-120"/>
            </a:endParaRPr>
          </a:p>
        </p:txBody>
      </p:sp>
      <p:grpSp>
        <p:nvGrpSpPr>
          <p:cNvPr id="16" name="群組 15"/>
          <p:cNvGrpSpPr/>
          <p:nvPr/>
        </p:nvGrpSpPr>
        <p:grpSpPr>
          <a:xfrm>
            <a:off x="370656" y="2782440"/>
            <a:ext cx="8305799" cy="1654671"/>
            <a:chOff x="370656" y="2782440"/>
            <a:chExt cx="8305799" cy="1654671"/>
          </a:xfrm>
        </p:grpSpPr>
        <p:grpSp>
          <p:nvGrpSpPr>
            <p:cNvPr id="11" name="群組 10"/>
            <p:cNvGrpSpPr/>
            <p:nvPr/>
          </p:nvGrpSpPr>
          <p:grpSpPr>
            <a:xfrm>
              <a:off x="370656" y="2782440"/>
              <a:ext cx="8305799" cy="1654671"/>
              <a:chOff x="370656" y="2782440"/>
              <a:chExt cx="8305799" cy="1654671"/>
            </a:xfrm>
          </p:grpSpPr>
          <p:sp>
            <p:nvSpPr>
              <p:cNvPr id="13" name="手繪多邊形 12"/>
              <p:cNvSpPr/>
              <p:nvPr/>
            </p:nvSpPr>
            <p:spPr>
              <a:xfrm>
                <a:off x="370656" y="2782440"/>
                <a:ext cx="1654671" cy="1654671"/>
              </a:xfrm>
              <a:custGeom>
                <a:avLst/>
                <a:gdLst>
                  <a:gd name="connsiteX0" fmla="*/ 0 w 1654671"/>
                  <a:gd name="connsiteY0" fmla="*/ 827336 h 1654671"/>
                  <a:gd name="connsiteX1" fmla="*/ 242322 w 1654671"/>
                  <a:gd name="connsiteY1" fmla="*/ 242321 h 1654671"/>
                  <a:gd name="connsiteX2" fmla="*/ 827337 w 1654671"/>
                  <a:gd name="connsiteY2" fmla="*/ 1 h 1654671"/>
                  <a:gd name="connsiteX3" fmla="*/ 1412352 w 1654671"/>
                  <a:gd name="connsiteY3" fmla="*/ 242323 h 1654671"/>
                  <a:gd name="connsiteX4" fmla="*/ 1654672 w 1654671"/>
                  <a:gd name="connsiteY4" fmla="*/ 827338 h 1654671"/>
                  <a:gd name="connsiteX5" fmla="*/ 1412351 w 1654671"/>
                  <a:gd name="connsiteY5" fmla="*/ 1412353 h 1654671"/>
                  <a:gd name="connsiteX6" fmla="*/ 827336 w 1654671"/>
                  <a:gd name="connsiteY6" fmla="*/ 1654674 h 1654671"/>
                  <a:gd name="connsiteX7" fmla="*/ 242321 w 1654671"/>
                  <a:gd name="connsiteY7" fmla="*/ 1412352 h 1654671"/>
                  <a:gd name="connsiteX8" fmla="*/ 0 w 1654671"/>
                  <a:gd name="connsiteY8" fmla="*/ 827337 h 1654671"/>
                  <a:gd name="connsiteX9" fmla="*/ 0 w 1654671"/>
                  <a:gd name="connsiteY9" fmla="*/ 827336 h 165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4671" h="1654671">
                    <a:moveTo>
                      <a:pt x="0" y="827336"/>
                    </a:moveTo>
                    <a:cubicBezTo>
                      <a:pt x="0" y="607913"/>
                      <a:pt x="87166" y="397477"/>
                      <a:pt x="242322" y="242321"/>
                    </a:cubicBezTo>
                    <a:cubicBezTo>
                      <a:pt x="397478" y="87166"/>
                      <a:pt x="607914" y="0"/>
                      <a:pt x="827337" y="1"/>
                    </a:cubicBezTo>
                    <a:cubicBezTo>
                      <a:pt x="1046760" y="1"/>
                      <a:pt x="1257196" y="87167"/>
                      <a:pt x="1412352" y="242323"/>
                    </a:cubicBezTo>
                    <a:cubicBezTo>
                      <a:pt x="1567507" y="397479"/>
                      <a:pt x="1654673" y="607915"/>
                      <a:pt x="1654672" y="827338"/>
                    </a:cubicBezTo>
                    <a:cubicBezTo>
                      <a:pt x="1654672" y="1046761"/>
                      <a:pt x="1567506" y="1257197"/>
                      <a:pt x="1412351" y="1412353"/>
                    </a:cubicBezTo>
                    <a:cubicBezTo>
                      <a:pt x="1257195" y="1567509"/>
                      <a:pt x="1046759" y="1654674"/>
                      <a:pt x="827336" y="1654674"/>
                    </a:cubicBezTo>
                    <a:cubicBezTo>
                      <a:pt x="607913" y="1654674"/>
                      <a:pt x="397477" y="1567508"/>
                      <a:pt x="242321" y="1412352"/>
                    </a:cubicBezTo>
                    <a:cubicBezTo>
                      <a:pt x="87165" y="1257196"/>
                      <a:pt x="0" y="1046760"/>
                      <a:pt x="0" y="827337"/>
                    </a:cubicBezTo>
                    <a:lnTo>
                      <a:pt x="0" y="82733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77881" tIns="277881" rIns="277881" bIns="277881"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itchFamily="34" charset="-120"/>
                    <a:ea typeface="微軟正黑體" pitchFamily="34" charset="-120"/>
                  </a:rPr>
                  <a:t>利益</a:t>
                </a:r>
                <a:endParaRPr lang="en-US" altLang="zh-TW" sz="2800" kern="1200" dirty="0" smtClean="0">
                  <a:latin typeface="微軟正黑體" pitchFamily="34" charset="-120"/>
                  <a:ea typeface="微軟正黑體" pitchFamily="34" charset="-120"/>
                </a:endParaRPr>
              </a:p>
              <a:p>
                <a:pPr lvl="0" algn="ctr" defTabSz="1244600">
                  <a:lnSpc>
                    <a:spcPct val="90000"/>
                  </a:lnSpc>
                  <a:spcBef>
                    <a:spcPct val="0"/>
                  </a:spcBef>
                  <a:spcAft>
                    <a:spcPct val="35000"/>
                  </a:spcAft>
                </a:pPr>
                <a:r>
                  <a:rPr lang="zh-TW" altLang="en-US" sz="2800" kern="1200" dirty="0" smtClean="0">
                    <a:latin typeface="微軟正黑體" pitchFamily="34" charset="-120"/>
                    <a:ea typeface="微軟正黑體" pitchFamily="34" charset="-120"/>
                  </a:rPr>
                  <a:t>團體</a:t>
                </a:r>
                <a:endParaRPr lang="zh-TW" altLang="en-US" sz="2800" kern="1200" dirty="0">
                  <a:latin typeface="微軟正黑體" pitchFamily="34" charset="-120"/>
                  <a:ea typeface="微軟正黑體" pitchFamily="34" charset="-120"/>
                </a:endParaRPr>
              </a:p>
            </p:txBody>
          </p:sp>
          <p:sp>
            <p:nvSpPr>
              <p:cNvPr id="14" name="手繪多邊形 13"/>
              <p:cNvSpPr/>
              <p:nvPr/>
            </p:nvSpPr>
            <p:spPr>
              <a:xfrm>
                <a:off x="2229108" y="2926258"/>
                <a:ext cx="4780046" cy="615537"/>
              </a:xfrm>
              <a:custGeom>
                <a:avLst/>
                <a:gdLst>
                  <a:gd name="connsiteX0" fmla="*/ 0 w 4780046"/>
                  <a:gd name="connsiteY0" fmla="*/ 153884 h 615537"/>
                  <a:gd name="connsiteX1" fmla="*/ 4472278 w 4780046"/>
                  <a:gd name="connsiteY1" fmla="*/ 153884 h 615537"/>
                  <a:gd name="connsiteX2" fmla="*/ 4472278 w 4780046"/>
                  <a:gd name="connsiteY2" fmla="*/ 0 h 615537"/>
                  <a:gd name="connsiteX3" fmla="*/ 4780046 w 4780046"/>
                  <a:gd name="connsiteY3" fmla="*/ 307769 h 615537"/>
                  <a:gd name="connsiteX4" fmla="*/ 4472278 w 4780046"/>
                  <a:gd name="connsiteY4" fmla="*/ 615537 h 615537"/>
                  <a:gd name="connsiteX5" fmla="*/ 4472278 w 4780046"/>
                  <a:gd name="connsiteY5" fmla="*/ 461653 h 615537"/>
                  <a:gd name="connsiteX6" fmla="*/ 0 w 4780046"/>
                  <a:gd name="connsiteY6" fmla="*/ 461653 h 615537"/>
                  <a:gd name="connsiteX7" fmla="*/ 0 w 4780046"/>
                  <a:gd name="connsiteY7" fmla="*/ 153884 h 61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0046" h="615537">
                    <a:moveTo>
                      <a:pt x="0" y="153884"/>
                    </a:moveTo>
                    <a:lnTo>
                      <a:pt x="4472278" y="153884"/>
                    </a:lnTo>
                    <a:lnTo>
                      <a:pt x="4472278" y="0"/>
                    </a:lnTo>
                    <a:lnTo>
                      <a:pt x="4780046" y="307769"/>
                    </a:lnTo>
                    <a:lnTo>
                      <a:pt x="4472278" y="615537"/>
                    </a:lnTo>
                    <a:lnTo>
                      <a:pt x="4472278" y="461653"/>
                    </a:lnTo>
                    <a:lnTo>
                      <a:pt x="0" y="461653"/>
                    </a:lnTo>
                    <a:lnTo>
                      <a:pt x="0" y="153884"/>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123107" rIns="184661" bIns="123107" numCol="1" spcCol="1270" anchor="ctr" anchorCtr="0">
                <a:noAutofit/>
              </a:bodyPr>
              <a:lstStyle/>
              <a:p>
                <a:pPr lvl="0" algn="ctr" defTabSz="1244600">
                  <a:lnSpc>
                    <a:spcPct val="90000"/>
                  </a:lnSpc>
                  <a:spcBef>
                    <a:spcPct val="0"/>
                  </a:spcBef>
                  <a:spcAft>
                    <a:spcPct val="35000"/>
                  </a:spcAft>
                </a:pPr>
                <a:endParaRPr lang="zh-TW" altLang="en-US" sz="2800" kern="1200"/>
              </a:p>
            </p:txBody>
          </p:sp>
          <p:sp>
            <p:nvSpPr>
              <p:cNvPr id="15" name="手繪多邊形 14"/>
              <p:cNvSpPr/>
              <p:nvPr/>
            </p:nvSpPr>
            <p:spPr>
              <a:xfrm>
                <a:off x="7021784" y="2782440"/>
                <a:ext cx="1654671" cy="1654671"/>
              </a:xfrm>
              <a:custGeom>
                <a:avLst/>
                <a:gdLst>
                  <a:gd name="connsiteX0" fmla="*/ 0 w 1654671"/>
                  <a:gd name="connsiteY0" fmla="*/ 827336 h 1654671"/>
                  <a:gd name="connsiteX1" fmla="*/ 242322 w 1654671"/>
                  <a:gd name="connsiteY1" fmla="*/ 242321 h 1654671"/>
                  <a:gd name="connsiteX2" fmla="*/ 827337 w 1654671"/>
                  <a:gd name="connsiteY2" fmla="*/ 1 h 1654671"/>
                  <a:gd name="connsiteX3" fmla="*/ 1412352 w 1654671"/>
                  <a:gd name="connsiteY3" fmla="*/ 242323 h 1654671"/>
                  <a:gd name="connsiteX4" fmla="*/ 1654672 w 1654671"/>
                  <a:gd name="connsiteY4" fmla="*/ 827338 h 1654671"/>
                  <a:gd name="connsiteX5" fmla="*/ 1412351 w 1654671"/>
                  <a:gd name="connsiteY5" fmla="*/ 1412353 h 1654671"/>
                  <a:gd name="connsiteX6" fmla="*/ 827336 w 1654671"/>
                  <a:gd name="connsiteY6" fmla="*/ 1654674 h 1654671"/>
                  <a:gd name="connsiteX7" fmla="*/ 242321 w 1654671"/>
                  <a:gd name="connsiteY7" fmla="*/ 1412352 h 1654671"/>
                  <a:gd name="connsiteX8" fmla="*/ 0 w 1654671"/>
                  <a:gd name="connsiteY8" fmla="*/ 827337 h 1654671"/>
                  <a:gd name="connsiteX9" fmla="*/ 0 w 1654671"/>
                  <a:gd name="connsiteY9" fmla="*/ 827336 h 165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4671" h="1654671">
                    <a:moveTo>
                      <a:pt x="0" y="827336"/>
                    </a:moveTo>
                    <a:cubicBezTo>
                      <a:pt x="0" y="607913"/>
                      <a:pt x="87166" y="397477"/>
                      <a:pt x="242322" y="242321"/>
                    </a:cubicBezTo>
                    <a:cubicBezTo>
                      <a:pt x="397478" y="87166"/>
                      <a:pt x="607914" y="0"/>
                      <a:pt x="827337" y="1"/>
                    </a:cubicBezTo>
                    <a:cubicBezTo>
                      <a:pt x="1046760" y="1"/>
                      <a:pt x="1257196" y="87167"/>
                      <a:pt x="1412352" y="242323"/>
                    </a:cubicBezTo>
                    <a:cubicBezTo>
                      <a:pt x="1567507" y="397479"/>
                      <a:pt x="1654673" y="607915"/>
                      <a:pt x="1654672" y="827338"/>
                    </a:cubicBezTo>
                    <a:cubicBezTo>
                      <a:pt x="1654672" y="1046761"/>
                      <a:pt x="1567506" y="1257197"/>
                      <a:pt x="1412351" y="1412353"/>
                    </a:cubicBezTo>
                    <a:cubicBezTo>
                      <a:pt x="1257195" y="1567509"/>
                      <a:pt x="1046759" y="1654674"/>
                      <a:pt x="827336" y="1654674"/>
                    </a:cubicBezTo>
                    <a:cubicBezTo>
                      <a:pt x="607913" y="1654674"/>
                      <a:pt x="397477" y="1567508"/>
                      <a:pt x="242321" y="1412352"/>
                    </a:cubicBezTo>
                    <a:cubicBezTo>
                      <a:pt x="87165" y="1257196"/>
                      <a:pt x="0" y="1046760"/>
                      <a:pt x="0" y="827337"/>
                    </a:cubicBezTo>
                    <a:lnTo>
                      <a:pt x="0" y="827336"/>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277881" tIns="277881" rIns="277881" bIns="277881"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itchFamily="34" charset="-120"/>
                    <a:ea typeface="微軟正黑體" pitchFamily="34" charset="-120"/>
                  </a:rPr>
                  <a:t>政黨</a:t>
                </a:r>
                <a:endParaRPr lang="zh-TW" altLang="en-US" sz="2800" kern="1200" dirty="0">
                  <a:latin typeface="微軟正黑體" pitchFamily="34" charset="-120"/>
                  <a:ea typeface="微軟正黑體" pitchFamily="34" charset="-120"/>
                </a:endParaRPr>
              </a:p>
            </p:txBody>
          </p:sp>
        </p:grpSp>
        <p:sp>
          <p:nvSpPr>
            <p:cNvPr id="12" name="向左箭號 11"/>
            <p:cNvSpPr/>
            <p:nvPr/>
          </p:nvSpPr>
          <p:spPr>
            <a:xfrm>
              <a:off x="2195736" y="3573016"/>
              <a:ext cx="4608512" cy="576064"/>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pSp>
    </p:spTree>
    <p:extLst>
      <p:ext uri="{BB962C8B-B14F-4D97-AF65-F5344CB8AC3E}">
        <p14:creationId xmlns="" xmlns:p14="http://schemas.microsoft.com/office/powerpoint/2010/main" val="15151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332656"/>
            <a:ext cx="4392488" cy="706090"/>
          </a:xfrm>
        </p:spPr>
        <p:txBody>
          <a:bodyPr>
            <a:normAutofit/>
          </a:bodyPr>
          <a:lstStyle/>
          <a:p>
            <a:pPr lvl="0"/>
            <a:r>
              <a:rPr lang="zh-TW" altLang="en-US" sz="3600" b="1" dirty="0" smtClean="0">
                <a:latin typeface="微軟正黑體" pitchFamily="34" charset="-120"/>
                <a:ea typeface="微軟正黑體" pitchFamily="34" charset="-120"/>
              </a:rPr>
              <a:t>二、參與</a:t>
            </a:r>
            <a:r>
              <a:rPr lang="zh-TW" altLang="en-US" sz="3600" b="1" dirty="0">
                <a:latin typeface="微軟正黑體" pitchFamily="34" charset="-120"/>
                <a:ea typeface="微軟正黑體" pitchFamily="34" charset="-120"/>
              </a:rPr>
              <a:t>政黨</a:t>
            </a:r>
            <a:r>
              <a:rPr lang="zh-TW" altLang="en-US" sz="3600" b="1" dirty="0" smtClean="0">
                <a:latin typeface="微軟正黑體" pitchFamily="34" charset="-120"/>
                <a:ea typeface="微軟正黑體" pitchFamily="34" charset="-120"/>
              </a:rPr>
              <a:t>活動</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2685994228"/>
              </p:ext>
            </p:extLst>
          </p:nvPr>
        </p:nvGraphicFramePr>
        <p:xfrm>
          <a:off x="179512" y="1196752"/>
          <a:ext cx="8784976" cy="5394960"/>
        </p:xfrm>
        <a:graphic>
          <a:graphicData uri="http://schemas.openxmlformats.org/drawingml/2006/table">
            <a:tbl>
              <a:tblPr firstRow="1" bandRow="1">
                <a:tableStyleId>{5C22544A-7EE6-4342-B048-85BDC9FD1C3A}</a:tableStyleId>
              </a:tblPr>
              <a:tblGrid>
                <a:gridCol w="4248472"/>
                <a:gridCol w="4536504"/>
              </a:tblGrid>
              <a:tr h="370840">
                <a:tc gridSpan="2">
                  <a:txBody>
                    <a:bodyPr/>
                    <a:lstStyle/>
                    <a:p>
                      <a:pPr algn="ctr">
                        <a:lnSpc>
                          <a:spcPct val="150000"/>
                        </a:lnSpc>
                      </a:pPr>
                      <a:r>
                        <a:rPr lang="zh-TW" altLang="en-US" sz="2800" dirty="0" smtClean="0">
                          <a:latin typeface="微軟正黑體" pitchFamily="34" charset="-120"/>
                          <a:ea typeface="微軟正黑體" pitchFamily="34" charset="-120"/>
                        </a:rPr>
                        <a:t>政黨是為了取得政治職位而組成</a:t>
                      </a:r>
                      <a:endParaRPr lang="zh-TW" altLang="en-US" sz="2800" dirty="0">
                        <a:latin typeface="微軟正黑體" pitchFamily="34" charset="-120"/>
                        <a:ea typeface="微軟正黑體" pitchFamily="34" charset="-120"/>
                      </a:endParaRPr>
                    </a:p>
                  </a:txBody>
                  <a:tcPr/>
                </a:tc>
                <a:tc hMerge="1">
                  <a:txBody>
                    <a:bodyPr/>
                    <a:lstStyle/>
                    <a:p>
                      <a:endParaRPr lang="zh-TW" altLang="en-US" dirty="0"/>
                    </a:p>
                  </a:txBody>
                  <a:tcPr/>
                </a:tc>
              </a:tr>
              <a:tr h="370840">
                <a:tc>
                  <a:txBody>
                    <a:bodyPr/>
                    <a:lstStyle/>
                    <a:p>
                      <a:pPr algn="ctr">
                        <a:lnSpc>
                          <a:spcPct val="150000"/>
                        </a:lnSpc>
                      </a:pP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一</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學習政治的相關知能</a:t>
                      </a:r>
                      <a:endParaRPr lang="zh-TW" altLang="en-US" sz="2800" dirty="0">
                        <a:latin typeface="微軟正黑體" pitchFamily="34" charset="-120"/>
                        <a:ea typeface="微軟正黑體" pitchFamily="34" charset="-120"/>
                      </a:endParaRPr>
                    </a:p>
                  </a:txBody>
                  <a:tcPr/>
                </a:tc>
                <a:tc>
                  <a:txBody>
                    <a:bodyPr/>
                    <a:lstStyle/>
                    <a:p>
                      <a:pPr algn="ctr">
                        <a:lnSpc>
                          <a:spcPct val="150000"/>
                        </a:lnSpc>
                      </a:pP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二</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匯聚民意作為政策參考 </a:t>
                      </a:r>
                      <a:endParaRPr lang="zh-TW" altLang="en-US" sz="2800" dirty="0">
                        <a:latin typeface="微軟正黑體" pitchFamily="34" charset="-120"/>
                        <a:ea typeface="微軟正黑體" pitchFamily="34" charset="-120"/>
                      </a:endParaRPr>
                    </a:p>
                  </a:txBody>
                  <a:tcPr/>
                </a:tc>
              </a:tr>
              <a:tr h="370840">
                <a:tc>
                  <a:txBody>
                    <a:bodyPr/>
                    <a:lstStyle/>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Ø"/>
                        <a:tabLst/>
                        <a:defRPr/>
                      </a:pPr>
                      <a:r>
                        <a:rPr lang="zh-TW" altLang="en-US" sz="2800" dirty="0" smtClean="0">
                          <a:latin typeface="微軟正黑體" pitchFamily="34" charset="-120"/>
                          <a:ea typeface="微軟正黑體" pitchFamily="34" charset="-120"/>
                        </a:rPr>
                        <a:t>政黨可透過宣傳、演講等方式向人 民表達政治主張</a:t>
                      </a:r>
                      <a:endParaRPr lang="en-US" altLang="zh-TW" sz="2800" dirty="0" smtClean="0">
                        <a:latin typeface="微軟正黑體" pitchFamily="34" charset="-120"/>
                        <a:ea typeface="微軟正黑體" pitchFamily="34" charset="-120"/>
                      </a:endParaRPr>
                    </a:p>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Ø"/>
                        <a:tabLst/>
                        <a:defRPr/>
                      </a:pPr>
                      <a:r>
                        <a:rPr lang="zh-TW" altLang="en-US" sz="2800" dirty="0" smtClean="0">
                          <a:latin typeface="微軟正黑體" pitchFamily="34" charset="-120"/>
                          <a:ea typeface="微軟正黑體" pitchFamily="34" charset="-120"/>
                        </a:rPr>
                        <a:t>使民眾對政治產生興趣</a:t>
                      </a:r>
                      <a:endParaRPr lang="en-US" altLang="zh-TW" sz="2800" dirty="0" smtClean="0">
                        <a:latin typeface="微軟正黑體" pitchFamily="34" charset="-120"/>
                        <a:ea typeface="微軟正黑體" pitchFamily="34" charset="-120"/>
                      </a:endParaRPr>
                    </a:p>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Ø"/>
                        <a:tabLst/>
                        <a:defRPr/>
                      </a:pPr>
                      <a:r>
                        <a:rPr lang="zh-TW" altLang="en-US" sz="2800" dirty="0" smtClean="0">
                          <a:latin typeface="微軟正黑體" pitchFamily="34" charset="-120"/>
                          <a:ea typeface="微軟正黑體" pitchFamily="34" charset="-120"/>
                        </a:rPr>
                        <a:t>並培育優秀的人才作為該政黨之候選人</a:t>
                      </a:r>
                    </a:p>
                  </a:txBody>
                  <a:tcPr/>
                </a:tc>
                <a:tc>
                  <a:txBody>
                    <a:bodyPr/>
                    <a:lstStyle/>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Ø"/>
                        <a:tabLst/>
                        <a:defRPr/>
                      </a:pPr>
                      <a:r>
                        <a:rPr lang="zh-TW" altLang="en-US" sz="2800" dirty="0" smtClean="0">
                          <a:latin typeface="微軟正黑體" pitchFamily="34" charset="-120"/>
                          <a:ea typeface="微軟正黑體" pitchFamily="34" charset="-120"/>
                        </a:rPr>
                        <a:t>人民可以透過政黨所設立之服務處、電話專線、 臉書粉絲專頁、</a:t>
                      </a:r>
                      <a:r>
                        <a:rPr lang="en-US" altLang="zh-TW" sz="2800" dirty="0" smtClean="0">
                          <a:latin typeface="微軟正黑體" pitchFamily="34" charset="-120"/>
                          <a:ea typeface="微軟正黑體" pitchFamily="34" charset="-120"/>
                        </a:rPr>
                        <a:t>Line </a:t>
                      </a:r>
                      <a:r>
                        <a:rPr lang="zh-TW" altLang="en-US" sz="2800" dirty="0" smtClean="0">
                          <a:latin typeface="微軟正黑體" pitchFamily="34" charset="-120"/>
                          <a:ea typeface="微軟正黑體" pitchFamily="34" charset="-120"/>
                        </a:rPr>
                        <a:t>官方帳號等方式反映民意</a:t>
                      </a:r>
                      <a:endParaRPr lang="en-US" altLang="zh-TW" sz="2800" dirty="0" smtClean="0">
                        <a:latin typeface="微軟正黑體" pitchFamily="34" charset="-120"/>
                        <a:ea typeface="微軟正黑體" pitchFamily="34" charset="-120"/>
                      </a:endParaRPr>
                    </a:p>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Ø"/>
                        <a:tabLst/>
                        <a:defRPr/>
                      </a:pPr>
                      <a:r>
                        <a:rPr lang="zh-TW" altLang="en-US" sz="2800" dirty="0" smtClean="0">
                          <a:latin typeface="微軟正黑體" pitchFamily="34" charset="-120"/>
                          <a:ea typeface="微軟正黑體" pitchFamily="34" charset="-120"/>
                        </a:rPr>
                        <a:t>政黨也會適時依民意作為黨綱或政治 訴求</a:t>
                      </a:r>
                      <a:endParaRPr lang="zh-TW" altLang="en-US" sz="2800" dirty="0">
                        <a:latin typeface="微軟正黑體" pitchFamily="34" charset="-120"/>
                        <a:ea typeface="微軟正黑體" pitchFamily="34" charset="-120"/>
                      </a:endParaRPr>
                    </a:p>
                  </a:txBody>
                  <a:tcPr/>
                </a:tc>
              </a:tr>
            </a:tbl>
          </a:graphicData>
        </a:graphic>
      </p:graphicFrame>
      <p:grpSp>
        <p:nvGrpSpPr>
          <p:cNvPr id="10" name="群組 21"/>
          <p:cNvGrpSpPr>
            <a:grpSpLocks/>
          </p:cNvGrpSpPr>
          <p:nvPr/>
        </p:nvGrpSpPr>
        <p:grpSpPr bwMode="auto">
          <a:xfrm>
            <a:off x="0" y="353219"/>
            <a:ext cx="6702425" cy="771525"/>
            <a:chOff x="0" y="642314"/>
            <a:chExt cx="6701742" cy="772734"/>
          </a:xfrm>
        </p:grpSpPr>
        <p:grpSp>
          <p:nvGrpSpPr>
            <p:cNvPr id="11" name="群組 11"/>
            <p:cNvGrpSpPr>
              <a:grpSpLocks/>
            </p:cNvGrpSpPr>
            <p:nvPr/>
          </p:nvGrpSpPr>
          <p:grpSpPr bwMode="auto">
            <a:xfrm>
              <a:off x="0" y="642314"/>
              <a:ext cx="533413" cy="772734"/>
              <a:chOff x="0" y="1313645"/>
              <a:chExt cx="533413" cy="772734"/>
            </a:xfrm>
          </p:grpSpPr>
          <p:cxnSp>
            <p:nvCxnSpPr>
              <p:cNvPr id="13" name="直線接點 12"/>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2" name="直線接點 11"/>
            <p:cNvCxnSpPr/>
            <p:nvPr/>
          </p:nvCxnSpPr>
          <p:spPr>
            <a:xfrm flipV="1">
              <a:off x="531759" y="1389608"/>
              <a:ext cx="6169983" cy="11129"/>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97060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18654"/>
            <a:ext cx="4608512" cy="850106"/>
          </a:xfrm>
        </p:spPr>
        <p:txBody>
          <a:bodyPr>
            <a:normAutofit/>
          </a:bodyPr>
          <a:lstStyle/>
          <a:p>
            <a:pPr lvl="0"/>
            <a:r>
              <a:rPr lang="zh-TW" altLang="en-US" sz="3600" b="1" dirty="0" smtClean="0">
                <a:latin typeface="微軟正黑體" pitchFamily="34" charset="-120"/>
                <a:ea typeface="微軟正黑體" pitchFamily="34" charset="-120"/>
              </a:rPr>
              <a:t>三、發起</a:t>
            </a:r>
            <a:r>
              <a:rPr lang="zh-TW" altLang="en-US" sz="3600" b="1" dirty="0">
                <a:latin typeface="微軟正黑體" pitchFamily="34" charset="-120"/>
                <a:ea typeface="微軟正黑體" pitchFamily="34" charset="-120"/>
              </a:rPr>
              <a:t>公民</a:t>
            </a:r>
            <a:r>
              <a:rPr lang="zh-TW" altLang="en-US" sz="3600" b="1" dirty="0" smtClean="0">
                <a:latin typeface="微軟正黑體" pitchFamily="34" charset="-120"/>
                <a:ea typeface="微軟正黑體" pitchFamily="34" charset="-120"/>
              </a:rPr>
              <a:t>投票</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375960074"/>
              </p:ext>
            </p:extLst>
          </p:nvPr>
        </p:nvGraphicFramePr>
        <p:xfrm>
          <a:off x="1403648" y="1556792"/>
          <a:ext cx="6480720" cy="4389120"/>
        </p:xfrm>
        <a:graphic>
          <a:graphicData uri="http://schemas.openxmlformats.org/drawingml/2006/table">
            <a:tbl>
              <a:tblPr firstRow="1" bandRow="1">
                <a:tableStyleId>{46F890A9-2807-4EBB-B81D-B2AA78EC7F39}</a:tableStyleId>
              </a:tblPr>
              <a:tblGrid>
                <a:gridCol w="6480720"/>
              </a:tblGrid>
              <a:tr h="370840">
                <a:tc>
                  <a:txBody>
                    <a:bodyPr/>
                    <a:lstStyle/>
                    <a:p>
                      <a:pPr>
                        <a:lnSpc>
                          <a:spcPct val="150000"/>
                        </a:lnSpc>
                      </a:pPr>
                      <a:r>
                        <a:rPr lang="zh-TW" altLang="en-US" sz="3000" dirty="0" smtClean="0">
                          <a:latin typeface="微軟正黑體" pitchFamily="34" charset="-120"/>
                          <a:ea typeface="微軟正黑體" pitchFamily="34" charset="-120"/>
                        </a:rPr>
                        <a:t>透過公 民投票的方式來表達對公共議題的看法</a:t>
                      </a:r>
                      <a:endParaRPr lang="zh-TW" altLang="en-US" sz="3000" dirty="0">
                        <a:latin typeface="微軟正黑體" pitchFamily="34" charset="-120"/>
                        <a:ea typeface="微軟正黑體" pitchFamily="34" charset="-120"/>
                      </a:endParaRPr>
                    </a:p>
                  </a:txBody>
                  <a:tcPr/>
                </a:tc>
              </a:tr>
              <a:tr h="370840">
                <a:tc>
                  <a:txBody>
                    <a:bodyPr/>
                    <a:lstStyle/>
                    <a:p>
                      <a:pPr>
                        <a:lnSpc>
                          <a:spcPct val="150000"/>
                        </a:lnSpc>
                      </a:pPr>
                      <a:r>
                        <a:rPr lang="zh-TW" altLang="en-US" sz="3000" dirty="0" smtClean="0">
                          <a:latin typeface="微軟正黑體" pitchFamily="34" charset="-120"/>
                          <a:ea typeface="微軟正黑體" pitchFamily="34" charset="-120"/>
                        </a:rPr>
                        <a:t>公民投 票之結果對於政府及民意機關皆產生拘束力</a:t>
                      </a:r>
                      <a:endParaRPr lang="zh-TW" altLang="en-US" sz="3000" dirty="0">
                        <a:latin typeface="微軟正黑體" pitchFamily="34" charset="-120"/>
                        <a:ea typeface="微軟正黑體" pitchFamily="34" charset="-120"/>
                      </a:endParaRPr>
                    </a:p>
                  </a:txBody>
                  <a:tcPr/>
                </a:tc>
              </a:tr>
              <a:tr h="370840">
                <a:tc>
                  <a:txBody>
                    <a:bodyPr/>
                    <a:lstStyle/>
                    <a:p>
                      <a:pPr>
                        <a:lnSpc>
                          <a:spcPct val="150000"/>
                        </a:lnSpc>
                      </a:pPr>
                      <a:r>
                        <a:rPr lang="zh-TW" altLang="en-US" sz="3000" dirty="0" smtClean="0">
                          <a:latin typeface="微軟正黑體" pitchFamily="34" charset="-120"/>
                          <a:ea typeface="微軟正黑體" pitchFamily="34" charset="-120"/>
                        </a:rPr>
                        <a:t>預算、租稅、薪俸及人 事等事項不得作為公民投票之提案內容</a:t>
                      </a:r>
                      <a:endParaRPr lang="zh-TW" altLang="en-US" sz="3000" dirty="0">
                        <a:latin typeface="微軟正黑體" pitchFamily="34" charset="-120"/>
                        <a:ea typeface="微軟正黑體" pitchFamily="34" charset="-120"/>
                      </a:endParaRPr>
                    </a:p>
                  </a:txBody>
                  <a:tcPr/>
                </a:tc>
              </a:tr>
            </a:tbl>
          </a:graphicData>
        </a:graphic>
      </p:graphicFrame>
      <p:grpSp>
        <p:nvGrpSpPr>
          <p:cNvPr id="6" name="群組 21"/>
          <p:cNvGrpSpPr>
            <a:grpSpLocks/>
          </p:cNvGrpSpPr>
          <p:nvPr/>
        </p:nvGrpSpPr>
        <p:grpSpPr bwMode="auto">
          <a:xfrm>
            <a:off x="0" y="569243"/>
            <a:ext cx="6702425" cy="771525"/>
            <a:chOff x="0" y="642314"/>
            <a:chExt cx="6701742" cy="772734"/>
          </a:xfrm>
        </p:grpSpPr>
        <p:grpSp>
          <p:nvGrpSpPr>
            <p:cNvPr id="7" name="群組 11"/>
            <p:cNvGrpSpPr>
              <a:grpSpLocks/>
            </p:cNvGrpSpPr>
            <p:nvPr/>
          </p:nvGrpSpPr>
          <p:grpSpPr bwMode="auto">
            <a:xfrm>
              <a:off x="0" y="642314"/>
              <a:ext cx="533413" cy="772734"/>
              <a:chOff x="0" y="1313645"/>
              <a:chExt cx="533413" cy="772734"/>
            </a:xfrm>
          </p:grpSpPr>
          <p:cxnSp>
            <p:nvCxnSpPr>
              <p:cNvPr id="9" name="直線接點 8"/>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8" name="直線接點 7"/>
            <p:cNvCxnSpPr/>
            <p:nvPr/>
          </p:nvCxnSpPr>
          <p:spPr>
            <a:xfrm flipV="1">
              <a:off x="531759" y="1389608"/>
              <a:ext cx="6169983" cy="11129"/>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98035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742950" indent="-742950" algn="l">
              <a:buFont typeface="Arial" pitchFamily="34" charset="0"/>
              <a:buChar char="•"/>
            </a:pPr>
            <a:r>
              <a:rPr lang="zh-TW" altLang="en-US" sz="3600" b="1" dirty="0">
                <a:latin typeface="微軟正黑體" pitchFamily="34" charset="-120"/>
                <a:ea typeface="微軟正黑體" pitchFamily="34" charset="-120"/>
              </a:rPr>
              <a:t>公民投票的類型</a:t>
            </a:r>
          </a:p>
        </p:txBody>
      </p:sp>
      <p:graphicFrame>
        <p:nvGraphicFramePr>
          <p:cNvPr id="4" name="表格 3"/>
          <p:cNvGraphicFramePr>
            <a:graphicFrameLocks noGrp="1"/>
          </p:cNvGraphicFramePr>
          <p:nvPr>
            <p:extLst>
              <p:ext uri="{D42A27DB-BD31-4B8C-83A1-F6EECF244321}">
                <p14:modId xmlns="" xmlns:p14="http://schemas.microsoft.com/office/powerpoint/2010/main" val="1660142838"/>
              </p:ext>
            </p:extLst>
          </p:nvPr>
        </p:nvGraphicFramePr>
        <p:xfrm>
          <a:off x="683568" y="1340768"/>
          <a:ext cx="7776864" cy="4983480"/>
        </p:xfrm>
        <a:graphic>
          <a:graphicData uri="http://schemas.openxmlformats.org/drawingml/2006/table">
            <a:tbl>
              <a:tblPr firstRow="1" bandRow="1">
                <a:tableStyleId>{5C22544A-7EE6-4342-B048-85BDC9FD1C3A}</a:tableStyleId>
              </a:tblPr>
              <a:tblGrid>
                <a:gridCol w="3600400"/>
                <a:gridCol w="4176464"/>
              </a:tblGrid>
              <a:tr h="370840">
                <a:tc>
                  <a:txBody>
                    <a:bodyPr/>
                    <a:lstStyle/>
                    <a:p>
                      <a:pPr algn="ctr">
                        <a:lnSpc>
                          <a:spcPct val="150000"/>
                        </a:lnSpc>
                      </a:pPr>
                      <a:r>
                        <a:rPr lang="zh-TW" altLang="en-US" sz="3000" dirty="0" smtClean="0">
                          <a:latin typeface="微軟正黑體" pitchFamily="34" charset="-120"/>
                          <a:ea typeface="微軟正黑體" pitchFamily="34" charset="-120"/>
                        </a:rPr>
                        <a:t>全國性公投事項 </a:t>
                      </a:r>
                      <a:endParaRPr lang="zh-TW" altLang="en-US" sz="3000" dirty="0">
                        <a:latin typeface="微軟正黑體" pitchFamily="34" charset="-120"/>
                        <a:ea typeface="微軟正黑體" pitchFamily="34" charset="-120"/>
                      </a:endParaRPr>
                    </a:p>
                  </a:txBody>
                  <a:tcPr/>
                </a:tc>
                <a:tc>
                  <a:txBody>
                    <a:bodyPr/>
                    <a:lstStyle/>
                    <a:p>
                      <a:pPr algn="ctr">
                        <a:lnSpc>
                          <a:spcPct val="150000"/>
                        </a:lnSpc>
                      </a:pPr>
                      <a:r>
                        <a:rPr lang="zh-TW" altLang="en-US" sz="3000" dirty="0" smtClean="0">
                          <a:latin typeface="微軟正黑體" pitchFamily="34" charset="-120"/>
                          <a:ea typeface="微軟正黑體" pitchFamily="34" charset="-120"/>
                        </a:rPr>
                        <a:t>地方性公投事項</a:t>
                      </a:r>
                      <a:endParaRPr lang="zh-TW" altLang="en-US" sz="3000" dirty="0">
                        <a:latin typeface="微軟正黑體" pitchFamily="34" charset="-120"/>
                        <a:ea typeface="微軟正黑體" pitchFamily="34" charset="-120"/>
                      </a:endParaRPr>
                    </a:p>
                  </a:txBody>
                  <a:tcPr/>
                </a:tc>
              </a:tr>
              <a:tr h="370840">
                <a:tc>
                  <a:txBody>
                    <a:bodyPr/>
                    <a:lstStyle/>
                    <a:p>
                      <a:pPr marL="457200" indent="-457200">
                        <a:lnSpc>
                          <a:spcPct val="150000"/>
                        </a:lnSpc>
                        <a:buFont typeface="Arial" pitchFamily="34" charset="0"/>
                        <a:buChar char="•"/>
                      </a:pPr>
                      <a:r>
                        <a:rPr lang="zh-TW" altLang="en-US" sz="3000" dirty="0" smtClean="0">
                          <a:latin typeface="微軟正黑體" pitchFamily="34" charset="-120"/>
                          <a:ea typeface="微軟正黑體" pitchFamily="34" charset="-120"/>
                        </a:rPr>
                        <a:t>法律的複決</a:t>
                      </a:r>
                      <a:endParaRPr lang="en-US" altLang="zh-TW" sz="3000" dirty="0" smtClean="0">
                        <a:latin typeface="微軟正黑體" pitchFamily="34" charset="-120"/>
                        <a:ea typeface="微軟正黑體" pitchFamily="34" charset="-120"/>
                      </a:endParaRPr>
                    </a:p>
                    <a:p>
                      <a:pPr marL="457200" indent="-457200">
                        <a:lnSpc>
                          <a:spcPct val="150000"/>
                        </a:lnSpc>
                        <a:buFont typeface="Arial" pitchFamily="34" charset="0"/>
                        <a:buChar char="•"/>
                      </a:pPr>
                      <a:r>
                        <a:rPr lang="zh-TW" altLang="en-US" sz="3000" dirty="0" smtClean="0">
                          <a:latin typeface="微軟正黑體" pitchFamily="34" charset="-120"/>
                          <a:ea typeface="微軟正黑體" pitchFamily="34" charset="-120"/>
                        </a:rPr>
                        <a:t>立法原則的創</a:t>
                      </a:r>
                      <a:endParaRPr lang="en-US" altLang="zh-TW" sz="3000" dirty="0" smtClean="0">
                        <a:latin typeface="微軟正黑體" pitchFamily="34" charset="-120"/>
                        <a:ea typeface="微軟正黑體" pitchFamily="34" charset="-120"/>
                      </a:endParaRPr>
                    </a:p>
                    <a:p>
                      <a:pPr marL="457200" indent="-457200">
                        <a:lnSpc>
                          <a:spcPct val="150000"/>
                        </a:lnSpc>
                        <a:buFont typeface="Arial" pitchFamily="34" charset="0"/>
                        <a:buChar char="•"/>
                      </a:pPr>
                      <a:r>
                        <a:rPr lang="zh-TW" altLang="en-US" sz="3000" dirty="0" smtClean="0">
                          <a:latin typeface="微軟正黑體" pitchFamily="34" charset="-120"/>
                          <a:ea typeface="微軟正黑體" pitchFamily="34" charset="-120"/>
                        </a:rPr>
                        <a:t>重大政策的創制或複決</a:t>
                      </a:r>
                      <a:endParaRPr lang="zh-TW" altLang="en-US" sz="3000" dirty="0">
                        <a:latin typeface="微軟正黑體" pitchFamily="34" charset="-120"/>
                        <a:ea typeface="微軟正黑體" pitchFamily="34" charset="-120"/>
                      </a:endParaRPr>
                    </a:p>
                  </a:txBody>
                  <a:tcPr/>
                </a:tc>
                <a:tc>
                  <a:txBody>
                    <a:bodyPr/>
                    <a:lstStyle/>
                    <a:p>
                      <a:pPr marL="457200" indent="-457200">
                        <a:lnSpc>
                          <a:spcPct val="150000"/>
                        </a:lnSpc>
                        <a:buFont typeface="Arial" pitchFamily="34" charset="0"/>
                        <a:buChar char="•"/>
                      </a:pPr>
                      <a:r>
                        <a:rPr lang="zh-TW" altLang="en-US" sz="3000" dirty="0" smtClean="0">
                          <a:latin typeface="微軟正黑體" pitchFamily="34" charset="-120"/>
                          <a:ea typeface="微軟正黑體" pitchFamily="34" charset="-120"/>
                        </a:rPr>
                        <a:t>包括地方自治條例之複決</a:t>
                      </a:r>
                      <a:endParaRPr lang="en-US" altLang="zh-TW" sz="3000" dirty="0" smtClean="0">
                        <a:latin typeface="微軟正黑體" pitchFamily="34" charset="-120"/>
                        <a:ea typeface="微軟正黑體" pitchFamily="34" charset="-120"/>
                      </a:endParaRPr>
                    </a:p>
                    <a:p>
                      <a:pPr marL="457200" indent="-457200">
                        <a:lnSpc>
                          <a:spcPct val="150000"/>
                        </a:lnSpc>
                        <a:buFont typeface="Arial" pitchFamily="34" charset="0"/>
                        <a:buChar char="•"/>
                      </a:pPr>
                      <a:r>
                        <a:rPr lang="zh-TW" altLang="en-US" sz="3000" dirty="0" smtClean="0">
                          <a:latin typeface="微軟正黑體" pitchFamily="34" charset="-120"/>
                          <a:ea typeface="微軟正黑體" pitchFamily="34" charset="-120"/>
                        </a:rPr>
                        <a:t>地方 自治條例立法原則之創制</a:t>
                      </a:r>
                      <a:endParaRPr lang="en-US" altLang="zh-TW" sz="3000" dirty="0" smtClean="0">
                        <a:latin typeface="微軟正黑體" pitchFamily="34" charset="-120"/>
                        <a:ea typeface="微軟正黑體" pitchFamily="34" charset="-120"/>
                      </a:endParaRPr>
                    </a:p>
                    <a:p>
                      <a:pPr marL="457200" indent="-457200">
                        <a:lnSpc>
                          <a:spcPct val="150000"/>
                        </a:lnSpc>
                        <a:buFont typeface="Arial" pitchFamily="34" charset="0"/>
                        <a:buChar char="•"/>
                      </a:pPr>
                      <a:r>
                        <a:rPr lang="zh-TW" altLang="en-US" sz="3000" dirty="0" smtClean="0">
                          <a:latin typeface="微軟正黑體" pitchFamily="34" charset="-120"/>
                          <a:ea typeface="微軟正黑體" pitchFamily="34" charset="-120"/>
                        </a:rPr>
                        <a:t>地方自治事項重大政策之創制或複決</a:t>
                      </a:r>
                      <a:endParaRPr lang="zh-TW" altLang="en-US" sz="30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67077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 xmlns:p14="http://schemas.microsoft.com/office/powerpoint/2010/main" val="3435292940"/>
              </p:ext>
            </p:extLst>
          </p:nvPr>
        </p:nvGraphicFramePr>
        <p:xfrm>
          <a:off x="457200" y="1268760"/>
          <a:ext cx="8230929" cy="5139470"/>
        </p:xfrm>
        <a:graphic>
          <a:graphicData uri="http://schemas.openxmlformats.org/drawingml/2006/table">
            <a:tbl>
              <a:tblPr firstRow="1" bandRow="1">
                <a:tableStyleId>{0E3FDE45-AF77-4B5C-9715-49D594BDF05E}</a:tableStyleId>
              </a:tblPr>
              <a:tblGrid>
                <a:gridCol w="8230929"/>
              </a:tblGrid>
              <a:tr h="5139470">
                <a:tc>
                  <a:txBody>
                    <a:bodyPr/>
                    <a:lstStyle/>
                    <a:p>
                      <a:pPr>
                        <a:lnSpc>
                          <a:spcPct val="150000"/>
                        </a:lnSpc>
                      </a:pPr>
                      <a:r>
                        <a:rPr lang="zh-TW" altLang="en-US" sz="3000" b="0" kern="1200" dirty="0" smtClean="0">
                          <a:effectLst/>
                          <a:latin typeface="微軟正黑體" pitchFamily="34" charset="-120"/>
                          <a:ea typeface="微軟正黑體" pitchFamily="34" charset="-120"/>
                        </a:rPr>
                        <a:t>北市長柯文哲說，負債卻仍在發重陽敬老金的縣市，債務更加擴大，「這些人臺灣話叫夭壽」；他反對齊頭式的發放重陽敬老金，這些縣市是債留子孫的代表。</a:t>
                      </a:r>
                      <a:r>
                        <a:rPr lang="zh-TW" altLang="en-US" sz="3000" b="0" i="0" kern="1200" dirty="0" smtClean="0">
                          <a:solidFill>
                            <a:schemeClr val="tx1"/>
                          </a:solidFill>
                          <a:effectLst/>
                          <a:latin typeface="微軟正黑體" pitchFamily="34" charset="-120"/>
                          <a:ea typeface="微軟正黑體" pitchFamily="34" charset="-120"/>
                          <a:cs typeface="+mn-cs"/>
                        </a:rPr>
                        <a:t>以</a:t>
                      </a:r>
                      <a:r>
                        <a:rPr lang="zh-TW" altLang="en-US" sz="3000" b="0" kern="1200" dirty="0" smtClean="0">
                          <a:effectLst/>
                          <a:latin typeface="微軟正黑體" pitchFamily="34" charset="-120"/>
                          <a:ea typeface="微軟正黑體" pitchFamily="34" charset="-120"/>
                        </a:rPr>
                        <a:t>臺</a:t>
                      </a:r>
                      <a:r>
                        <a:rPr lang="zh-TW" altLang="en-US" sz="3000" b="0" i="0" kern="1200" dirty="0" smtClean="0">
                          <a:solidFill>
                            <a:schemeClr val="tx1"/>
                          </a:solidFill>
                          <a:effectLst/>
                          <a:latin typeface="微軟正黑體" pitchFamily="34" charset="-120"/>
                          <a:ea typeface="微軟正黑體" pitchFamily="34" charset="-120"/>
                          <a:cs typeface="+mn-cs"/>
                        </a:rPr>
                        <a:t>北市而言，每年重陽敬老金的預算要</a:t>
                      </a:r>
                      <a:r>
                        <a:rPr lang="en-US" altLang="zh-TW" sz="3000" b="0" i="0" kern="1200" dirty="0" smtClean="0">
                          <a:solidFill>
                            <a:schemeClr val="tx1"/>
                          </a:solidFill>
                          <a:effectLst/>
                          <a:latin typeface="微軟正黑體" pitchFamily="34" charset="-120"/>
                          <a:ea typeface="微軟正黑體" pitchFamily="34" charset="-120"/>
                          <a:cs typeface="+mn-cs"/>
                        </a:rPr>
                        <a:t>7</a:t>
                      </a:r>
                      <a:r>
                        <a:rPr lang="zh-TW" altLang="en-US" sz="3000" b="0" i="0" kern="1200" dirty="0" smtClean="0">
                          <a:solidFill>
                            <a:schemeClr val="tx1"/>
                          </a:solidFill>
                          <a:effectLst/>
                          <a:latin typeface="微軟正黑體" pitchFamily="34" charset="-120"/>
                          <a:ea typeface="微軟正黑體" pitchFamily="34" charset="-120"/>
                          <a:cs typeface="+mn-cs"/>
                        </a:rPr>
                        <a:t>億，</a:t>
                      </a:r>
                      <a:r>
                        <a:rPr lang="zh-TW" altLang="en-US" sz="3000" b="0" kern="1200" dirty="0" smtClean="0">
                          <a:effectLst/>
                          <a:latin typeface="微軟正黑體" pitchFamily="34" charset="-120"/>
                          <a:ea typeface="微軟正黑體" pitchFamily="34" charset="-120"/>
                        </a:rPr>
                        <a:t>臺</a:t>
                      </a:r>
                      <a:r>
                        <a:rPr lang="zh-TW" altLang="en-US" sz="3000" b="0" i="0" kern="1200" dirty="0" smtClean="0">
                          <a:solidFill>
                            <a:schemeClr val="tx1"/>
                          </a:solidFill>
                          <a:effectLst/>
                          <a:latin typeface="微軟正黑體" pitchFamily="34" charset="-120"/>
                          <a:ea typeface="微軟正黑體" pitchFamily="34" charset="-120"/>
                          <a:cs typeface="+mn-cs"/>
                        </a:rPr>
                        <a:t>北市需要的是可長可久的老人照護系統，並非每人發了</a:t>
                      </a:r>
                      <a:r>
                        <a:rPr lang="en-US" altLang="zh-TW" sz="3000" b="0" i="0" kern="1200" dirty="0" smtClean="0">
                          <a:solidFill>
                            <a:schemeClr val="tx1"/>
                          </a:solidFill>
                          <a:effectLst/>
                          <a:latin typeface="微軟正黑體" pitchFamily="34" charset="-120"/>
                          <a:ea typeface="微軟正黑體" pitchFamily="34" charset="-120"/>
                          <a:cs typeface="+mn-cs"/>
                        </a:rPr>
                        <a:t>1500</a:t>
                      </a:r>
                      <a:r>
                        <a:rPr lang="zh-TW" altLang="en-US" sz="3000" b="0" i="0" kern="1200" dirty="0" smtClean="0">
                          <a:solidFill>
                            <a:schemeClr val="tx1"/>
                          </a:solidFill>
                          <a:effectLst/>
                          <a:latin typeface="微軟正黑體" pitchFamily="34" charset="-120"/>
                          <a:ea typeface="微軟正黑體" pitchFamily="34" charset="-120"/>
                          <a:cs typeface="+mn-cs"/>
                        </a:rPr>
                        <a:t>元後就說掰掰，「政府不可如此懶惰」。</a:t>
                      </a:r>
                      <a:endParaRPr lang="zh-TW" altLang="en-US" sz="3000" b="0" i="0" u="none" kern="1200" dirty="0">
                        <a:solidFill>
                          <a:schemeClr val="tx1"/>
                        </a:solidFill>
                        <a:effectLst/>
                        <a:latin typeface="微軟正黑體" pitchFamily="34" charset="-120"/>
                        <a:ea typeface="微軟正黑體" pitchFamily="34" charset="-120"/>
                        <a:cs typeface="+mn-cs"/>
                      </a:endParaRPr>
                    </a:p>
                  </a:txBody>
                  <a:tcPr marL="90775" marR="90775"/>
                </a:tc>
              </a:tr>
            </a:tbl>
          </a:graphicData>
        </a:graphic>
      </p:graphicFrame>
      <p:grpSp>
        <p:nvGrpSpPr>
          <p:cNvPr id="5" name="群組 17"/>
          <p:cNvGrpSpPr>
            <a:grpSpLocks/>
          </p:cNvGrpSpPr>
          <p:nvPr/>
        </p:nvGrpSpPr>
        <p:grpSpPr bwMode="auto">
          <a:xfrm>
            <a:off x="92075" y="57150"/>
            <a:ext cx="2251075" cy="1050925"/>
            <a:chOff x="0" y="0"/>
            <a:chExt cx="2251710" cy="1051560"/>
          </a:xfrm>
        </p:grpSpPr>
        <p:sp>
          <p:nvSpPr>
            <p:cNvPr id="6" name="框架 5"/>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16"/>
            <p:cNvSpPr txBox="1">
              <a:spLocks noChangeArrowheads="1"/>
            </p:cNvSpPr>
            <p:nvPr/>
          </p:nvSpPr>
          <p:spPr bwMode="auto">
            <a:xfrm>
              <a:off x="217170" y="228600"/>
              <a:ext cx="1826141" cy="584775"/>
            </a:xfrm>
            <a:prstGeom prst="rect">
              <a:avLst/>
            </a:prstGeom>
            <a:noFill/>
            <a:ln w="9525">
              <a:noFill/>
              <a:miter lim="800000"/>
              <a:headEnd/>
              <a:tailEnd/>
            </a:ln>
          </p:spPr>
          <p:txBody>
            <a:bodyPr wrap="none">
              <a:spAutoFit/>
            </a:bodyPr>
            <a:lstStyle/>
            <a:p>
              <a:r>
                <a:rPr kumimoji="0" lang="zh-TW" altLang="en-US" sz="3200" b="1">
                  <a:latin typeface="微軟正黑體" pitchFamily="34" charset="-120"/>
                  <a:ea typeface="微軟正黑體" pitchFamily="34" charset="-120"/>
                </a:rPr>
                <a:t>時事議題</a:t>
              </a:r>
            </a:p>
          </p:txBody>
        </p:sp>
      </p:grpSp>
    </p:spTree>
    <p:extLst>
      <p:ext uri="{BB962C8B-B14F-4D97-AF65-F5344CB8AC3E}">
        <p14:creationId xmlns="" xmlns:p14="http://schemas.microsoft.com/office/powerpoint/2010/main" val="294836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4187746781"/>
              </p:ext>
            </p:extLst>
          </p:nvPr>
        </p:nvGraphicFramePr>
        <p:xfrm>
          <a:off x="683568" y="188640"/>
          <a:ext cx="7920880" cy="701040"/>
        </p:xfrm>
        <a:graphic>
          <a:graphicData uri="http://schemas.openxmlformats.org/drawingml/2006/table">
            <a:tbl>
              <a:tblPr firstRow="1" bandRow="1">
                <a:tableStyleId>{5C22544A-7EE6-4342-B048-85BDC9FD1C3A}</a:tableStyleId>
              </a:tblPr>
              <a:tblGrid>
                <a:gridCol w="79208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4000" dirty="0" smtClean="0">
                          <a:latin typeface="微軟正黑體" pitchFamily="34" charset="-120"/>
                          <a:ea typeface="微軟正黑體" pitchFamily="34" charset="-120"/>
                        </a:rPr>
                        <a:t>2018</a:t>
                      </a:r>
                      <a:r>
                        <a:rPr lang="zh-TW" altLang="en-US" sz="4000" dirty="0" smtClean="0">
                          <a:latin typeface="微軟正黑體" pitchFamily="34" charset="-120"/>
                          <a:ea typeface="微軟正黑體" pitchFamily="34" charset="-120"/>
                        </a:rPr>
                        <a:t>公投結果</a:t>
                      </a:r>
                    </a:p>
                  </a:txBody>
                  <a:tcPr/>
                </a:tc>
              </a:tr>
            </a:tbl>
          </a:graphicData>
        </a:graphic>
      </p:graphicFrame>
      <p:graphicFrame>
        <p:nvGraphicFramePr>
          <p:cNvPr id="6" name="表格 5"/>
          <p:cNvGraphicFramePr>
            <a:graphicFrameLocks noGrp="1"/>
          </p:cNvGraphicFramePr>
          <p:nvPr>
            <p:extLst>
              <p:ext uri="{D42A27DB-BD31-4B8C-83A1-F6EECF244321}">
                <p14:modId xmlns="" xmlns:p14="http://schemas.microsoft.com/office/powerpoint/2010/main" val="2985787842"/>
              </p:ext>
            </p:extLst>
          </p:nvPr>
        </p:nvGraphicFramePr>
        <p:xfrm>
          <a:off x="683568" y="908720"/>
          <a:ext cx="7920879" cy="5699760"/>
        </p:xfrm>
        <a:graphic>
          <a:graphicData uri="http://schemas.openxmlformats.org/drawingml/2006/table">
            <a:tbl>
              <a:tblPr firstRow="1" bandRow="1">
                <a:tableStyleId>{7DF18680-E054-41AD-8BC1-D1AEF772440D}</a:tableStyleId>
              </a:tblPr>
              <a:tblGrid>
                <a:gridCol w="2880320"/>
                <a:gridCol w="3312368"/>
                <a:gridCol w="1728191"/>
              </a:tblGrid>
              <a:tr h="370840">
                <a:tc>
                  <a:txBody>
                    <a:bodyPr/>
                    <a:lstStyle/>
                    <a:p>
                      <a:pPr algn="ctr"/>
                      <a:r>
                        <a:rPr lang="zh-TW" altLang="en-US" sz="2800" dirty="0" smtClean="0">
                          <a:latin typeface="微軟正黑體" pitchFamily="34" charset="-120"/>
                          <a:ea typeface="微軟正黑體" pitchFamily="34" charset="-120"/>
                        </a:rPr>
                        <a:t>提案單位</a:t>
                      </a:r>
                      <a:endParaRPr lang="zh-TW" altLang="en-US" sz="2800" dirty="0">
                        <a:latin typeface="微軟正黑體" pitchFamily="34" charset="-120"/>
                        <a:ea typeface="微軟正黑體" pitchFamily="34" charset="-120"/>
                      </a:endParaRPr>
                    </a:p>
                  </a:txBody>
                  <a:tcPr/>
                </a:tc>
                <a:tc>
                  <a:txBody>
                    <a:bodyPr/>
                    <a:lstStyle/>
                    <a:p>
                      <a:pPr algn="ctr"/>
                      <a:r>
                        <a:rPr lang="zh-TW" altLang="en-US" sz="2800" dirty="0" smtClean="0">
                          <a:latin typeface="微軟正黑體" pitchFamily="34" charset="-120"/>
                          <a:ea typeface="微軟正黑體" pitchFamily="34" charset="-120"/>
                        </a:rPr>
                        <a:t>題目</a:t>
                      </a:r>
                      <a:endParaRPr lang="zh-TW" altLang="en-US" sz="2800" dirty="0">
                        <a:latin typeface="微軟正黑體" pitchFamily="34" charset="-120"/>
                        <a:ea typeface="微軟正黑體" pitchFamily="34" charset="-120"/>
                      </a:endParaRPr>
                    </a:p>
                  </a:txBody>
                  <a:tcPr/>
                </a:tc>
                <a:tc>
                  <a:txBody>
                    <a:bodyPr/>
                    <a:lstStyle/>
                    <a:p>
                      <a:pPr algn="ctr"/>
                      <a:r>
                        <a:rPr lang="zh-TW" altLang="en-US" sz="2800" dirty="0" smtClean="0">
                          <a:latin typeface="微軟正黑體" pitchFamily="34" charset="-120"/>
                          <a:ea typeface="微軟正黑體" pitchFamily="34" charset="-120"/>
                        </a:rPr>
                        <a:t>是否通過</a:t>
                      </a:r>
                      <a:endParaRPr lang="zh-TW" altLang="en-US" sz="2800" dirty="0">
                        <a:latin typeface="微軟正黑體" pitchFamily="34" charset="-120"/>
                        <a:ea typeface="微軟正黑體" pitchFamily="34" charset="-120"/>
                      </a:endParaRPr>
                    </a:p>
                  </a:txBody>
                  <a:tcPr/>
                </a:tc>
              </a:tr>
              <a:tr h="370840">
                <a:tc rowSpan="3">
                  <a:txBody>
                    <a:bodyPr/>
                    <a:lstStyle/>
                    <a:p>
                      <a:pPr algn="l"/>
                      <a:r>
                        <a:rPr lang="zh-TW" altLang="en-US" sz="2800" dirty="0" smtClean="0">
                          <a:latin typeface="微軟正黑體" pitchFamily="34" charset="-120"/>
                          <a:ea typeface="微軟正黑體" pitchFamily="34" charset="-120"/>
                        </a:rPr>
                        <a:t>國民黨</a:t>
                      </a:r>
                      <a:endParaRPr lang="zh-TW" altLang="en-US" sz="2800" dirty="0">
                        <a:latin typeface="微軟正黑體" pitchFamily="34" charset="-120"/>
                        <a:ea typeface="微軟正黑體" pitchFamily="34" charset="-120"/>
                      </a:endParaRPr>
                    </a:p>
                  </a:txBody>
                  <a:tcPr anchor="ct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「反空汙」</a:t>
                      </a:r>
                      <a:endParaRPr lang="zh-TW" altLang="en-US" sz="2800" dirty="0">
                        <a:latin typeface="微軟正黑體" pitchFamily="34" charset="-120"/>
                        <a:ea typeface="微軟正黑體" pitchFamily="34" charset="-120"/>
                      </a:endParaRPr>
                    </a:p>
                  </a:txBody>
                  <a:tcPr/>
                </a:tc>
                <a:tc>
                  <a:txBody>
                    <a:bodyPr/>
                    <a:lstStyle/>
                    <a:p>
                      <a:endParaRPr lang="zh-TW" altLang="en-US" sz="2800">
                        <a:latin typeface="微軟正黑體" pitchFamily="34" charset="-120"/>
                        <a:ea typeface="微軟正黑體" pitchFamily="34" charset="-120"/>
                      </a:endParaRPr>
                    </a:p>
                  </a:txBody>
                  <a:tcPr/>
                </a:tc>
              </a:tr>
              <a:tr h="370840">
                <a:tc vMerge="1">
                  <a:txBody>
                    <a:bodyPr/>
                    <a:lstStyle/>
                    <a:p>
                      <a:endParaRPr lang="zh-TW" altLang="en-US" dirty="0"/>
                    </a:p>
                  </a:txBody>
                  <a:tcP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「反深澳電廠」</a:t>
                      </a:r>
                      <a:endParaRPr lang="zh-TW" altLang="en-US" sz="2800" dirty="0">
                        <a:latin typeface="微軟正黑體" pitchFamily="34" charset="-120"/>
                        <a:ea typeface="微軟正黑體" pitchFamily="34" charset="-120"/>
                      </a:endParaRPr>
                    </a:p>
                  </a:txBody>
                  <a:tcPr/>
                </a:tc>
                <a:tc>
                  <a:txBody>
                    <a:bodyPr/>
                    <a:lstStyle/>
                    <a:p>
                      <a:endParaRPr lang="zh-TW" altLang="en-US" sz="2800" dirty="0">
                        <a:latin typeface="微軟正黑體" pitchFamily="34" charset="-120"/>
                        <a:ea typeface="微軟正黑體" pitchFamily="34" charset="-120"/>
                      </a:endParaRPr>
                    </a:p>
                  </a:txBody>
                  <a:tcPr/>
                </a:tc>
              </a:tr>
              <a:tr h="370840">
                <a:tc vMerge="1">
                  <a:txBody>
                    <a:bodyPr/>
                    <a:lstStyle/>
                    <a:p>
                      <a:endParaRPr lang="zh-TW" altLang="en-US" dirty="0"/>
                    </a:p>
                  </a:txBody>
                  <a:tcP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「反核食」</a:t>
                      </a:r>
                      <a:endParaRPr lang="zh-TW" altLang="en-US" sz="2800" dirty="0">
                        <a:latin typeface="微軟正黑體" pitchFamily="34" charset="-120"/>
                        <a:ea typeface="微軟正黑體" pitchFamily="34" charset="-120"/>
                      </a:endParaRPr>
                    </a:p>
                  </a:txBody>
                  <a:tcPr/>
                </a:tc>
                <a:tc>
                  <a:txBody>
                    <a:bodyPr/>
                    <a:lstStyle/>
                    <a:p>
                      <a:endParaRPr lang="zh-TW" altLang="en-US" sz="2800">
                        <a:latin typeface="微軟正黑體" pitchFamily="34" charset="-120"/>
                        <a:ea typeface="微軟正黑體" pitchFamily="34" charset="-120"/>
                      </a:endParaRPr>
                    </a:p>
                  </a:txBody>
                  <a:tcPr/>
                </a:tc>
              </a:tr>
              <a:tr h="370840">
                <a:tc rowSpan="3">
                  <a:txBody>
                    <a:bodyPr/>
                    <a:lstStyle/>
                    <a:p>
                      <a:pPr algn="l"/>
                      <a:r>
                        <a:rPr lang="zh-TW" altLang="en-US" sz="2800" dirty="0" smtClean="0">
                          <a:latin typeface="微軟正黑體" pitchFamily="34" charset="-120"/>
                          <a:ea typeface="微軟正黑體" pitchFamily="34" charset="-120"/>
                        </a:rPr>
                        <a:t>下一代幸福聯盟</a:t>
                      </a:r>
                      <a:endParaRPr lang="zh-TW" altLang="en-US" sz="2800" dirty="0">
                        <a:latin typeface="微軟正黑體" pitchFamily="34" charset="-120"/>
                        <a:ea typeface="微軟正黑體" pitchFamily="34" charset="-120"/>
                      </a:endParaRPr>
                    </a:p>
                  </a:txBody>
                  <a:tcPr anchor="ct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「婚姻定義」</a:t>
                      </a:r>
                      <a:endParaRPr lang="zh-TW" altLang="en-US" sz="2800" dirty="0">
                        <a:latin typeface="微軟正黑體" pitchFamily="34" charset="-120"/>
                        <a:ea typeface="微軟正黑體" pitchFamily="34" charset="-120"/>
                      </a:endParaRPr>
                    </a:p>
                  </a:txBody>
                  <a:tcPr/>
                </a:tc>
                <a:tc>
                  <a:txBody>
                    <a:bodyPr/>
                    <a:lstStyle/>
                    <a:p>
                      <a:endParaRPr lang="zh-TW" altLang="en-US" sz="2800" dirty="0">
                        <a:latin typeface="微軟正黑體" pitchFamily="34" charset="-120"/>
                        <a:ea typeface="微軟正黑體" pitchFamily="34" charset="-120"/>
                      </a:endParaRPr>
                    </a:p>
                  </a:txBody>
                  <a:tcPr/>
                </a:tc>
              </a:tr>
              <a:tr h="370840">
                <a:tc vMerge="1">
                  <a:txBody>
                    <a:bodyPr/>
                    <a:lstStyle/>
                    <a:p>
                      <a:endParaRPr lang="zh-TW" altLang="en-US" dirty="0"/>
                    </a:p>
                  </a:txBody>
                  <a:tcP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「適齡性平教育」</a:t>
                      </a:r>
                      <a:endParaRPr lang="zh-TW" altLang="en-US" sz="2800" dirty="0">
                        <a:latin typeface="微軟正黑體" pitchFamily="34" charset="-120"/>
                        <a:ea typeface="微軟正黑體" pitchFamily="34" charset="-120"/>
                      </a:endParaRPr>
                    </a:p>
                  </a:txBody>
                  <a:tcPr/>
                </a:tc>
                <a:tc>
                  <a:txBody>
                    <a:bodyPr/>
                    <a:lstStyle/>
                    <a:p>
                      <a:endParaRPr lang="zh-TW" altLang="en-US" sz="2800" dirty="0">
                        <a:latin typeface="微軟正黑體" pitchFamily="34" charset="-120"/>
                        <a:ea typeface="微軟正黑體" pitchFamily="34" charset="-120"/>
                      </a:endParaRPr>
                    </a:p>
                  </a:txBody>
                  <a:tcPr/>
                </a:tc>
              </a:tr>
              <a:tr h="370840">
                <a:tc vMerge="1">
                  <a:txBody>
                    <a:bodyPr/>
                    <a:lstStyle/>
                    <a:p>
                      <a:endParaRPr lang="zh-TW" altLang="en-US" dirty="0"/>
                    </a:p>
                  </a:txBody>
                  <a:tcP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「同性伴侶專法」</a:t>
                      </a:r>
                      <a:endParaRPr lang="zh-TW" altLang="en-US" sz="2800" dirty="0">
                        <a:latin typeface="微軟正黑體" pitchFamily="34" charset="-120"/>
                        <a:ea typeface="微軟正黑體" pitchFamily="34" charset="-120"/>
                      </a:endParaRPr>
                    </a:p>
                  </a:txBody>
                  <a:tcPr/>
                </a:tc>
                <a:tc>
                  <a:txBody>
                    <a:bodyPr/>
                    <a:lstStyle/>
                    <a:p>
                      <a:endParaRPr lang="zh-TW" altLang="en-US" sz="2800" dirty="0">
                        <a:latin typeface="微軟正黑體" pitchFamily="34" charset="-120"/>
                        <a:ea typeface="微軟正黑體" pitchFamily="34" charset="-120"/>
                      </a:endParaRPr>
                    </a:p>
                  </a:txBody>
                  <a:tcPr/>
                </a:tc>
              </a:tr>
              <a:tr h="370840">
                <a:tc>
                  <a:txBody>
                    <a:bodyPr/>
                    <a:lstStyle/>
                    <a:p>
                      <a:pPr algn="l"/>
                      <a:r>
                        <a:rPr lang="zh-TW" altLang="en-US" sz="2800" dirty="0" smtClean="0">
                          <a:latin typeface="微軟正黑體" pitchFamily="34" charset="-120"/>
                          <a:ea typeface="微軟正黑體" pitchFamily="34" charset="-120"/>
                        </a:rPr>
                        <a:t>紀政</a:t>
                      </a:r>
                      <a:endParaRPr lang="zh-TW" altLang="en-US" sz="2800" dirty="0">
                        <a:latin typeface="微軟正黑體" pitchFamily="34" charset="-120"/>
                        <a:ea typeface="微軟正黑體" pitchFamily="34" charset="-120"/>
                      </a:endParaRPr>
                    </a:p>
                  </a:txBody>
                  <a:tcPr anchor="ct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「東奧正名」</a:t>
                      </a:r>
                      <a:endParaRPr lang="zh-TW" altLang="en-US" sz="2800" dirty="0">
                        <a:latin typeface="微軟正黑體" pitchFamily="34" charset="-120"/>
                        <a:ea typeface="微軟正黑體" pitchFamily="34" charset="-120"/>
                      </a:endParaRPr>
                    </a:p>
                  </a:txBody>
                  <a:tcPr/>
                </a:tc>
                <a:tc>
                  <a:txBody>
                    <a:bodyPr/>
                    <a:lstStyle/>
                    <a:p>
                      <a:endParaRPr lang="zh-TW" altLang="en-US" sz="2800" dirty="0">
                        <a:latin typeface="微軟正黑體" pitchFamily="34" charset="-120"/>
                        <a:ea typeface="微軟正黑體" pitchFamily="34" charset="-120"/>
                      </a:endParaRPr>
                    </a:p>
                  </a:txBody>
                  <a:tcPr/>
                </a:tc>
              </a:tr>
              <a:tr h="370840">
                <a:tc rowSpan="2">
                  <a:txBody>
                    <a:bodyPr/>
                    <a:lstStyle/>
                    <a:p>
                      <a:pPr algn="l"/>
                      <a:r>
                        <a:rPr lang="zh-TW" altLang="en-US" sz="2800" dirty="0" smtClean="0">
                          <a:latin typeface="微軟正黑體" pitchFamily="34" charset="-120"/>
                          <a:ea typeface="微軟正黑體" pitchFamily="34" charset="-120"/>
                        </a:rPr>
                        <a:t>性平團體</a:t>
                      </a:r>
                      <a:endParaRPr lang="zh-TW" altLang="en-US" sz="2800" dirty="0">
                        <a:latin typeface="微軟正黑體" pitchFamily="34" charset="-120"/>
                        <a:ea typeface="微軟正黑體" pitchFamily="34" charset="-120"/>
                      </a:endParaRPr>
                    </a:p>
                  </a:txBody>
                  <a:tcPr anchor="ct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「婚姻平權」</a:t>
                      </a:r>
                      <a:endParaRPr lang="zh-TW" altLang="en-US" sz="2800" dirty="0">
                        <a:latin typeface="微軟正黑體" pitchFamily="34" charset="-120"/>
                        <a:ea typeface="微軟正黑體" pitchFamily="34" charset="-120"/>
                      </a:endParaRPr>
                    </a:p>
                  </a:txBody>
                  <a:tcPr/>
                </a:tc>
                <a:tc>
                  <a:txBody>
                    <a:bodyPr/>
                    <a:lstStyle/>
                    <a:p>
                      <a:endParaRPr lang="zh-TW" altLang="en-US" sz="2800" dirty="0">
                        <a:latin typeface="微軟正黑體" pitchFamily="34" charset="-120"/>
                        <a:ea typeface="微軟正黑體" pitchFamily="34" charset="-120"/>
                      </a:endParaRPr>
                    </a:p>
                  </a:txBody>
                  <a:tcPr/>
                </a:tc>
              </a:tr>
              <a:tr h="370840">
                <a:tc vMerge="1">
                  <a:txBody>
                    <a:bodyPr/>
                    <a:lstStyle/>
                    <a:p>
                      <a:endParaRPr lang="zh-TW" altLang="en-US" dirty="0"/>
                    </a:p>
                  </a:txBody>
                  <a:tcP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「性平教育」</a:t>
                      </a:r>
                      <a:endParaRPr lang="zh-TW" altLang="en-US" sz="2800" dirty="0">
                        <a:latin typeface="微軟正黑體" pitchFamily="34" charset="-120"/>
                        <a:ea typeface="微軟正黑體" pitchFamily="34" charset="-120"/>
                      </a:endParaRPr>
                    </a:p>
                  </a:txBody>
                  <a:tcPr/>
                </a:tc>
                <a:tc>
                  <a:txBody>
                    <a:bodyPr/>
                    <a:lstStyle/>
                    <a:p>
                      <a:endParaRPr lang="zh-TW" altLang="en-US" sz="2800" dirty="0">
                        <a:latin typeface="微軟正黑體" pitchFamily="34" charset="-120"/>
                        <a:ea typeface="微軟正黑體" pitchFamily="34" charset="-120"/>
                      </a:endParaRPr>
                    </a:p>
                  </a:txBody>
                  <a:tcPr/>
                </a:tc>
              </a:tr>
              <a:tr h="370840">
                <a:tc>
                  <a:txBody>
                    <a:bodyPr/>
                    <a:lstStyle/>
                    <a:p>
                      <a:pPr algn="l"/>
                      <a:r>
                        <a:rPr lang="zh-TW" altLang="en-US" sz="2800" dirty="0" smtClean="0">
                          <a:latin typeface="微軟正黑體" pitchFamily="34" charset="-120"/>
                          <a:ea typeface="微軟正黑體" pitchFamily="34" charset="-120"/>
                        </a:rPr>
                        <a:t>擁核人士</a:t>
                      </a:r>
                      <a:endParaRPr lang="zh-TW" altLang="en-US" sz="2800" dirty="0">
                        <a:latin typeface="微軟正黑體" pitchFamily="34" charset="-120"/>
                        <a:ea typeface="微軟正黑體" pitchFamily="34" charset="-120"/>
                      </a:endParaRPr>
                    </a:p>
                  </a:txBody>
                  <a:tcPr anchor="ctr"/>
                </a:tc>
                <a:tc>
                  <a:txBody>
                    <a:bodyPr/>
                    <a:lstStyle/>
                    <a:p>
                      <a:pPr algn="ctr"/>
                      <a:r>
                        <a:rPr lang="zh-TW" altLang="en-US" sz="2800" dirty="0" smtClean="0">
                          <a:latin typeface="微軟正黑體" pitchFamily="34" charset="-120"/>
                          <a:ea typeface="微軟正黑體" pitchFamily="34" charset="-120"/>
                        </a:rPr>
                        <a:t>「以核養綠」</a:t>
                      </a:r>
                      <a:endParaRPr lang="zh-TW" altLang="en-US" sz="2800" dirty="0">
                        <a:latin typeface="微軟正黑體" pitchFamily="34" charset="-120"/>
                        <a:ea typeface="微軟正黑體" pitchFamily="34" charset="-120"/>
                      </a:endParaRPr>
                    </a:p>
                  </a:txBody>
                  <a:tcPr/>
                </a:tc>
                <a:tc>
                  <a:txBody>
                    <a:bodyPr/>
                    <a:lstStyle/>
                    <a:p>
                      <a:endParaRPr lang="zh-TW" altLang="en-US" sz="2800" dirty="0">
                        <a:latin typeface="微軟正黑體" pitchFamily="34" charset="-120"/>
                        <a:ea typeface="微軟正黑體" pitchFamily="34" charset="-120"/>
                      </a:endParaRPr>
                    </a:p>
                  </a:txBody>
                  <a:tcPr/>
                </a:tc>
              </a:tr>
            </a:tbl>
          </a:graphicData>
        </a:graphic>
      </p:graphicFrame>
      <p:sp>
        <p:nvSpPr>
          <p:cNvPr id="8" name="乘號 7"/>
          <p:cNvSpPr/>
          <p:nvPr/>
        </p:nvSpPr>
        <p:spPr>
          <a:xfrm>
            <a:off x="7524328" y="4725144"/>
            <a:ext cx="432048" cy="360040"/>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9" name="乘號 8"/>
          <p:cNvSpPr/>
          <p:nvPr/>
        </p:nvSpPr>
        <p:spPr>
          <a:xfrm>
            <a:off x="7510184" y="5238328"/>
            <a:ext cx="432048" cy="360040"/>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0" name="乘號 9"/>
          <p:cNvSpPr/>
          <p:nvPr/>
        </p:nvSpPr>
        <p:spPr>
          <a:xfrm>
            <a:off x="7524328" y="5733256"/>
            <a:ext cx="432048" cy="360040"/>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1" name="流程圖: 接點 10"/>
          <p:cNvSpPr/>
          <p:nvPr/>
        </p:nvSpPr>
        <p:spPr>
          <a:xfrm>
            <a:off x="7524328" y="1628800"/>
            <a:ext cx="216024" cy="21602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2" name="流程圖: 接點 11"/>
          <p:cNvSpPr/>
          <p:nvPr/>
        </p:nvSpPr>
        <p:spPr>
          <a:xfrm>
            <a:off x="7568716" y="2132856"/>
            <a:ext cx="216024" cy="21602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3" name="流程圖: 接點 12"/>
          <p:cNvSpPr/>
          <p:nvPr/>
        </p:nvSpPr>
        <p:spPr>
          <a:xfrm>
            <a:off x="7568716" y="2672916"/>
            <a:ext cx="216024" cy="21602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4" name="流程圖: 接點 13"/>
          <p:cNvSpPr/>
          <p:nvPr/>
        </p:nvSpPr>
        <p:spPr>
          <a:xfrm>
            <a:off x="7568716" y="3212976"/>
            <a:ext cx="216024" cy="21602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5" name="流程圖: 接點 14"/>
          <p:cNvSpPr/>
          <p:nvPr/>
        </p:nvSpPr>
        <p:spPr>
          <a:xfrm>
            <a:off x="7568716" y="3717032"/>
            <a:ext cx="216024" cy="21602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6" name="流程圖: 接點 15"/>
          <p:cNvSpPr/>
          <p:nvPr/>
        </p:nvSpPr>
        <p:spPr>
          <a:xfrm>
            <a:off x="7568716" y="4293096"/>
            <a:ext cx="216024" cy="21602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7" name="流程圖: 接點 16"/>
          <p:cNvSpPr/>
          <p:nvPr/>
        </p:nvSpPr>
        <p:spPr>
          <a:xfrm>
            <a:off x="7632340" y="6381328"/>
            <a:ext cx="216024" cy="21602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2156101994"/>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標題 1"/>
          <p:cNvSpPr>
            <a:spLocks noGrp="1"/>
          </p:cNvSpPr>
          <p:nvPr>
            <p:ph type="title"/>
          </p:nvPr>
        </p:nvSpPr>
        <p:spPr>
          <a:xfrm>
            <a:off x="0" y="0"/>
            <a:ext cx="8229600" cy="765175"/>
          </a:xfrm>
        </p:spPr>
        <p:txBody>
          <a:bodyPr/>
          <a:lstStyle/>
          <a:p>
            <a:r>
              <a:rPr lang="zh-TW" altLang="en-US" smtClean="0"/>
              <a:t>補充資料：</a:t>
            </a:r>
            <a:r>
              <a:rPr lang="en-US" altLang="zh-TW" smtClean="0"/>
              <a:t>2018</a:t>
            </a:r>
            <a:r>
              <a:rPr lang="zh-TW" altLang="en-US" smtClean="0"/>
              <a:t>年公投結果</a:t>
            </a:r>
          </a:p>
        </p:txBody>
      </p:sp>
      <p:sp>
        <p:nvSpPr>
          <p:cNvPr id="54275" name="投影片編號版面配置區 3"/>
          <p:cNvSpPr>
            <a:spLocks noGrp="1"/>
          </p:cNvSpPr>
          <p:nvPr>
            <p:ph type="sldNum" sz="quarter" idx="16"/>
          </p:nvPr>
        </p:nvSpPr>
        <p:spPr bwMode="auto">
          <a:noFill/>
          <a:ln>
            <a:miter lim="800000"/>
            <a:headEnd/>
            <a:tailEnd/>
          </a:ln>
        </p:spPr>
        <p:txBody>
          <a:bodyPr/>
          <a:lstStyle/>
          <a:p>
            <a:fld id="{E214EEF8-FE41-42F8-A08A-6E3E99477217}" type="slidenum">
              <a:rPr lang="zh-TW" altLang="en-US" smtClean="0"/>
              <a:pPr/>
              <a:t>121</a:t>
            </a:fld>
            <a:endParaRPr lang="zh-TW" altLang="en-US" smtClean="0"/>
          </a:p>
        </p:txBody>
      </p:sp>
      <p:pic>
        <p:nvPicPr>
          <p:cNvPr id="54276" name="Picture 2"/>
          <p:cNvPicPr>
            <a:picLocks noChangeAspect="1" noChangeArrowheads="1"/>
          </p:cNvPicPr>
          <p:nvPr/>
        </p:nvPicPr>
        <p:blipFill>
          <a:blip r:embed="rId2"/>
          <a:srcRect/>
          <a:stretch>
            <a:fillRect/>
          </a:stretch>
        </p:blipFill>
        <p:spPr bwMode="auto">
          <a:xfrm>
            <a:off x="1835150" y="836613"/>
            <a:ext cx="6265863" cy="5748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標題 1"/>
          <p:cNvSpPr>
            <a:spLocks noGrp="1"/>
          </p:cNvSpPr>
          <p:nvPr>
            <p:ph type="title"/>
          </p:nvPr>
        </p:nvSpPr>
        <p:spPr>
          <a:xfrm>
            <a:off x="0" y="0"/>
            <a:ext cx="8229600" cy="765175"/>
          </a:xfrm>
        </p:spPr>
        <p:txBody>
          <a:bodyPr/>
          <a:lstStyle/>
          <a:p>
            <a:pPr eaLnBrk="1" hangingPunct="1"/>
            <a:r>
              <a:rPr lang="zh-TW" altLang="en-US" smtClean="0"/>
              <a:t>二、我國公民投票制度及其比較</a:t>
            </a:r>
          </a:p>
        </p:txBody>
      </p:sp>
      <p:sp>
        <p:nvSpPr>
          <p:cNvPr id="38915" name="內容版面配置區 2"/>
          <p:cNvSpPr>
            <a:spLocks noGrp="1"/>
          </p:cNvSpPr>
          <p:nvPr>
            <p:ph sz="quarter" idx="13"/>
          </p:nvPr>
        </p:nvSpPr>
        <p:spPr>
          <a:xfrm>
            <a:off x="250825" y="981075"/>
            <a:ext cx="8351838" cy="576263"/>
          </a:xfrm>
        </p:spPr>
        <p:txBody>
          <a:bodyPr>
            <a:normAutofit fontScale="25000" lnSpcReduction="20000"/>
          </a:bodyPr>
          <a:lstStyle/>
          <a:p>
            <a:pPr>
              <a:lnSpc>
                <a:spcPts val="4000"/>
              </a:lnSpc>
            </a:pPr>
            <a:endParaRPr lang="en-US" altLang="zh-TW" dirty="0" smtClean="0"/>
          </a:p>
        </p:txBody>
      </p:sp>
      <p:sp>
        <p:nvSpPr>
          <p:cNvPr id="38916" name="投影片編號版面配置區 1"/>
          <p:cNvSpPr>
            <a:spLocks noGrp="1"/>
          </p:cNvSpPr>
          <p:nvPr>
            <p:ph type="sldNum" sz="quarter" idx="16"/>
          </p:nvPr>
        </p:nvSpPr>
        <p:spPr bwMode="auto">
          <a:noFill/>
          <a:ln>
            <a:miter lim="800000"/>
            <a:headEnd/>
            <a:tailEnd/>
          </a:ln>
        </p:spPr>
        <p:txBody>
          <a:bodyPr/>
          <a:lstStyle/>
          <a:p>
            <a:fld id="{FB88F884-77B2-46A2-BF7E-60F07CE67C0D}" type="slidenum">
              <a:rPr lang="zh-TW" altLang="en-US" smtClean="0"/>
              <a:pPr/>
              <a:t>122</a:t>
            </a:fld>
            <a:endParaRPr lang="zh-TW" altLang="en-US" smtClean="0"/>
          </a:p>
        </p:txBody>
      </p:sp>
      <p:graphicFrame>
        <p:nvGraphicFramePr>
          <p:cNvPr id="5" name="內容版面配置區 3"/>
          <p:cNvGraphicFramePr>
            <a:graphicFrameLocks/>
          </p:cNvGraphicFramePr>
          <p:nvPr/>
        </p:nvGraphicFramePr>
        <p:xfrm>
          <a:off x="684213" y="1557338"/>
          <a:ext cx="8280401" cy="4846638"/>
        </p:xfrm>
        <a:graphic>
          <a:graphicData uri="http://schemas.openxmlformats.org/drawingml/2006/table">
            <a:tbl>
              <a:tblPr firstRow="1" bandRow="1">
                <a:tableStyleId>{93296810-A885-4BE3-A3E7-6D5BEEA58F35}</a:tableStyleId>
              </a:tblPr>
              <a:tblGrid>
                <a:gridCol w="1727547">
                  <a:extLst>
                    <a:ext uri="{9D8B030D-6E8A-4147-A177-3AD203B41FA5}"/>
                  </a:extLst>
                </a:gridCol>
                <a:gridCol w="3219546">
                  <a:extLst>
                    <a:ext uri="{9D8B030D-6E8A-4147-A177-3AD203B41FA5}"/>
                  </a:extLst>
                </a:gridCol>
                <a:gridCol w="3333308">
                  <a:extLst>
                    <a:ext uri="{9D8B030D-6E8A-4147-A177-3AD203B41FA5}"/>
                  </a:extLst>
                </a:gridCol>
              </a:tblGrid>
              <a:tr h="548630">
                <a:tc>
                  <a:txBody>
                    <a:bodyPr/>
                    <a:lstStyle/>
                    <a:p>
                      <a:endParaRPr lang="zh-TW" altLang="en-US" sz="3000" dirty="0">
                        <a:latin typeface="標楷體" pitchFamily="65" charset="-120"/>
                        <a:ea typeface="標楷體" pitchFamily="65" charset="-120"/>
                      </a:endParaRPr>
                    </a:p>
                  </a:txBody>
                  <a:tcPr marL="91442" marR="91442" marT="45690" marB="45690"/>
                </a:tc>
                <a:tc>
                  <a:txBody>
                    <a:bodyPr/>
                    <a:lstStyle/>
                    <a:p>
                      <a:pPr algn="ctr"/>
                      <a:r>
                        <a:rPr lang="zh-TW" altLang="en-US" sz="3000" dirty="0" smtClean="0">
                          <a:latin typeface="標楷體" pitchFamily="65" charset="-120"/>
                          <a:ea typeface="標楷體" pitchFamily="65" charset="-120"/>
                        </a:rPr>
                        <a:t>全國性公民投票</a:t>
                      </a:r>
                      <a:endParaRPr lang="zh-TW" altLang="en-US" sz="3000" dirty="0">
                        <a:latin typeface="標楷體" pitchFamily="65" charset="-120"/>
                        <a:ea typeface="標楷體" pitchFamily="65" charset="-120"/>
                      </a:endParaRPr>
                    </a:p>
                  </a:txBody>
                  <a:tcPr marL="91442" marR="91442" marT="45690" marB="45690" anchor="ctr"/>
                </a:tc>
                <a:tc>
                  <a:txBody>
                    <a:bodyPr/>
                    <a:lstStyle/>
                    <a:p>
                      <a:pPr algn="ctr"/>
                      <a:r>
                        <a:rPr lang="zh-TW" altLang="en-US" sz="3000" dirty="0" smtClean="0">
                          <a:latin typeface="標楷體" pitchFamily="65" charset="-120"/>
                          <a:ea typeface="標楷體" pitchFamily="65" charset="-120"/>
                        </a:rPr>
                        <a:t>地方性公民投票</a:t>
                      </a:r>
                      <a:endParaRPr lang="zh-TW" altLang="en-US" sz="3000" dirty="0">
                        <a:latin typeface="標楷體" pitchFamily="65" charset="-120"/>
                        <a:ea typeface="標楷體" pitchFamily="65" charset="-120"/>
                      </a:endParaRPr>
                    </a:p>
                  </a:txBody>
                  <a:tcPr marL="91442" marR="91442" marT="45690" marB="45690" anchor="ctr"/>
                </a:tc>
                <a:extLst>
                  <a:ext uri="{0D108BD9-81ED-4DB2-BD59-A6C34878D82A}"/>
                </a:extLst>
              </a:tr>
              <a:tr h="2377629">
                <a:tc>
                  <a:txBody>
                    <a:bodyPr/>
                    <a:lstStyle/>
                    <a:p>
                      <a:pPr algn="ctr"/>
                      <a:r>
                        <a:rPr lang="zh-TW" altLang="en-US" sz="3000" dirty="0" smtClean="0">
                          <a:latin typeface="標楷體" pitchFamily="65" charset="-120"/>
                          <a:ea typeface="標楷體" pitchFamily="65" charset="-120"/>
                        </a:rPr>
                        <a:t>公民提案門檻</a:t>
                      </a:r>
                      <a:endParaRPr lang="zh-TW" altLang="en-US" sz="3000" dirty="0">
                        <a:latin typeface="標楷體" pitchFamily="65" charset="-120"/>
                        <a:ea typeface="標楷體" pitchFamily="65" charset="-120"/>
                      </a:endParaRPr>
                    </a:p>
                  </a:txBody>
                  <a:tcPr marL="91442" marR="91442" marT="45690" marB="456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000" dirty="0" smtClean="0">
                          <a:latin typeface="標楷體" pitchFamily="65" charset="-120"/>
                          <a:ea typeface="標楷體" pitchFamily="65" charset="-120"/>
                        </a:rPr>
                        <a:t>提案時最近一次總統選舉選舉人總數的 </a:t>
                      </a:r>
                      <a:r>
                        <a:rPr lang="en-US" altLang="zh-TW" sz="3000" dirty="0" smtClean="0">
                          <a:latin typeface="標楷體" pitchFamily="65" charset="-120"/>
                          <a:ea typeface="標楷體" pitchFamily="65" charset="-120"/>
                        </a:rPr>
                        <a:t>1‰</a:t>
                      </a:r>
                      <a:r>
                        <a:rPr lang="zh-TW" altLang="en-US" sz="3000" dirty="0" smtClean="0">
                          <a:latin typeface="標楷體" pitchFamily="65" charset="-120"/>
                          <a:ea typeface="標楷體" pitchFamily="65" charset="-120"/>
                        </a:rPr>
                        <a:t>以上提案、 </a:t>
                      </a:r>
                      <a:r>
                        <a:rPr lang="en-US" altLang="zh-TW" sz="3000" dirty="0" smtClean="0">
                          <a:latin typeface="標楷體" pitchFamily="65" charset="-120"/>
                          <a:ea typeface="標楷體" pitchFamily="65" charset="-120"/>
                        </a:rPr>
                        <a:t>1.5</a:t>
                      </a:r>
                      <a:r>
                        <a:rPr lang="zh-TW" altLang="en-US" sz="3000" dirty="0" smtClean="0">
                          <a:latin typeface="標楷體" pitchFamily="65" charset="-120"/>
                          <a:ea typeface="標楷體" pitchFamily="65" charset="-120"/>
                        </a:rPr>
                        <a:t>％以上連署</a:t>
                      </a:r>
                      <a:endParaRPr lang="zh-TW" altLang="en-US" sz="3000" dirty="0">
                        <a:latin typeface="標楷體" pitchFamily="65" charset="-120"/>
                        <a:ea typeface="標楷體" pitchFamily="65" charset="-120"/>
                      </a:endParaRPr>
                    </a:p>
                  </a:txBody>
                  <a:tcPr marL="91442" marR="91442" marT="45690" marB="456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000" dirty="0" smtClean="0">
                          <a:latin typeface="標楷體" pitchFamily="65" charset="-120"/>
                          <a:ea typeface="標楷體" pitchFamily="65" charset="-120"/>
                        </a:rPr>
                        <a:t>提案與連署門檻由直轄市、縣</a:t>
                      </a:r>
                      <a:r>
                        <a:rPr lang="en-US" altLang="zh-TW" sz="3000" dirty="0" smtClean="0">
                          <a:latin typeface="標楷體" pitchFamily="65" charset="-120"/>
                          <a:ea typeface="標楷體" pitchFamily="65" charset="-120"/>
                        </a:rPr>
                        <a:t>(</a:t>
                      </a:r>
                      <a:r>
                        <a:rPr lang="zh-TW" altLang="en-US" sz="3000" dirty="0" smtClean="0">
                          <a:latin typeface="標楷體" pitchFamily="65" charset="-120"/>
                          <a:ea typeface="標楷體" pitchFamily="65" charset="-120"/>
                        </a:rPr>
                        <a:t>市</a:t>
                      </a:r>
                      <a:r>
                        <a:rPr lang="en-US" altLang="zh-TW" sz="3000" dirty="0" smtClean="0">
                          <a:latin typeface="標楷體" pitchFamily="65" charset="-120"/>
                          <a:ea typeface="標楷體" pitchFamily="65" charset="-120"/>
                        </a:rPr>
                        <a:t>)</a:t>
                      </a:r>
                      <a:r>
                        <a:rPr lang="zh-TW" altLang="en-US" sz="3000" dirty="0" smtClean="0">
                          <a:latin typeface="標楷體" pitchFamily="65" charset="-120"/>
                          <a:ea typeface="標楷體" pitchFamily="65" charset="-120"/>
                        </a:rPr>
                        <a:t>以自治條例定之</a:t>
                      </a:r>
                      <a:endParaRPr lang="zh-TW" altLang="en-US" sz="3000" dirty="0">
                        <a:latin typeface="標楷體" pitchFamily="65" charset="-120"/>
                        <a:ea typeface="標楷體" pitchFamily="65" charset="-120"/>
                      </a:endParaRPr>
                    </a:p>
                  </a:txBody>
                  <a:tcPr marL="91442" marR="91442" marT="45690" marB="45690" anchor="ctr"/>
                </a:tc>
                <a:extLst>
                  <a:ext uri="{0D108BD9-81ED-4DB2-BD59-A6C34878D82A}"/>
                </a:extLst>
              </a:tr>
              <a:tr h="1920379">
                <a:tc>
                  <a:txBody>
                    <a:bodyPr/>
                    <a:lstStyle/>
                    <a:p>
                      <a:pPr algn="ctr"/>
                      <a:r>
                        <a:rPr lang="zh-TW" altLang="en-US" sz="3000" dirty="0" smtClean="0">
                          <a:latin typeface="標楷體" pitchFamily="65" charset="-120"/>
                          <a:ea typeface="標楷體" pitchFamily="65" charset="-120"/>
                        </a:rPr>
                        <a:t>通過門檻</a:t>
                      </a:r>
                      <a:endParaRPr lang="zh-TW" altLang="en-US" sz="3000" dirty="0">
                        <a:latin typeface="標楷體" pitchFamily="65" charset="-120"/>
                        <a:ea typeface="標楷體" pitchFamily="65" charset="-120"/>
                      </a:endParaRPr>
                    </a:p>
                  </a:txBody>
                  <a:tcPr marL="91442" marR="91442" marT="45690" marB="45690" anchor="ctr"/>
                </a:tc>
                <a:tc gridSpan="2">
                  <a:txBody>
                    <a:bodyPr/>
                    <a:lstStyle/>
                    <a:p>
                      <a:r>
                        <a:rPr lang="zh-TW" altLang="en-US" sz="3000" dirty="0" smtClean="0">
                          <a:latin typeface="標楷體" pitchFamily="65" charset="-120"/>
                          <a:ea typeface="標楷體" pitchFamily="65" charset="-120"/>
                        </a:rPr>
                        <a:t>公民投票案投票結果，有效同意票數多於不同意票，且有效同意票達投票權人總額</a:t>
                      </a:r>
                      <a:r>
                        <a:rPr lang="en-US" altLang="zh-TW" sz="3000" dirty="0" smtClean="0">
                          <a:latin typeface="標楷體" pitchFamily="65" charset="-120"/>
                          <a:ea typeface="標楷體" pitchFamily="65" charset="-120"/>
                        </a:rPr>
                        <a:t>1/4</a:t>
                      </a:r>
                      <a:r>
                        <a:rPr lang="zh-TW" altLang="en-US" sz="3000" dirty="0" smtClean="0">
                          <a:latin typeface="標楷體" pitchFamily="65" charset="-120"/>
                          <a:ea typeface="標楷體" pitchFamily="65" charset="-120"/>
                        </a:rPr>
                        <a:t>以上者，即為通過</a:t>
                      </a:r>
                      <a:endParaRPr lang="zh-TW" altLang="en-US" sz="3000" dirty="0">
                        <a:latin typeface="標楷體" pitchFamily="65" charset="-120"/>
                        <a:ea typeface="標楷體" pitchFamily="65" charset="-120"/>
                      </a:endParaRPr>
                    </a:p>
                  </a:txBody>
                  <a:tcPr marL="91442" marR="91442" marT="45690" marB="45690" anchor="ctr"/>
                </a:tc>
                <a:tc hMerge="1">
                  <a:txBody>
                    <a:bodyPr/>
                    <a:lstStyle/>
                    <a:p>
                      <a:endParaRPr lang="zh-TW" altLang="en-US" sz="2400" dirty="0"/>
                    </a:p>
                  </a:txBody>
                  <a:tcPr anchor="ct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 xmlns:p14="http://schemas.microsoft.com/office/powerpoint/2010/main" val="3918520140"/>
              </p:ext>
            </p:extLst>
          </p:nvPr>
        </p:nvGraphicFramePr>
        <p:xfrm>
          <a:off x="323528" y="1304119"/>
          <a:ext cx="8496944" cy="5349240"/>
        </p:xfrm>
        <a:graphic>
          <a:graphicData uri="http://schemas.openxmlformats.org/drawingml/2006/table">
            <a:tbl>
              <a:tblPr firstRow="1" bandRow="1">
                <a:tableStyleId>{68D230F3-CF80-4859-8CE7-A43EE81993B5}</a:tableStyleId>
              </a:tblPr>
              <a:tblGrid>
                <a:gridCol w="8496944"/>
              </a:tblGrid>
              <a:tr h="370840">
                <a:tc>
                  <a:txBody>
                    <a:bodyPr/>
                    <a:lstStyle/>
                    <a:p>
                      <a:pPr>
                        <a:lnSpc>
                          <a:spcPct val="150000"/>
                        </a:lnSpc>
                      </a:pPr>
                      <a:r>
                        <a:rPr lang="zh-TW" altLang="en-US" sz="3000" b="0" i="0" kern="1200" dirty="0" smtClean="0">
                          <a:solidFill>
                            <a:schemeClr val="tx1"/>
                          </a:solidFill>
                          <a:effectLst/>
                          <a:latin typeface="微軟正黑體" pitchFamily="34" charset="-120"/>
                          <a:ea typeface="微軟正黑體" pitchFamily="34" charset="-120"/>
                          <a:cs typeface="+mn-cs"/>
                        </a:rPr>
                        <a:t>根據責任政治中心（</a:t>
                      </a:r>
                      <a:r>
                        <a:rPr lang="en-US" altLang="zh-TW" sz="3000" b="0" i="0" kern="1200" dirty="0" smtClean="0">
                          <a:solidFill>
                            <a:schemeClr val="tx1"/>
                          </a:solidFill>
                          <a:effectLst/>
                          <a:latin typeface="微軟正黑體" pitchFamily="34" charset="-120"/>
                          <a:ea typeface="微軟正黑體" pitchFamily="34" charset="-120"/>
                          <a:cs typeface="+mn-cs"/>
                        </a:rPr>
                        <a:t>CRP</a:t>
                      </a:r>
                      <a:r>
                        <a:rPr lang="zh-TW" altLang="en-US" sz="3000" b="0" i="0" kern="1200" dirty="0" smtClean="0">
                          <a:solidFill>
                            <a:schemeClr val="tx1"/>
                          </a:solidFill>
                          <a:effectLst/>
                          <a:latin typeface="微軟正黑體" pitchFamily="34" charset="-120"/>
                          <a:ea typeface="微軟正黑體" pitchFamily="34" charset="-120"/>
                          <a:cs typeface="+mn-cs"/>
                        </a:rPr>
                        <a:t>）數據，微軟去年遊說支出達到</a:t>
                      </a:r>
                      <a:r>
                        <a:rPr lang="en-US" altLang="zh-TW" sz="3000" b="0" i="0" kern="1200" dirty="0" smtClean="0">
                          <a:solidFill>
                            <a:schemeClr val="tx1"/>
                          </a:solidFill>
                          <a:effectLst/>
                          <a:latin typeface="微軟正黑體" pitchFamily="34" charset="-120"/>
                          <a:ea typeface="微軟正黑體" pitchFamily="34" charset="-120"/>
                          <a:cs typeface="+mn-cs"/>
                        </a:rPr>
                        <a:t>718</a:t>
                      </a:r>
                      <a:r>
                        <a:rPr lang="zh-TW" altLang="en-US" sz="3000" b="0" i="0" kern="1200" dirty="0" smtClean="0">
                          <a:solidFill>
                            <a:schemeClr val="tx1"/>
                          </a:solidFill>
                          <a:effectLst/>
                          <a:latin typeface="微軟正黑體" pitchFamily="34" charset="-120"/>
                          <a:ea typeface="微軟正黑體" pitchFamily="34" charset="-120"/>
                          <a:cs typeface="+mn-cs"/>
                        </a:rPr>
                        <a:t>萬美元（約</a:t>
                      </a:r>
                      <a:r>
                        <a:rPr lang="en-US" altLang="zh-TW" sz="3000" b="0" i="0" kern="1200" dirty="0" smtClean="0">
                          <a:solidFill>
                            <a:schemeClr val="tx1"/>
                          </a:solidFill>
                          <a:effectLst/>
                          <a:latin typeface="微軟正黑體" pitchFamily="34" charset="-120"/>
                          <a:ea typeface="微軟正黑體" pitchFamily="34" charset="-120"/>
                          <a:cs typeface="+mn-cs"/>
                        </a:rPr>
                        <a:t>2.2</a:t>
                      </a:r>
                      <a:r>
                        <a:rPr lang="zh-TW" altLang="en-US" sz="3000" b="0" i="0" kern="1200" dirty="0" smtClean="0">
                          <a:solidFill>
                            <a:schemeClr val="tx1"/>
                          </a:solidFill>
                          <a:effectLst/>
                          <a:latin typeface="微軟正黑體" pitchFamily="34" charset="-120"/>
                          <a:ea typeface="微軟正黑體" pitchFamily="34" charset="-120"/>
                          <a:cs typeface="+mn-cs"/>
                        </a:rPr>
                        <a:t>億元台幣），高通以</a:t>
                      </a:r>
                      <a:r>
                        <a:rPr lang="en-US" altLang="zh-TW" sz="3000" b="0" i="0" kern="1200" dirty="0" smtClean="0">
                          <a:solidFill>
                            <a:schemeClr val="tx1"/>
                          </a:solidFill>
                          <a:effectLst/>
                          <a:latin typeface="微軟正黑體" pitchFamily="34" charset="-120"/>
                          <a:ea typeface="微軟正黑體" pitchFamily="34" charset="-120"/>
                          <a:cs typeface="+mn-cs"/>
                        </a:rPr>
                        <a:t>600</a:t>
                      </a:r>
                      <a:r>
                        <a:rPr lang="zh-TW" altLang="en-US" sz="3000" b="0" i="0" kern="1200" dirty="0" smtClean="0">
                          <a:solidFill>
                            <a:schemeClr val="tx1"/>
                          </a:solidFill>
                          <a:effectLst/>
                          <a:latin typeface="微軟正黑體" pitchFamily="34" charset="-120"/>
                          <a:ea typeface="微軟正黑體" pitchFamily="34" charset="-120"/>
                          <a:cs typeface="+mn-cs"/>
                        </a:rPr>
                        <a:t>萬美元居次，其次是甲骨文（</a:t>
                      </a:r>
                      <a:r>
                        <a:rPr lang="en-US" altLang="zh-TW" sz="3000" b="0" i="0" kern="1200" dirty="0" smtClean="0">
                          <a:solidFill>
                            <a:schemeClr val="tx1"/>
                          </a:solidFill>
                          <a:effectLst/>
                          <a:latin typeface="微軟正黑體" pitchFamily="34" charset="-120"/>
                          <a:ea typeface="微軟正黑體" pitchFamily="34" charset="-120"/>
                          <a:cs typeface="+mn-cs"/>
                        </a:rPr>
                        <a:t>ORACLE</a:t>
                      </a:r>
                      <a:r>
                        <a:rPr lang="zh-TW" altLang="en-US" sz="3000" b="0" i="0" kern="1200" dirty="0" smtClean="0">
                          <a:solidFill>
                            <a:schemeClr val="tx1"/>
                          </a:solidFill>
                          <a:effectLst/>
                          <a:latin typeface="微軟正黑體" pitchFamily="34" charset="-120"/>
                          <a:ea typeface="微軟正黑體" pitchFamily="34" charset="-120"/>
                          <a:cs typeface="+mn-cs"/>
                        </a:rPr>
                        <a:t>，</a:t>
                      </a:r>
                      <a:r>
                        <a:rPr lang="en-US" altLang="zh-TW" sz="3000" b="0" i="0" kern="1200" dirty="0" smtClean="0">
                          <a:solidFill>
                            <a:schemeClr val="tx1"/>
                          </a:solidFill>
                          <a:effectLst/>
                          <a:latin typeface="微軟正黑體" pitchFamily="34" charset="-120"/>
                          <a:ea typeface="微軟正黑體" pitchFamily="34" charset="-120"/>
                          <a:cs typeface="+mn-cs"/>
                        </a:rPr>
                        <a:t>547</a:t>
                      </a:r>
                      <a:r>
                        <a:rPr lang="zh-TW" altLang="en-US" sz="3000" b="0" i="0" kern="1200" dirty="0" smtClean="0">
                          <a:solidFill>
                            <a:schemeClr val="tx1"/>
                          </a:solidFill>
                          <a:effectLst/>
                          <a:latin typeface="微軟正黑體" pitchFamily="34" charset="-120"/>
                          <a:ea typeface="微軟正黑體" pitchFamily="34" charset="-120"/>
                          <a:cs typeface="+mn-cs"/>
                        </a:rPr>
                        <a:t>萬美元）和蘋果（</a:t>
                      </a:r>
                      <a:r>
                        <a:rPr lang="en-US" altLang="zh-TW" sz="3000" b="0" i="0" kern="1200" dirty="0" smtClean="0">
                          <a:solidFill>
                            <a:schemeClr val="tx1"/>
                          </a:solidFill>
                          <a:effectLst/>
                          <a:latin typeface="微軟正黑體" pitchFamily="34" charset="-120"/>
                          <a:ea typeface="微軟正黑體" pitchFamily="34" charset="-120"/>
                          <a:cs typeface="+mn-cs"/>
                        </a:rPr>
                        <a:t>509</a:t>
                      </a:r>
                      <a:r>
                        <a:rPr lang="zh-TW" altLang="en-US" sz="3000" b="0" i="0" kern="1200" dirty="0" smtClean="0">
                          <a:solidFill>
                            <a:schemeClr val="tx1"/>
                          </a:solidFill>
                          <a:effectLst/>
                          <a:latin typeface="微軟正黑體" pitchFamily="34" charset="-120"/>
                          <a:ea typeface="微軟正黑體" pitchFamily="34" charset="-120"/>
                          <a:cs typeface="+mn-cs"/>
                        </a:rPr>
                        <a:t>萬美元）。三星電子去年遊說支出為</a:t>
                      </a:r>
                      <a:r>
                        <a:rPr lang="en-US" altLang="zh-TW" sz="3000" b="0" i="0" kern="1200" dirty="0" smtClean="0">
                          <a:solidFill>
                            <a:schemeClr val="tx1"/>
                          </a:solidFill>
                          <a:effectLst/>
                          <a:latin typeface="微軟正黑體" pitchFamily="34" charset="-120"/>
                          <a:ea typeface="微軟正黑體" pitchFamily="34" charset="-120"/>
                          <a:cs typeface="+mn-cs"/>
                        </a:rPr>
                        <a:t>312</a:t>
                      </a:r>
                      <a:r>
                        <a:rPr lang="zh-TW" altLang="en-US" sz="3000" b="0" i="0" kern="1200" dirty="0" smtClean="0">
                          <a:solidFill>
                            <a:schemeClr val="tx1"/>
                          </a:solidFill>
                          <a:effectLst/>
                          <a:latin typeface="微軟正黑體" pitchFamily="34" charset="-120"/>
                          <a:ea typeface="微軟正黑體" pitchFamily="34" charset="-120"/>
                          <a:cs typeface="+mn-cs"/>
                        </a:rPr>
                        <a:t>萬美元，名列第</a:t>
                      </a:r>
                      <a:r>
                        <a:rPr lang="en-US" altLang="zh-TW" sz="3000" b="0" i="0" kern="1200" dirty="0" smtClean="0">
                          <a:solidFill>
                            <a:schemeClr val="tx1"/>
                          </a:solidFill>
                          <a:effectLst/>
                          <a:latin typeface="微軟正黑體" pitchFamily="34" charset="-120"/>
                          <a:ea typeface="微軟正黑體" pitchFamily="34" charset="-120"/>
                          <a:cs typeface="+mn-cs"/>
                        </a:rPr>
                        <a:t>9</a:t>
                      </a:r>
                      <a:r>
                        <a:rPr lang="zh-TW" altLang="en-US" sz="3000" b="0" i="0" kern="1200" dirty="0" smtClean="0">
                          <a:solidFill>
                            <a:schemeClr val="tx1"/>
                          </a:solidFill>
                          <a:effectLst/>
                          <a:latin typeface="微軟正黑體" pitchFamily="34" charset="-120"/>
                          <a:ea typeface="微軟正黑體" pitchFamily="34" charset="-120"/>
                          <a:cs typeface="+mn-cs"/>
                        </a:rPr>
                        <a:t>。</a:t>
                      </a:r>
                      <a:r>
                        <a:rPr lang="zh-TW" altLang="en-US" sz="3000" dirty="0" smtClean="0">
                          <a:latin typeface="微軟正黑體" pitchFamily="34" charset="-120"/>
                          <a:ea typeface="微軟正黑體" pitchFamily="34" charset="-120"/>
                        </a:rPr>
                        <a:t/>
                      </a:r>
                      <a:br>
                        <a:rPr lang="zh-TW" altLang="en-US" sz="3000" dirty="0" smtClean="0">
                          <a:latin typeface="微軟正黑體" pitchFamily="34" charset="-120"/>
                          <a:ea typeface="微軟正黑體" pitchFamily="34" charset="-120"/>
                        </a:rPr>
                      </a:br>
                      <a:r>
                        <a:rPr lang="zh-TW" altLang="en-US" sz="3000" b="0" i="0" kern="1200" dirty="0" smtClean="0">
                          <a:solidFill>
                            <a:schemeClr val="tx1"/>
                          </a:solidFill>
                          <a:effectLst/>
                          <a:latin typeface="微軟正黑體" pitchFamily="34" charset="-120"/>
                          <a:ea typeface="微軟正黑體" pitchFamily="34" charset="-120"/>
                          <a:cs typeface="+mn-cs"/>
                        </a:rPr>
                        <a:t>三星去年遊說支出在外國企業名列第</a:t>
                      </a:r>
                      <a:r>
                        <a:rPr lang="en-US" altLang="zh-TW" sz="3000" b="0" i="0" kern="1200" dirty="0" smtClean="0">
                          <a:solidFill>
                            <a:schemeClr val="tx1"/>
                          </a:solidFill>
                          <a:effectLst/>
                          <a:latin typeface="微軟正黑體" pitchFamily="34" charset="-120"/>
                          <a:ea typeface="微軟正黑體" pitchFamily="34" charset="-120"/>
                          <a:cs typeface="+mn-cs"/>
                        </a:rPr>
                        <a:t>2</a:t>
                      </a:r>
                      <a:r>
                        <a:rPr lang="zh-TW" altLang="en-US" sz="3000" b="0" i="0" kern="1200" dirty="0" smtClean="0">
                          <a:solidFill>
                            <a:schemeClr val="tx1"/>
                          </a:solidFill>
                          <a:effectLst/>
                          <a:latin typeface="微軟正黑體" pitchFamily="34" charset="-120"/>
                          <a:ea typeface="微軟正黑體" pitchFamily="34" charset="-120"/>
                          <a:cs typeface="+mn-cs"/>
                        </a:rPr>
                        <a:t>，第</a:t>
                      </a:r>
                      <a:r>
                        <a:rPr lang="en-US" altLang="zh-TW" sz="3000" b="0" i="0" kern="1200" dirty="0" smtClean="0">
                          <a:solidFill>
                            <a:schemeClr val="tx1"/>
                          </a:solidFill>
                          <a:effectLst/>
                          <a:latin typeface="微軟正黑體" pitchFamily="34" charset="-120"/>
                          <a:ea typeface="微軟正黑體" pitchFamily="34" charset="-120"/>
                          <a:cs typeface="+mn-cs"/>
                        </a:rPr>
                        <a:t>1</a:t>
                      </a:r>
                      <a:r>
                        <a:rPr lang="zh-TW" altLang="en-US" sz="3000" b="0" i="0" kern="1200" dirty="0" smtClean="0">
                          <a:solidFill>
                            <a:schemeClr val="tx1"/>
                          </a:solidFill>
                          <a:effectLst/>
                          <a:latin typeface="微軟正黑體" pitchFamily="34" charset="-120"/>
                          <a:ea typeface="微軟正黑體" pitchFamily="34" charset="-120"/>
                          <a:cs typeface="+mn-cs"/>
                        </a:rPr>
                        <a:t>名是德國工程集團西門子（</a:t>
                      </a:r>
                      <a:r>
                        <a:rPr lang="en-US" altLang="zh-TW" sz="3000" b="0" i="0" kern="1200" dirty="0" smtClean="0">
                          <a:solidFill>
                            <a:schemeClr val="tx1"/>
                          </a:solidFill>
                          <a:effectLst/>
                          <a:latin typeface="微軟正黑體" pitchFamily="34" charset="-120"/>
                          <a:ea typeface="微軟正黑體" pitchFamily="34" charset="-120"/>
                          <a:cs typeface="+mn-cs"/>
                        </a:rPr>
                        <a:t>SIEMENS</a:t>
                      </a:r>
                      <a:r>
                        <a:rPr lang="zh-TW" altLang="en-US" sz="3000" b="0" i="0" kern="1200" dirty="0" smtClean="0">
                          <a:solidFill>
                            <a:schemeClr val="tx1"/>
                          </a:solidFill>
                          <a:effectLst/>
                          <a:latin typeface="微軟正黑體" pitchFamily="34" charset="-120"/>
                          <a:ea typeface="微軟正黑體" pitchFamily="34" charset="-120"/>
                          <a:cs typeface="+mn-cs"/>
                        </a:rPr>
                        <a:t>）。</a:t>
                      </a:r>
                      <a:endParaRPr lang="en-US" altLang="zh-TW" sz="3000" b="0" i="0" kern="1200" dirty="0" smtClean="0">
                        <a:solidFill>
                          <a:schemeClr val="tx1"/>
                        </a:solidFill>
                        <a:effectLst/>
                        <a:latin typeface="微軟正黑體" pitchFamily="34" charset="-120"/>
                        <a:ea typeface="微軟正黑體" pitchFamily="34" charset="-120"/>
                        <a:cs typeface="+mn-cs"/>
                      </a:endParaRPr>
                    </a:p>
                    <a:p>
                      <a:pPr algn="r">
                        <a:lnSpc>
                          <a:spcPct val="150000"/>
                        </a:lnSpc>
                      </a:pPr>
                      <a:r>
                        <a:rPr lang="zh-TW" altLang="en-US" sz="2000" b="0" i="0" kern="1200" dirty="0" smtClean="0">
                          <a:solidFill>
                            <a:schemeClr val="tx1"/>
                          </a:solidFill>
                          <a:effectLst/>
                          <a:latin typeface="微軟正黑體" pitchFamily="34" charset="-120"/>
                          <a:ea typeface="微軟正黑體" pitchFamily="34" charset="-120"/>
                          <a:cs typeface="+mn-cs"/>
                        </a:rPr>
                        <a:t>（林文彬／</a:t>
                      </a:r>
                      <a:r>
                        <a:rPr lang="en-US" altLang="zh-TW" sz="2000" b="0" i="0" kern="1200" dirty="0" smtClean="0">
                          <a:solidFill>
                            <a:schemeClr val="tx1"/>
                          </a:solidFill>
                          <a:effectLst/>
                          <a:latin typeface="微軟正黑體" pitchFamily="34" charset="-120"/>
                          <a:ea typeface="微軟正黑體" pitchFamily="34" charset="-120"/>
                          <a:cs typeface="+mn-cs"/>
                        </a:rPr>
                        <a:t>2019/01/21 </a:t>
                      </a:r>
                      <a:r>
                        <a:rPr lang="zh-TW" altLang="en-US" sz="2000" b="0" i="0" kern="1200" dirty="0" smtClean="0">
                          <a:solidFill>
                            <a:schemeClr val="tx1"/>
                          </a:solidFill>
                          <a:effectLst/>
                          <a:latin typeface="微軟正黑體" pitchFamily="34" charset="-120"/>
                          <a:ea typeface="微軟正黑體" pitchFamily="34" charset="-120"/>
                          <a:cs typeface="+mn-cs"/>
                        </a:rPr>
                        <a:t>綜合外電報導）</a:t>
                      </a:r>
                      <a:endParaRPr lang="zh-TW" altLang="en-US" sz="2000" dirty="0">
                        <a:latin typeface="微軟正黑體" pitchFamily="34" charset="-120"/>
                        <a:ea typeface="微軟正黑體" pitchFamily="34" charset="-120"/>
                      </a:endParaRPr>
                    </a:p>
                  </a:txBody>
                  <a:tcPr/>
                </a:tc>
              </a:tr>
            </a:tbl>
          </a:graphicData>
        </a:graphic>
      </p:graphicFrame>
      <p:grpSp>
        <p:nvGrpSpPr>
          <p:cNvPr id="5" name="群組 17"/>
          <p:cNvGrpSpPr>
            <a:grpSpLocks/>
          </p:cNvGrpSpPr>
          <p:nvPr/>
        </p:nvGrpSpPr>
        <p:grpSpPr bwMode="auto">
          <a:xfrm>
            <a:off x="92075" y="116632"/>
            <a:ext cx="2251075" cy="1050925"/>
            <a:chOff x="0" y="0"/>
            <a:chExt cx="2251710" cy="1051560"/>
          </a:xfrm>
        </p:grpSpPr>
        <p:sp>
          <p:nvSpPr>
            <p:cNvPr id="7" name="框架 6"/>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8"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生活實例</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165398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pPr>
              <a:lnSpc>
                <a:spcPct val="150000"/>
              </a:lnSpc>
              <a:buNone/>
            </a:pPr>
            <a:r>
              <a:rPr lang="en-US" altLang="zh-TW" sz="3000" dirty="0" smtClean="0">
                <a:latin typeface="微軟正黑體" pitchFamily="34" charset="-120"/>
                <a:ea typeface="微軟正黑體" pitchFamily="34" charset="-120"/>
              </a:rPr>
              <a:t>Q</a:t>
            </a:r>
            <a:r>
              <a:rPr lang="zh-TW" altLang="en-US" sz="3000" dirty="0" smtClean="0">
                <a:latin typeface="微軟正黑體" pitchFamily="34" charset="-120"/>
                <a:ea typeface="微軟正黑體" pitchFamily="34" charset="-120"/>
              </a:rPr>
              <a:t>：微軟、甲骨文、三星等進行遊說，屬於哪一種參與政策的管道？</a:t>
            </a:r>
            <a:endParaRPr lang="en-US" altLang="zh-TW" sz="3000" dirty="0" smtClean="0">
              <a:latin typeface="微軟正黑體" pitchFamily="34" charset="-120"/>
              <a:ea typeface="微軟正黑體" pitchFamily="34" charset="-120"/>
            </a:endParaRPr>
          </a:p>
          <a:p>
            <a:pPr>
              <a:lnSpc>
                <a:spcPct val="150000"/>
              </a:lnSpc>
              <a:buNone/>
            </a:pPr>
            <a:r>
              <a:rPr lang="en-US" altLang="zh-TW" sz="3000" dirty="0" smtClean="0">
                <a:solidFill>
                  <a:srgbClr val="FF0000"/>
                </a:solidFill>
                <a:latin typeface="微軟正黑體" pitchFamily="34" charset="-120"/>
                <a:ea typeface="微軟正黑體" pitchFamily="34" charset="-120"/>
              </a:rPr>
              <a:t>A</a:t>
            </a:r>
            <a:r>
              <a:rPr lang="zh-TW" altLang="en-US" sz="3000" dirty="0" smtClean="0">
                <a:solidFill>
                  <a:srgbClr val="FF0000"/>
                </a:solidFill>
                <a:latin typeface="微軟正黑體" pitchFamily="34" charset="-120"/>
                <a:ea typeface="微軟正黑體" pitchFamily="34" charset="-120"/>
              </a:rPr>
              <a:t>：答案：參加利益團體</a:t>
            </a:r>
          </a:p>
          <a:p>
            <a:pPr>
              <a:lnSpc>
                <a:spcPct val="150000"/>
              </a:lnSpc>
            </a:pPr>
            <a:endParaRPr lang="zh-TW" altLang="en-US" sz="3000" dirty="0">
              <a:latin typeface="微軟正黑體" pitchFamily="34" charset="-120"/>
              <a:ea typeface="微軟正黑體" pitchFamily="34" charset="-120"/>
            </a:endParaRPr>
          </a:p>
        </p:txBody>
      </p:sp>
      <p:sp>
        <p:nvSpPr>
          <p:cNvPr id="4" name="內容版面配置區 2"/>
          <p:cNvSpPr txBox="1">
            <a:spLocks/>
          </p:cNvSpPr>
          <p:nvPr/>
        </p:nvSpPr>
        <p:spPr>
          <a:xfrm>
            <a:off x="3024808" y="3091450"/>
            <a:ext cx="3707432" cy="6623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zh-TW" altLang="en-US" sz="2800" dirty="0">
              <a:solidFill>
                <a:srgbClr val="FF0000"/>
              </a:solidFill>
            </a:endParaRPr>
          </a:p>
        </p:txBody>
      </p:sp>
      <p:grpSp>
        <p:nvGrpSpPr>
          <p:cNvPr id="5" name="群組 17"/>
          <p:cNvGrpSpPr>
            <a:grpSpLocks/>
          </p:cNvGrpSpPr>
          <p:nvPr/>
        </p:nvGrpSpPr>
        <p:grpSpPr bwMode="auto">
          <a:xfrm>
            <a:off x="92075" y="57150"/>
            <a:ext cx="2679725" cy="1050925"/>
            <a:chOff x="0" y="0"/>
            <a:chExt cx="2680481" cy="1051560"/>
          </a:xfrm>
        </p:grpSpPr>
        <p:sp>
          <p:nvSpPr>
            <p:cNvPr id="6" name="框架 5"/>
            <p:cNvSpPr/>
            <p:nvPr/>
          </p:nvSpPr>
          <p:spPr>
            <a:xfrm>
              <a:off x="0" y="0"/>
              <a:ext cx="2680481"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16"/>
            <p:cNvSpPr txBox="1">
              <a:spLocks noChangeArrowheads="1"/>
            </p:cNvSpPr>
            <p:nvPr/>
          </p:nvSpPr>
          <p:spPr bwMode="auto">
            <a:xfrm>
              <a:off x="217170" y="228600"/>
              <a:ext cx="2237141"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日常小考箱</a:t>
              </a:r>
              <a:endParaRPr lang="en-US" altLang="zh-TW" sz="3200" b="1" dirty="0" smtClean="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46015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 xmlns:p14="http://schemas.microsoft.com/office/powerpoint/2010/main" val="3166294887"/>
              </p:ext>
            </p:extLst>
          </p:nvPr>
        </p:nvGraphicFramePr>
        <p:xfrm>
          <a:off x="251520" y="1390392"/>
          <a:ext cx="8640960" cy="4486880"/>
        </p:xfrm>
        <a:graphic>
          <a:graphicData uri="http://schemas.openxmlformats.org/drawingml/2006/table">
            <a:tbl>
              <a:tblPr firstRow="1" bandRow="1">
                <a:tableStyleId>{68D230F3-CF80-4859-8CE7-A43EE81993B5}</a:tableStyleId>
              </a:tblPr>
              <a:tblGrid>
                <a:gridCol w="8640960"/>
              </a:tblGrid>
              <a:tr h="4486880">
                <a:tc>
                  <a:txBody>
                    <a:bodyPr/>
                    <a:lstStyle/>
                    <a:p>
                      <a:pPr marL="457200" indent="-457200">
                        <a:lnSpc>
                          <a:spcPct val="150000"/>
                        </a:lnSpc>
                        <a:buFont typeface="Arial" pitchFamily="34" charset="0"/>
                        <a:buChar char="•"/>
                      </a:pPr>
                      <a:r>
                        <a:rPr lang="en-US" altLang="zh-TW" sz="3000" b="0" i="0" kern="1200" dirty="0" smtClean="0">
                          <a:solidFill>
                            <a:schemeClr val="tx1"/>
                          </a:solidFill>
                          <a:effectLst/>
                          <a:latin typeface="微軟正黑體" pitchFamily="34" charset="-120"/>
                          <a:ea typeface="微軟正黑體" pitchFamily="34" charset="-120"/>
                          <a:cs typeface="+mn-cs"/>
                        </a:rPr>
                        <a:t>2017</a:t>
                      </a:r>
                      <a:r>
                        <a:rPr lang="zh-TW" altLang="en-US" sz="3000" b="0" i="0" kern="1200" dirty="0" smtClean="0">
                          <a:solidFill>
                            <a:schemeClr val="tx1"/>
                          </a:solidFill>
                          <a:effectLst/>
                          <a:latin typeface="微軟正黑體" pitchFamily="34" charset="-120"/>
                          <a:ea typeface="微軟正黑體" pitchFamily="34" charset="-120"/>
                          <a:cs typeface="+mn-cs"/>
                        </a:rPr>
                        <a:t>年</a:t>
                      </a:r>
                      <a:r>
                        <a:rPr lang="en-US" altLang="zh-TW" sz="3000" b="0" i="0" kern="1200" dirty="0" smtClean="0">
                          <a:solidFill>
                            <a:schemeClr val="tx1"/>
                          </a:solidFill>
                          <a:effectLst/>
                          <a:latin typeface="微軟正黑體" pitchFamily="34" charset="-120"/>
                          <a:ea typeface="微軟正黑體" pitchFamily="34" charset="-120"/>
                          <a:cs typeface="+mn-cs"/>
                        </a:rPr>
                        <a:t>5</a:t>
                      </a:r>
                      <a:r>
                        <a:rPr lang="zh-TW" altLang="en-US" sz="3000" b="0" i="0" kern="1200" dirty="0" smtClean="0">
                          <a:solidFill>
                            <a:schemeClr val="tx1"/>
                          </a:solidFill>
                          <a:effectLst/>
                          <a:latin typeface="微軟正黑體" pitchFamily="34" charset="-120"/>
                          <a:ea typeface="微軟正黑體" pitchFamily="34" charset="-120"/>
                          <a:cs typeface="+mn-cs"/>
                        </a:rPr>
                        <a:t>月</a:t>
                      </a:r>
                      <a:r>
                        <a:rPr lang="en-US" altLang="zh-TW" sz="3000" b="0" i="0" kern="1200" dirty="0" smtClean="0">
                          <a:solidFill>
                            <a:schemeClr val="tx1"/>
                          </a:solidFill>
                          <a:effectLst/>
                          <a:latin typeface="微軟正黑體" pitchFamily="34" charset="-120"/>
                          <a:ea typeface="微軟正黑體" pitchFamily="34" charset="-120"/>
                          <a:cs typeface="+mn-cs"/>
                        </a:rPr>
                        <a:t>24</a:t>
                      </a:r>
                      <a:r>
                        <a:rPr lang="zh-TW" altLang="en-US" sz="3000" b="0" i="0" kern="1200" dirty="0" smtClean="0">
                          <a:solidFill>
                            <a:schemeClr val="tx1"/>
                          </a:solidFill>
                          <a:effectLst/>
                          <a:latin typeface="微軟正黑體" pitchFamily="34" charset="-120"/>
                          <a:ea typeface="微軟正黑體" pitchFamily="34" charset="-120"/>
                          <a:cs typeface="+mn-cs"/>
                        </a:rPr>
                        <a:t>日，大法官做成釋字第</a:t>
                      </a:r>
                      <a:r>
                        <a:rPr lang="en-US" altLang="zh-TW" sz="3000" b="0" i="0" kern="1200" dirty="0" smtClean="0">
                          <a:solidFill>
                            <a:schemeClr val="tx1"/>
                          </a:solidFill>
                          <a:effectLst/>
                          <a:latin typeface="微軟正黑體" pitchFamily="34" charset="-120"/>
                          <a:ea typeface="微軟正黑體" pitchFamily="34" charset="-120"/>
                          <a:cs typeface="+mn-cs"/>
                        </a:rPr>
                        <a:t>748</a:t>
                      </a:r>
                      <a:r>
                        <a:rPr lang="zh-TW" altLang="en-US" sz="3000" b="0" i="0" kern="1200" dirty="0" smtClean="0">
                          <a:solidFill>
                            <a:schemeClr val="tx1"/>
                          </a:solidFill>
                          <a:effectLst/>
                          <a:latin typeface="微軟正黑體" pitchFamily="34" charset="-120"/>
                          <a:ea typeface="微軟正黑體" pitchFamily="34" charset="-120"/>
                          <a:cs typeface="+mn-cs"/>
                        </a:rPr>
                        <a:t>號解釋，宣告現行民法「婚姻章」規定，不讓相同性別的二人結婚是違憲的，並給予兩年的緩衝時間，去修訂民法或制定專法。</a:t>
                      </a:r>
                      <a:endParaRPr lang="en-US" altLang="zh-TW" sz="3000" b="0" i="0" kern="1200" dirty="0" smtClean="0">
                        <a:solidFill>
                          <a:schemeClr val="tx1"/>
                        </a:solidFill>
                        <a:effectLst/>
                        <a:latin typeface="微軟正黑體" pitchFamily="34" charset="-120"/>
                        <a:ea typeface="微軟正黑體" pitchFamily="34" charset="-120"/>
                        <a:cs typeface="+mn-cs"/>
                      </a:endParaRPr>
                    </a:p>
                    <a:p>
                      <a:pPr marL="457200" indent="-457200">
                        <a:lnSpc>
                          <a:spcPct val="150000"/>
                        </a:lnSpc>
                        <a:buFont typeface="Arial" pitchFamily="34" charset="0"/>
                        <a:buChar char="•"/>
                      </a:pPr>
                      <a:r>
                        <a:rPr lang="zh-TW" altLang="en-US" sz="3000" b="0" i="0" kern="1200" dirty="0" smtClean="0">
                          <a:solidFill>
                            <a:schemeClr val="tx1"/>
                          </a:solidFill>
                          <a:effectLst/>
                          <a:latin typeface="微軟正黑體" pitchFamily="34" charset="-120"/>
                          <a:ea typeface="微軟正黑體" pitchFamily="34" charset="-120"/>
                          <a:cs typeface="+mn-cs"/>
                        </a:rPr>
                        <a:t>立法院迄今仍未完成相關法律的修正或制定。</a:t>
                      </a:r>
                      <a:endParaRPr lang="en-US" altLang="zh-TW" sz="3000" b="0" i="0" kern="1200" dirty="0" smtClean="0">
                        <a:solidFill>
                          <a:schemeClr val="tx1"/>
                        </a:solidFill>
                        <a:effectLst/>
                        <a:latin typeface="微軟正黑體" pitchFamily="34" charset="-120"/>
                        <a:ea typeface="微軟正黑體" pitchFamily="34" charset="-120"/>
                        <a:cs typeface="+mn-cs"/>
                      </a:endParaRPr>
                    </a:p>
                  </a:txBody>
                  <a:tcPr/>
                </a:tc>
              </a:tr>
            </a:tbl>
          </a:graphicData>
        </a:graphic>
      </p:graphicFrame>
      <p:grpSp>
        <p:nvGrpSpPr>
          <p:cNvPr id="4" name="群組 17"/>
          <p:cNvGrpSpPr>
            <a:grpSpLocks/>
          </p:cNvGrpSpPr>
          <p:nvPr/>
        </p:nvGrpSpPr>
        <p:grpSpPr bwMode="auto">
          <a:xfrm>
            <a:off x="92075" y="116632"/>
            <a:ext cx="2251075" cy="1050925"/>
            <a:chOff x="0" y="0"/>
            <a:chExt cx="2251710" cy="1051560"/>
          </a:xfrm>
        </p:grpSpPr>
        <p:sp>
          <p:nvSpPr>
            <p:cNvPr id="6" name="框架 5"/>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kumimoji="0" lang="zh-TW" altLang="en-US" sz="3200" b="1" dirty="0" smtClean="0">
                  <a:latin typeface="微軟正黑體" pitchFamily="34" charset="-120"/>
                  <a:ea typeface="微軟正黑體" pitchFamily="34" charset="-120"/>
                </a:rPr>
                <a:t>時事議題</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251528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 xmlns:p14="http://schemas.microsoft.com/office/powerpoint/2010/main" val="3166294887"/>
              </p:ext>
            </p:extLst>
          </p:nvPr>
        </p:nvGraphicFramePr>
        <p:xfrm>
          <a:off x="251520" y="1340768"/>
          <a:ext cx="8640960" cy="4486880"/>
        </p:xfrm>
        <a:graphic>
          <a:graphicData uri="http://schemas.openxmlformats.org/drawingml/2006/table">
            <a:tbl>
              <a:tblPr firstRow="1" bandRow="1">
                <a:tableStyleId>{68D230F3-CF80-4859-8CE7-A43EE81993B5}</a:tableStyleId>
              </a:tblPr>
              <a:tblGrid>
                <a:gridCol w="8640960"/>
              </a:tblGrid>
              <a:tr h="4486880">
                <a:tc>
                  <a:txBody>
                    <a:bodyPr/>
                    <a:lstStyle/>
                    <a:p>
                      <a:pPr marL="457200" indent="-457200">
                        <a:lnSpc>
                          <a:spcPct val="150000"/>
                        </a:lnSpc>
                        <a:buFont typeface="Arial" pitchFamily="34" charset="0"/>
                        <a:buChar char="•"/>
                      </a:pPr>
                      <a:r>
                        <a:rPr lang="zh-TW" altLang="en-US" sz="3000" b="0" i="0" kern="1200" dirty="0" smtClean="0">
                          <a:solidFill>
                            <a:schemeClr val="tx1"/>
                          </a:solidFill>
                          <a:effectLst/>
                          <a:latin typeface="微軟正黑體" pitchFamily="34" charset="-120"/>
                          <a:ea typeface="微軟正黑體" pitchFamily="34" charset="-120"/>
                          <a:cs typeface="+mn-cs"/>
                        </a:rPr>
                        <a:t>下一代幸福聯盟提出三項公投案，其中包含「民法婚姻規定應限定在一男一女的結合」，以及「以民法婚姻規定以外的其他形式來保障同性別二人經營永久共同生活的權益」等主文。</a:t>
                      </a:r>
                      <a:endParaRPr lang="en-US" altLang="zh-TW" sz="3000" b="0" i="0" kern="1200" dirty="0" smtClean="0">
                        <a:solidFill>
                          <a:schemeClr val="tx1"/>
                        </a:solidFill>
                        <a:effectLst/>
                        <a:latin typeface="微軟正黑體" pitchFamily="34" charset="-120"/>
                        <a:ea typeface="微軟正黑體" pitchFamily="34" charset="-120"/>
                        <a:cs typeface="+mn-cs"/>
                      </a:endParaRPr>
                    </a:p>
                    <a:p>
                      <a:pPr marL="457200" indent="-457200">
                        <a:lnSpc>
                          <a:spcPct val="150000"/>
                        </a:lnSpc>
                        <a:buFont typeface="Arial" pitchFamily="34" charset="0"/>
                        <a:buChar char="•"/>
                      </a:pPr>
                      <a:r>
                        <a:rPr lang="en-US" altLang="zh-TW" sz="3000" b="0" i="0" kern="1200" dirty="0" smtClean="0">
                          <a:solidFill>
                            <a:schemeClr val="tx1"/>
                          </a:solidFill>
                          <a:effectLst/>
                          <a:latin typeface="微軟正黑體" pitchFamily="34" charset="-120"/>
                          <a:ea typeface="微軟正黑體" pitchFamily="34" charset="-120"/>
                          <a:cs typeface="+mn-cs"/>
                        </a:rPr>
                        <a:t>2018</a:t>
                      </a:r>
                      <a:r>
                        <a:rPr lang="zh-TW" altLang="en-US" sz="3000" b="0" i="0" kern="1200" dirty="0" smtClean="0">
                          <a:solidFill>
                            <a:schemeClr val="tx1"/>
                          </a:solidFill>
                          <a:effectLst/>
                          <a:latin typeface="微軟正黑體" pitchFamily="34" charset="-120"/>
                          <a:ea typeface="微軟正黑體" pitchFamily="34" charset="-120"/>
                          <a:cs typeface="+mn-cs"/>
                        </a:rPr>
                        <a:t>年</a:t>
                      </a:r>
                      <a:r>
                        <a:rPr lang="en-US" altLang="zh-TW" sz="3000" b="0" i="0" kern="1200" dirty="0" smtClean="0">
                          <a:solidFill>
                            <a:schemeClr val="tx1"/>
                          </a:solidFill>
                          <a:effectLst/>
                          <a:latin typeface="微軟正黑體" pitchFamily="34" charset="-120"/>
                          <a:ea typeface="微軟正黑體" pitchFamily="34" charset="-120"/>
                          <a:cs typeface="+mn-cs"/>
                        </a:rPr>
                        <a:t>11</a:t>
                      </a:r>
                      <a:r>
                        <a:rPr lang="zh-TW" altLang="en-US" sz="3000" b="0" i="0" kern="1200" dirty="0" smtClean="0">
                          <a:solidFill>
                            <a:schemeClr val="tx1"/>
                          </a:solidFill>
                          <a:effectLst/>
                          <a:latin typeface="微軟正黑體" pitchFamily="34" charset="-120"/>
                          <a:ea typeface="微軟正黑體" pitchFamily="34" charset="-120"/>
                          <a:cs typeface="+mn-cs"/>
                        </a:rPr>
                        <a:t>月</a:t>
                      </a:r>
                      <a:r>
                        <a:rPr lang="en-US" altLang="zh-TW" sz="3000" b="0" i="0" kern="1200" dirty="0" smtClean="0">
                          <a:solidFill>
                            <a:schemeClr val="tx1"/>
                          </a:solidFill>
                          <a:effectLst/>
                          <a:latin typeface="微軟正黑體" pitchFamily="34" charset="-120"/>
                          <a:ea typeface="微軟正黑體" pitchFamily="34" charset="-120"/>
                          <a:cs typeface="+mn-cs"/>
                        </a:rPr>
                        <a:t>24</a:t>
                      </a:r>
                      <a:r>
                        <a:rPr lang="zh-TW" altLang="en-US" sz="3000" b="0" i="0" kern="1200" dirty="0" smtClean="0">
                          <a:solidFill>
                            <a:schemeClr val="tx1"/>
                          </a:solidFill>
                          <a:effectLst/>
                          <a:latin typeface="微軟正黑體" pitchFamily="34" charset="-120"/>
                          <a:ea typeface="微軟正黑體" pitchFamily="34" charset="-120"/>
                          <a:cs typeface="+mn-cs"/>
                        </a:rPr>
                        <a:t>日的開票結果，前述公投均獲通過。</a:t>
                      </a:r>
                      <a:endParaRPr lang="zh-TW" altLang="en-US" sz="3000" b="0" i="0" kern="1200" dirty="0">
                        <a:solidFill>
                          <a:schemeClr val="tx1"/>
                        </a:solidFill>
                        <a:effectLst/>
                        <a:latin typeface="微軟正黑體" pitchFamily="34" charset="-120"/>
                        <a:ea typeface="微軟正黑體" pitchFamily="34" charset="-120"/>
                        <a:cs typeface="+mn-cs"/>
                      </a:endParaRPr>
                    </a:p>
                  </a:txBody>
                  <a:tcPr/>
                </a:tc>
              </a:tr>
            </a:tbl>
          </a:graphicData>
        </a:graphic>
      </p:graphicFrame>
      <p:grpSp>
        <p:nvGrpSpPr>
          <p:cNvPr id="2" name="群組 17"/>
          <p:cNvGrpSpPr>
            <a:grpSpLocks/>
          </p:cNvGrpSpPr>
          <p:nvPr/>
        </p:nvGrpSpPr>
        <p:grpSpPr bwMode="auto">
          <a:xfrm>
            <a:off x="92075" y="116632"/>
            <a:ext cx="2251075" cy="1050925"/>
            <a:chOff x="0" y="0"/>
            <a:chExt cx="2251710" cy="1051560"/>
          </a:xfrm>
        </p:grpSpPr>
        <p:sp>
          <p:nvSpPr>
            <p:cNvPr id="6" name="框架 5"/>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kumimoji="0" lang="zh-TW" altLang="en-US" sz="3200" b="1" dirty="0" smtClean="0">
                  <a:latin typeface="微軟正黑體" pitchFamily="34" charset="-120"/>
                  <a:ea typeface="微軟正黑體" pitchFamily="34" charset="-120"/>
                </a:rPr>
                <a:t>時事議題</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251528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 xmlns:p14="http://schemas.microsoft.com/office/powerpoint/2010/main" val="1333918393"/>
              </p:ext>
            </p:extLst>
          </p:nvPr>
        </p:nvGraphicFramePr>
        <p:xfrm>
          <a:off x="251520" y="1274400"/>
          <a:ext cx="8784976" cy="5394960"/>
        </p:xfrm>
        <a:graphic>
          <a:graphicData uri="http://schemas.openxmlformats.org/drawingml/2006/table">
            <a:tbl>
              <a:tblPr firstRow="1" bandRow="1">
                <a:tableStyleId>{BC89EF96-8CEA-46FF-86C4-4CE0E7609802}</a:tableStyleId>
              </a:tblPr>
              <a:tblGrid>
                <a:gridCol w="4896544"/>
                <a:gridCol w="3888432"/>
              </a:tblGrid>
              <a:tr h="370840">
                <a:tc>
                  <a:txBody>
                    <a:bodyPr/>
                    <a:lstStyle/>
                    <a:p>
                      <a:pPr algn="ctr"/>
                      <a:r>
                        <a:rPr lang="zh-TW" altLang="en-US" sz="2800" b="1" i="0" kern="1200" dirty="0" smtClean="0">
                          <a:solidFill>
                            <a:schemeClr val="tx1"/>
                          </a:solidFill>
                          <a:effectLst/>
                          <a:latin typeface="微軟正黑體" pitchFamily="34" charset="-120"/>
                          <a:ea typeface="微軟正黑體" pitchFamily="34" charset="-120"/>
                          <a:cs typeface="+mn-cs"/>
                        </a:rPr>
                        <a:t>大法官釋字第</a:t>
                      </a:r>
                      <a:r>
                        <a:rPr lang="en-US" altLang="zh-TW" sz="2800" b="1" i="0" kern="1200" dirty="0" smtClean="0">
                          <a:solidFill>
                            <a:schemeClr val="tx1"/>
                          </a:solidFill>
                          <a:effectLst/>
                          <a:latin typeface="微軟正黑體" pitchFamily="34" charset="-120"/>
                          <a:ea typeface="微軟正黑體" pitchFamily="34" charset="-120"/>
                          <a:cs typeface="+mn-cs"/>
                        </a:rPr>
                        <a:t>748</a:t>
                      </a:r>
                      <a:r>
                        <a:rPr lang="zh-TW" altLang="en-US" sz="2800" b="1" i="0" kern="1200" dirty="0" smtClean="0">
                          <a:solidFill>
                            <a:schemeClr val="tx1"/>
                          </a:solidFill>
                          <a:effectLst/>
                          <a:latin typeface="微軟正黑體" pitchFamily="34" charset="-120"/>
                          <a:ea typeface="微軟正黑體" pitchFamily="34" charset="-120"/>
                          <a:cs typeface="+mn-cs"/>
                        </a:rPr>
                        <a:t>號解釋</a:t>
                      </a:r>
                      <a:endParaRPr lang="zh-TW" altLang="en-US" sz="2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zh-TW" altLang="en-US" sz="2800" b="1" i="0" kern="1200" dirty="0" smtClean="0">
                          <a:solidFill>
                            <a:schemeClr val="tx1"/>
                          </a:solidFill>
                          <a:effectLst/>
                          <a:latin typeface="微軟正黑體" pitchFamily="34" charset="-120"/>
                          <a:ea typeface="微軟正黑體" pitchFamily="34" charset="-120"/>
                          <a:cs typeface="+mn-cs"/>
                        </a:rPr>
                        <a:t>公投法所通過的公投案</a:t>
                      </a:r>
                    </a:p>
                  </a:txBody>
                  <a:tcPr/>
                </a:tc>
              </a:tr>
              <a:tr h="370840">
                <a:tc>
                  <a:txBody>
                    <a:bodyPr/>
                    <a:lstStyle/>
                    <a:p>
                      <a:pPr marL="457200" indent="-457200">
                        <a:buFont typeface="Wingdings" pitchFamily="2" charset="2"/>
                        <a:buChar char="Ø"/>
                      </a:pPr>
                      <a:r>
                        <a:rPr lang="zh-TW" altLang="en-US" sz="2800" b="0" i="0" kern="1200" dirty="0" smtClean="0">
                          <a:solidFill>
                            <a:schemeClr val="tx1"/>
                          </a:solidFill>
                          <a:effectLst/>
                          <a:latin typeface="微軟正黑體" pitchFamily="34" charset="-120"/>
                          <a:ea typeface="微軟正黑體" pitchFamily="34" charset="-120"/>
                          <a:cs typeface="+mn-cs"/>
                        </a:rPr>
                        <a:t>釋憲由司法院大法官執掌，具</a:t>
                      </a:r>
                      <a:r>
                        <a:rPr lang="en-US" altLang="zh-TW" sz="2800" b="0" i="0" kern="1200" dirty="0" smtClean="0">
                          <a:solidFill>
                            <a:schemeClr val="tx1"/>
                          </a:solidFill>
                          <a:effectLst/>
                          <a:latin typeface="微軟正黑體" pitchFamily="34" charset="-120"/>
                          <a:ea typeface="微軟正黑體" pitchFamily="34" charset="-120"/>
                          <a:cs typeface="+mn-cs"/>
                        </a:rPr>
                        <a:t>《</a:t>
                      </a:r>
                      <a:r>
                        <a:rPr lang="zh-TW" altLang="en-US" sz="2800" b="0" i="0" kern="1200" dirty="0" smtClean="0">
                          <a:solidFill>
                            <a:schemeClr val="tx1"/>
                          </a:solidFill>
                          <a:effectLst/>
                          <a:latin typeface="微軟正黑體" pitchFamily="34" charset="-120"/>
                          <a:ea typeface="微軟正黑體" pitchFamily="34" charset="-120"/>
                          <a:cs typeface="+mn-cs"/>
                        </a:rPr>
                        <a:t>憲法</a:t>
                      </a:r>
                      <a:r>
                        <a:rPr lang="en-US" altLang="zh-TW" sz="2800" b="0" i="0" kern="1200" dirty="0" smtClean="0">
                          <a:solidFill>
                            <a:schemeClr val="tx1"/>
                          </a:solidFill>
                          <a:effectLst/>
                          <a:latin typeface="微軟正黑體" pitchFamily="34" charset="-120"/>
                          <a:ea typeface="微軟正黑體" pitchFamily="34" charset="-120"/>
                          <a:cs typeface="+mn-cs"/>
                        </a:rPr>
                        <a:t>》</a:t>
                      </a:r>
                      <a:r>
                        <a:rPr lang="zh-TW" altLang="en-US" sz="2800" b="0" i="0" kern="1200" dirty="0" smtClean="0">
                          <a:solidFill>
                            <a:schemeClr val="tx1"/>
                          </a:solidFill>
                          <a:effectLst/>
                          <a:latin typeface="微軟正黑體" pitchFamily="34" charset="-120"/>
                          <a:ea typeface="微軟正黑體" pitchFamily="34" charset="-120"/>
                          <a:cs typeface="+mn-cs"/>
                        </a:rPr>
                        <a:t>位階效力</a:t>
                      </a:r>
                      <a:endParaRPr lang="en-US" altLang="zh-TW" sz="2800" b="0" i="0" kern="1200" dirty="0" smtClean="0">
                        <a:solidFill>
                          <a:schemeClr val="tx1"/>
                        </a:solidFill>
                        <a:effectLst/>
                        <a:latin typeface="微軟正黑體" pitchFamily="34" charset="-120"/>
                        <a:ea typeface="微軟正黑體" pitchFamily="34" charset="-120"/>
                        <a:cs typeface="+mn-cs"/>
                      </a:endParaRPr>
                    </a:p>
                    <a:p>
                      <a:pPr marL="457200" indent="-457200">
                        <a:buFont typeface="Wingdings" pitchFamily="2" charset="2"/>
                        <a:buChar char="Ø"/>
                      </a:pPr>
                      <a:r>
                        <a:rPr lang="zh-TW" altLang="en-US" sz="2800" b="0" i="0" kern="1200" dirty="0" smtClean="0">
                          <a:solidFill>
                            <a:schemeClr val="tx1"/>
                          </a:solidFill>
                          <a:effectLst/>
                          <a:latin typeface="微軟正黑體" pitchFamily="34" charset="-120"/>
                          <a:ea typeface="微軟正黑體" pitchFamily="34" charset="-120"/>
                          <a:cs typeface="+mn-cs"/>
                        </a:rPr>
                        <a:t>釋字第</a:t>
                      </a:r>
                      <a:r>
                        <a:rPr lang="en-US" altLang="zh-TW" sz="2800" b="0" i="0" kern="1200" dirty="0" smtClean="0">
                          <a:solidFill>
                            <a:schemeClr val="tx1"/>
                          </a:solidFill>
                          <a:effectLst/>
                          <a:latin typeface="微軟正黑體" pitchFamily="34" charset="-120"/>
                          <a:ea typeface="微軟正黑體" pitchFamily="34" charset="-120"/>
                          <a:cs typeface="+mn-cs"/>
                        </a:rPr>
                        <a:t>748</a:t>
                      </a:r>
                      <a:r>
                        <a:rPr lang="zh-TW" altLang="en-US" sz="2800" b="0" i="0" kern="1200" dirty="0" smtClean="0">
                          <a:solidFill>
                            <a:schemeClr val="tx1"/>
                          </a:solidFill>
                          <a:effectLst/>
                          <a:latin typeface="微軟正黑體" pitchFamily="34" charset="-120"/>
                          <a:ea typeface="微軟正黑體" pitchFamily="34" charset="-120"/>
                          <a:cs typeface="+mn-cs"/>
                        </a:rPr>
                        <a:t>號的意義：宣告同性二人結婚受憲法位階的保</a:t>
                      </a:r>
                      <a:endParaRPr lang="zh-TW" altLang="en-US" sz="2800" b="0" dirty="0">
                        <a:latin typeface="微軟正黑體" pitchFamily="34" charset="-120"/>
                        <a:ea typeface="微軟正黑體" pitchFamily="34" charset="-120"/>
                      </a:endParaRPr>
                    </a:p>
                  </a:txBody>
                  <a:tcPr/>
                </a:tc>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zh-TW" altLang="en-US" sz="2800" b="0" i="0" kern="1200" dirty="0" smtClean="0">
                          <a:solidFill>
                            <a:schemeClr val="tx1"/>
                          </a:solidFill>
                          <a:effectLst/>
                          <a:latin typeface="微軟正黑體" pitchFamily="34" charset="-120"/>
                          <a:ea typeface="微軟正黑體" pitchFamily="34" charset="-120"/>
                          <a:cs typeface="+mn-cs"/>
                        </a:rPr>
                        <a:t>幸福盟的公投案，只有法律層次的效力</a:t>
                      </a:r>
                    </a:p>
                  </a:txBody>
                  <a:tcPr/>
                </a:tc>
              </a:tr>
              <a:tr h="370840">
                <a:tc gridSpan="2">
                  <a:txBody>
                    <a:bodyPr/>
                    <a:lstStyle/>
                    <a:p>
                      <a:pPr marL="0" indent="0">
                        <a:lnSpc>
                          <a:spcPct val="150000"/>
                        </a:lnSpc>
                        <a:buFont typeface="Wingdings" pitchFamily="2" charset="2"/>
                        <a:buNone/>
                      </a:pPr>
                      <a:r>
                        <a:rPr lang="zh-TW" altLang="en-US" sz="2800" b="0" i="0" kern="1200" dirty="0" smtClean="0">
                          <a:solidFill>
                            <a:schemeClr val="tx1"/>
                          </a:solidFill>
                          <a:effectLst/>
                          <a:latin typeface="微軟正黑體" pitchFamily="34" charset="-120"/>
                          <a:ea typeface="微軟正黑體" pitchFamily="34" charset="-120"/>
                          <a:cs typeface="+mn-cs"/>
                        </a:rPr>
                        <a:t>聯合國非政府組織執委會主席納茲今天表示，人權永遠不該付諸表決，台灣少數基督教會施壓政府進行反婚姻平權公投，與過去德國納粹剝奪猶太人人權非常類似，「通往死亡集中營的道路始於民粹民主的陷阱」。</a:t>
                      </a:r>
                      <a:endParaRPr lang="zh-TW" altLang="en-US" sz="2800" b="0" dirty="0">
                        <a:latin typeface="微軟正黑體" pitchFamily="34" charset="-120"/>
                        <a:ea typeface="微軟正黑體" pitchFamily="34" charset="-120"/>
                      </a:endParaRPr>
                    </a:p>
                  </a:txBody>
                  <a:tcPr>
                    <a:solidFill>
                      <a:schemeClr val="bg1">
                        <a:alpha val="57000"/>
                      </a:schemeClr>
                    </a:solidFill>
                  </a:tcPr>
                </a:tc>
                <a:tc hMerge="1">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zh-TW" altLang="en-US" sz="2800" b="0" i="0" kern="1200" dirty="0" smtClean="0">
                        <a:solidFill>
                          <a:schemeClr val="tx1"/>
                        </a:solidFill>
                        <a:effectLst/>
                        <a:latin typeface="+mn-lt"/>
                        <a:ea typeface="+mn-ea"/>
                        <a:cs typeface="+mn-cs"/>
                      </a:endParaRPr>
                    </a:p>
                  </a:txBody>
                  <a:tcPr/>
                </a:tc>
              </a:tr>
            </a:tbl>
          </a:graphicData>
        </a:graphic>
      </p:graphicFrame>
      <p:grpSp>
        <p:nvGrpSpPr>
          <p:cNvPr id="6" name="群組 17"/>
          <p:cNvGrpSpPr>
            <a:grpSpLocks/>
          </p:cNvGrpSpPr>
          <p:nvPr/>
        </p:nvGrpSpPr>
        <p:grpSpPr bwMode="auto">
          <a:xfrm>
            <a:off x="92075" y="116632"/>
            <a:ext cx="2251075" cy="1050925"/>
            <a:chOff x="0" y="0"/>
            <a:chExt cx="2251710" cy="1051560"/>
          </a:xfrm>
        </p:grpSpPr>
        <p:sp>
          <p:nvSpPr>
            <p:cNvPr id="7" name="框架 6"/>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8"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kumimoji="0" lang="zh-TW" altLang="en-US" sz="3200" b="1" dirty="0" smtClean="0">
                  <a:latin typeface="微軟正黑體" pitchFamily="34" charset="-120"/>
                  <a:ea typeface="微軟正黑體" pitchFamily="34" charset="-120"/>
                </a:rPr>
                <a:t>議題剖析</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198435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1412776"/>
            <a:ext cx="8229600" cy="4713387"/>
          </a:xfrm>
        </p:spPr>
        <p:txBody>
          <a:bodyPr>
            <a:noAutofit/>
          </a:bodyPr>
          <a:lstStyle/>
          <a:p>
            <a:pPr marL="514350" indent="-514350">
              <a:lnSpc>
                <a:spcPct val="150000"/>
              </a:lnSpc>
              <a:buNone/>
            </a:pPr>
            <a:r>
              <a:rPr lang="en-US" altLang="zh-TW" sz="3000" dirty="0" smtClean="0">
                <a:latin typeface="微軟正黑體" pitchFamily="34" charset="-120"/>
                <a:ea typeface="微軟正黑體" pitchFamily="34" charset="-120"/>
              </a:rPr>
              <a:t>Q</a:t>
            </a:r>
            <a:r>
              <a:rPr lang="zh-TW" altLang="en-US" sz="3000" dirty="0" smtClean="0">
                <a:latin typeface="微軟正黑體" pitchFamily="34" charset="-120"/>
                <a:ea typeface="微軟正黑體" pitchFamily="34" charset="-120"/>
              </a:rPr>
              <a:t>：幸福</a:t>
            </a:r>
            <a:r>
              <a:rPr lang="zh-TW" altLang="en-US" sz="3000" dirty="0">
                <a:latin typeface="微軟正黑體" pitchFamily="34" charset="-120"/>
                <a:ea typeface="微軟正黑體" pitchFamily="34" charset="-120"/>
              </a:rPr>
              <a:t>盟</a:t>
            </a:r>
            <a:r>
              <a:rPr lang="zh-TW" altLang="en-US" sz="3000" dirty="0" smtClean="0">
                <a:latin typeface="微軟正黑體" pitchFamily="34" charset="-120"/>
                <a:ea typeface="微軟正黑體" pitchFamily="34" charset="-120"/>
              </a:rPr>
              <a:t>的所提出公投案，屬於哪一種公民投票類型？</a:t>
            </a:r>
            <a:endParaRPr lang="en-US" altLang="zh-TW" sz="3000" dirty="0" smtClean="0">
              <a:latin typeface="微軟正黑體" pitchFamily="34" charset="-120"/>
              <a:ea typeface="微軟正黑體" pitchFamily="34" charset="-120"/>
            </a:endParaRPr>
          </a:p>
          <a:p>
            <a:pPr marL="514350" indent="-514350">
              <a:lnSpc>
                <a:spcPct val="150000"/>
              </a:lnSpc>
              <a:buNone/>
            </a:pPr>
            <a:r>
              <a:rPr lang="en-US" altLang="zh-TW" sz="3000" dirty="0" smtClean="0">
                <a:solidFill>
                  <a:srgbClr val="FF0000"/>
                </a:solidFill>
                <a:latin typeface="微軟正黑體" pitchFamily="34" charset="-120"/>
                <a:ea typeface="微軟正黑體" pitchFamily="34" charset="-120"/>
              </a:rPr>
              <a:t>A</a:t>
            </a:r>
            <a:r>
              <a:rPr lang="zh-TW" altLang="en-US" sz="3000" dirty="0" smtClean="0">
                <a:solidFill>
                  <a:srgbClr val="FF0000"/>
                </a:solidFill>
                <a:latin typeface="微軟正黑體" pitchFamily="34" charset="-120"/>
                <a:ea typeface="微軟正黑體" pitchFamily="34" charset="-120"/>
              </a:rPr>
              <a:t>：答案：全國性公投</a:t>
            </a:r>
          </a:p>
          <a:p>
            <a:pPr marL="514350" indent="-514350">
              <a:lnSpc>
                <a:spcPct val="150000"/>
              </a:lnSpc>
              <a:buFont typeface="+mj-lt"/>
              <a:buAutoNum type="arabicPeriod"/>
            </a:pPr>
            <a:endParaRPr lang="zh-TW" altLang="en-US" sz="3000" dirty="0">
              <a:latin typeface="微軟正黑體" pitchFamily="34" charset="-120"/>
              <a:ea typeface="微軟正黑體" pitchFamily="34" charset="-120"/>
            </a:endParaRPr>
          </a:p>
        </p:txBody>
      </p:sp>
      <p:grpSp>
        <p:nvGrpSpPr>
          <p:cNvPr id="7" name="群組 17"/>
          <p:cNvGrpSpPr>
            <a:grpSpLocks/>
          </p:cNvGrpSpPr>
          <p:nvPr/>
        </p:nvGrpSpPr>
        <p:grpSpPr bwMode="auto">
          <a:xfrm>
            <a:off x="92075" y="57150"/>
            <a:ext cx="2679725" cy="1050925"/>
            <a:chOff x="0" y="0"/>
            <a:chExt cx="2680481" cy="1051560"/>
          </a:xfrm>
        </p:grpSpPr>
        <p:sp>
          <p:nvSpPr>
            <p:cNvPr id="8" name="框架 7"/>
            <p:cNvSpPr/>
            <p:nvPr/>
          </p:nvSpPr>
          <p:spPr>
            <a:xfrm>
              <a:off x="0" y="0"/>
              <a:ext cx="2680481"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9" name="文字方塊 16"/>
            <p:cNvSpPr txBox="1">
              <a:spLocks noChangeArrowheads="1"/>
            </p:cNvSpPr>
            <p:nvPr/>
          </p:nvSpPr>
          <p:spPr bwMode="auto">
            <a:xfrm>
              <a:off x="217170" y="228600"/>
              <a:ext cx="2237141"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議題小考箱</a:t>
              </a:r>
              <a:endParaRPr lang="en-US" altLang="zh-TW" sz="3200" b="1" dirty="0" smtClean="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13597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68760"/>
            <a:ext cx="8229600" cy="4713387"/>
          </a:xfrm>
        </p:spPr>
        <p:txBody>
          <a:bodyPr>
            <a:noAutofit/>
          </a:bodyPr>
          <a:lstStyle/>
          <a:p>
            <a:pPr marL="514350" indent="-514350">
              <a:lnSpc>
                <a:spcPct val="150000"/>
              </a:lnSpc>
            </a:pPr>
            <a:r>
              <a:rPr lang="zh-TW" altLang="en-US" sz="2800" dirty="0">
                <a:latin typeface="微軟正黑體" pitchFamily="34" charset="-120"/>
                <a:ea typeface="微軟正黑體" pitchFamily="34" charset="-120"/>
              </a:rPr>
              <a:t>具主權完整政治宣示意義的</a:t>
            </a:r>
            <a:r>
              <a:rPr lang="zh-TW" altLang="en-US" sz="2800" dirty="0" smtClean="0">
                <a:latin typeface="微軟正黑體" pitchFamily="34" charset="-120"/>
                <a:ea typeface="微軟正黑體" pitchFamily="34" charset="-120"/>
              </a:rPr>
              <a:t>淡水紅毛城古蹟，由</a:t>
            </a:r>
            <a:r>
              <a:rPr lang="zh-TW" altLang="en-US" sz="2800" dirty="0">
                <a:latin typeface="微軟正黑體" pitchFamily="34" charset="-120"/>
                <a:ea typeface="微軟正黑體" pitchFamily="34" charset="-120"/>
              </a:rPr>
              <a:t>內政部移交給台北縣</a:t>
            </a:r>
            <a:r>
              <a:rPr lang="zh-TW" altLang="en-US" sz="2800" dirty="0" smtClean="0">
                <a:latin typeface="微軟正黑體" pitchFamily="34" charset="-120"/>
                <a:ea typeface="微軟正黑體" pitchFamily="34" charset="-120"/>
              </a:rPr>
              <a:t>政府</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今新北市</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管理</a:t>
            </a:r>
            <a:r>
              <a:rPr lang="zh-TW" altLang="en-US" sz="2800" dirty="0">
                <a:latin typeface="微軟正黑體" pitchFamily="34" charset="-120"/>
                <a:ea typeface="微軟正黑體" pitchFamily="34" charset="-120"/>
              </a:rPr>
              <a:t>，北縣府為發展觀光、活絡地方及保存維護淡水古蹟群，設立「淡水古蹟園區」，針對淡水十八處古蹟系統化管理</a:t>
            </a:r>
            <a:r>
              <a:rPr lang="zh-TW" altLang="en-US" sz="2800" dirty="0" smtClean="0">
                <a:latin typeface="微軟正黑體" pitchFamily="34" charset="-120"/>
                <a:ea typeface="微軟正黑體" pitchFamily="34" charset="-120"/>
              </a:rPr>
              <a:t>，並將</a:t>
            </a:r>
            <a:r>
              <a:rPr lang="zh-TW" altLang="en-US" sz="2800" dirty="0">
                <a:latin typeface="微軟正黑體" pitchFamily="34" charset="-120"/>
                <a:ea typeface="微軟正黑體" pitchFamily="34" charset="-120"/>
              </a:rPr>
              <a:t>淡水紅毛城規劃為行政服務及古蹟紀念品販售中心，統籌管理淡水地區古蹟群</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marL="514350" indent="-514350">
              <a:lnSpc>
                <a:spcPct val="150000"/>
              </a:lnSpc>
            </a:pPr>
            <a:r>
              <a:rPr lang="zh-TW" altLang="en-US" sz="2800" dirty="0" smtClean="0">
                <a:latin typeface="微軟正黑體" pitchFamily="34" charset="-120"/>
                <a:ea typeface="微軟正黑體" pitchFamily="34" charset="-120"/>
              </a:rPr>
              <a:t>請問該政策屬於政府四化策略中的哪一種？</a:t>
            </a:r>
            <a:endParaRPr lang="zh-TW" altLang="en-US" sz="2800" dirty="0">
              <a:latin typeface="微軟正黑體" pitchFamily="34" charset="-120"/>
              <a:ea typeface="微軟正黑體" pitchFamily="34" charset="-120"/>
            </a:endParaRPr>
          </a:p>
        </p:txBody>
      </p:sp>
      <p:sp>
        <p:nvSpPr>
          <p:cNvPr id="5" name="標題 1"/>
          <p:cNvSpPr>
            <a:spLocks noGrp="1"/>
          </p:cNvSpPr>
          <p:nvPr>
            <p:ph type="title" idx="4294967295"/>
          </p:nvPr>
        </p:nvSpPr>
        <p:spPr>
          <a:xfrm>
            <a:off x="138113" y="173038"/>
            <a:ext cx="2136775" cy="722312"/>
          </a:xfrm>
        </p:spPr>
        <p:txBody>
          <a:bodyPr/>
          <a:lstStyle/>
          <a:p>
            <a:pPr eaLnBrk="1" hangingPunct="1"/>
            <a:r>
              <a:rPr lang="zh-TW" altLang="en-US" sz="3600" b="1" dirty="0" smtClean="0">
                <a:latin typeface="微軟正黑體" pitchFamily="34" charset="-120"/>
                <a:ea typeface="微軟正黑體" pitchFamily="34" charset="-120"/>
              </a:rPr>
              <a:t>課後練習</a:t>
            </a:r>
          </a:p>
        </p:txBody>
      </p:sp>
    </p:spTree>
    <p:extLst>
      <p:ext uri="{BB962C8B-B14F-4D97-AF65-F5344CB8AC3E}">
        <p14:creationId xmlns="" xmlns:p14="http://schemas.microsoft.com/office/powerpoint/2010/main" val="1829340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2191882981"/>
              </p:ext>
            </p:extLst>
          </p:nvPr>
        </p:nvGraphicFramePr>
        <p:xfrm>
          <a:off x="539552" y="1293832"/>
          <a:ext cx="8136904" cy="5303520"/>
        </p:xfrm>
        <a:graphic>
          <a:graphicData uri="http://schemas.openxmlformats.org/drawingml/2006/table">
            <a:tbl>
              <a:tblPr firstRow="1" bandRow="1">
                <a:tableStyleId>{5C22544A-7EE6-4342-B048-85BDC9FD1C3A}</a:tableStyleId>
              </a:tblPr>
              <a:tblGrid>
                <a:gridCol w="1800200"/>
                <a:gridCol w="6336704"/>
              </a:tblGrid>
              <a:tr h="284159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800" b="0" i="0" kern="1200" dirty="0" smtClean="0">
                          <a:solidFill>
                            <a:schemeClr val="lt1"/>
                          </a:solidFill>
                          <a:effectLst/>
                          <a:latin typeface="微軟正黑體" pitchFamily="34" charset="-120"/>
                          <a:ea typeface="微軟正黑體" pitchFamily="34" charset="-120"/>
                          <a:cs typeface="+mn-cs"/>
                        </a:rPr>
                        <a:t>柯文哲</a:t>
                      </a:r>
                      <a:endParaRPr lang="zh-TW" altLang="en-US" sz="2800" b="0" dirty="0">
                        <a:latin typeface="微軟正黑體" pitchFamily="34" charset="-120"/>
                        <a:ea typeface="微軟正黑體" pitchFamily="34" charset="-120"/>
                      </a:endParaRPr>
                    </a:p>
                  </a:txBody>
                  <a:tcPr anchor="ctr"/>
                </a:tc>
                <a:tc>
                  <a:txBody>
                    <a:bodyPr/>
                    <a:lstStyle/>
                    <a:p>
                      <a:pPr marL="457200" marR="0" indent="-457200" algn="l" defTabSz="914400" rtl="0" eaLnBrk="1" fontAlgn="auto" latinLnBrk="0" hangingPunct="1">
                        <a:lnSpc>
                          <a:spcPct val="150000"/>
                        </a:lnSpc>
                        <a:spcBef>
                          <a:spcPts val="0"/>
                        </a:spcBef>
                        <a:spcAft>
                          <a:spcPts val="0"/>
                        </a:spcAft>
                        <a:buClrTx/>
                        <a:buSzTx/>
                        <a:buFont typeface="Arial" pitchFamily="34" charset="0"/>
                        <a:buChar char="•"/>
                        <a:tabLst/>
                        <a:defRPr/>
                      </a:pPr>
                      <a:r>
                        <a:rPr lang="zh-TW" altLang="en-US" sz="2800" b="0" i="0" kern="1200" dirty="0" smtClean="0">
                          <a:solidFill>
                            <a:schemeClr val="lt1"/>
                          </a:solidFill>
                          <a:effectLst/>
                          <a:latin typeface="微軟正黑體" pitchFamily="34" charset="-120"/>
                          <a:ea typeface="微軟正黑體" pitchFamily="34" charset="-120"/>
                          <a:cs typeface="+mn-cs"/>
                        </a:rPr>
                        <a:t>臺北市還是有發給低收入戶敬老金，但是對比較沒那麼窮的人，不希望生病受傷「叫天不應叫地不靈」</a:t>
                      </a:r>
                      <a:endParaRPr lang="en-US" altLang="zh-TW" sz="2800" b="0" i="0" kern="1200" dirty="0" smtClean="0">
                        <a:solidFill>
                          <a:schemeClr val="lt1"/>
                        </a:solidFill>
                        <a:effectLst/>
                        <a:latin typeface="微軟正黑體" pitchFamily="34" charset="-120"/>
                        <a:ea typeface="微軟正黑體" pitchFamily="34" charset="-120"/>
                        <a:cs typeface="+mn-cs"/>
                      </a:endParaRPr>
                    </a:p>
                    <a:p>
                      <a:pPr marL="457200" marR="0" indent="-457200" algn="l" defTabSz="914400" rtl="0" eaLnBrk="1" fontAlgn="auto" latinLnBrk="0" hangingPunct="1">
                        <a:lnSpc>
                          <a:spcPct val="150000"/>
                        </a:lnSpc>
                        <a:spcBef>
                          <a:spcPts val="0"/>
                        </a:spcBef>
                        <a:spcAft>
                          <a:spcPts val="0"/>
                        </a:spcAft>
                        <a:buClrTx/>
                        <a:buSzTx/>
                        <a:buFont typeface="Arial" pitchFamily="34" charset="0"/>
                        <a:buChar char="•"/>
                        <a:tabLst/>
                        <a:defRPr/>
                      </a:pPr>
                      <a:r>
                        <a:rPr lang="zh-TW" altLang="en-US" sz="2800" b="0" i="0" kern="1200" dirty="0" smtClean="0">
                          <a:solidFill>
                            <a:schemeClr val="lt1"/>
                          </a:solidFill>
                          <a:effectLst/>
                          <a:latin typeface="微軟正黑體" pitchFamily="34" charset="-120"/>
                          <a:ea typeface="微軟正黑體" pitchFamily="34" charset="-120"/>
                          <a:cs typeface="+mn-cs"/>
                        </a:rPr>
                        <a:t>設計完整的照護系統。有些東西短期不討喜，但是長期是對的</a:t>
                      </a:r>
                      <a:endParaRPr lang="en-US" altLang="zh-TW" sz="2800" b="0" i="0" kern="1200" dirty="0" smtClean="0">
                        <a:solidFill>
                          <a:schemeClr val="lt1"/>
                        </a:solidFill>
                        <a:effectLst/>
                        <a:latin typeface="微軟正黑體" pitchFamily="34" charset="-120"/>
                        <a:ea typeface="微軟正黑體" pitchFamily="34" charset="-120"/>
                        <a:cs typeface="+mn-cs"/>
                      </a:endParaRPr>
                    </a:p>
                  </a:txBody>
                  <a:tcPr/>
                </a:tc>
              </a:tr>
              <a:tr h="1469793">
                <a:tc>
                  <a:txBody>
                    <a:bodyPr/>
                    <a:lstStyle/>
                    <a:p>
                      <a:pPr>
                        <a:lnSpc>
                          <a:spcPct val="150000"/>
                        </a:lnSpc>
                      </a:pPr>
                      <a:r>
                        <a:rPr lang="zh-TW" altLang="en-US" sz="2800" b="0" i="0" kern="1200" dirty="0" smtClean="0">
                          <a:solidFill>
                            <a:schemeClr val="tx1"/>
                          </a:solidFill>
                          <a:effectLst/>
                          <a:latin typeface="微軟正黑體" pitchFamily="34" charset="-120"/>
                          <a:ea typeface="微軟正黑體" pitchFamily="34" charset="-120"/>
                          <a:cs typeface="+mn-cs"/>
                        </a:rPr>
                        <a:t>長者抗議</a:t>
                      </a:r>
                      <a:endParaRPr lang="zh-TW" altLang="en-US" sz="2800" b="0" dirty="0">
                        <a:latin typeface="微軟正黑體" pitchFamily="34" charset="-120"/>
                        <a:ea typeface="微軟正黑體" pitchFamily="34" charset="-120"/>
                      </a:endParaRPr>
                    </a:p>
                  </a:txBody>
                  <a:tcPr anchor="ctr"/>
                </a:tc>
                <a:tc>
                  <a:txBody>
                    <a:bodyPr/>
                    <a:lstStyle/>
                    <a:p>
                      <a:pPr marL="457200" indent="-457200">
                        <a:lnSpc>
                          <a:spcPct val="150000"/>
                        </a:lnSpc>
                        <a:buFont typeface="Arial" pitchFamily="34" charset="0"/>
                        <a:buChar char="•"/>
                      </a:pPr>
                      <a:r>
                        <a:rPr lang="zh-TW" altLang="en-US" sz="2800" b="0" i="0" kern="1200" dirty="0" smtClean="0">
                          <a:solidFill>
                            <a:schemeClr val="tx1"/>
                          </a:solidFill>
                          <a:effectLst/>
                          <a:latin typeface="微軟正黑體" pitchFamily="34" charset="-120"/>
                          <a:ea typeface="微軟正黑體" pitchFamily="34" charset="-120"/>
                          <a:cs typeface="+mn-cs"/>
                        </a:rPr>
                        <a:t>「柯文哲還我重陽敬老金！</a:t>
                      </a:r>
                      <a:endParaRPr lang="en-US" altLang="zh-TW" sz="2800" b="0" i="0" kern="1200" dirty="0" smtClean="0">
                        <a:solidFill>
                          <a:schemeClr val="tx1"/>
                        </a:solidFill>
                        <a:effectLst/>
                        <a:latin typeface="微軟正黑體" pitchFamily="34" charset="-120"/>
                        <a:ea typeface="微軟正黑體" pitchFamily="34" charset="-120"/>
                        <a:cs typeface="+mn-cs"/>
                      </a:endParaRPr>
                    </a:p>
                    <a:p>
                      <a:pPr marL="457200" indent="-457200">
                        <a:lnSpc>
                          <a:spcPct val="150000"/>
                        </a:lnSpc>
                        <a:buFont typeface="Arial" pitchFamily="34" charset="0"/>
                        <a:buChar char="•"/>
                      </a:pPr>
                      <a:r>
                        <a:rPr lang="zh-TW" altLang="en-US" sz="2800" b="0" i="0" kern="1200" dirty="0" smtClean="0">
                          <a:solidFill>
                            <a:schemeClr val="tx1"/>
                          </a:solidFill>
                          <a:effectLst/>
                          <a:latin typeface="微軟正黑體" pitchFamily="34" charset="-120"/>
                          <a:ea typeface="微軟正黑體" pitchFamily="34" charset="-120"/>
                          <a:cs typeface="+mn-cs"/>
                        </a:rPr>
                        <a:t>「為什麼其他縣市都有，就台北市沒有？」</a:t>
                      </a:r>
                      <a:endParaRPr lang="en-US" altLang="zh-TW" sz="2800" b="0" dirty="0" smtClean="0">
                        <a:latin typeface="微軟正黑體" pitchFamily="34" charset="-120"/>
                        <a:ea typeface="微軟正黑體" pitchFamily="34" charset="-120"/>
                      </a:endParaRPr>
                    </a:p>
                  </a:txBody>
                  <a:tcPr/>
                </a:tc>
              </a:tr>
            </a:tbl>
          </a:graphicData>
        </a:graphic>
      </p:graphicFrame>
      <p:grpSp>
        <p:nvGrpSpPr>
          <p:cNvPr id="5" name="群組 17"/>
          <p:cNvGrpSpPr>
            <a:grpSpLocks/>
          </p:cNvGrpSpPr>
          <p:nvPr/>
        </p:nvGrpSpPr>
        <p:grpSpPr bwMode="auto">
          <a:xfrm>
            <a:off x="92075" y="57150"/>
            <a:ext cx="2251075" cy="1050925"/>
            <a:chOff x="0" y="0"/>
            <a:chExt cx="2251710" cy="1051560"/>
          </a:xfrm>
        </p:grpSpPr>
        <p:sp>
          <p:nvSpPr>
            <p:cNvPr id="6" name="框架 5"/>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議題剖析</a:t>
              </a:r>
              <a:endParaRPr lang="en-US" altLang="zh-TW" sz="3200" b="1" dirty="0" smtClean="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115949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606425" y="815975"/>
            <a:ext cx="7820025" cy="3469989"/>
          </a:xfrm>
          <a:prstGeom prst="rect">
            <a:avLst/>
          </a:prstGeom>
          <a:solidFill>
            <a:schemeClr val="accent6">
              <a:lumMod val="20000"/>
              <a:lumOff val="80000"/>
            </a:schemeClr>
          </a:solidFill>
        </p:spPr>
        <p:txBody>
          <a:bodyPr>
            <a:spAutoFit/>
          </a:bodyPr>
          <a:lstStyle/>
          <a:p>
            <a:pPr>
              <a:lnSpc>
                <a:spcPct val="150000"/>
              </a:lnSpc>
            </a:pPr>
            <a:r>
              <a:rPr lang="zh-TW" altLang="en-US" sz="3000" dirty="0" smtClean="0">
                <a:latin typeface="微軟正黑體" pitchFamily="34" charset="-120"/>
                <a:ea typeface="微軟正黑體" pitchFamily="34" charset="-120"/>
              </a:rPr>
              <a:t>答案：地方化。</a:t>
            </a:r>
            <a:endParaRPr lang="en-US" altLang="zh-TW" sz="3000" dirty="0" smtClean="0">
              <a:latin typeface="微軟正黑體" pitchFamily="34" charset="-120"/>
              <a:ea typeface="微軟正黑體" pitchFamily="34" charset="-120"/>
            </a:endParaRPr>
          </a:p>
          <a:p>
            <a:pPr>
              <a:lnSpc>
                <a:spcPct val="150000"/>
              </a:lnSpc>
            </a:pPr>
            <a:r>
              <a:rPr lang="zh-TW" altLang="en-US" sz="3000" dirty="0" smtClean="0">
                <a:latin typeface="微軟正黑體" pitchFamily="34" charset="-120"/>
                <a:ea typeface="微軟正黑體" pitchFamily="34" charset="-120"/>
              </a:rPr>
              <a:t>解析：從題幹中</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由內政部移交給台北縣政府</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今新北市</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管理</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可以得知，是將現行由中央辦理的業務，改由地方政府辦理，使政策執行更符合地域性及地方人民需求。</a:t>
            </a:r>
            <a:endParaRPr lang="en-US" altLang="zh-TW" sz="3000"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68760"/>
            <a:ext cx="8229600" cy="4857403"/>
          </a:xfrm>
        </p:spPr>
        <p:txBody>
          <a:bodyPr>
            <a:normAutofit/>
          </a:bodyPr>
          <a:lstStyle/>
          <a:p>
            <a:pPr marL="514350" indent="-514350">
              <a:lnSpc>
                <a:spcPct val="150000"/>
              </a:lnSpc>
            </a:pPr>
            <a:r>
              <a:rPr lang="zh-TW" altLang="zh-TW" sz="3000" dirty="0">
                <a:latin typeface="微軟正黑體" pitchFamily="34" charset="-120"/>
                <a:ea typeface="微軟正黑體" pitchFamily="34" charset="-120"/>
              </a:rPr>
              <a:t>選舉政治之「選區劃分」，關係著政黨與候選人的競爭方式：單一選區通常引起政黨間競爭；而複數選區則產生政黨內競爭。形成此種競爭差異的主要因素為下列何者？ </a:t>
            </a:r>
          </a:p>
          <a:p>
            <a:pPr marL="514350" indent="-514350">
              <a:lnSpc>
                <a:spcPct val="150000"/>
              </a:lnSpc>
              <a:buNone/>
            </a:pPr>
            <a:r>
              <a:rPr lang="en-US" altLang="zh-TW" sz="3000" dirty="0">
                <a:latin typeface="微軟正黑體" pitchFamily="34" charset="-120"/>
                <a:ea typeface="微軟正黑體" pitchFamily="34" charset="-120"/>
              </a:rPr>
              <a:t>(A)</a:t>
            </a:r>
            <a:r>
              <a:rPr lang="zh-TW" altLang="zh-TW" sz="3000" dirty="0">
                <a:latin typeface="微軟正黑體" pitchFamily="34" charset="-120"/>
                <a:ea typeface="微軟正黑體" pitchFamily="34" charset="-120"/>
              </a:rPr>
              <a:t>選舉區的面積不同 </a:t>
            </a:r>
            <a:r>
              <a:rPr lang="en-US" altLang="zh-TW" sz="3000" dirty="0">
                <a:latin typeface="微軟正黑體" pitchFamily="34" charset="-120"/>
                <a:ea typeface="微軟正黑體" pitchFamily="34" charset="-120"/>
              </a:rPr>
              <a:t>   </a:t>
            </a:r>
            <a:r>
              <a:rPr lang="en-US" altLang="zh-TW" sz="3000" dirty="0" smtClean="0">
                <a:latin typeface="微軟正黑體" pitchFamily="34" charset="-120"/>
                <a:ea typeface="微軟正黑體" pitchFamily="34" charset="-120"/>
              </a:rPr>
              <a:t>  </a:t>
            </a:r>
            <a:r>
              <a:rPr lang="en-US" altLang="zh-TW" sz="3000" dirty="0">
                <a:latin typeface="微軟正黑體" pitchFamily="34" charset="-120"/>
                <a:ea typeface="微軟正黑體" pitchFamily="34" charset="-120"/>
              </a:rPr>
              <a:t>(B)</a:t>
            </a:r>
            <a:r>
              <a:rPr lang="zh-TW" altLang="zh-TW" sz="3000" dirty="0">
                <a:latin typeface="微軟正黑體" pitchFamily="34" charset="-120"/>
                <a:ea typeface="微軟正黑體" pitchFamily="34" charset="-120"/>
              </a:rPr>
              <a:t>各選區候選人人數 </a:t>
            </a:r>
          </a:p>
          <a:p>
            <a:pPr marL="514350" indent="-514350">
              <a:lnSpc>
                <a:spcPct val="150000"/>
              </a:lnSpc>
              <a:buNone/>
            </a:pPr>
            <a:r>
              <a:rPr lang="en-US" altLang="zh-TW" sz="3000" dirty="0">
                <a:latin typeface="微軟正黑體" pitchFamily="34" charset="-120"/>
                <a:ea typeface="微軟正黑體" pitchFamily="34" charset="-120"/>
              </a:rPr>
              <a:t>(C)</a:t>
            </a:r>
            <a:r>
              <a:rPr lang="zh-TW" altLang="zh-TW" sz="3000" dirty="0">
                <a:latin typeface="微軟正黑體" pitchFamily="34" charset="-120"/>
                <a:ea typeface="微軟正黑體" pitchFamily="34" charset="-120"/>
              </a:rPr>
              <a:t>選區應選名額人數</a:t>
            </a:r>
            <a:r>
              <a:rPr lang="en-US" altLang="zh-TW" sz="3000" dirty="0">
                <a:latin typeface="微軟正黑體" pitchFamily="34" charset="-120"/>
                <a:ea typeface="微軟正黑體" pitchFamily="34" charset="-120"/>
              </a:rPr>
              <a:t>    </a:t>
            </a:r>
            <a:r>
              <a:rPr lang="en-US" altLang="zh-TW" sz="3000" dirty="0" smtClean="0">
                <a:latin typeface="微軟正黑體" pitchFamily="34" charset="-120"/>
                <a:ea typeface="微軟正黑體" pitchFamily="34" charset="-120"/>
              </a:rPr>
              <a:t>  </a:t>
            </a:r>
            <a:r>
              <a:rPr lang="en-US" altLang="zh-TW" sz="3000" dirty="0">
                <a:latin typeface="微軟正黑體" pitchFamily="34" charset="-120"/>
                <a:ea typeface="微軟正黑體" pitchFamily="34" charset="-120"/>
              </a:rPr>
              <a:t>(D)</a:t>
            </a:r>
            <a:r>
              <a:rPr lang="zh-TW" altLang="zh-TW" sz="3000" dirty="0">
                <a:latin typeface="微軟正黑體" pitchFamily="34" charset="-120"/>
                <a:ea typeface="微軟正黑體" pitchFamily="34" charset="-120"/>
              </a:rPr>
              <a:t>相對與絕對多數決</a:t>
            </a:r>
          </a:p>
          <a:p>
            <a:pPr marL="514350" indent="-514350">
              <a:lnSpc>
                <a:spcPct val="150000"/>
              </a:lnSpc>
            </a:pPr>
            <a:endParaRPr lang="zh-TW" altLang="en-US" sz="3000" dirty="0">
              <a:latin typeface="微軟正黑體" pitchFamily="34" charset="-120"/>
              <a:ea typeface="微軟正黑體" pitchFamily="34" charset="-120"/>
            </a:endParaRPr>
          </a:p>
        </p:txBody>
      </p:sp>
      <p:sp>
        <p:nvSpPr>
          <p:cNvPr id="4" name="標題 1"/>
          <p:cNvSpPr txBox="1">
            <a:spLocks/>
          </p:cNvSpPr>
          <p:nvPr/>
        </p:nvSpPr>
        <p:spPr>
          <a:xfrm>
            <a:off x="138113" y="173038"/>
            <a:ext cx="2136775" cy="7223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歷屆試題</a:t>
            </a:r>
          </a:p>
        </p:txBody>
      </p:sp>
      <p:sp>
        <p:nvSpPr>
          <p:cNvPr id="6" name="框架 5"/>
          <p:cNvSpPr/>
          <p:nvPr/>
        </p:nvSpPr>
        <p:spPr>
          <a:xfrm>
            <a:off x="395536" y="4869160"/>
            <a:ext cx="3816424" cy="864096"/>
          </a:xfrm>
          <a:prstGeom prst="frame">
            <a:avLst>
              <a:gd name="adj1" fmla="val 6451"/>
            </a:avLst>
          </a:prstGeom>
          <a:solidFill>
            <a:schemeClr val="accent6">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Tree>
    <p:extLst>
      <p:ext uri="{BB962C8B-B14F-4D97-AF65-F5344CB8AC3E}">
        <p14:creationId xmlns="" xmlns:p14="http://schemas.microsoft.com/office/powerpoint/2010/main" val="23826955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 xmlns:p14="http://schemas.microsoft.com/office/powerpoint/2010/main" val="2648924737"/>
              </p:ext>
            </p:extLst>
          </p:nvPr>
        </p:nvGraphicFramePr>
        <p:xfrm>
          <a:off x="628650" y="692696"/>
          <a:ext cx="7886700" cy="4297680"/>
        </p:xfrm>
        <a:graphic>
          <a:graphicData uri="http://schemas.openxmlformats.org/drawingml/2006/table">
            <a:tbl>
              <a:tblPr firstRow="1" bandRow="1">
                <a:tableStyleId>{93296810-A885-4BE3-A3E7-6D5BEEA58F35}</a:tableStyleId>
              </a:tblPr>
              <a:tblGrid>
                <a:gridCol w="7886700"/>
              </a:tblGrid>
              <a:tr h="370840">
                <a:tc>
                  <a:txBody>
                    <a:bodyPr/>
                    <a:lstStyle/>
                    <a:p>
                      <a:pPr>
                        <a:lnSpc>
                          <a:spcPct val="150000"/>
                        </a:lnSpc>
                      </a:pPr>
                      <a:r>
                        <a:rPr lang="zh-TW" altLang="en-US" sz="3000" dirty="0" smtClean="0">
                          <a:latin typeface="微軟正黑體" pitchFamily="34" charset="-120"/>
                          <a:ea typeface="微軟正黑體" pitchFamily="34" charset="-120"/>
                        </a:rPr>
                        <a:t>答案：</a:t>
                      </a:r>
                      <a:r>
                        <a:rPr lang="en-US" altLang="zh-TW" sz="3000" dirty="0" smtClean="0">
                          <a:latin typeface="微軟正黑體" pitchFamily="34" charset="-120"/>
                          <a:ea typeface="微軟正黑體" pitchFamily="34" charset="-120"/>
                        </a:rPr>
                        <a:t>C</a:t>
                      </a:r>
                      <a:endParaRPr lang="zh-TW" altLang="en-US" sz="3000" dirty="0">
                        <a:latin typeface="微軟正黑體" pitchFamily="34" charset="-120"/>
                        <a:ea typeface="微軟正黑體" pitchFamily="34" charset="-120"/>
                      </a:endParaRPr>
                    </a:p>
                  </a:txBody>
                  <a:tcPr marL="87630" marR="87630"/>
                </a:tc>
              </a:tr>
              <a:tr h="370840">
                <a:tc>
                  <a:txBody>
                    <a:bodyPr/>
                    <a:lstStyle/>
                    <a:p>
                      <a:pPr>
                        <a:lnSpc>
                          <a:spcPct val="150000"/>
                        </a:lnSpc>
                      </a:pPr>
                      <a:r>
                        <a:rPr lang="zh-TW" altLang="zh-TW" sz="3000" kern="1200" dirty="0" smtClean="0">
                          <a:effectLst/>
                          <a:latin typeface="微軟正黑體" pitchFamily="34" charset="-120"/>
                          <a:ea typeface="微軟正黑體" pitchFamily="34" charset="-120"/>
                        </a:rPr>
                        <a:t>單一選區是指選區內只會</a:t>
                      </a:r>
                      <a:r>
                        <a:rPr lang="zh-TW" altLang="en-US" sz="3000" kern="1200" dirty="0" smtClean="0">
                          <a:effectLst/>
                          <a:latin typeface="微軟正黑體" pitchFamily="34" charset="-120"/>
                          <a:ea typeface="微軟正黑體" pitchFamily="34" charset="-120"/>
                        </a:rPr>
                        <a:t>有</a:t>
                      </a:r>
                      <a:r>
                        <a:rPr lang="zh-TW" altLang="zh-TW" sz="3000" kern="1200" dirty="0" smtClean="0">
                          <a:effectLst/>
                          <a:latin typeface="微軟正黑體" pitchFamily="34" charset="-120"/>
                          <a:ea typeface="微軟正黑體" pitchFamily="34" charset="-120"/>
                        </a:rPr>
                        <a:t>一名</a:t>
                      </a:r>
                      <a:r>
                        <a:rPr lang="zh-TW" altLang="en-US" sz="3000" kern="1200" dirty="0" smtClean="0">
                          <a:effectLst/>
                          <a:latin typeface="微軟正黑體" pitchFamily="34" charset="-120"/>
                          <a:ea typeface="微軟正黑體" pitchFamily="34" charset="-120"/>
                        </a:rPr>
                        <a:t>候選人</a:t>
                      </a:r>
                      <a:r>
                        <a:rPr lang="zh-TW" altLang="zh-TW" sz="3000" kern="1200" dirty="0" smtClean="0">
                          <a:effectLst/>
                          <a:latin typeface="微軟正黑體" pitchFamily="34" charset="-120"/>
                          <a:ea typeface="微軟正黑體" pitchFamily="34" charset="-120"/>
                        </a:rPr>
                        <a:t>當選；複數選區則是選區內會</a:t>
                      </a:r>
                      <a:r>
                        <a:rPr lang="zh-TW" altLang="en-US" sz="3000" kern="1200" dirty="0" smtClean="0">
                          <a:effectLst/>
                          <a:latin typeface="微軟正黑體" pitchFamily="34" charset="-120"/>
                          <a:ea typeface="微軟正黑體" pitchFamily="34" charset="-120"/>
                        </a:rPr>
                        <a:t>有</a:t>
                      </a:r>
                      <a:r>
                        <a:rPr lang="zh-TW" altLang="zh-TW" sz="3000" kern="1200" dirty="0" smtClean="0">
                          <a:effectLst/>
                          <a:latin typeface="微軟正黑體" pitchFamily="34" charset="-120"/>
                          <a:ea typeface="微軟正黑體" pitchFamily="34" charset="-120"/>
                        </a:rPr>
                        <a:t>兩位以上的</a:t>
                      </a:r>
                      <a:r>
                        <a:rPr lang="zh-TW" altLang="en-US" sz="3000" kern="1200" dirty="0" smtClean="0">
                          <a:effectLst/>
                          <a:latin typeface="微軟正黑體" pitchFamily="34" charset="-120"/>
                          <a:ea typeface="微軟正黑體" pitchFamily="34" charset="-120"/>
                        </a:rPr>
                        <a:t>候選人當選</a:t>
                      </a:r>
                      <a:r>
                        <a:rPr lang="zh-TW" altLang="zh-TW" sz="3000" kern="1200" dirty="0" smtClean="0">
                          <a:effectLst/>
                          <a:latin typeface="微軟正黑體" pitchFamily="34" charset="-120"/>
                          <a:ea typeface="微軟正黑體" pitchFamily="34" charset="-120"/>
                        </a:rPr>
                        <a:t>。</a:t>
                      </a:r>
                      <a:endParaRPr lang="en-US" altLang="zh-TW" sz="3000" kern="1200" dirty="0" smtClean="0">
                        <a:effectLst/>
                        <a:latin typeface="微軟正黑體" pitchFamily="34" charset="-120"/>
                        <a:ea typeface="微軟正黑體" pitchFamily="34" charset="-120"/>
                      </a:endParaRPr>
                    </a:p>
                    <a:p>
                      <a:pPr>
                        <a:lnSpc>
                          <a:spcPct val="150000"/>
                        </a:lnSpc>
                      </a:pPr>
                      <a:r>
                        <a:rPr lang="zh-TW" altLang="en-US" sz="3000" kern="1200" dirty="0" smtClean="0">
                          <a:effectLst/>
                          <a:latin typeface="微軟正黑體" pitchFamily="34" charset="-120"/>
                          <a:ea typeface="微軟正黑體" pitchFamily="34" charset="-120"/>
                        </a:rPr>
                        <a:t>故可得知此兩種選區最大的差異是</a:t>
                      </a:r>
                      <a:r>
                        <a:rPr lang="zh-TW" altLang="zh-TW" sz="3000" kern="1200" dirty="0" smtClean="0">
                          <a:effectLst/>
                          <a:latin typeface="微軟正黑體" pitchFamily="34" charset="-120"/>
                          <a:ea typeface="微軟正黑體" pitchFamily="34" charset="-120"/>
                        </a:rPr>
                        <a:t>應選名額人數不同</a:t>
                      </a:r>
                      <a:r>
                        <a:rPr lang="zh-TW" altLang="en-US" sz="3000" kern="1200" dirty="0" smtClean="0">
                          <a:effectLst/>
                          <a:latin typeface="微軟正黑體" pitchFamily="34" charset="-120"/>
                          <a:ea typeface="微軟正黑體" pitchFamily="34" charset="-120"/>
                        </a:rPr>
                        <a:t>。</a:t>
                      </a:r>
                      <a:endParaRPr lang="zh-TW" altLang="zh-TW" sz="3000" kern="1200" dirty="0">
                        <a:solidFill>
                          <a:schemeClr val="dk1"/>
                        </a:solidFill>
                        <a:effectLst/>
                        <a:latin typeface="微軟正黑體" pitchFamily="34" charset="-120"/>
                        <a:ea typeface="微軟正黑體" pitchFamily="34" charset="-120"/>
                        <a:cs typeface="+mn-cs"/>
                      </a:endParaRPr>
                    </a:p>
                  </a:txBody>
                  <a:tcPr marL="87630" marR="87630"/>
                </a:tc>
              </a:tr>
            </a:tbl>
          </a:graphicData>
        </a:graphic>
      </p:graphicFrame>
    </p:spTree>
    <p:extLst>
      <p:ext uri="{BB962C8B-B14F-4D97-AF65-F5344CB8AC3E}">
        <p14:creationId xmlns="" xmlns:p14="http://schemas.microsoft.com/office/powerpoint/2010/main" val="40594023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smtClean="0">
                <a:latin typeface="微軟正黑體" pitchFamily="34" charset="-120"/>
                <a:ea typeface="微軟正黑體" pitchFamily="34" charset="-120"/>
              </a:rPr>
              <a:t>延伸資訊</a:t>
            </a:r>
            <a:endParaRPr lang="zh-TW" altLang="en-US" sz="3600" b="1"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pPr fontAlgn="base">
              <a:lnSpc>
                <a:spcPct val="150000"/>
              </a:lnSpc>
            </a:pPr>
            <a:r>
              <a:rPr lang="zh-TW" altLang="en-US" sz="3000" dirty="0">
                <a:latin typeface="微軟正黑體" pitchFamily="34" charset="-120"/>
                <a:ea typeface="微軟正黑體" pitchFamily="34" charset="-120"/>
              </a:rPr>
              <a:t>大選來了！這</a:t>
            </a:r>
            <a:r>
              <a:rPr lang="en-US" altLang="zh-TW" sz="3000" dirty="0">
                <a:latin typeface="微軟正黑體" pitchFamily="34" charset="-120"/>
                <a:ea typeface="微軟正黑體" pitchFamily="34" charset="-120"/>
              </a:rPr>
              <a:t>10</a:t>
            </a:r>
            <a:r>
              <a:rPr lang="zh-TW" altLang="en-US" sz="3000" dirty="0">
                <a:latin typeface="微軟正黑體" pitchFamily="34" charset="-120"/>
                <a:ea typeface="微軟正黑體" pitchFamily="34" charset="-120"/>
              </a:rPr>
              <a:t>本書，陪伴你了解台灣</a:t>
            </a:r>
            <a:r>
              <a:rPr lang="zh-TW" altLang="en-US" sz="3000" dirty="0" smtClean="0">
                <a:latin typeface="微軟正黑體" pitchFamily="34" charset="-120"/>
                <a:ea typeface="微軟正黑體" pitchFamily="34" charset="-120"/>
              </a:rPr>
              <a:t>故事</a:t>
            </a:r>
            <a:endParaRPr lang="en-US" altLang="zh-TW" sz="3000" dirty="0" smtClean="0">
              <a:latin typeface="微軟正黑體" pitchFamily="34" charset="-120"/>
              <a:ea typeface="微軟正黑體" pitchFamily="34" charset="-120"/>
            </a:endParaRPr>
          </a:p>
          <a:p>
            <a:pPr fontAlgn="base">
              <a:lnSpc>
                <a:spcPct val="150000"/>
              </a:lnSpc>
            </a:pPr>
            <a:r>
              <a:rPr lang="zh-TW" altLang="en-US" sz="3000" dirty="0">
                <a:latin typeface="微軟正黑體" pitchFamily="34" charset="-120"/>
                <a:ea typeface="微軟正黑體" pitchFamily="34" charset="-120"/>
              </a:rPr>
              <a:t>網站：端</a:t>
            </a:r>
            <a:r>
              <a:rPr lang="zh-TW" altLang="en-US" sz="3000" dirty="0" smtClean="0">
                <a:latin typeface="微軟正黑體" pitchFamily="34" charset="-120"/>
                <a:ea typeface="微軟正黑體" pitchFamily="34" charset="-120"/>
              </a:rPr>
              <a:t>傳媒</a:t>
            </a:r>
            <a:endParaRPr lang="en-US" altLang="zh-TW" sz="3000" dirty="0" smtClean="0">
              <a:latin typeface="微軟正黑體" pitchFamily="34" charset="-120"/>
              <a:ea typeface="微軟正黑體" pitchFamily="34" charset="-120"/>
            </a:endParaRPr>
          </a:p>
          <a:p>
            <a:pPr fontAlgn="base">
              <a:lnSpc>
                <a:spcPct val="150000"/>
              </a:lnSpc>
            </a:pPr>
            <a:r>
              <a:rPr lang="en-US" altLang="zh-TW" sz="3000" dirty="0">
                <a:latin typeface="微軟正黑體" pitchFamily="34" charset="-120"/>
                <a:ea typeface="微軟正黑體" pitchFamily="34" charset="-120"/>
                <a:hlinkClick r:id="rId3"/>
              </a:rPr>
              <a:t>https://theinitium.com/article/20151218-opinion-booklist</a:t>
            </a:r>
            <a:r>
              <a:rPr lang="en-US" altLang="zh-TW" sz="3000" dirty="0" smtClean="0">
                <a:latin typeface="微軟正黑體" pitchFamily="34" charset="-120"/>
                <a:ea typeface="微軟正黑體" pitchFamily="34" charset="-120"/>
                <a:hlinkClick r:id="rId3"/>
              </a:rPr>
              <a:t>/</a:t>
            </a:r>
            <a:endParaRPr lang="en-US" altLang="zh-TW" sz="3000" dirty="0" smtClean="0">
              <a:latin typeface="微軟正黑體" pitchFamily="34" charset="-120"/>
              <a:ea typeface="微軟正黑體" pitchFamily="34" charset="-120"/>
            </a:endParaRPr>
          </a:p>
          <a:p>
            <a:pPr fontAlgn="base">
              <a:lnSpc>
                <a:spcPct val="150000"/>
              </a:lnSpc>
            </a:pPr>
            <a:endParaRPr lang="zh-TW" altLang="en-US" sz="3000" dirty="0">
              <a:latin typeface="微軟正黑體" pitchFamily="34" charset="-120"/>
              <a:ea typeface="微軟正黑體" pitchFamily="34" charset="-120"/>
            </a:endParaRPr>
          </a:p>
          <a:p>
            <a:pPr>
              <a:lnSpc>
                <a:spcPct val="150000"/>
              </a:lnSpc>
            </a:pPr>
            <a:endParaRPr lang="zh-TW" altLang="en-US" sz="3000" dirty="0">
              <a:latin typeface="微軟正黑體" pitchFamily="34" charset="-120"/>
              <a:ea typeface="微軟正黑體" pitchFamily="34" charset="-120"/>
            </a:endParaRPr>
          </a:p>
        </p:txBody>
      </p:sp>
      <p:sp>
        <p:nvSpPr>
          <p:cNvPr id="4" name="AutoShape 2" descr="「圖解式行政法」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4" descr="「圖解式行政法」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 xmlns:p14="http://schemas.microsoft.com/office/powerpoint/2010/main" val="39575804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smtClean="0">
                <a:latin typeface="微軟正黑體" pitchFamily="34" charset="-120"/>
                <a:ea typeface="微軟正黑體" pitchFamily="34" charset="-120"/>
              </a:rPr>
              <a:t>延伸資訊</a:t>
            </a:r>
            <a:endParaRPr lang="zh-TW" altLang="en-US" sz="3600" b="1" dirty="0">
              <a:latin typeface="微軟正黑體" pitchFamily="34" charset="-120"/>
              <a:ea typeface="微軟正黑體" pitchFamily="34" charset="-120"/>
            </a:endParaRPr>
          </a:p>
        </p:txBody>
      </p:sp>
      <p:sp>
        <p:nvSpPr>
          <p:cNvPr id="8" name="內容版面配置區 7"/>
          <p:cNvSpPr>
            <a:spLocks noGrp="1"/>
          </p:cNvSpPr>
          <p:nvPr>
            <p:ph idx="1"/>
          </p:nvPr>
        </p:nvSpPr>
        <p:spPr/>
        <p:txBody>
          <a:bodyPr>
            <a:normAutofit/>
          </a:bodyPr>
          <a:lstStyle/>
          <a:p>
            <a:pPr fontAlgn="base">
              <a:lnSpc>
                <a:spcPct val="150000"/>
              </a:lnSpc>
            </a:pPr>
            <a:r>
              <a:rPr lang="zh-TW" altLang="en-US" sz="3000" dirty="0">
                <a:latin typeface="微軟正黑體" pitchFamily="34" charset="-120"/>
                <a:ea typeface="微軟正黑體" pitchFamily="34" charset="-120"/>
              </a:rPr>
              <a:t>菜市場政治學</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什麼是棄保效應？為什麼會出現三位候選人同時都不想公布民調？</a:t>
            </a:r>
          </a:p>
          <a:p>
            <a:pPr>
              <a:lnSpc>
                <a:spcPct val="150000"/>
              </a:lnSpc>
            </a:pPr>
            <a:r>
              <a:rPr lang="zh-TW" altLang="en-US" sz="3000" dirty="0" smtClean="0">
                <a:latin typeface="微軟正黑體" pitchFamily="34" charset="-120"/>
                <a:ea typeface="微軟正黑體" pitchFamily="34" charset="-120"/>
              </a:rPr>
              <a:t>連結：</a:t>
            </a:r>
            <a:r>
              <a:rPr lang="en-US" altLang="zh-TW" sz="3000" dirty="0">
                <a:latin typeface="微軟正黑體" pitchFamily="34" charset="-120"/>
                <a:ea typeface="微軟正黑體" pitchFamily="34" charset="-120"/>
                <a:hlinkClick r:id="rId3"/>
              </a:rPr>
              <a:t>http://</a:t>
            </a:r>
            <a:r>
              <a:rPr lang="en-US" altLang="zh-TW" sz="3000" dirty="0" smtClean="0">
                <a:latin typeface="微軟正黑體" pitchFamily="34" charset="-120"/>
                <a:ea typeface="微軟正黑體" pitchFamily="34" charset="-120"/>
                <a:hlinkClick r:id="rId3"/>
              </a:rPr>
              <a:t>talk.ltn.com.tw/article/breakingnews/2575383</a:t>
            </a:r>
            <a:endParaRPr lang="en-US" altLang="zh-TW" sz="3000" dirty="0" smtClean="0">
              <a:latin typeface="微軟正黑體" pitchFamily="34" charset="-120"/>
              <a:ea typeface="微軟正黑體" pitchFamily="34" charset="-120"/>
            </a:endParaRPr>
          </a:p>
        </p:txBody>
      </p:sp>
      <p:sp>
        <p:nvSpPr>
          <p:cNvPr id="4" name="AutoShape 2" descr="「圖解式行政法」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 xmlns:p14="http://schemas.microsoft.com/office/powerpoint/2010/main" val="281303356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smtClean="0">
                <a:latin typeface="微軟正黑體" pitchFamily="34" charset="-120"/>
                <a:ea typeface="微軟正黑體" pitchFamily="34" charset="-120"/>
              </a:rPr>
              <a:t>延伸資訊</a:t>
            </a:r>
            <a:endParaRPr lang="zh-TW" altLang="en-US" sz="3600" b="1" dirty="0">
              <a:latin typeface="微軟正黑體" pitchFamily="34" charset="-120"/>
              <a:ea typeface="微軟正黑體" pitchFamily="34" charset="-120"/>
            </a:endParaRPr>
          </a:p>
        </p:txBody>
      </p:sp>
      <p:sp>
        <p:nvSpPr>
          <p:cNvPr id="3" name="內容版面配置區 2"/>
          <p:cNvSpPr>
            <a:spLocks noGrp="1"/>
          </p:cNvSpPr>
          <p:nvPr>
            <p:ph idx="1"/>
          </p:nvPr>
        </p:nvSpPr>
        <p:spPr>
          <a:xfrm>
            <a:off x="395536" y="1484784"/>
            <a:ext cx="8507288" cy="4525963"/>
          </a:xfrm>
        </p:spPr>
        <p:txBody>
          <a:bodyPr>
            <a:noAutofit/>
          </a:bodyPr>
          <a:lstStyle/>
          <a:p>
            <a:pPr>
              <a:lnSpc>
                <a:spcPct val="150000"/>
              </a:lnSpc>
            </a:pPr>
            <a:r>
              <a:rPr lang="zh-TW" altLang="en-US" sz="3000" dirty="0">
                <a:latin typeface="微軟正黑體" pitchFamily="34" charset="-120"/>
                <a:ea typeface="微軟正黑體" pitchFamily="34" charset="-120"/>
              </a:rPr>
              <a:t>楊貴智｜聽證會、公聽會、說明會，傻傻搞不清楚？</a:t>
            </a:r>
          </a:p>
          <a:p>
            <a:pPr marL="0" indent="0" algn="r">
              <a:lnSpc>
                <a:spcPct val="150000"/>
              </a:lnSpc>
              <a:buNone/>
            </a:pPr>
            <a:r>
              <a:rPr lang="zh-TW" altLang="en-US" sz="3000" dirty="0">
                <a:latin typeface="微軟正黑體" pitchFamily="34" charset="-120"/>
                <a:ea typeface="微軟正黑體" pitchFamily="34" charset="-120"/>
              </a:rPr>
              <a:t>於 </a:t>
            </a:r>
            <a:r>
              <a:rPr lang="en-US" altLang="zh-TW" sz="3000" dirty="0" smtClean="0">
                <a:latin typeface="微軟正黑體" pitchFamily="34" charset="-120"/>
                <a:ea typeface="微軟正黑體" pitchFamily="34" charset="-120"/>
              </a:rPr>
              <a:t>2014-06-24 </a:t>
            </a:r>
            <a:r>
              <a:rPr lang="zh-TW" altLang="en-US" sz="3000" dirty="0" smtClean="0">
                <a:latin typeface="微軟正黑體" pitchFamily="34" charset="-120"/>
                <a:ea typeface="微軟正黑體" pitchFamily="34" charset="-120"/>
              </a:rPr>
              <a:t>發表  </a:t>
            </a:r>
            <a:endParaRPr lang="en-US" altLang="zh-TW" sz="3000" dirty="0" smtClean="0">
              <a:latin typeface="微軟正黑體" pitchFamily="34" charset="-120"/>
              <a:ea typeface="微軟正黑體" pitchFamily="34" charset="-120"/>
            </a:endParaRPr>
          </a:p>
          <a:p>
            <a:pPr>
              <a:lnSpc>
                <a:spcPct val="150000"/>
              </a:lnSpc>
            </a:pPr>
            <a:r>
              <a:rPr lang="en-US" altLang="zh-TW" sz="3000" dirty="0" smtClean="0">
                <a:latin typeface="微軟正黑體" pitchFamily="34" charset="-120"/>
                <a:ea typeface="微軟正黑體" pitchFamily="34" charset="-120"/>
                <a:hlinkClick r:id="rId3"/>
              </a:rPr>
              <a:t>http://t.cn/Eisfdy2</a:t>
            </a:r>
            <a:endParaRPr lang="zh-TW" altLang="en-US" sz="3000" dirty="0">
              <a:latin typeface="微軟正黑體" pitchFamily="34" charset="-120"/>
              <a:ea typeface="微軟正黑體" pitchFamily="34" charset="-120"/>
            </a:endParaRPr>
          </a:p>
        </p:txBody>
      </p:sp>
    </p:spTree>
    <p:extLst>
      <p:ext uri="{BB962C8B-B14F-4D97-AF65-F5344CB8AC3E}">
        <p14:creationId xmlns="" xmlns:p14="http://schemas.microsoft.com/office/powerpoint/2010/main" val="2525745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84784"/>
            <a:ext cx="8229600" cy="4525963"/>
          </a:xfrm>
        </p:spPr>
        <p:txBody>
          <a:bodyPr>
            <a:normAutofit/>
          </a:bodyPr>
          <a:lstStyle/>
          <a:p>
            <a:pPr marL="0" indent="0">
              <a:lnSpc>
                <a:spcPct val="150000"/>
              </a:lnSpc>
              <a:buNone/>
            </a:pPr>
            <a:r>
              <a:rPr lang="zh-TW" altLang="en-US" sz="3000" dirty="0" smtClean="0">
                <a:latin typeface="微軟正黑體" pitchFamily="34" charset="-120"/>
                <a:ea typeface="微軟正黑體" pitchFamily="34" charset="-120"/>
              </a:rPr>
              <a:t>請問柯文哲的作法較傾向哪種類型的政府？</a:t>
            </a:r>
          </a:p>
          <a:p>
            <a:pPr marL="0" indent="0">
              <a:lnSpc>
                <a:spcPct val="150000"/>
              </a:lnSpc>
              <a:buNone/>
            </a:pPr>
            <a:r>
              <a:rPr lang="zh-TW" altLang="en-US" sz="3000" dirty="0" smtClean="0">
                <a:solidFill>
                  <a:srgbClr val="FF0000"/>
                </a:solidFill>
                <a:latin typeface="微軟正黑體" pitchFamily="34" charset="-120"/>
                <a:ea typeface="微軟正黑體" pitchFamily="34" charset="-120"/>
              </a:rPr>
              <a:t>答案：效能政府</a:t>
            </a:r>
            <a:endParaRPr lang="zh-TW" altLang="en-US" sz="3000" dirty="0">
              <a:solidFill>
                <a:srgbClr val="FF0000"/>
              </a:solidFill>
              <a:latin typeface="微軟正黑體" pitchFamily="34" charset="-120"/>
              <a:ea typeface="微軟正黑體" pitchFamily="34" charset="-120"/>
            </a:endParaRPr>
          </a:p>
        </p:txBody>
      </p:sp>
      <p:grpSp>
        <p:nvGrpSpPr>
          <p:cNvPr id="5" name="群組 17"/>
          <p:cNvGrpSpPr>
            <a:grpSpLocks/>
          </p:cNvGrpSpPr>
          <p:nvPr/>
        </p:nvGrpSpPr>
        <p:grpSpPr bwMode="auto">
          <a:xfrm>
            <a:off x="92075" y="57150"/>
            <a:ext cx="2679725" cy="1050925"/>
            <a:chOff x="0" y="0"/>
            <a:chExt cx="2680481" cy="1051560"/>
          </a:xfrm>
        </p:grpSpPr>
        <p:sp>
          <p:nvSpPr>
            <p:cNvPr id="6" name="框架 5"/>
            <p:cNvSpPr/>
            <p:nvPr/>
          </p:nvSpPr>
          <p:spPr>
            <a:xfrm>
              <a:off x="0" y="0"/>
              <a:ext cx="2680481"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16"/>
            <p:cNvSpPr txBox="1">
              <a:spLocks noChangeArrowheads="1"/>
            </p:cNvSpPr>
            <p:nvPr/>
          </p:nvSpPr>
          <p:spPr bwMode="auto">
            <a:xfrm>
              <a:off x="217170" y="228600"/>
              <a:ext cx="2237141"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議題小考箱</a:t>
              </a:r>
              <a:endParaRPr lang="en-US" altLang="zh-TW" sz="3200" b="1" dirty="0" smtClean="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418028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 xmlns:p14="http://schemas.microsoft.com/office/powerpoint/2010/main" val="3252876753"/>
              </p:ext>
            </p:extLst>
          </p:nvPr>
        </p:nvGraphicFramePr>
        <p:xfrm>
          <a:off x="457200" y="1340768"/>
          <a:ext cx="8229600" cy="4983480"/>
        </p:xfrm>
        <a:graphic>
          <a:graphicData uri="http://schemas.openxmlformats.org/drawingml/2006/table">
            <a:tbl>
              <a:tblPr firstRow="1" bandRow="1">
                <a:tableStyleId>{F5AB1C69-6EDB-4FF4-983F-18BD219EF322}</a:tableStyleId>
              </a:tblPr>
              <a:tblGrid>
                <a:gridCol w="8229600"/>
              </a:tblGrid>
              <a:tr h="370840">
                <a:tc>
                  <a:txBody>
                    <a:bodyPr/>
                    <a:lstStyle/>
                    <a:p>
                      <a:pPr>
                        <a:lnSpc>
                          <a:spcPct val="150000"/>
                        </a:lnSpc>
                      </a:pPr>
                      <a:r>
                        <a:rPr lang="zh-TW" altLang="en-US" sz="3000" b="0" dirty="0" smtClean="0">
                          <a:latin typeface="微軟正黑體" pitchFamily="34" charset="-120"/>
                          <a:ea typeface="微軟正黑體" pitchFamily="34" charset="-120"/>
                        </a:rPr>
                        <a:t>新聞報導：</a:t>
                      </a:r>
                      <a:endParaRPr lang="zh-TW" altLang="en-US" sz="3000" b="0" dirty="0">
                        <a:latin typeface="微軟正黑體" pitchFamily="34" charset="-120"/>
                        <a:ea typeface="微軟正黑體" pitchFamily="34" charset="-120"/>
                      </a:endParaRPr>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3000" b="0" i="0" kern="1200" dirty="0" smtClean="0">
                          <a:solidFill>
                            <a:schemeClr val="dk1"/>
                          </a:solidFill>
                          <a:effectLst/>
                          <a:latin typeface="微軟正黑體" pitchFamily="34" charset="-120"/>
                          <a:ea typeface="微軟正黑體" pitchFamily="34" charset="-120"/>
                          <a:cs typeface="+mn-cs"/>
                        </a:rPr>
                        <a:t>SM</a:t>
                      </a:r>
                      <a:r>
                        <a:rPr lang="zh-TW" altLang="en-US" sz="3000" b="0" i="0" kern="1200" dirty="0" smtClean="0">
                          <a:solidFill>
                            <a:schemeClr val="dk1"/>
                          </a:solidFill>
                          <a:effectLst/>
                          <a:latin typeface="微軟正黑體" pitchFamily="34" charset="-120"/>
                          <a:ea typeface="微軟正黑體" pitchFamily="34" charset="-120"/>
                          <a:cs typeface="+mn-cs"/>
                        </a:rPr>
                        <a:t>男團</a:t>
                      </a:r>
                      <a:r>
                        <a:rPr lang="en-US" altLang="zh-TW" sz="3000" b="0" i="0" kern="1200" dirty="0" smtClean="0">
                          <a:solidFill>
                            <a:schemeClr val="dk1"/>
                          </a:solidFill>
                          <a:effectLst/>
                          <a:latin typeface="微軟正黑體" pitchFamily="34" charset="-120"/>
                          <a:ea typeface="微軟正黑體" pitchFamily="34" charset="-120"/>
                          <a:cs typeface="+mn-cs"/>
                        </a:rPr>
                        <a:t>NCT</a:t>
                      </a:r>
                      <a:r>
                        <a:rPr lang="zh-TW" altLang="en-US" sz="3000" b="0" i="0" kern="1200" dirty="0" smtClean="0">
                          <a:solidFill>
                            <a:schemeClr val="dk1"/>
                          </a:solidFill>
                          <a:effectLst/>
                          <a:latin typeface="微軟正黑體" pitchFamily="34" charset="-120"/>
                          <a:ea typeface="微軟正黑體" pitchFamily="34" charset="-120"/>
                          <a:cs typeface="+mn-cs"/>
                        </a:rPr>
                        <a:t>成員眾多，在</a:t>
                      </a:r>
                      <a:r>
                        <a:rPr lang="en-US" altLang="zh-TW" sz="3000" b="0" i="0" kern="1200" dirty="0" smtClean="0">
                          <a:solidFill>
                            <a:schemeClr val="dk1"/>
                          </a:solidFill>
                          <a:effectLst/>
                          <a:latin typeface="微軟正黑體" pitchFamily="34" charset="-120"/>
                          <a:ea typeface="微軟正黑體" pitchFamily="34" charset="-120"/>
                          <a:cs typeface="+mn-cs"/>
                        </a:rPr>
                        <a:t>2018</a:t>
                      </a:r>
                      <a:r>
                        <a:rPr lang="zh-TW" altLang="en-US" sz="3000" b="0" i="0" kern="1200" dirty="0" smtClean="0">
                          <a:solidFill>
                            <a:schemeClr val="dk1"/>
                          </a:solidFill>
                          <a:effectLst/>
                          <a:latin typeface="微軟正黑體" pitchFamily="34" charset="-120"/>
                          <a:ea typeface="微軟正黑體" pitchFamily="34" charset="-120"/>
                          <a:cs typeface="+mn-cs"/>
                        </a:rPr>
                        <a:t>年「</a:t>
                      </a:r>
                      <a:r>
                        <a:rPr lang="en-US" altLang="zh-TW" sz="3000" b="0" i="0" kern="1200" dirty="0" smtClean="0">
                          <a:solidFill>
                            <a:schemeClr val="dk1"/>
                          </a:solidFill>
                          <a:effectLst/>
                          <a:latin typeface="微軟正黑體" pitchFamily="34" charset="-120"/>
                          <a:ea typeface="微軟正黑體" pitchFamily="34" charset="-120"/>
                          <a:cs typeface="+mn-cs"/>
                        </a:rPr>
                        <a:t>NCT 2018</a:t>
                      </a:r>
                      <a:r>
                        <a:rPr lang="zh-TW" altLang="en-US" sz="3000" b="0" i="0" kern="1200" dirty="0" smtClean="0">
                          <a:solidFill>
                            <a:schemeClr val="dk1"/>
                          </a:solidFill>
                          <a:effectLst/>
                          <a:latin typeface="微軟正黑體" pitchFamily="34" charset="-120"/>
                          <a:ea typeface="微軟正黑體" pitchFamily="34" charset="-120"/>
                          <a:cs typeface="+mn-cs"/>
                        </a:rPr>
                        <a:t>」全體</a:t>
                      </a:r>
                      <a:r>
                        <a:rPr lang="en-US" altLang="zh-TW" sz="3000" b="0" i="0" kern="1200" dirty="0" smtClean="0">
                          <a:solidFill>
                            <a:schemeClr val="dk1"/>
                          </a:solidFill>
                          <a:effectLst/>
                          <a:latin typeface="微軟正黑體" pitchFamily="34" charset="-120"/>
                          <a:ea typeface="微軟正黑體" pitchFamily="34" charset="-120"/>
                          <a:cs typeface="+mn-cs"/>
                        </a:rPr>
                        <a:t>18</a:t>
                      </a:r>
                      <a:r>
                        <a:rPr lang="zh-TW" altLang="en-US" sz="3000" b="0" i="0" kern="1200" dirty="0" smtClean="0">
                          <a:solidFill>
                            <a:schemeClr val="dk1"/>
                          </a:solidFill>
                          <a:effectLst/>
                          <a:latin typeface="微軟正黑體" pitchFamily="34" charset="-120"/>
                          <a:ea typeface="微軟正黑體" pitchFamily="34" charset="-120"/>
                          <a:cs typeface="+mn-cs"/>
                        </a:rPr>
                        <a:t>名成員的基礎上，伴隨著</a:t>
                      </a:r>
                      <a:r>
                        <a:rPr lang="en-US" altLang="zh-TW" sz="3000" b="0" i="0" kern="1200" dirty="0" smtClean="0">
                          <a:solidFill>
                            <a:schemeClr val="dk1"/>
                          </a:solidFill>
                          <a:effectLst/>
                          <a:latin typeface="微軟正黑體" pitchFamily="34" charset="-120"/>
                          <a:ea typeface="微軟正黑體" pitchFamily="34" charset="-120"/>
                          <a:cs typeface="+mn-cs"/>
                        </a:rPr>
                        <a:t>2019</a:t>
                      </a:r>
                      <a:r>
                        <a:rPr lang="zh-TW" altLang="en-US" sz="3000" b="0" i="0" kern="1200" dirty="0" smtClean="0">
                          <a:solidFill>
                            <a:schemeClr val="dk1"/>
                          </a:solidFill>
                          <a:effectLst/>
                          <a:latin typeface="微軟正黑體" pitchFamily="34" charset="-120"/>
                          <a:ea typeface="微軟正黑體" pitchFamily="34" charset="-120"/>
                          <a:cs typeface="+mn-cs"/>
                        </a:rPr>
                        <a:t>年</a:t>
                      </a:r>
                      <a:r>
                        <a:rPr lang="en-US" altLang="zh-TW" sz="3000" b="0" i="0" kern="1200" dirty="0" smtClean="0">
                          <a:solidFill>
                            <a:schemeClr val="dk1"/>
                          </a:solidFill>
                          <a:effectLst/>
                          <a:latin typeface="微軟正黑體" pitchFamily="34" charset="-120"/>
                          <a:ea typeface="微軟正黑體" pitchFamily="34" charset="-120"/>
                          <a:cs typeface="+mn-cs"/>
                        </a:rPr>
                        <a:t>NCT</a:t>
                      </a:r>
                      <a:r>
                        <a:rPr lang="zh-TW" altLang="en-US" sz="3000" b="0" i="0" kern="1200" dirty="0" smtClean="0">
                          <a:solidFill>
                            <a:schemeClr val="dk1"/>
                          </a:solidFill>
                          <a:effectLst/>
                          <a:latin typeface="微軟正黑體" pitchFamily="34" charset="-120"/>
                          <a:ea typeface="微軟正黑體" pitchFamily="34" charset="-120"/>
                          <a:cs typeface="+mn-cs"/>
                        </a:rPr>
                        <a:t>中國隊</a:t>
                      </a:r>
                      <a:r>
                        <a:rPr lang="en-US" altLang="zh-TW" sz="3000" b="0" i="0" kern="1200" dirty="0" err="1" smtClean="0">
                          <a:solidFill>
                            <a:schemeClr val="dk1"/>
                          </a:solidFill>
                          <a:effectLst/>
                          <a:latin typeface="微軟正黑體" pitchFamily="34" charset="-120"/>
                          <a:ea typeface="微軟正黑體" pitchFamily="34" charset="-120"/>
                          <a:cs typeface="+mn-cs"/>
                        </a:rPr>
                        <a:t>WayV</a:t>
                      </a:r>
                      <a:r>
                        <a:rPr lang="zh-TW" altLang="en-US" sz="3000" b="0" i="0" kern="1200" dirty="0" smtClean="0">
                          <a:solidFill>
                            <a:schemeClr val="dk1"/>
                          </a:solidFill>
                          <a:effectLst/>
                          <a:latin typeface="微軟正黑體" pitchFamily="34" charset="-120"/>
                          <a:ea typeface="微軟正黑體" pitchFamily="34" charset="-120"/>
                          <a:cs typeface="+mn-cs"/>
                        </a:rPr>
                        <a:t>（威神</a:t>
                      </a:r>
                      <a:r>
                        <a:rPr lang="en-US" altLang="zh-TW" sz="3000" b="0" i="0" kern="1200" dirty="0" smtClean="0">
                          <a:solidFill>
                            <a:schemeClr val="dk1"/>
                          </a:solidFill>
                          <a:effectLst/>
                          <a:latin typeface="微軟正黑體" pitchFamily="34" charset="-120"/>
                          <a:ea typeface="微軟正黑體" pitchFamily="34" charset="-120"/>
                          <a:cs typeface="+mn-cs"/>
                        </a:rPr>
                        <a:t>V</a:t>
                      </a:r>
                      <a:r>
                        <a:rPr lang="zh-TW" altLang="en-US" sz="3000" b="0" i="0" kern="1200" dirty="0" smtClean="0">
                          <a:solidFill>
                            <a:schemeClr val="dk1"/>
                          </a:solidFill>
                          <a:effectLst/>
                          <a:latin typeface="微軟正黑體" pitchFamily="34" charset="-120"/>
                          <a:ea typeface="微軟正黑體" pitchFamily="34" charset="-120"/>
                          <a:cs typeface="+mn-cs"/>
                        </a:rPr>
                        <a:t>）的出道，</a:t>
                      </a:r>
                      <a:r>
                        <a:rPr lang="en-US" altLang="zh-TW" sz="3000" b="0" i="0" kern="1200" dirty="0" smtClean="0">
                          <a:solidFill>
                            <a:schemeClr val="dk1"/>
                          </a:solidFill>
                          <a:effectLst/>
                          <a:latin typeface="微軟正黑體" pitchFamily="34" charset="-120"/>
                          <a:ea typeface="微軟正黑體" pitchFamily="34" charset="-120"/>
                          <a:cs typeface="+mn-cs"/>
                        </a:rPr>
                        <a:t>NCT</a:t>
                      </a:r>
                      <a:r>
                        <a:rPr lang="zh-TW" altLang="en-US" sz="3000" b="0" i="0" kern="1200" dirty="0" smtClean="0">
                          <a:solidFill>
                            <a:schemeClr val="dk1"/>
                          </a:solidFill>
                          <a:effectLst/>
                          <a:latin typeface="微軟正黑體" pitchFamily="34" charset="-120"/>
                          <a:ea typeface="微軟正黑體" pitchFamily="34" charset="-120"/>
                          <a:cs typeface="+mn-cs"/>
                        </a:rPr>
                        <a:t>大家庭再添</a:t>
                      </a:r>
                      <a:r>
                        <a:rPr lang="en-US" altLang="zh-TW" sz="3000" b="0" i="0" kern="1200" dirty="0" smtClean="0">
                          <a:solidFill>
                            <a:schemeClr val="dk1"/>
                          </a:solidFill>
                          <a:effectLst/>
                          <a:latin typeface="微軟正黑體" pitchFamily="34" charset="-120"/>
                          <a:ea typeface="微軟正黑體" pitchFamily="34" charset="-120"/>
                          <a:cs typeface="+mn-cs"/>
                        </a:rPr>
                        <a:t>3</a:t>
                      </a:r>
                      <a:r>
                        <a:rPr lang="zh-TW" altLang="en-US" sz="3000" b="0" i="0" kern="1200" dirty="0" smtClean="0">
                          <a:solidFill>
                            <a:schemeClr val="dk1"/>
                          </a:solidFill>
                          <a:effectLst/>
                          <a:latin typeface="微軟正黑體" pitchFamily="34" charset="-120"/>
                          <a:ea typeface="微軟正黑體" pitchFamily="34" charset="-120"/>
                          <a:cs typeface="+mn-cs"/>
                        </a:rPr>
                        <a:t>名</a:t>
                      </a:r>
                      <a:r>
                        <a:rPr lang="en-US" altLang="zh-TW" sz="3000" b="0" i="0" kern="1200" dirty="0" err="1" smtClean="0">
                          <a:solidFill>
                            <a:schemeClr val="dk1"/>
                          </a:solidFill>
                          <a:effectLst/>
                          <a:latin typeface="微軟正黑體" pitchFamily="34" charset="-120"/>
                          <a:ea typeface="微軟正黑體" pitchFamily="34" charset="-120"/>
                          <a:cs typeface="+mn-cs"/>
                        </a:rPr>
                        <a:t>SMRookies</a:t>
                      </a:r>
                      <a:r>
                        <a:rPr lang="zh-TW" altLang="en-US" sz="3000" b="0" i="0" kern="1200" dirty="0" smtClean="0">
                          <a:solidFill>
                            <a:schemeClr val="dk1"/>
                          </a:solidFill>
                          <a:effectLst/>
                          <a:latin typeface="微軟正黑體" pitchFamily="34" charset="-120"/>
                          <a:ea typeface="微軟正黑體" pitchFamily="34" charset="-120"/>
                          <a:cs typeface="+mn-cs"/>
                        </a:rPr>
                        <a:t>（</a:t>
                      </a:r>
                      <a:r>
                        <a:rPr lang="en-US" altLang="zh-TW" sz="3000" b="0" i="0" kern="1200" dirty="0" smtClean="0">
                          <a:solidFill>
                            <a:schemeClr val="dk1"/>
                          </a:solidFill>
                          <a:effectLst/>
                          <a:latin typeface="微軟正黑體" pitchFamily="34" charset="-120"/>
                          <a:ea typeface="微軟正黑體" pitchFamily="34" charset="-120"/>
                          <a:cs typeface="+mn-cs"/>
                        </a:rPr>
                        <a:t>SR18B</a:t>
                      </a:r>
                      <a:r>
                        <a:rPr lang="zh-TW" altLang="en-US" sz="3000" b="0" i="0" kern="1200" dirty="0" smtClean="0">
                          <a:solidFill>
                            <a:schemeClr val="dk1"/>
                          </a:solidFill>
                          <a:effectLst/>
                          <a:latin typeface="微軟正黑體" pitchFamily="34" charset="-120"/>
                          <a:ea typeface="微軟正黑體" pitchFamily="34" charset="-120"/>
                          <a:cs typeface="+mn-cs"/>
                        </a:rPr>
                        <a:t>）成員</a:t>
                      </a:r>
                      <a:r>
                        <a:rPr lang="en-US" altLang="zh-TW" sz="3000" b="0" i="0" kern="1200" dirty="0" err="1" smtClean="0">
                          <a:solidFill>
                            <a:schemeClr val="dk1"/>
                          </a:solidFill>
                          <a:effectLst/>
                          <a:latin typeface="微軟正黑體" pitchFamily="34" charset="-120"/>
                          <a:ea typeface="微軟正黑體" pitchFamily="34" charset="-120"/>
                          <a:cs typeface="+mn-cs"/>
                        </a:rPr>
                        <a:t>Hendery</a:t>
                      </a:r>
                      <a:r>
                        <a:rPr lang="zh-TW" altLang="en-US" sz="3000" b="0" i="0" kern="1200" dirty="0" smtClean="0">
                          <a:solidFill>
                            <a:schemeClr val="dk1"/>
                          </a:solidFill>
                          <a:effectLst/>
                          <a:latin typeface="微軟正黑體" pitchFamily="34" charset="-120"/>
                          <a:ea typeface="微軟正黑體" pitchFamily="34" charset="-120"/>
                          <a:cs typeface="+mn-cs"/>
                        </a:rPr>
                        <a:t>、揚揚、肖俊。如此一來國籍也就更多了，光是護照就足足有</a:t>
                      </a:r>
                      <a:r>
                        <a:rPr lang="en-US" altLang="zh-TW" sz="3000" b="0" i="0" kern="1200" dirty="0" smtClean="0">
                          <a:solidFill>
                            <a:schemeClr val="dk1"/>
                          </a:solidFill>
                          <a:effectLst/>
                          <a:latin typeface="微軟正黑體" pitchFamily="34" charset="-120"/>
                          <a:ea typeface="微軟正黑體" pitchFamily="34" charset="-120"/>
                          <a:cs typeface="+mn-cs"/>
                        </a:rPr>
                        <a:t>9</a:t>
                      </a:r>
                      <a:r>
                        <a:rPr lang="zh-TW" altLang="en-US" sz="3000" b="0" i="0" kern="1200" dirty="0" smtClean="0">
                          <a:solidFill>
                            <a:schemeClr val="dk1"/>
                          </a:solidFill>
                          <a:effectLst/>
                          <a:latin typeface="微軟正黑體" pitchFamily="34" charset="-120"/>
                          <a:ea typeface="微軟正黑體" pitchFamily="34" charset="-120"/>
                          <a:cs typeface="+mn-cs"/>
                        </a:rPr>
                        <a:t>種國籍！</a:t>
                      </a:r>
                    </a:p>
                  </a:txBody>
                  <a:tcPr/>
                </a:tc>
              </a:tr>
            </a:tbl>
          </a:graphicData>
        </a:graphic>
      </p:graphicFrame>
      <p:grpSp>
        <p:nvGrpSpPr>
          <p:cNvPr id="5" name="群組 17"/>
          <p:cNvGrpSpPr>
            <a:grpSpLocks/>
          </p:cNvGrpSpPr>
          <p:nvPr/>
        </p:nvGrpSpPr>
        <p:grpSpPr bwMode="auto">
          <a:xfrm>
            <a:off x="92075" y="57150"/>
            <a:ext cx="2251075" cy="1050925"/>
            <a:chOff x="0" y="0"/>
            <a:chExt cx="2251710" cy="1051560"/>
          </a:xfrm>
        </p:grpSpPr>
        <p:sp>
          <p:nvSpPr>
            <p:cNvPr id="6" name="框架 5"/>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生活實例</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38713292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en-US" altLang="zh-TW" dirty="0" smtClean="0">
              <a:sym typeface="Wingdings" pitchFamily="2" charset="2"/>
            </a:endParaRPr>
          </a:p>
          <a:p>
            <a:r>
              <a:rPr lang="en-US" altLang="zh-TW" dirty="0" smtClean="0">
                <a:sym typeface="Wingdings" pitchFamily="2" charset="2"/>
              </a:rPr>
              <a:t></a:t>
            </a:r>
            <a:r>
              <a:rPr lang="zh-TW" altLang="en-US" dirty="0" smtClean="0"/>
              <a:t>引進企業經營理念</a:t>
            </a:r>
            <a:endParaRPr lang="en-US" altLang="zh-TW" dirty="0" smtClean="0"/>
          </a:p>
          <a:p>
            <a:r>
              <a:rPr lang="zh-TW" altLang="en-US" dirty="0" smtClean="0">
                <a:hlinkClick r:id="rId2"/>
              </a:rPr>
              <a:t>新加坡小而有力 </a:t>
            </a:r>
            <a:r>
              <a:rPr lang="zh-TW" altLang="en-US" dirty="0" smtClean="0"/>
              <a:t>國家當企業經營－民視新聞</a:t>
            </a:r>
            <a:endParaRPr lang="en-US" altLang="zh-TW" dirty="0" smtClean="0">
              <a:sym typeface="Wingdings" pitchFamily="2" charset="2"/>
            </a:endParaRPr>
          </a:p>
          <a:p>
            <a:r>
              <a:rPr lang="en-US" altLang="zh-TW" dirty="0" smtClean="0">
                <a:sym typeface="Wingdings" pitchFamily="2" charset="2"/>
              </a:rPr>
              <a:t></a:t>
            </a:r>
            <a:r>
              <a:rPr lang="zh-TW" altLang="en-US" dirty="0" smtClean="0">
                <a:sym typeface="Wingdings" pitchFamily="2" charset="2"/>
              </a:rPr>
              <a:t>提出</a:t>
            </a:r>
            <a:r>
              <a:rPr lang="zh-TW" altLang="en-US" dirty="0" smtClean="0">
                <a:latin typeface="標楷體"/>
                <a:ea typeface="標楷體"/>
                <a:sym typeface="Wingdings" pitchFamily="2" charset="2"/>
              </a:rPr>
              <a:t>「民主治理」，用「治理」取代「統治」</a:t>
            </a:r>
            <a:endParaRPr lang="en-US" altLang="zh-TW" dirty="0" smtClean="0">
              <a:latin typeface="標楷體"/>
              <a:ea typeface="標楷體"/>
              <a:sym typeface="Wingdings" pitchFamily="2" charset="2"/>
            </a:endParaRPr>
          </a:p>
          <a:p>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5842992" cy="850106"/>
          </a:xfrm>
        </p:spPr>
        <p:txBody>
          <a:bodyPr>
            <a:normAutofit fontScale="90000"/>
          </a:bodyPr>
          <a:lstStyle/>
          <a:p>
            <a:r>
              <a:rPr lang="zh-TW" altLang="en-US" sz="3600" b="1" dirty="0" smtClean="0">
                <a:latin typeface="微軟正黑體" pitchFamily="34" charset="-120"/>
                <a:ea typeface="微軟正黑體" pitchFamily="34" charset="-120"/>
              </a:rPr>
              <a:t>二、民主</a:t>
            </a:r>
            <a:r>
              <a:rPr lang="zh-TW" altLang="en-US" sz="3600" b="1" dirty="0">
                <a:latin typeface="微軟正黑體" pitchFamily="34" charset="-120"/>
                <a:ea typeface="微軟正黑體" pitchFamily="34" charset="-120"/>
              </a:rPr>
              <a:t>治理的</a:t>
            </a:r>
            <a:r>
              <a:rPr lang="zh-TW" altLang="en-US" sz="3600" b="1" dirty="0" smtClean="0">
                <a:latin typeface="微軟正黑體" pitchFamily="34" charset="-120"/>
                <a:ea typeface="微軟正黑體" pitchFamily="34" charset="-120"/>
              </a:rPr>
              <a:t>意義與重要性</a:t>
            </a:r>
            <a:endParaRPr lang="zh-TW" altLang="en-US" sz="3600" b="1" dirty="0">
              <a:latin typeface="微軟正黑體" pitchFamily="34" charset="-120"/>
              <a:ea typeface="微軟正黑體" pitchFamily="34" charset="-120"/>
            </a:endParaRPr>
          </a:p>
        </p:txBody>
      </p:sp>
      <p:graphicFrame>
        <p:nvGraphicFramePr>
          <p:cNvPr id="4" name="資料庫圖表 3"/>
          <p:cNvGraphicFramePr/>
          <p:nvPr>
            <p:extLst>
              <p:ext uri="{D42A27DB-BD31-4B8C-83A1-F6EECF244321}">
                <p14:modId xmlns="" xmlns:p14="http://schemas.microsoft.com/office/powerpoint/2010/main" val="3257318385"/>
              </p:ext>
            </p:extLst>
          </p:nvPr>
        </p:nvGraphicFramePr>
        <p:xfrm>
          <a:off x="1524000" y="1397000"/>
          <a:ext cx="6096000" cy="1815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表格 4"/>
          <p:cNvGraphicFramePr>
            <a:graphicFrameLocks noGrp="1"/>
          </p:cNvGraphicFramePr>
          <p:nvPr>
            <p:extLst>
              <p:ext uri="{D42A27DB-BD31-4B8C-83A1-F6EECF244321}">
                <p14:modId xmlns="" xmlns:p14="http://schemas.microsoft.com/office/powerpoint/2010/main" val="1307544880"/>
              </p:ext>
            </p:extLst>
          </p:nvPr>
        </p:nvGraphicFramePr>
        <p:xfrm>
          <a:off x="467544" y="3766160"/>
          <a:ext cx="3024336" cy="1463040"/>
        </p:xfrm>
        <a:graphic>
          <a:graphicData uri="http://schemas.openxmlformats.org/drawingml/2006/table">
            <a:tbl>
              <a:tblPr firstRow="1" bandRow="1">
                <a:tableStyleId>{C083E6E3-FA7D-4D7B-A595-EF9225AFEA82}</a:tableStyleId>
              </a:tblPr>
              <a:tblGrid>
                <a:gridCol w="3024336"/>
              </a:tblGrid>
              <a:tr h="370840">
                <a:tc>
                  <a:txBody>
                    <a:bodyPr/>
                    <a:lstStyle/>
                    <a:p>
                      <a:pPr marL="457200" indent="-457200">
                        <a:lnSpc>
                          <a:spcPct val="150000"/>
                        </a:lnSpc>
                        <a:buFont typeface="Arial" pitchFamily="34" charset="0"/>
                        <a:buChar char="•"/>
                      </a:pPr>
                      <a:r>
                        <a:rPr lang="zh-TW" altLang="en-US" sz="3000" dirty="0" smtClean="0">
                          <a:latin typeface="微軟正黑體" pitchFamily="34" charset="-120"/>
                          <a:ea typeface="微軟正黑體" pitchFamily="34" charset="-120"/>
                        </a:rPr>
                        <a:t>多數的決</a:t>
                      </a:r>
                      <a:endParaRPr lang="en-US" altLang="zh-TW" sz="3000" dirty="0" smtClean="0">
                        <a:latin typeface="微軟正黑體" pitchFamily="34" charset="-120"/>
                        <a:ea typeface="微軟正黑體" pitchFamily="34" charset="-120"/>
                      </a:endParaRPr>
                    </a:p>
                    <a:p>
                      <a:pPr marL="457200" indent="-457200">
                        <a:lnSpc>
                          <a:spcPct val="150000"/>
                        </a:lnSpc>
                        <a:buFont typeface="Arial" pitchFamily="34" charset="0"/>
                        <a:buChar char="•"/>
                      </a:pPr>
                      <a:r>
                        <a:rPr lang="zh-TW" altLang="en-US" sz="3000" dirty="0" smtClean="0">
                          <a:latin typeface="微軟正黑體" pitchFamily="34" charset="-120"/>
                          <a:ea typeface="微軟正黑體" pitchFamily="34" charset="-120"/>
                        </a:rPr>
                        <a:t>強調由下而上</a:t>
                      </a:r>
                      <a:endParaRPr lang="zh-TW" altLang="en-US" sz="3000" dirty="0">
                        <a:latin typeface="微軟正黑體" pitchFamily="34" charset="-120"/>
                        <a:ea typeface="微軟正黑體" pitchFamily="34" charset="-120"/>
                      </a:endParaRPr>
                    </a:p>
                  </a:txBody>
                  <a:tcPr/>
                </a:tc>
              </a:tr>
            </a:tbl>
          </a:graphicData>
        </a:graphic>
      </p:graphicFrame>
      <p:graphicFrame>
        <p:nvGraphicFramePr>
          <p:cNvPr id="6" name="表格 5"/>
          <p:cNvGraphicFramePr>
            <a:graphicFrameLocks noGrp="1"/>
          </p:cNvGraphicFramePr>
          <p:nvPr>
            <p:extLst>
              <p:ext uri="{D42A27DB-BD31-4B8C-83A1-F6EECF244321}">
                <p14:modId xmlns="" xmlns:p14="http://schemas.microsoft.com/office/powerpoint/2010/main" val="3043634997"/>
              </p:ext>
            </p:extLst>
          </p:nvPr>
        </p:nvGraphicFramePr>
        <p:xfrm>
          <a:off x="4355976" y="3789040"/>
          <a:ext cx="4288944" cy="2148840"/>
        </p:xfrm>
        <a:graphic>
          <a:graphicData uri="http://schemas.openxmlformats.org/drawingml/2006/table">
            <a:tbl>
              <a:tblPr firstRow="1" bandRow="1">
                <a:tableStyleId>{5FD0F851-EC5A-4D38-B0AD-8093EC10F338}</a:tableStyleId>
              </a:tblPr>
              <a:tblGrid>
                <a:gridCol w="4288944"/>
              </a:tblGrid>
              <a:tr h="370840">
                <a:tc>
                  <a:txBody>
                    <a:bodyPr/>
                    <a:lstStyle/>
                    <a:p>
                      <a:pPr>
                        <a:lnSpc>
                          <a:spcPct val="150000"/>
                        </a:lnSpc>
                      </a:pPr>
                      <a:r>
                        <a:rPr lang="zh-TW" altLang="en-US" sz="3000" dirty="0" smtClean="0">
                          <a:latin typeface="微軟正黑體" pitchFamily="34" charset="-120"/>
                          <a:ea typeface="微軟正黑體" pitchFamily="34" charset="-120"/>
                        </a:rPr>
                        <a:t>政府部門與非政府部門共同處理公共事務而謀求公共利 益的過程</a:t>
                      </a:r>
                      <a:endParaRPr lang="zh-TW" altLang="en-US" sz="3000" dirty="0">
                        <a:latin typeface="微軟正黑體" pitchFamily="34" charset="-120"/>
                        <a:ea typeface="微軟正黑體" pitchFamily="34" charset="-120"/>
                      </a:endParaRPr>
                    </a:p>
                  </a:txBody>
                  <a:tcPr/>
                </a:tc>
              </a:tr>
            </a:tbl>
          </a:graphicData>
        </a:graphic>
      </p:graphicFrame>
      <p:cxnSp>
        <p:nvCxnSpPr>
          <p:cNvPr id="8" name="直線單箭頭接點 7"/>
          <p:cNvCxnSpPr/>
          <p:nvPr/>
        </p:nvCxnSpPr>
        <p:spPr>
          <a:xfrm flipH="1">
            <a:off x="1475656" y="2708920"/>
            <a:ext cx="576064" cy="9361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 name="直線單箭頭接點 8"/>
          <p:cNvCxnSpPr/>
          <p:nvPr/>
        </p:nvCxnSpPr>
        <p:spPr>
          <a:xfrm>
            <a:off x="4788024" y="2780928"/>
            <a:ext cx="533276" cy="87667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nvGrpSpPr>
          <p:cNvPr id="10" name="群組 21"/>
          <p:cNvGrpSpPr>
            <a:grpSpLocks/>
          </p:cNvGrpSpPr>
          <p:nvPr/>
        </p:nvGrpSpPr>
        <p:grpSpPr bwMode="auto">
          <a:xfrm>
            <a:off x="0" y="497235"/>
            <a:ext cx="6702425" cy="771525"/>
            <a:chOff x="0" y="642314"/>
            <a:chExt cx="6701742" cy="772734"/>
          </a:xfrm>
        </p:grpSpPr>
        <p:grpSp>
          <p:nvGrpSpPr>
            <p:cNvPr id="11" name="群組 11"/>
            <p:cNvGrpSpPr>
              <a:grpSpLocks/>
            </p:cNvGrpSpPr>
            <p:nvPr/>
          </p:nvGrpSpPr>
          <p:grpSpPr bwMode="auto">
            <a:xfrm>
              <a:off x="0" y="642314"/>
              <a:ext cx="533413" cy="772734"/>
              <a:chOff x="0" y="1313645"/>
              <a:chExt cx="533413" cy="772734"/>
            </a:xfrm>
          </p:grpSpPr>
          <p:cxnSp>
            <p:nvCxnSpPr>
              <p:cNvPr id="13" name="直線接點 12"/>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2" name="直線接點 11"/>
            <p:cNvCxnSpPr/>
            <p:nvPr/>
          </p:nvCxnSpPr>
          <p:spPr>
            <a:xfrm flipV="1">
              <a:off x="531759" y="1389608"/>
              <a:ext cx="6169983" cy="11129"/>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0602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742950" indent="-742950" algn="l">
              <a:buFont typeface="Arial" pitchFamily="34" charset="0"/>
              <a:buChar char="•"/>
            </a:pPr>
            <a:r>
              <a:rPr lang="zh-TW" altLang="en-US" sz="3600" b="1" dirty="0">
                <a:latin typeface="微軟正黑體" pitchFamily="34" charset="-120"/>
                <a:ea typeface="微軟正黑體" pitchFamily="34" charset="-120"/>
              </a:rPr>
              <a:t>民主治理</a:t>
            </a:r>
            <a:r>
              <a:rPr lang="zh-TW" altLang="en-US" sz="3600" b="1" dirty="0" smtClean="0">
                <a:latin typeface="微軟正黑體" pitchFamily="34" charset="-120"/>
                <a:ea typeface="微軟正黑體" pitchFamily="34" charset="-120"/>
              </a:rPr>
              <a:t>的重要性 </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2480916002"/>
              </p:ext>
            </p:extLst>
          </p:nvPr>
        </p:nvGraphicFramePr>
        <p:xfrm>
          <a:off x="1319808" y="1397000"/>
          <a:ext cx="6504384" cy="1554480"/>
        </p:xfrm>
        <a:graphic>
          <a:graphicData uri="http://schemas.openxmlformats.org/drawingml/2006/table">
            <a:tbl>
              <a:tblPr firstRow="1" bandRow="1">
                <a:tableStyleId>{7DF18680-E054-41AD-8BC1-D1AEF772440D}</a:tableStyleId>
              </a:tblPr>
              <a:tblGrid>
                <a:gridCol w="6504384"/>
              </a:tblGrid>
              <a:tr h="370840">
                <a:tc>
                  <a:txBody>
                    <a:bodyPr/>
                    <a:lstStyle/>
                    <a:p>
                      <a:pPr>
                        <a:lnSpc>
                          <a:spcPct val="150000"/>
                        </a:lnSpc>
                      </a:pPr>
                      <a:r>
                        <a:rPr lang="zh-TW" altLang="en-US" sz="3000" dirty="0" smtClean="0">
                          <a:latin typeface="微軟正黑體" pitchFamily="34" charset="-120"/>
                          <a:ea typeface="微軟正黑體" pitchFamily="34" charset="-120"/>
                        </a:rPr>
                        <a:t>公私協力 的方式，來提高政策效率</a:t>
                      </a:r>
                      <a:endParaRPr lang="zh-TW" altLang="en-US" sz="3000" dirty="0">
                        <a:latin typeface="微軟正黑體" pitchFamily="34" charset="-120"/>
                        <a:ea typeface="微軟正黑體" pitchFamily="34" charset="-120"/>
                      </a:endParaRPr>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積極建立公民參與的管道與機會</a:t>
                      </a:r>
                      <a:endParaRPr lang="en-US" altLang="zh-TW" sz="3000" dirty="0" smtClean="0">
                        <a:latin typeface="微軟正黑體" pitchFamily="34" charset="-120"/>
                        <a:ea typeface="微軟正黑體" pitchFamily="34" charset="-120"/>
                      </a:endParaRPr>
                    </a:p>
                  </a:txBody>
                  <a:tcPr/>
                </a:tc>
              </a:tr>
            </a:tbl>
          </a:graphicData>
        </a:graphic>
      </p:graphicFrame>
      <p:sp>
        <p:nvSpPr>
          <p:cNvPr id="5" name="向下箭號 4"/>
          <p:cNvSpPr/>
          <p:nvPr/>
        </p:nvSpPr>
        <p:spPr>
          <a:xfrm>
            <a:off x="4319972" y="2924944"/>
            <a:ext cx="504056" cy="64807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 xmlns:p14="http://schemas.microsoft.com/office/powerpoint/2010/main" val="194740904"/>
              </p:ext>
            </p:extLst>
          </p:nvPr>
        </p:nvGraphicFramePr>
        <p:xfrm>
          <a:off x="2015716" y="3698724"/>
          <a:ext cx="5112568" cy="1554480"/>
        </p:xfrm>
        <a:graphic>
          <a:graphicData uri="http://schemas.openxmlformats.org/drawingml/2006/table">
            <a:tbl>
              <a:tblPr firstRow="1" bandRow="1">
                <a:tableStyleId>{93296810-A885-4BE3-A3E7-6D5BEEA58F35}</a:tableStyleId>
              </a:tblPr>
              <a:tblGrid>
                <a:gridCol w="5112568"/>
              </a:tblGrid>
              <a:tr h="370840">
                <a:tc>
                  <a:txBody>
                    <a:bodyPr/>
                    <a:lstStyle/>
                    <a:p>
                      <a:pPr>
                        <a:lnSpc>
                          <a:spcPct val="150000"/>
                        </a:lnSpc>
                      </a:pPr>
                      <a:r>
                        <a:rPr lang="zh-TW" altLang="en-US" sz="3000" dirty="0" smtClean="0">
                          <a:latin typeface="微軟正黑體" pitchFamily="34" charset="-120"/>
                          <a:ea typeface="微軟正黑體" pitchFamily="34" charset="-120"/>
                        </a:rPr>
                        <a:t>貼近多數民眾的需求與期待</a:t>
                      </a:r>
                      <a:endParaRPr lang="zh-TW" altLang="en-US" sz="3000" dirty="0">
                        <a:latin typeface="微軟正黑體" pitchFamily="34" charset="-120"/>
                        <a:ea typeface="微軟正黑體" pitchFamily="34" charset="-120"/>
                      </a:endParaRPr>
                    </a:p>
                  </a:txBody>
                  <a:tcPr/>
                </a:tc>
              </a:tr>
              <a:tr h="370840">
                <a:tc>
                  <a:txBody>
                    <a:bodyPr/>
                    <a:lstStyle/>
                    <a:p>
                      <a:pPr>
                        <a:lnSpc>
                          <a:spcPct val="150000"/>
                        </a:lnSpc>
                      </a:pPr>
                      <a:r>
                        <a:rPr lang="zh-TW" altLang="en-US" sz="3000" dirty="0" smtClean="0">
                          <a:latin typeface="微軟正黑體" pitchFamily="34" charset="-120"/>
                          <a:ea typeface="微軟正黑體" pitchFamily="34" charset="-120"/>
                        </a:rPr>
                        <a:t>提升政府統治的正當性</a:t>
                      </a:r>
                      <a:endParaRPr lang="zh-TW" altLang="en-US" sz="30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398264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706090"/>
          </a:xfrm>
        </p:spPr>
        <p:txBody>
          <a:bodyPr>
            <a:normAutofit/>
          </a:bodyPr>
          <a:lstStyle/>
          <a:p>
            <a:pPr marL="742950" indent="-742950" algn="l">
              <a:buFont typeface="Arial" pitchFamily="34" charset="0"/>
              <a:buChar char="•"/>
            </a:pPr>
            <a:r>
              <a:rPr lang="zh-TW" altLang="en-US" sz="3200" b="1" dirty="0" smtClean="0">
                <a:latin typeface="微軟正黑體" pitchFamily="34" charset="-120"/>
                <a:ea typeface="微軟正黑體" pitchFamily="34" charset="-120"/>
              </a:rPr>
              <a:t>公私協力部門</a:t>
            </a:r>
            <a:endParaRPr lang="zh-TW" altLang="en-US" sz="3200" b="1" dirty="0">
              <a:latin typeface="微軟正黑體" pitchFamily="34" charset="-120"/>
              <a:ea typeface="微軟正黑體" pitchFamily="34" charset="-120"/>
            </a:endParaRPr>
          </a:p>
        </p:txBody>
      </p:sp>
      <p:graphicFrame>
        <p:nvGraphicFramePr>
          <p:cNvPr id="5" name="表格 4"/>
          <p:cNvGraphicFramePr>
            <a:graphicFrameLocks noGrp="1"/>
          </p:cNvGraphicFramePr>
          <p:nvPr>
            <p:extLst>
              <p:ext uri="{D42A27DB-BD31-4B8C-83A1-F6EECF244321}">
                <p14:modId xmlns="" xmlns:p14="http://schemas.microsoft.com/office/powerpoint/2010/main" val="3996235982"/>
              </p:ext>
            </p:extLst>
          </p:nvPr>
        </p:nvGraphicFramePr>
        <p:xfrm>
          <a:off x="323528" y="1038944"/>
          <a:ext cx="8568952" cy="5059680"/>
        </p:xfrm>
        <a:graphic>
          <a:graphicData uri="http://schemas.openxmlformats.org/drawingml/2006/table">
            <a:tbl>
              <a:tblPr firstRow="1" bandRow="1">
                <a:tableStyleId>{8799B23B-EC83-4686-B30A-512413B5E67A}</a:tableStyleId>
              </a:tblPr>
              <a:tblGrid>
                <a:gridCol w="864096"/>
                <a:gridCol w="2593551"/>
                <a:gridCol w="2230985"/>
                <a:gridCol w="2880320"/>
              </a:tblGrid>
              <a:tr h="370840">
                <a:tc>
                  <a:txBody>
                    <a:bodyPr/>
                    <a:lstStyle/>
                    <a:p>
                      <a:pPr algn="ctr"/>
                      <a:endParaRPr lang="zh-TW" altLang="en-US" sz="2800" dirty="0">
                        <a:latin typeface="微軟正黑體" pitchFamily="34" charset="-120"/>
                        <a:ea typeface="微軟正黑體" pitchFamily="34" charset="-120"/>
                      </a:endParaRPr>
                    </a:p>
                  </a:txBody>
                  <a:tcPr anchor="ctr"/>
                </a:tc>
                <a:tc>
                  <a:txBody>
                    <a:bodyPr/>
                    <a:lstStyle/>
                    <a:p>
                      <a:pPr algn="ctr"/>
                      <a:r>
                        <a:rPr lang="zh-TW" altLang="en-US" sz="2800" dirty="0" smtClean="0">
                          <a:latin typeface="微軟正黑體" pitchFamily="34" charset="-120"/>
                          <a:ea typeface="微軟正黑體" pitchFamily="34" charset="-120"/>
                        </a:rPr>
                        <a:t>第一部門 </a:t>
                      </a:r>
                      <a:endParaRPr lang="zh-TW" altLang="en-US" sz="2800" dirty="0">
                        <a:latin typeface="微軟正黑體" pitchFamily="34" charset="-120"/>
                        <a:ea typeface="微軟正黑體" pitchFamily="34" charset="-120"/>
                      </a:endParaRPr>
                    </a:p>
                  </a:txBody>
                  <a:tcPr/>
                </a:tc>
                <a:tc>
                  <a:txBody>
                    <a:bodyPr/>
                    <a:lstStyle/>
                    <a:p>
                      <a:pPr algn="ctr"/>
                      <a:r>
                        <a:rPr lang="zh-TW" altLang="en-US" sz="2800" dirty="0" smtClean="0">
                          <a:latin typeface="微軟正黑體" pitchFamily="34" charset="-120"/>
                          <a:ea typeface="微軟正黑體" pitchFamily="34" charset="-120"/>
                        </a:rPr>
                        <a:t>第二部門 </a:t>
                      </a:r>
                      <a:endParaRPr lang="zh-TW" altLang="en-US" sz="2800" dirty="0">
                        <a:latin typeface="微軟正黑體" pitchFamily="34" charset="-120"/>
                        <a:ea typeface="微軟正黑體" pitchFamily="34" charset="-120"/>
                      </a:endParaRPr>
                    </a:p>
                  </a:txBody>
                  <a:tcPr/>
                </a:tc>
                <a:tc>
                  <a:txBody>
                    <a:bodyPr/>
                    <a:lstStyle/>
                    <a:p>
                      <a:pPr algn="ctr"/>
                      <a:r>
                        <a:rPr lang="zh-TW" altLang="en-US" sz="2800" dirty="0" smtClean="0">
                          <a:latin typeface="微軟正黑體" pitchFamily="34" charset="-120"/>
                          <a:ea typeface="微軟正黑體" pitchFamily="34" charset="-120"/>
                        </a:rPr>
                        <a:t>第三部門 </a:t>
                      </a:r>
                      <a:endParaRPr lang="zh-TW" altLang="en-US" sz="2800" dirty="0">
                        <a:latin typeface="微軟正黑體" pitchFamily="34" charset="-120"/>
                        <a:ea typeface="微軟正黑體" pitchFamily="34" charset="-120"/>
                      </a:endParaRPr>
                    </a:p>
                  </a:txBody>
                  <a:tcPr/>
                </a:tc>
              </a:tr>
              <a:tr h="370840">
                <a:tc>
                  <a:txBody>
                    <a:bodyPr/>
                    <a:lstStyle/>
                    <a:p>
                      <a:pPr algn="ctr"/>
                      <a:r>
                        <a:rPr lang="zh-TW" altLang="en-US" sz="2800" dirty="0" smtClean="0">
                          <a:latin typeface="微軟正黑體" pitchFamily="34" charset="-120"/>
                          <a:ea typeface="微軟正黑體" pitchFamily="34" charset="-120"/>
                        </a:rPr>
                        <a:t>別稱</a:t>
                      </a:r>
                      <a:endParaRPr lang="zh-TW" altLang="en-US" sz="2800" dirty="0">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itchFamily="34" charset="-120"/>
                          <a:ea typeface="微軟正黑體" pitchFamily="34" charset="-120"/>
                        </a:rPr>
                        <a:t>國家、政府、</a:t>
                      </a:r>
                    </a:p>
                    <a:p>
                      <a:r>
                        <a:rPr lang="zh-TW" altLang="en-US" sz="2800" dirty="0" smtClean="0">
                          <a:latin typeface="微軟正黑體" pitchFamily="34" charset="-120"/>
                          <a:ea typeface="微軟正黑體" pitchFamily="34" charset="-120"/>
                        </a:rPr>
                        <a:t>公部門 </a:t>
                      </a:r>
                      <a:endParaRPr lang="zh-TW" altLang="en-US" sz="2800" dirty="0">
                        <a:latin typeface="微軟正黑體" pitchFamily="34" charset="-120"/>
                        <a:ea typeface="微軟正黑體" pitchFamily="34" charset="-120"/>
                      </a:endParaRPr>
                    </a:p>
                  </a:txBody>
                  <a:tcPr/>
                </a:tc>
                <a:tc>
                  <a:txBody>
                    <a:bodyPr/>
                    <a:lstStyle/>
                    <a:p>
                      <a:r>
                        <a:rPr lang="zh-TW" altLang="en-US" sz="2800" dirty="0" smtClean="0">
                          <a:latin typeface="微軟正黑體" pitchFamily="34" charset="-120"/>
                          <a:ea typeface="微軟正黑體" pitchFamily="34" charset="-120"/>
                        </a:rPr>
                        <a:t>企業、市場、私部門</a:t>
                      </a:r>
                      <a:endParaRPr lang="zh-TW" altLang="en-US" sz="2800" dirty="0">
                        <a:latin typeface="微軟正黑體" pitchFamily="34" charset="-120"/>
                        <a:ea typeface="微軟正黑體" pitchFamily="34" charset="-120"/>
                      </a:endParaRPr>
                    </a:p>
                  </a:txBody>
                  <a:tcPr/>
                </a:tc>
                <a:tc>
                  <a:txBody>
                    <a:bodyPr/>
                    <a:lstStyle/>
                    <a:p>
                      <a:r>
                        <a:rPr lang="zh-TW" altLang="en-US" sz="2800" dirty="0" smtClean="0">
                          <a:latin typeface="微軟正黑體" pitchFamily="34" charset="-120"/>
                          <a:ea typeface="微軟正黑體" pitchFamily="34" charset="-120"/>
                        </a:rPr>
                        <a:t>公民社會、民間團體、 非營利組織、非政府組織</a:t>
                      </a:r>
                      <a:endParaRPr lang="zh-TW" altLang="en-US" sz="2800" dirty="0">
                        <a:latin typeface="微軟正黑體" pitchFamily="34" charset="-120"/>
                        <a:ea typeface="微軟正黑體" pitchFamily="34" charset="-120"/>
                      </a:endParaRPr>
                    </a:p>
                  </a:txBody>
                  <a:tcPr/>
                </a:tc>
              </a:tr>
              <a:tr h="370840">
                <a:tc>
                  <a:txBody>
                    <a:bodyPr/>
                    <a:lstStyle/>
                    <a:p>
                      <a:pPr algn="ctr"/>
                      <a:r>
                        <a:rPr lang="zh-TW" altLang="en-US" sz="2800" dirty="0" smtClean="0">
                          <a:latin typeface="微軟正黑體" pitchFamily="34" charset="-120"/>
                          <a:ea typeface="微軟正黑體" pitchFamily="34" charset="-120"/>
                        </a:rPr>
                        <a:t>特性</a:t>
                      </a:r>
                      <a:endParaRPr lang="zh-TW" altLang="en-US" sz="2800" dirty="0">
                        <a:latin typeface="微軟正黑體" pitchFamily="34" charset="-120"/>
                        <a:ea typeface="微軟正黑體" pitchFamily="34" charset="-120"/>
                      </a:endParaRPr>
                    </a:p>
                  </a:txBody>
                  <a:tcPr anchor="ctr"/>
                </a:tc>
                <a:tc>
                  <a:txBody>
                    <a:bodyPr/>
                    <a:lstStyle/>
                    <a:p>
                      <a:r>
                        <a:rPr lang="zh-TW" altLang="en-US" sz="2800" dirty="0" smtClean="0">
                          <a:latin typeface="微軟正黑體" pitchFamily="34" charset="-120"/>
                          <a:ea typeface="微軟正黑體" pitchFamily="34" charset="-120"/>
                        </a:rPr>
                        <a:t>著重公共性，不以利潤 為考量</a:t>
                      </a:r>
                      <a:endParaRPr lang="zh-TW" altLang="en-US" sz="2800" dirty="0">
                        <a:latin typeface="微軟正黑體" pitchFamily="34" charset="-120"/>
                        <a:ea typeface="微軟正黑體" pitchFamily="34" charset="-120"/>
                      </a:endParaRPr>
                    </a:p>
                  </a:txBody>
                  <a:tcPr/>
                </a:tc>
                <a:tc>
                  <a:txBody>
                    <a:bodyPr/>
                    <a:lstStyle/>
                    <a:p>
                      <a:r>
                        <a:rPr lang="zh-TW" altLang="en-US" sz="2800" dirty="0" smtClean="0">
                          <a:latin typeface="微軟正黑體" pitchFamily="34" charset="-120"/>
                          <a:ea typeface="微軟正黑體" pitchFamily="34" charset="-120"/>
                        </a:rPr>
                        <a:t>強調競爭，考量利潤</a:t>
                      </a:r>
                      <a:endParaRPr lang="zh-TW" altLang="en-US" sz="2800" dirty="0">
                        <a:latin typeface="微軟正黑體" pitchFamily="34" charset="-120"/>
                        <a:ea typeface="微軟正黑體" pitchFamily="34" charset="-120"/>
                      </a:endParaRPr>
                    </a:p>
                  </a:txBody>
                  <a:tcPr/>
                </a:tc>
                <a:tc>
                  <a:txBody>
                    <a:bodyPr/>
                    <a:lstStyle/>
                    <a:p>
                      <a:r>
                        <a:rPr lang="zh-TW" altLang="en-US" sz="2800" dirty="0" smtClean="0">
                          <a:latin typeface="微軟正黑體" pitchFamily="34" charset="-120"/>
                          <a:ea typeface="微軟正黑體" pitchFamily="34" charset="-120"/>
                        </a:rPr>
                        <a:t>出於志願參加，無關利潤</a:t>
                      </a:r>
                      <a:endParaRPr lang="zh-TW" altLang="en-US" sz="2800" dirty="0">
                        <a:latin typeface="微軟正黑體" pitchFamily="34" charset="-120"/>
                        <a:ea typeface="微軟正黑體" pitchFamily="34" charset="-120"/>
                      </a:endParaRPr>
                    </a:p>
                  </a:txBody>
                  <a:tcPr/>
                </a:tc>
              </a:tr>
              <a:tr h="370840">
                <a:tc>
                  <a:txBody>
                    <a:bodyPr/>
                    <a:lstStyle/>
                    <a:p>
                      <a:pPr algn="ctr"/>
                      <a:r>
                        <a:rPr lang="zh-TW" altLang="en-US" sz="2800" dirty="0" smtClean="0">
                          <a:latin typeface="微軟正黑體" pitchFamily="34" charset="-120"/>
                          <a:ea typeface="微軟正黑體" pitchFamily="34" charset="-120"/>
                        </a:rPr>
                        <a:t>例子 </a:t>
                      </a:r>
                      <a:endParaRPr lang="zh-TW" altLang="en-US" sz="2800" dirty="0">
                        <a:latin typeface="微軟正黑體" pitchFamily="34" charset="-120"/>
                        <a:ea typeface="微軟正黑體" pitchFamily="34" charset="-120"/>
                      </a:endParaRPr>
                    </a:p>
                  </a:txBody>
                  <a:tcPr anchor="ctr"/>
                </a:tc>
                <a:tc>
                  <a:txBody>
                    <a:bodyPr/>
                    <a:lstStyle/>
                    <a:p>
                      <a:r>
                        <a:rPr lang="zh-TW" altLang="en-US" sz="2800" dirty="0" smtClean="0">
                          <a:latin typeface="微軟正黑體" pitchFamily="34" charset="-120"/>
                          <a:ea typeface="微軟正黑體" pitchFamily="34" charset="-120"/>
                        </a:rPr>
                        <a:t>政府興建公共設施、提供水 電事業、提供國民義務教育 </a:t>
                      </a:r>
                      <a:endParaRPr lang="zh-TW" altLang="en-US" sz="2800" dirty="0">
                        <a:latin typeface="微軟正黑體" pitchFamily="34" charset="-120"/>
                        <a:ea typeface="微軟正黑體" pitchFamily="34" charset="-120"/>
                      </a:endParaRPr>
                    </a:p>
                  </a:txBody>
                  <a:tcPr/>
                </a:tc>
                <a:tc>
                  <a:txBody>
                    <a:bodyPr/>
                    <a:lstStyle/>
                    <a:p>
                      <a:r>
                        <a:rPr lang="zh-TW" altLang="en-US" sz="2800" dirty="0" smtClean="0">
                          <a:latin typeface="微軟正黑體" pitchFamily="34" charset="-120"/>
                          <a:ea typeface="微軟正黑體" pitchFamily="34" charset="-120"/>
                        </a:rPr>
                        <a:t>裕隆汽車提供就業機會同時創造企業利潤 </a:t>
                      </a:r>
                      <a:endParaRPr lang="zh-TW" altLang="en-US" sz="2800"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itchFamily="34" charset="-120"/>
                          <a:ea typeface="微軟正黑體" pitchFamily="34" charset="-120"/>
                        </a:rPr>
                        <a:t>董氏基金會推動菸害防制法</a:t>
                      </a:r>
                    </a:p>
                    <a:p>
                      <a:endParaRPr lang="zh-TW" altLang="en-US" sz="28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15159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4187746781"/>
              </p:ext>
            </p:extLst>
          </p:nvPr>
        </p:nvGraphicFramePr>
        <p:xfrm>
          <a:off x="683568" y="188640"/>
          <a:ext cx="7920880" cy="701040"/>
        </p:xfrm>
        <a:graphic>
          <a:graphicData uri="http://schemas.openxmlformats.org/drawingml/2006/table">
            <a:tbl>
              <a:tblPr firstRow="1" bandRow="1">
                <a:tableStyleId>{5C22544A-7EE6-4342-B048-85BDC9FD1C3A}</a:tableStyleId>
              </a:tblPr>
              <a:tblGrid>
                <a:gridCol w="79208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4000" dirty="0" smtClean="0">
                          <a:latin typeface="微軟正黑體" pitchFamily="34" charset="-120"/>
                          <a:ea typeface="微軟正黑體" pitchFamily="34" charset="-120"/>
                        </a:rPr>
                        <a:t>2018</a:t>
                      </a:r>
                      <a:r>
                        <a:rPr lang="zh-TW" altLang="en-US" sz="4000" dirty="0" smtClean="0">
                          <a:latin typeface="微軟正黑體" pitchFamily="34" charset="-120"/>
                          <a:ea typeface="微軟正黑體" pitchFamily="34" charset="-120"/>
                        </a:rPr>
                        <a:t>公投結果</a:t>
                      </a:r>
                    </a:p>
                  </a:txBody>
                  <a:tcPr/>
                </a:tc>
              </a:tr>
            </a:tbl>
          </a:graphicData>
        </a:graphic>
      </p:graphicFrame>
      <p:graphicFrame>
        <p:nvGraphicFramePr>
          <p:cNvPr id="6" name="表格 5"/>
          <p:cNvGraphicFramePr>
            <a:graphicFrameLocks noGrp="1"/>
          </p:cNvGraphicFramePr>
          <p:nvPr>
            <p:extLst>
              <p:ext uri="{D42A27DB-BD31-4B8C-83A1-F6EECF244321}">
                <p14:modId xmlns="" xmlns:p14="http://schemas.microsoft.com/office/powerpoint/2010/main" val="2985787842"/>
              </p:ext>
            </p:extLst>
          </p:nvPr>
        </p:nvGraphicFramePr>
        <p:xfrm>
          <a:off x="683568" y="908720"/>
          <a:ext cx="7920879" cy="5699760"/>
        </p:xfrm>
        <a:graphic>
          <a:graphicData uri="http://schemas.openxmlformats.org/drawingml/2006/table">
            <a:tbl>
              <a:tblPr firstRow="1" bandRow="1">
                <a:tableStyleId>{7DF18680-E054-41AD-8BC1-D1AEF772440D}</a:tableStyleId>
              </a:tblPr>
              <a:tblGrid>
                <a:gridCol w="2880320"/>
                <a:gridCol w="3312368"/>
                <a:gridCol w="1728191"/>
              </a:tblGrid>
              <a:tr h="370840">
                <a:tc>
                  <a:txBody>
                    <a:bodyPr/>
                    <a:lstStyle/>
                    <a:p>
                      <a:pPr algn="ctr"/>
                      <a:r>
                        <a:rPr lang="zh-TW" altLang="en-US" sz="2800" dirty="0" smtClean="0">
                          <a:latin typeface="微軟正黑體" pitchFamily="34" charset="-120"/>
                          <a:ea typeface="微軟正黑體" pitchFamily="34" charset="-120"/>
                        </a:rPr>
                        <a:t>提案單位</a:t>
                      </a:r>
                      <a:endParaRPr lang="zh-TW" altLang="en-US" sz="2800" dirty="0">
                        <a:latin typeface="微軟正黑體" pitchFamily="34" charset="-120"/>
                        <a:ea typeface="微軟正黑體" pitchFamily="34" charset="-120"/>
                      </a:endParaRPr>
                    </a:p>
                  </a:txBody>
                  <a:tcPr/>
                </a:tc>
                <a:tc>
                  <a:txBody>
                    <a:bodyPr/>
                    <a:lstStyle/>
                    <a:p>
                      <a:pPr algn="ctr"/>
                      <a:r>
                        <a:rPr lang="zh-TW" altLang="en-US" sz="2800" dirty="0" smtClean="0">
                          <a:latin typeface="微軟正黑體" pitchFamily="34" charset="-120"/>
                          <a:ea typeface="微軟正黑體" pitchFamily="34" charset="-120"/>
                        </a:rPr>
                        <a:t>題目</a:t>
                      </a:r>
                      <a:endParaRPr lang="zh-TW" altLang="en-US" sz="2800" dirty="0">
                        <a:latin typeface="微軟正黑體" pitchFamily="34" charset="-120"/>
                        <a:ea typeface="微軟正黑體" pitchFamily="34" charset="-120"/>
                      </a:endParaRPr>
                    </a:p>
                  </a:txBody>
                  <a:tcPr/>
                </a:tc>
                <a:tc>
                  <a:txBody>
                    <a:bodyPr/>
                    <a:lstStyle/>
                    <a:p>
                      <a:pPr algn="ctr"/>
                      <a:r>
                        <a:rPr lang="zh-TW" altLang="en-US" sz="2800" dirty="0" smtClean="0">
                          <a:latin typeface="微軟正黑體" pitchFamily="34" charset="-120"/>
                          <a:ea typeface="微軟正黑體" pitchFamily="34" charset="-120"/>
                        </a:rPr>
                        <a:t>是否通過</a:t>
                      </a:r>
                      <a:endParaRPr lang="zh-TW" altLang="en-US" sz="2800" dirty="0">
                        <a:latin typeface="微軟正黑體" pitchFamily="34" charset="-120"/>
                        <a:ea typeface="微軟正黑體" pitchFamily="34" charset="-120"/>
                      </a:endParaRPr>
                    </a:p>
                  </a:txBody>
                  <a:tcPr/>
                </a:tc>
              </a:tr>
              <a:tr h="370840">
                <a:tc rowSpan="3">
                  <a:txBody>
                    <a:bodyPr/>
                    <a:lstStyle/>
                    <a:p>
                      <a:pPr algn="l"/>
                      <a:r>
                        <a:rPr lang="zh-TW" altLang="en-US" sz="2800" dirty="0" smtClean="0">
                          <a:latin typeface="微軟正黑體" pitchFamily="34" charset="-120"/>
                          <a:ea typeface="微軟正黑體" pitchFamily="34" charset="-120"/>
                        </a:rPr>
                        <a:t>國民黨</a:t>
                      </a:r>
                      <a:endParaRPr lang="zh-TW" altLang="en-US" sz="2800" dirty="0">
                        <a:latin typeface="微軟正黑體" pitchFamily="34" charset="-120"/>
                        <a:ea typeface="微軟正黑體" pitchFamily="34" charset="-120"/>
                      </a:endParaRPr>
                    </a:p>
                  </a:txBody>
                  <a:tcPr anchor="ct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「反空汙」</a:t>
                      </a:r>
                      <a:endParaRPr lang="zh-TW" altLang="en-US" sz="2800" dirty="0">
                        <a:latin typeface="微軟正黑體" pitchFamily="34" charset="-120"/>
                        <a:ea typeface="微軟正黑體" pitchFamily="34" charset="-120"/>
                      </a:endParaRPr>
                    </a:p>
                  </a:txBody>
                  <a:tcPr/>
                </a:tc>
                <a:tc>
                  <a:txBody>
                    <a:bodyPr/>
                    <a:lstStyle/>
                    <a:p>
                      <a:endParaRPr lang="zh-TW" altLang="en-US" sz="2800">
                        <a:latin typeface="微軟正黑體" pitchFamily="34" charset="-120"/>
                        <a:ea typeface="微軟正黑體" pitchFamily="34" charset="-120"/>
                      </a:endParaRPr>
                    </a:p>
                  </a:txBody>
                  <a:tcPr/>
                </a:tc>
              </a:tr>
              <a:tr h="370840">
                <a:tc vMerge="1">
                  <a:txBody>
                    <a:bodyPr/>
                    <a:lstStyle/>
                    <a:p>
                      <a:endParaRPr lang="zh-TW" altLang="en-US" dirty="0"/>
                    </a:p>
                  </a:txBody>
                  <a:tcP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「反深澳電廠」</a:t>
                      </a:r>
                      <a:endParaRPr lang="zh-TW" altLang="en-US" sz="2800" dirty="0">
                        <a:latin typeface="微軟正黑體" pitchFamily="34" charset="-120"/>
                        <a:ea typeface="微軟正黑體" pitchFamily="34" charset="-120"/>
                      </a:endParaRPr>
                    </a:p>
                  </a:txBody>
                  <a:tcPr/>
                </a:tc>
                <a:tc>
                  <a:txBody>
                    <a:bodyPr/>
                    <a:lstStyle/>
                    <a:p>
                      <a:endParaRPr lang="zh-TW" altLang="en-US" sz="2800" dirty="0">
                        <a:latin typeface="微軟正黑體" pitchFamily="34" charset="-120"/>
                        <a:ea typeface="微軟正黑體" pitchFamily="34" charset="-120"/>
                      </a:endParaRPr>
                    </a:p>
                  </a:txBody>
                  <a:tcPr/>
                </a:tc>
              </a:tr>
              <a:tr h="370840">
                <a:tc vMerge="1">
                  <a:txBody>
                    <a:bodyPr/>
                    <a:lstStyle/>
                    <a:p>
                      <a:endParaRPr lang="zh-TW" altLang="en-US" dirty="0"/>
                    </a:p>
                  </a:txBody>
                  <a:tcP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「反核食」</a:t>
                      </a:r>
                      <a:endParaRPr lang="zh-TW" altLang="en-US" sz="2800" dirty="0">
                        <a:latin typeface="微軟正黑體" pitchFamily="34" charset="-120"/>
                        <a:ea typeface="微軟正黑體" pitchFamily="34" charset="-120"/>
                      </a:endParaRPr>
                    </a:p>
                  </a:txBody>
                  <a:tcPr/>
                </a:tc>
                <a:tc>
                  <a:txBody>
                    <a:bodyPr/>
                    <a:lstStyle/>
                    <a:p>
                      <a:endParaRPr lang="zh-TW" altLang="en-US" sz="2800">
                        <a:latin typeface="微軟正黑體" pitchFamily="34" charset="-120"/>
                        <a:ea typeface="微軟正黑體" pitchFamily="34" charset="-120"/>
                      </a:endParaRPr>
                    </a:p>
                  </a:txBody>
                  <a:tcPr/>
                </a:tc>
              </a:tr>
              <a:tr h="370840">
                <a:tc rowSpan="3">
                  <a:txBody>
                    <a:bodyPr/>
                    <a:lstStyle/>
                    <a:p>
                      <a:pPr algn="l"/>
                      <a:r>
                        <a:rPr lang="zh-TW" altLang="en-US" sz="2800" dirty="0" smtClean="0">
                          <a:latin typeface="微軟正黑體" pitchFamily="34" charset="-120"/>
                          <a:ea typeface="微軟正黑體" pitchFamily="34" charset="-120"/>
                        </a:rPr>
                        <a:t>下一代幸福聯盟</a:t>
                      </a:r>
                      <a:endParaRPr lang="zh-TW" altLang="en-US" sz="2800" dirty="0">
                        <a:latin typeface="微軟正黑體" pitchFamily="34" charset="-120"/>
                        <a:ea typeface="微軟正黑體" pitchFamily="34" charset="-120"/>
                      </a:endParaRPr>
                    </a:p>
                  </a:txBody>
                  <a:tcPr anchor="ct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「婚姻定義」</a:t>
                      </a:r>
                      <a:endParaRPr lang="zh-TW" altLang="en-US" sz="2800" dirty="0">
                        <a:latin typeface="微軟正黑體" pitchFamily="34" charset="-120"/>
                        <a:ea typeface="微軟正黑體" pitchFamily="34" charset="-120"/>
                      </a:endParaRPr>
                    </a:p>
                  </a:txBody>
                  <a:tcPr/>
                </a:tc>
                <a:tc>
                  <a:txBody>
                    <a:bodyPr/>
                    <a:lstStyle/>
                    <a:p>
                      <a:endParaRPr lang="zh-TW" altLang="en-US" sz="2800" dirty="0">
                        <a:latin typeface="微軟正黑體" pitchFamily="34" charset="-120"/>
                        <a:ea typeface="微軟正黑體" pitchFamily="34" charset="-120"/>
                      </a:endParaRPr>
                    </a:p>
                  </a:txBody>
                  <a:tcPr/>
                </a:tc>
              </a:tr>
              <a:tr h="370840">
                <a:tc vMerge="1">
                  <a:txBody>
                    <a:bodyPr/>
                    <a:lstStyle/>
                    <a:p>
                      <a:endParaRPr lang="zh-TW" altLang="en-US" dirty="0"/>
                    </a:p>
                  </a:txBody>
                  <a:tcP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「適齡性平教育」</a:t>
                      </a:r>
                      <a:endParaRPr lang="zh-TW" altLang="en-US" sz="2800" dirty="0">
                        <a:latin typeface="微軟正黑體" pitchFamily="34" charset="-120"/>
                        <a:ea typeface="微軟正黑體" pitchFamily="34" charset="-120"/>
                      </a:endParaRPr>
                    </a:p>
                  </a:txBody>
                  <a:tcPr/>
                </a:tc>
                <a:tc>
                  <a:txBody>
                    <a:bodyPr/>
                    <a:lstStyle/>
                    <a:p>
                      <a:endParaRPr lang="zh-TW" altLang="en-US" sz="2800" dirty="0">
                        <a:latin typeface="微軟正黑體" pitchFamily="34" charset="-120"/>
                        <a:ea typeface="微軟正黑體" pitchFamily="34" charset="-120"/>
                      </a:endParaRPr>
                    </a:p>
                  </a:txBody>
                  <a:tcPr/>
                </a:tc>
              </a:tr>
              <a:tr h="370840">
                <a:tc vMerge="1">
                  <a:txBody>
                    <a:bodyPr/>
                    <a:lstStyle/>
                    <a:p>
                      <a:endParaRPr lang="zh-TW" altLang="en-US" dirty="0"/>
                    </a:p>
                  </a:txBody>
                  <a:tcP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「同性伴侶專法」</a:t>
                      </a:r>
                      <a:endParaRPr lang="zh-TW" altLang="en-US" sz="2800" dirty="0">
                        <a:latin typeface="微軟正黑體" pitchFamily="34" charset="-120"/>
                        <a:ea typeface="微軟正黑體" pitchFamily="34" charset="-120"/>
                      </a:endParaRPr>
                    </a:p>
                  </a:txBody>
                  <a:tcPr/>
                </a:tc>
                <a:tc>
                  <a:txBody>
                    <a:bodyPr/>
                    <a:lstStyle/>
                    <a:p>
                      <a:endParaRPr lang="zh-TW" altLang="en-US" sz="2800" dirty="0">
                        <a:latin typeface="微軟正黑體" pitchFamily="34" charset="-120"/>
                        <a:ea typeface="微軟正黑體" pitchFamily="34" charset="-120"/>
                      </a:endParaRPr>
                    </a:p>
                  </a:txBody>
                  <a:tcPr/>
                </a:tc>
              </a:tr>
              <a:tr h="370840">
                <a:tc>
                  <a:txBody>
                    <a:bodyPr/>
                    <a:lstStyle/>
                    <a:p>
                      <a:pPr algn="l"/>
                      <a:r>
                        <a:rPr lang="zh-TW" altLang="en-US" sz="2800" dirty="0" smtClean="0">
                          <a:latin typeface="微軟正黑體" pitchFamily="34" charset="-120"/>
                          <a:ea typeface="微軟正黑體" pitchFamily="34" charset="-120"/>
                        </a:rPr>
                        <a:t>紀政</a:t>
                      </a:r>
                      <a:endParaRPr lang="zh-TW" altLang="en-US" sz="2800" dirty="0">
                        <a:latin typeface="微軟正黑體" pitchFamily="34" charset="-120"/>
                        <a:ea typeface="微軟正黑體" pitchFamily="34" charset="-120"/>
                      </a:endParaRPr>
                    </a:p>
                  </a:txBody>
                  <a:tcPr anchor="ct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「東奧正名」</a:t>
                      </a:r>
                      <a:endParaRPr lang="zh-TW" altLang="en-US" sz="2800" dirty="0">
                        <a:latin typeface="微軟正黑體" pitchFamily="34" charset="-120"/>
                        <a:ea typeface="微軟正黑體" pitchFamily="34" charset="-120"/>
                      </a:endParaRPr>
                    </a:p>
                  </a:txBody>
                  <a:tcPr/>
                </a:tc>
                <a:tc>
                  <a:txBody>
                    <a:bodyPr/>
                    <a:lstStyle/>
                    <a:p>
                      <a:endParaRPr lang="zh-TW" altLang="en-US" sz="2800" dirty="0">
                        <a:latin typeface="微軟正黑體" pitchFamily="34" charset="-120"/>
                        <a:ea typeface="微軟正黑體" pitchFamily="34" charset="-120"/>
                      </a:endParaRPr>
                    </a:p>
                  </a:txBody>
                  <a:tcPr/>
                </a:tc>
              </a:tr>
              <a:tr h="370840">
                <a:tc rowSpan="2">
                  <a:txBody>
                    <a:bodyPr/>
                    <a:lstStyle/>
                    <a:p>
                      <a:pPr algn="l"/>
                      <a:r>
                        <a:rPr lang="zh-TW" altLang="en-US" sz="2800" dirty="0" smtClean="0">
                          <a:latin typeface="微軟正黑體" pitchFamily="34" charset="-120"/>
                          <a:ea typeface="微軟正黑體" pitchFamily="34" charset="-120"/>
                        </a:rPr>
                        <a:t>性平團體</a:t>
                      </a:r>
                      <a:endParaRPr lang="zh-TW" altLang="en-US" sz="2800" dirty="0">
                        <a:latin typeface="微軟正黑體" pitchFamily="34" charset="-120"/>
                        <a:ea typeface="微軟正黑體" pitchFamily="34" charset="-120"/>
                      </a:endParaRPr>
                    </a:p>
                  </a:txBody>
                  <a:tcPr anchor="ct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「婚姻平權」</a:t>
                      </a:r>
                      <a:endParaRPr lang="zh-TW" altLang="en-US" sz="2800" dirty="0">
                        <a:latin typeface="微軟正黑體" pitchFamily="34" charset="-120"/>
                        <a:ea typeface="微軟正黑體" pitchFamily="34" charset="-120"/>
                      </a:endParaRPr>
                    </a:p>
                  </a:txBody>
                  <a:tcPr/>
                </a:tc>
                <a:tc>
                  <a:txBody>
                    <a:bodyPr/>
                    <a:lstStyle/>
                    <a:p>
                      <a:endParaRPr lang="zh-TW" altLang="en-US" sz="2800" dirty="0">
                        <a:latin typeface="微軟正黑體" pitchFamily="34" charset="-120"/>
                        <a:ea typeface="微軟正黑體" pitchFamily="34" charset="-120"/>
                      </a:endParaRPr>
                    </a:p>
                  </a:txBody>
                  <a:tcPr/>
                </a:tc>
              </a:tr>
              <a:tr h="370840">
                <a:tc vMerge="1">
                  <a:txBody>
                    <a:bodyPr/>
                    <a:lstStyle/>
                    <a:p>
                      <a:endParaRPr lang="zh-TW" altLang="en-US" dirty="0"/>
                    </a:p>
                  </a:txBody>
                  <a:tcPr/>
                </a:tc>
                <a:tc>
                  <a:txBody>
                    <a:bodyPr/>
                    <a:lstStyle/>
                    <a:p>
                      <a:pPr algn="ctr"/>
                      <a:r>
                        <a:rPr lang="zh-TW" altLang="en-US" sz="2800" b="0" i="0" kern="1200" dirty="0" smtClean="0">
                          <a:solidFill>
                            <a:schemeClr val="tx1"/>
                          </a:solidFill>
                          <a:effectLst/>
                          <a:latin typeface="微軟正黑體" pitchFamily="34" charset="-120"/>
                          <a:ea typeface="微軟正黑體" pitchFamily="34" charset="-120"/>
                          <a:cs typeface="+mn-cs"/>
                        </a:rPr>
                        <a:t>「性平教育」</a:t>
                      </a:r>
                      <a:endParaRPr lang="zh-TW" altLang="en-US" sz="2800" dirty="0">
                        <a:latin typeface="微軟正黑體" pitchFamily="34" charset="-120"/>
                        <a:ea typeface="微軟正黑體" pitchFamily="34" charset="-120"/>
                      </a:endParaRPr>
                    </a:p>
                  </a:txBody>
                  <a:tcPr/>
                </a:tc>
                <a:tc>
                  <a:txBody>
                    <a:bodyPr/>
                    <a:lstStyle/>
                    <a:p>
                      <a:endParaRPr lang="zh-TW" altLang="en-US" sz="2800" dirty="0">
                        <a:latin typeface="微軟正黑體" pitchFamily="34" charset="-120"/>
                        <a:ea typeface="微軟正黑體" pitchFamily="34" charset="-120"/>
                      </a:endParaRPr>
                    </a:p>
                  </a:txBody>
                  <a:tcPr/>
                </a:tc>
              </a:tr>
              <a:tr h="370840">
                <a:tc>
                  <a:txBody>
                    <a:bodyPr/>
                    <a:lstStyle/>
                    <a:p>
                      <a:pPr algn="l"/>
                      <a:r>
                        <a:rPr lang="zh-TW" altLang="en-US" sz="2800" dirty="0" smtClean="0">
                          <a:latin typeface="微軟正黑體" pitchFamily="34" charset="-120"/>
                          <a:ea typeface="微軟正黑體" pitchFamily="34" charset="-120"/>
                        </a:rPr>
                        <a:t>擁核人士</a:t>
                      </a:r>
                      <a:endParaRPr lang="zh-TW" altLang="en-US" sz="2800" dirty="0">
                        <a:latin typeface="微軟正黑體" pitchFamily="34" charset="-120"/>
                        <a:ea typeface="微軟正黑體" pitchFamily="34" charset="-120"/>
                      </a:endParaRPr>
                    </a:p>
                  </a:txBody>
                  <a:tcPr anchor="ctr"/>
                </a:tc>
                <a:tc>
                  <a:txBody>
                    <a:bodyPr/>
                    <a:lstStyle/>
                    <a:p>
                      <a:pPr algn="ctr"/>
                      <a:r>
                        <a:rPr lang="zh-TW" altLang="en-US" sz="2800" dirty="0" smtClean="0">
                          <a:latin typeface="微軟正黑體" pitchFamily="34" charset="-120"/>
                          <a:ea typeface="微軟正黑體" pitchFamily="34" charset="-120"/>
                        </a:rPr>
                        <a:t>「以核養綠」</a:t>
                      </a:r>
                      <a:endParaRPr lang="zh-TW" altLang="en-US" sz="2800" dirty="0">
                        <a:latin typeface="微軟正黑體" pitchFamily="34" charset="-120"/>
                        <a:ea typeface="微軟正黑體" pitchFamily="34" charset="-120"/>
                      </a:endParaRPr>
                    </a:p>
                  </a:txBody>
                  <a:tcPr/>
                </a:tc>
                <a:tc>
                  <a:txBody>
                    <a:bodyPr/>
                    <a:lstStyle/>
                    <a:p>
                      <a:endParaRPr lang="zh-TW" altLang="en-US" sz="2800" dirty="0">
                        <a:latin typeface="微軟正黑體" pitchFamily="34" charset="-120"/>
                        <a:ea typeface="微軟正黑體" pitchFamily="34" charset="-120"/>
                      </a:endParaRPr>
                    </a:p>
                  </a:txBody>
                  <a:tcPr/>
                </a:tc>
              </a:tr>
            </a:tbl>
          </a:graphicData>
        </a:graphic>
      </p:graphicFrame>
      <p:sp>
        <p:nvSpPr>
          <p:cNvPr id="8" name="乘號 7"/>
          <p:cNvSpPr/>
          <p:nvPr/>
        </p:nvSpPr>
        <p:spPr>
          <a:xfrm>
            <a:off x="7524328" y="4725144"/>
            <a:ext cx="432048" cy="360040"/>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9" name="乘號 8"/>
          <p:cNvSpPr/>
          <p:nvPr/>
        </p:nvSpPr>
        <p:spPr>
          <a:xfrm>
            <a:off x="7510184" y="5238328"/>
            <a:ext cx="432048" cy="360040"/>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0" name="乘號 9"/>
          <p:cNvSpPr/>
          <p:nvPr/>
        </p:nvSpPr>
        <p:spPr>
          <a:xfrm>
            <a:off x="7524328" y="5733256"/>
            <a:ext cx="432048" cy="360040"/>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1" name="流程圖: 接點 10"/>
          <p:cNvSpPr/>
          <p:nvPr/>
        </p:nvSpPr>
        <p:spPr>
          <a:xfrm>
            <a:off x="7524328" y="1628800"/>
            <a:ext cx="216024" cy="21602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2" name="流程圖: 接點 11"/>
          <p:cNvSpPr/>
          <p:nvPr/>
        </p:nvSpPr>
        <p:spPr>
          <a:xfrm>
            <a:off x="7568716" y="2132856"/>
            <a:ext cx="216024" cy="21602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3" name="流程圖: 接點 12"/>
          <p:cNvSpPr/>
          <p:nvPr/>
        </p:nvSpPr>
        <p:spPr>
          <a:xfrm>
            <a:off x="7568716" y="2672916"/>
            <a:ext cx="216024" cy="21602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4" name="流程圖: 接點 13"/>
          <p:cNvSpPr/>
          <p:nvPr/>
        </p:nvSpPr>
        <p:spPr>
          <a:xfrm>
            <a:off x="7568716" y="3212976"/>
            <a:ext cx="216024" cy="21602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5" name="流程圖: 接點 14"/>
          <p:cNvSpPr/>
          <p:nvPr/>
        </p:nvSpPr>
        <p:spPr>
          <a:xfrm>
            <a:off x="7568716" y="3717032"/>
            <a:ext cx="216024" cy="21602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6" name="流程圖: 接點 15"/>
          <p:cNvSpPr/>
          <p:nvPr/>
        </p:nvSpPr>
        <p:spPr>
          <a:xfrm>
            <a:off x="7568716" y="4293096"/>
            <a:ext cx="216024" cy="21602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7" name="流程圖: 接點 16"/>
          <p:cNvSpPr/>
          <p:nvPr/>
        </p:nvSpPr>
        <p:spPr>
          <a:xfrm>
            <a:off x="7632340" y="6381328"/>
            <a:ext cx="216024" cy="21602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215610199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529208" y="332656"/>
            <a:ext cx="5554960" cy="864096"/>
          </a:xfrm>
        </p:spPr>
        <p:txBody>
          <a:bodyPr>
            <a:normAutofit/>
          </a:bodyPr>
          <a:lstStyle/>
          <a:p>
            <a:r>
              <a:rPr lang="zh-TW" altLang="en-US" sz="3600" b="1" dirty="0" smtClean="0">
                <a:latin typeface="微軟正黑體" pitchFamily="34" charset="-120"/>
                <a:ea typeface="微軟正黑體" pitchFamily="34" charset="-120"/>
              </a:rPr>
              <a:t>三、我國</a:t>
            </a:r>
            <a:r>
              <a:rPr lang="zh-TW" altLang="en-US" sz="3600" b="1" dirty="0">
                <a:latin typeface="微軟正黑體" pitchFamily="34" charset="-120"/>
                <a:ea typeface="微軟正黑體" pitchFamily="34" charset="-120"/>
              </a:rPr>
              <a:t>民主治理</a:t>
            </a:r>
            <a:r>
              <a:rPr lang="zh-TW" altLang="en-US" sz="3600" b="1" dirty="0" smtClean="0">
                <a:latin typeface="微軟正黑體" pitchFamily="34" charset="-120"/>
                <a:ea typeface="微軟正黑體" pitchFamily="34" charset="-120"/>
              </a:rPr>
              <a:t>的作法</a:t>
            </a:r>
            <a:endParaRPr lang="zh-TW" altLang="en-US" sz="3600" b="1" dirty="0">
              <a:latin typeface="微軟正黑體" pitchFamily="34" charset="-120"/>
              <a:ea typeface="微軟正黑體" pitchFamily="34" charset="-120"/>
            </a:endParaRPr>
          </a:p>
        </p:txBody>
      </p:sp>
      <p:grpSp>
        <p:nvGrpSpPr>
          <p:cNvPr id="6" name="群組 21"/>
          <p:cNvGrpSpPr>
            <a:grpSpLocks/>
          </p:cNvGrpSpPr>
          <p:nvPr/>
        </p:nvGrpSpPr>
        <p:grpSpPr bwMode="auto">
          <a:xfrm>
            <a:off x="0" y="497235"/>
            <a:ext cx="6702425" cy="771525"/>
            <a:chOff x="0" y="642314"/>
            <a:chExt cx="6701742" cy="772734"/>
          </a:xfrm>
        </p:grpSpPr>
        <p:grpSp>
          <p:nvGrpSpPr>
            <p:cNvPr id="7" name="群組 11"/>
            <p:cNvGrpSpPr>
              <a:grpSpLocks/>
            </p:cNvGrpSpPr>
            <p:nvPr/>
          </p:nvGrpSpPr>
          <p:grpSpPr bwMode="auto">
            <a:xfrm>
              <a:off x="0" y="642314"/>
              <a:ext cx="533413" cy="772734"/>
              <a:chOff x="0" y="1313645"/>
              <a:chExt cx="533413" cy="772734"/>
            </a:xfrm>
          </p:grpSpPr>
          <p:cxnSp>
            <p:nvCxnSpPr>
              <p:cNvPr id="9" name="直線接點 8"/>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8" name="直線接點 7"/>
            <p:cNvCxnSpPr/>
            <p:nvPr/>
          </p:nvCxnSpPr>
          <p:spPr>
            <a:xfrm flipV="1">
              <a:off x="531759" y="1389608"/>
              <a:ext cx="6169983" cy="11129"/>
            </a:xfrm>
            <a:prstGeom prst="line">
              <a:avLst/>
            </a:prstGeom>
            <a:ln w="19050"/>
          </p:spPr>
          <p:style>
            <a:lnRef idx="1">
              <a:schemeClr val="accent1"/>
            </a:lnRef>
            <a:fillRef idx="0">
              <a:schemeClr val="accent1"/>
            </a:fillRef>
            <a:effectRef idx="0">
              <a:schemeClr val="accent1"/>
            </a:effectRef>
            <a:fontRef idx="minor">
              <a:schemeClr val="tx1"/>
            </a:fontRef>
          </p:style>
        </p:cxnSp>
      </p:grpSp>
      <p:graphicFrame>
        <p:nvGraphicFramePr>
          <p:cNvPr id="11" name="資料庫圖表 10"/>
          <p:cNvGraphicFramePr/>
          <p:nvPr>
            <p:extLst>
              <p:ext uri="{D42A27DB-BD31-4B8C-83A1-F6EECF244321}">
                <p14:modId xmlns="" xmlns:p14="http://schemas.microsoft.com/office/powerpoint/2010/main" val="837919950"/>
              </p:ext>
            </p:extLst>
          </p:nvPr>
        </p:nvGraphicFramePr>
        <p:xfrm>
          <a:off x="467544" y="1309216"/>
          <a:ext cx="8208912" cy="485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3125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標題 1"/>
          <p:cNvSpPr>
            <a:spLocks noGrp="1"/>
          </p:cNvSpPr>
          <p:nvPr>
            <p:ph type="title"/>
          </p:nvPr>
        </p:nvSpPr>
        <p:spPr>
          <a:xfrm>
            <a:off x="0" y="0"/>
            <a:ext cx="8229600" cy="765175"/>
          </a:xfrm>
        </p:spPr>
        <p:txBody>
          <a:bodyPr/>
          <a:lstStyle/>
          <a:p>
            <a:pPr eaLnBrk="1" hangingPunct="1"/>
            <a:r>
              <a:rPr lang="zh-TW" altLang="en-US" smtClean="0"/>
              <a:t>二、政府再造</a:t>
            </a:r>
          </a:p>
        </p:txBody>
      </p:sp>
      <p:sp>
        <p:nvSpPr>
          <p:cNvPr id="37891" name="內容版面配置區 2"/>
          <p:cNvSpPr>
            <a:spLocks noGrp="1"/>
          </p:cNvSpPr>
          <p:nvPr>
            <p:ph sz="quarter" idx="13"/>
          </p:nvPr>
        </p:nvSpPr>
        <p:spPr>
          <a:xfrm>
            <a:off x="250825" y="981075"/>
            <a:ext cx="8713788" cy="647700"/>
          </a:xfrm>
        </p:spPr>
        <p:txBody>
          <a:bodyPr/>
          <a:lstStyle/>
          <a:p>
            <a:r>
              <a:rPr lang="zh-TW" altLang="en-US" sz="3000" smtClean="0"/>
              <a:t>四化策略：</a:t>
            </a:r>
          </a:p>
          <a:p>
            <a:pPr lvl="1" eaLnBrk="1" hangingPunct="1">
              <a:buFont typeface="Arial" charset="0"/>
              <a:buNone/>
            </a:pPr>
            <a:endParaRPr lang="zh-TW" altLang="en-US" sz="2600" smtClean="0"/>
          </a:p>
          <a:p>
            <a:pPr lvl="1" eaLnBrk="1" hangingPunct="1">
              <a:buFont typeface="Arial" charset="0"/>
              <a:buNone/>
            </a:pPr>
            <a:endParaRPr lang="en-US" altLang="zh-TW" sz="2600" smtClean="0"/>
          </a:p>
          <a:p>
            <a:pPr>
              <a:buFont typeface="Arial" charset="0"/>
              <a:buNone/>
            </a:pPr>
            <a:endParaRPr lang="zh-TW" altLang="en-US" sz="3000" smtClean="0"/>
          </a:p>
        </p:txBody>
      </p:sp>
      <p:sp>
        <p:nvSpPr>
          <p:cNvPr id="37892" name="投影片編號版面配置區 1"/>
          <p:cNvSpPr>
            <a:spLocks noGrp="1"/>
          </p:cNvSpPr>
          <p:nvPr>
            <p:ph type="sldNum" sz="quarter" idx="16"/>
          </p:nvPr>
        </p:nvSpPr>
        <p:spPr bwMode="auto">
          <a:noFill/>
          <a:ln>
            <a:miter lim="800000"/>
            <a:headEnd/>
            <a:tailEnd/>
          </a:ln>
        </p:spPr>
        <p:txBody>
          <a:bodyPr/>
          <a:lstStyle/>
          <a:p>
            <a:fld id="{A333487D-14BF-4856-8450-1A4C50FC38D9}" type="slidenum">
              <a:rPr lang="zh-TW" altLang="en-US" smtClean="0"/>
              <a:pPr/>
              <a:t>21</a:t>
            </a:fld>
            <a:endParaRPr lang="zh-TW" altLang="en-US" smtClean="0"/>
          </a:p>
        </p:txBody>
      </p:sp>
      <p:pic>
        <p:nvPicPr>
          <p:cNvPr id="37893" name="Picture 4" descr="01-輔色流程圖_01"/>
          <p:cNvPicPr>
            <a:picLocks noChangeAspect="1" noChangeArrowheads="1"/>
          </p:cNvPicPr>
          <p:nvPr/>
        </p:nvPicPr>
        <p:blipFill>
          <a:blip r:embed="rId2"/>
          <a:srcRect/>
          <a:stretch>
            <a:fillRect/>
          </a:stretch>
        </p:blipFill>
        <p:spPr bwMode="auto">
          <a:xfrm>
            <a:off x="4859338" y="1871663"/>
            <a:ext cx="1884362" cy="981075"/>
          </a:xfrm>
          <a:prstGeom prst="rect">
            <a:avLst/>
          </a:prstGeom>
          <a:noFill/>
          <a:ln w="9525">
            <a:noFill/>
            <a:miter lim="800000"/>
            <a:headEnd/>
            <a:tailEnd/>
          </a:ln>
        </p:spPr>
      </p:pic>
      <p:pic>
        <p:nvPicPr>
          <p:cNvPr id="37894" name="Picture 5" descr="01-輔色流程圖_02"/>
          <p:cNvPicPr>
            <a:picLocks noChangeAspect="1" noChangeArrowheads="1"/>
          </p:cNvPicPr>
          <p:nvPr/>
        </p:nvPicPr>
        <p:blipFill>
          <a:blip r:embed="rId3"/>
          <a:srcRect/>
          <a:stretch>
            <a:fillRect/>
          </a:stretch>
        </p:blipFill>
        <p:spPr bwMode="auto">
          <a:xfrm>
            <a:off x="2771775" y="1873250"/>
            <a:ext cx="1793875" cy="979488"/>
          </a:xfrm>
          <a:prstGeom prst="rect">
            <a:avLst/>
          </a:prstGeom>
          <a:noFill/>
          <a:ln w="9525">
            <a:noFill/>
            <a:miter lim="800000"/>
            <a:headEnd/>
            <a:tailEnd/>
          </a:ln>
        </p:spPr>
      </p:pic>
      <p:pic>
        <p:nvPicPr>
          <p:cNvPr id="37895" name="Picture 6" descr="01-輔色流程圖_03"/>
          <p:cNvPicPr>
            <a:picLocks noChangeAspect="1" noChangeArrowheads="1"/>
          </p:cNvPicPr>
          <p:nvPr/>
        </p:nvPicPr>
        <p:blipFill>
          <a:blip r:embed="rId4"/>
          <a:srcRect/>
          <a:stretch>
            <a:fillRect/>
          </a:stretch>
        </p:blipFill>
        <p:spPr bwMode="auto">
          <a:xfrm>
            <a:off x="539750" y="1871663"/>
            <a:ext cx="1890713" cy="981075"/>
          </a:xfrm>
          <a:prstGeom prst="rect">
            <a:avLst/>
          </a:prstGeom>
          <a:noFill/>
          <a:ln w="9525">
            <a:noFill/>
            <a:miter lim="800000"/>
            <a:headEnd/>
            <a:tailEnd/>
          </a:ln>
        </p:spPr>
      </p:pic>
      <p:pic>
        <p:nvPicPr>
          <p:cNvPr id="37896" name="Picture 7" descr="03-V行箭號清單_04"/>
          <p:cNvPicPr>
            <a:picLocks noChangeAspect="1" noChangeArrowheads="1"/>
          </p:cNvPicPr>
          <p:nvPr/>
        </p:nvPicPr>
        <p:blipFill>
          <a:blip r:embed="rId5"/>
          <a:srcRect/>
          <a:stretch>
            <a:fillRect/>
          </a:stretch>
        </p:blipFill>
        <p:spPr bwMode="auto">
          <a:xfrm>
            <a:off x="539750" y="2276475"/>
            <a:ext cx="1871663" cy="4105275"/>
          </a:xfrm>
          <a:prstGeom prst="rect">
            <a:avLst/>
          </a:prstGeom>
          <a:noFill/>
          <a:ln w="9525">
            <a:noFill/>
            <a:miter lim="800000"/>
            <a:headEnd/>
            <a:tailEnd/>
          </a:ln>
        </p:spPr>
      </p:pic>
      <p:pic>
        <p:nvPicPr>
          <p:cNvPr id="37897" name="Picture 8" descr="11-水平階層圖_05"/>
          <p:cNvPicPr>
            <a:picLocks noChangeAspect="1" noChangeArrowheads="1"/>
          </p:cNvPicPr>
          <p:nvPr/>
        </p:nvPicPr>
        <p:blipFill>
          <a:blip r:embed="rId6"/>
          <a:srcRect/>
          <a:stretch>
            <a:fillRect/>
          </a:stretch>
        </p:blipFill>
        <p:spPr bwMode="auto">
          <a:xfrm>
            <a:off x="7019925" y="1884363"/>
            <a:ext cx="1943100" cy="968375"/>
          </a:xfrm>
          <a:prstGeom prst="rect">
            <a:avLst/>
          </a:prstGeom>
          <a:noFill/>
          <a:ln w="9525">
            <a:noFill/>
            <a:miter lim="800000"/>
            <a:headEnd/>
            <a:tailEnd/>
          </a:ln>
        </p:spPr>
      </p:pic>
      <p:pic>
        <p:nvPicPr>
          <p:cNvPr id="37898" name="Picture 9" descr="03-V行箭號清單_04"/>
          <p:cNvPicPr>
            <a:picLocks noChangeAspect="1" noChangeArrowheads="1"/>
          </p:cNvPicPr>
          <p:nvPr/>
        </p:nvPicPr>
        <p:blipFill>
          <a:blip r:embed="rId5"/>
          <a:srcRect/>
          <a:stretch>
            <a:fillRect/>
          </a:stretch>
        </p:blipFill>
        <p:spPr bwMode="auto">
          <a:xfrm>
            <a:off x="2771775" y="2276475"/>
            <a:ext cx="1871663" cy="4105275"/>
          </a:xfrm>
          <a:prstGeom prst="rect">
            <a:avLst/>
          </a:prstGeom>
          <a:noFill/>
          <a:ln w="9525">
            <a:noFill/>
            <a:miter lim="800000"/>
            <a:headEnd/>
            <a:tailEnd/>
          </a:ln>
        </p:spPr>
      </p:pic>
      <p:pic>
        <p:nvPicPr>
          <p:cNvPr id="37899" name="Picture 10" descr="03-V行箭號清單_04"/>
          <p:cNvPicPr>
            <a:picLocks noChangeAspect="1" noChangeArrowheads="1"/>
          </p:cNvPicPr>
          <p:nvPr/>
        </p:nvPicPr>
        <p:blipFill>
          <a:blip r:embed="rId5"/>
          <a:srcRect/>
          <a:stretch>
            <a:fillRect/>
          </a:stretch>
        </p:blipFill>
        <p:spPr bwMode="auto">
          <a:xfrm>
            <a:off x="4932363" y="2276475"/>
            <a:ext cx="1800225" cy="4105275"/>
          </a:xfrm>
          <a:prstGeom prst="rect">
            <a:avLst/>
          </a:prstGeom>
          <a:noFill/>
          <a:ln w="9525">
            <a:noFill/>
            <a:miter lim="800000"/>
            <a:headEnd/>
            <a:tailEnd/>
          </a:ln>
        </p:spPr>
      </p:pic>
      <p:pic>
        <p:nvPicPr>
          <p:cNvPr id="37900" name="Picture 11" descr="03-V行箭號清單_04"/>
          <p:cNvPicPr>
            <a:picLocks noChangeAspect="1" noChangeArrowheads="1"/>
          </p:cNvPicPr>
          <p:nvPr/>
        </p:nvPicPr>
        <p:blipFill>
          <a:blip r:embed="rId5"/>
          <a:srcRect/>
          <a:stretch>
            <a:fillRect/>
          </a:stretch>
        </p:blipFill>
        <p:spPr bwMode="auto">
          <a:xfrm>
            <a:off x="7092950" y="2276475"/>
            <a:ext cx="1871663" cy="4105275"/>
          </a:xfrm>
          <a:prstGeom prst="rect">
            <a:avLst/>
          </a:prstGeom>
          <a:noFill/>
          <a:ln w="9525">
            <a:noFill/>
            <a:miter lim="800000"/>
            <a:headEnd/>
            <a:tailEnd/>
          </a:ln>
        </p:spPr>
      </p:pic>
      <p:sp>
        <p:nvSpPr>
          <p:cNvPr id="69644" name="Text Box 12"/>
          <p:cNvSpPr txBox="1">
            <a:spLocks noChangeArrowheads="1"/>
          </p:cNvSpPr>
          <p:nvPr/>
        </p:nvSpPr>
        <p:spPr bwMode="auto">
          <a:xfrm>
            <a:off x="684213" y="2082800"/>
            <a:ext cx="140335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eaLnBrk="1" hangingPunct="1">
              <a:defRPr/>
            </a:pPr>
            <a:r>
              <a:rPr lang="zh-TW" altLang="en-US" sz="2400" dirty="0">
                <a:latin typeface="Arial" panose="020B0604020202020204" pitchFamily="34" charset="0"/>
                <a:ea typeface="標楷體" pitchFamily="65" charset="-120"/>
              </a:rPr>
              <a:t>去任務化</a:t>
            </a:r>
          </a:p>
        </p:txBody>
      </p:sp>
      <p:sp>
        <p:nvSpPr>
          <p:cNvPr id="69645" name="Text Box 13"/>
          <p:cNvSpPr txBox="1">
            <a:spLocks noChangeArrowheads="1"/>
          </p:cNvSpPr>
          <p:nvPr/>
        </p:nvSpPr>
        <p:spPr bwMode="auto">
          <a:xfrm>
            <a:off x="3105150" y="2108200"/>
            <a:ext cx="109855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eaLnBrk="1" hangingPunct="1">
              <a:defRPr/>
            </a:pPr>
            <a:r>
              <a:rPr lang="zh-TW" altLang="en-US" sz="2400" dirty="0">
                <a:latin typeface="Arial" panose="020B0604020202020204" pitchFamily="34" charset="0"/>
                <a:ea typeface="標楷體" pitchFamily="65" charset="-120"/>
              </a:rPr>
              <a:t>地方化</a:t>
            </a:r>
          </a:p>
        </p:txBody>
      </p:sp>
      <p:sp>
        <p:nvSpPr>
          <p:cNvPr id="69646" name="Text Box 14"/>
          <p:cNvSpPr txBox="1">
            <a:spLocks noChangeArrowheads="1"/>
          </p:cNvSpPr>
          <p:nvPr/>
        </p:nvSpPr>
        <p:spPr bwMode="auto">
          <a:xfrm>
            <a:off x="5202238" y="2108200"/>
            <a:ext cx="109855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eaLnBrk="1" hangingPunct="1">
              <a:defRPr/>
            </a:pPr>
            <a:r>
              <a:rPr lang="zh-TW" altLang="en-US" sz="2400" dirty="0">
                <a:latin typeface="Arial" panose="020B0604020202020204" pitchFamily="34" charset="0"/>
                <a:ea typeface="標楷體" pitchFamily="65" charset="-120"/>
              </a:rPr>
              <a:t>法人化</a:t>
            </a:r>
          </a:p>
        </p:txBody>
      </p:sp>
      <p:sp>
        <p:nvSpPr>
          <p:cNvPr id="69647" name="Text Box 15"/>
          <p:cNvSpPr txBox="1">
            <a:spLocks noChangeArrowheads="1"/>
          </p:cNvSpPr>
          <p:nvPr/>
        </p:nvSpPr>
        <p:spPr bwMode="auto">
          <a:xfrm>
            <a:off x="7380288" y="2108200"/>
            <a:ext cx="109855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eaLnBrk="1" hangingPunct="1">
              <a:defRPr/>
            </a:pPr>
            <a:r>
              <a:rPr kumimoji="0" lang="zh-TW" altLang="en-US" sz="2400" dirty="0">
                <a:latin typeface="Arial" panose="020B0604020202020204" pitchFamily="34" charset="0"/>
                <a:ea typeface="標楷體" pitchFamily="65" charset="-120"/>
              </a:rPr>
              <a:t>委外化</a:t>
            </a:r>
            <a:endParaRPr lang="zh-TW" altLang="en-US" sz="2400" dirty="0">
              <a:latin typeface="Arial" panose="020B0604020202020204" pitchFamily="34" charset="0"/>
              <a:ea typeface="標楷體" pitchFamily="65" charset="-120"/>
            </a:endParaRPr>
          </a:p>
        </p:txBody>
      </p:sp>
      <p:sp>
        <p:nvSpPr>
          <p:cNvPr id="69648" name="Text Box 16"/>
          <p:cNvSpPr txBox="1">
            <a:spLocks noChangeArrowheads="1"/>
          </p:cNvSpPr>
          <p:nvPr/>
        </p:nvSpPr>
        <p:spPr bwMode="auto">
          <a:xfrm>
            <a:off x="663575" y="2874963"/>
            <a:ext cx="1747838" cy="19383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zh-TW" altLang="en-US" sz="2400" dirty="0">
                <a:latin typeface="Arial" panose="020B0604020202020204" pitchFamily="34" charset="0"/>
                <a:ea typeface="標楷體" pitchFamily="65" charset="-120"/>
              </a:rPr>
              <a:t>解除政府對於某些業務的管制，或將國營事業民營化</a:t>
            </a:r>
          </a:p>
        </p:txBody>
      </p:sp>
      <p:sp>
        <p:nvSpPr>
          <p:cNvPr id="69649" name="Text Box 17"/>
          <p:cNvSpPr txBox="1">
            <a:spLocks noChangeArrowheads="1"/>
          </p:cNvSpPr>
          <p:nvPr/>
        </p:nvSpPr>
        <p:spPr bwMode="auto">
          <a:xfrm>
            <a:off x="2824163" y="2874963"/>
            <a:ext cx="1819275" cy="19383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zh-TW" altLang="en-US" sz="2400" dirty="0">
                <a:latin typeface="Arial" panose="020B0604020202020204" pitchFamily="34" charset="0"/>
                <a:ea typeface="標楷體" pitchFamily="65" charset="-120"/>
              </a:rPr>
              <a:t>將現行由中央機關辦理的業務，改由地方政府辦理</a:t>
            </a:r>
          </a:p>
        </p:txBody>
      </p:sp>
      <p:sp>
        <p:nvSpPr>
          <p:cNvPr id="69650" name="Text Box 18"/>
          <p:cNvSpPr txBox="1">
            <a:spLocks noChangeArrowheads="1"/>
          </p:cNvSpPr>
          <p:nvPr/>
        </p:nvSpPr>
        <p:spPr bwMode="auto">
          <a:xfrm>
            <a:off x="5003800" y="2874963"/>
            <a:ext cx="1873250" cy="30464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zh-TW" altLang="en-US" sz="2400" dirty="0">
                <a:latin typeface="Arial" panose="020B0604020202020204" pitchFamily="34" charset="0"/>
                <a:ea typeface="標楷體" pitchFamily="65" charset="-120"/>
              </a:rPr>
              <a:t>某些不適合由行政機關推動的公共事務，交由行政法人處理，使其業務的推行專業化 </a:t>
            </a:r>
          </a:p>
        </p:txBody>
      </p:sp>
      <p:sp>
        <p:nvSpPr>
          <p:cNvPr id="69651" name="Text Box 19"/>
          <p:cNvSpPr txBox="1">
            <a:spLocks noChangeArrowheads="1"/>
          </p:cNvSpPr>
          <p:nvPr/>
        </p:nvSpPr>
        <p:spPr bwMode="auto">
          <a:xfrm>
            <a:off x="7092950" y="2881313"/>
            <a:ext cx="1873250" cy="30464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zh-TW" altLang="en-US" sz="2400" dirty="0">
                <a:latin typeface="Arial" panose="020B0604020202020204" pitchFamily="34" charset="0"/>
                <a:ea typeface="標楷體" pitchFamily="65" charset="-120"/>
              </a:rPr>
              <a:t>將民間有能力執行的業務，透過業務外包、民間投資經營或是民間興建營運後轉移模式</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4248472" cy="1143000"/>
          </a:xfrm>
        </p:spPr>
        <p:txBody>
          <a:bodyPr>
            <a:normAutofit fontScale="90000"/>
          </a:bodyPr>
          <a:lstStyle/>
          <a:p>
            <a:r>
              <a:rPr lang="zh-TW" altLang="en-US" sz="3600" b="1" dirty="0">
                <a:latin typeface="微軟正黑體" pitchFamily="34" charset="-120"/>
                <a:ea typeface="微軟正黑體" pitchFamily="34" charset="-120"/>
              </a:rPr>
              <a:t>管制</a:t>
            </a:r>
            <a:r>
              <a:rPr lang="zh-TW" altLang="en-US" sz="3600" b="1" dirty="0" smtClean="0">
                <a:latin typeface="微軟正黑體" pitchFamily="34" charset="-120"/>
                <a:ea typeface="微軟正黑體" pitchFamily="34" charset="-120"/>
              </a:rPr>
              <a:t>鬆綁</a:t>
            </a:r>
            <a:r>
              <a:rPr lang="en-US" altLang="zh-TW" sz="3600" b="1" smtClean="0">
                <a:latin typeface="微軟正黑體" pitchFamily="34" charset="-120"/>
                <a:ea typeface="微軟正黑體" pitchFamily="34" charset="-120"/>
              </a:rPr>
              <a:t/>
            </a:r>
            <a:br>
              <a:rPr lang="en-US" altLang="zh-TW" sz="3600" b="1" smtClean="0">
                <a:latin typeface="微軟正黑體" pitchFamily="34" charset="-120"/>
                <a:ea typeface="微軟正黑體" pitchFamily="34" charset="-120"/>
              </a:rPr>
            </a:br>
            <a:r>
              <a:rPr lang="en-US" altLang="zh-TW" sz="3600" b="1" smtClean="0">
                <a:latin typeface="微軟正黑體" pitchFamily="34" charset="-120"/>
                <a:ea typeface="微軟正黑體" pitchFamily="34" charset="-120"/>
              </a:rPr>
              <a:t>(</a:t>
            </a:r>
            <a:r>
              <a:rPr lang="zh-TW" altLang="en-US" sz="3600" b="1" dirty="0" smtClean="0">
                <a:latin typeface="微軟正黑體" pitchFamily="34" charset="-120"/>
                <a:ea typeface="微軟正黑體" pitchFamily="34" charset="-120"/>
              </a:rPr>
              <a:t>國營企業民營化</a:t>
            </a:r>
            <a:r>
              <a:rPr lang="en-US" altLang="zh-TW" sz="3600" b="1" dirty="0" smtClean="0">
                <a:latin typeface="微軟正黑體" pitchFamily="34" charset="-120"/>
                <a:ea typeface="微軟正黑體" pitchFamily="34" charset="-120"/>
              </a:rPr>
              <a:t>)</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4253898180"/>
              </p:ext>
            </p:extLst>
          </p:nvPr>
        </p:nvGraphicFramePr>
        <p:xfrm>
          <a:off x="323528" y="1340768"/>
          <a:ext cx="4104456" cy="2926080"/>
        </p:xfrm>
        <a:graphic>
          <a:graphicData uri="http://schemas.openxmlformats.org/drawingml/2006/table">
            <a:tbl>
              <a:tblPr firstRow="1" bandRow="1">
                <a:tableStyleId>{21E4AEA4-8DFA-4A89-87EB-49C32662AFE0}</a:tableStyleId>
              </a:tblPr>
              <a:tblGrid>
                <a:gridCol w="4104456"/>
              </a:tblGrid>
              <a:tr h="370840">
                <a:tc>
                  <a:txBody>
                    <a:bodyPr/>
                    <a:lstStyle/>
                    <a:p>
                      <a:pPr>
                        <a:lnSpc>
                          <a:spcPct val="150000"/>
                        </a:lnSpc>
                      </a:pPr>
                      <a:r>
                        <a:rPr lang="zh-TW" altLang="en-US" sz="3000" dirty="0" smtClean="0">
                          <a:latin typeface="微軟正黑體" pitchFamily="34" charset="-120"/>
                          <a:ea typeface="微軟正黑體" pitchFamily="34" charset="-120"/>
                        </a:rPr>
                        <a:t>「解除政府管制」→改由民間經營</a:t>
                      </a:r>
                      <a:endParaRPr lang="zh-TW" altLang="en-US" sz="3000" dirty="0">
                        <a:latin typeface="微軟正黑體" pitchFamily="34" charset="-120"/>
                        <a:ea typeface="微軟正黑體" pitchFamily="34" charset="-120"/>
                      </a:endParaRPr>
                    </a:p>
                  </a:txBody>
                  <a:tcPr/>
                </a:tc>
              </a:tr>
              <a:tr h="370840">
                <a:tc>
                  <a:txBody>
                    <a:bodyPr/>
                    <a:lstStyle/>
                    <a:p>
                      <a:pPr>
                        <a:lnSpc>
                          <a:spcPct val="150000"/>
                        </a:lnSpc>
                      </a:pPr>
                      <a:r>
                        <a:rPr lang="zh-TW" altLang="en-US" sz="3000" b="0" i="0" kern="1200" dirty="0" smtClean="0">
                          <a:solidFill>
                            <a:schemeClr val="dk1"/>
                          </a:solidFill>
                          <a:effectLst/>
                          <a:latin typeface="微軟正黑體" pitchFamily="34" charset="-120"/>
                          <a:ea typeface="微軟正黑體" pitchFamily="34" charset="-120"/>
                          <a:cs typeface="+mn-cs"/>
                        </a:rPr>
                        <a:t>中油、台電</a:t>
                      </a:r>
                      <a:r>
                        <a:rPr lang="en-US" altLang="zh-TW" sz="3000" b="0" i="0" kern="1200" dirty="0" smtClean="0">
                          <a:solidFill>
                            <a:schemeClr val="dk1"/>
                          </a:solidFill>
                          <a:effectLst/>
                          <a:latin typeface="微軟正黑體" pitchFamily="34" charset="-120"/>
                          <a:ea typeface="微軟正黑體" pitchFamily="34" charset="-120"/>
                          <a:cs typeface="+mn-cs"/>
                        </a:rPr>
                        <a:t>(</a:t>
                      </a:r>
                      <a:r>
                        <a:rPr lang="zh-TW" altLang="en-US" sz="3000" b="0" i="0" kern="1200" dirty="0" smtClean="0">
                          <a:solidFill>
                            <a:schemeClr val="dk1"/>
                          </a:solidFill>
                          <a:effectLst/>
                          <a:latin typeface="微軟正黑體" pitchFamily="34" charset="-120"/>
                          <a:ea typeface="微軟正黑體" pitchFamily="34" charset="-120"/>
                          <a:cs typeface="+mn-cs"/>
                        </a:rPr>
                        <a:t>修法未過</a:t>
                      </a:r>
                      <a:r>
                        <a:rPr lang="en-US" altLang="zh-TW" sz="3000" b="0" i="0" kern="1200" dirty="0" smtClean="0">
                          <a:solidFill>
                            <a:schemeClr val="dk1"/>
                          </a:solidFill>
                          <a:effectLst/>
                          <a:latin typeface="微軟正黑體" pitchFamily="34" charset="-120"/>
                          <a:ea typeface="微軟正黑體" pitchFamily="34" charset="-120"/>
                          <a:cs typeface="+mn-cs"/>
                        </a:rPr>
                        <a:t>)</a:t>
                      </a:r>
                      <a:r>
                        <a:rPr lang="zh-TW" altLang="en-US" sz="3000" b="0" i="0" kern="1200" dirty="0" smtClean="0">
                          <a:solidFill>
                            <a:schemeClr val="dk1"/>
                          </a:solidFill>
                          <a:effectLst/>
                          <a:latin typeface="微軟正黑體" pitchFamily="34" charset="-120"/>
                          <a:ea typeface="微軟正黑體" pitchFamily="34" charset="-120"/>
                          <a:cs typeface="+mn-cs"/>
                        </a:rPr>
                        <a:t>逐步民營化</a:t>
                      </a:r>
                      <a:endParaRPr lang="zh-TW" altLang="en-US" sz="3000" dirty="0">
                        <a:latin typeface="微軟正黑體" pitchFamily="34" charset="-120"/>
                        <a:ea typeface="微軟正黑體" pitchFamily="34" charset="-120"/>
                      </a:endParaRPr>
                    </a:p>
                  </a:txBody>
                  <a:tcPr/>
                </a:tc>
              </a:tr>
            </a:tbl>
          </a:graphicData>
        </a:graphic>
      </p:graphicFrame>
      <p:sp>
        <p:nvSpPr>
          <p:cNvPr id="5" name="向下箭號 4"/>
          <p:cNvSpPr/>
          <p:nvPr/>
        </p:nvSpPr>
        <p:spPr>
          <a:xfrm>
            <a:off x="2071670" y="4286256"/>
            <a:ext cx="64807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 xmlns:p14="http://schemas.microsoft.com/office/powerpoint/2010/main" val="3434969428"/>
              </p:ext>
            </p:extLst>
          </p:nvPr>
        </p:nvGraphicFramePr>
        <p:xfrm>
          <a:off x="714348" y="5214950"/>
          <a:ext cx="3275418" cy="640080"/>
        </p:xfrm>
        <a:graphic>
          <a:graphicData uri="http://schemas.openxmlformats.org/drawingml/2006/table">
            <a:tbl>
              <a:tblPr firstRow="1" bandRow="1">
                <a:tableStyleId>{5C22544A-7EE6-4342-B048-85BDC9FD1C3A}</a:tableStyleId>
              </a:tblPr>
              <a:tblGrid>
                <a:gridCol w="3275418"/>
              </a:tblGrid>
              <a:tr h="393156">
                <a:tc>
                  <a:txBody>
                    <a:bodyPr/>
                    <a:lstStyle/>
                    <a:p>
                      <a:r>
                        <a:rPr lang="zh-TW" altLang="en-US" sz="3600" dirty="0" smtClean="0">
                          <a:latin typeface="微軟正黑體" pitchFamily="34" charset="-120"/>
                          <a:ea typeface="微軟正黑體" pitchFamily="34" charset="-120"/>
                        </a:rPr>
                        <a:t>開放市場競爭</a:t>
                      </a:r>
                      <a:endParaRPr lang="zh-TW" altLang="en-US" sz="3600" dirty="0">
                        <a:latin typeface="微軟正黑體" pitchFamily="34" charset="-120"/>
                        <a:ea typeface="微軟正黑體" pitchFamily="34" charset="-120"/>
                      </a:endParaRPr>
                    </a:p>
                  </a:txBody>
                  <a:tcPr/>
                </a:tc>
              </a:tr>
            </a:tbl>
          </a:graphicData>
        </a:graphic>
      </p:graphicFrame>
      <p:sp>
        <p:nvSpPr>
          <p:cNvPr id="8" name="標題 1"/>
          <p:cNvSpPr txBox="1">
            <a:spLocks/>
          </p:cNvSpPr>
          <p:nvPr/>
        </p:nvSpPr>
        <p:spPr>
          <a:xfrm>
            <a:off x="4993704" y="274638"/>
            <a:ext cx="3754760" cy="1143000"/>
          </a:xfrm>
          <a:prstGeom prst="rect">
            <a:avLst/>
          </a:prstGeom>
        </p:spPr>
        <p:txBody>
          <a:bodyPr vert="horz" lIns="91440" tIns="45720" rIns="91440" bIns="45720" rtlCol="0" anchor="ctr">
            <a:normAutofit/>
          </a:bodyPr>
          <a:lstStyle/>
          <a:p>
            <a:pPr lvl="0" algn="ctr">
              <a:spcBef>
                <a:spcPct val="0"/>
              </a:spcBef>
              <a:defRPr/>
            </a:pPr>
            <a:r>
              <a:rPr kumimoji="0" lang="zh-TW" altLang="en-US" sz="3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委外化</a:t>
            </a:r>
            <a:endParaRPr kumimoji="0" lang="zh-TW" altLang="en-US" sz="36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graphicFrame>
        <p:nvGraphicFramePr>
          <p:cNvPr id="9" name="表格 8"/>
          <p:cNvGraphicFramePr>
            <a:graphicFrameLocks noGrp="1"/>
          </p:cNvGraphicFramePr>
          <p:nvPr>
            <p:extLst>
              <p:ext uri="{D42A27DB-BD31-4B8C-83A1-F6EECF244321}">
                <p14:modId xmlns="" xmlns:p14="http://schemas.microsoft.com/office/powerpoint/2010/main" val="1580311419"/>
              </p:ext>
            </p:extLst>
          </p:nvPr>
        </p:nvGraphicFramePr>
        <p:xfrm>
          <a:off x="4788024" y="1340768"/>
          <a:ext cx="4139952" cy="2926080"/>
        </p:xfrm>
        <a:graphic>
          <a:graphicData uri="http://schemas.openxmlformats.org/drawingml/2006/table">
            <a:tbl>
              <a:tblPr firstRow="1" bandRow="1">
                <a:tableStyleId>{F5AB1C69-6EDB-4FF4-983F-18BD219EF322}</a:tableStyleId>
              </a:tblPr>
              <a:tblGrid>
                <a:gridCol w="4139952"/>
              </a:tblGrid>
              <a:tr h="370840">
                <a:tc>
                  <a:txBody>
                    <a:bodyPr/>
                    <a:lstStyle/>
                    <a:p>
                      <a:pPr>
                        <a:lnSpc>
                          <a:spcPct val="150000"/>
                        </a:lnSpc>
                      </a:pPr>
                      <a:r>
                        <a:rPr lang="zh-TW" altLang="en-US" sz="3000" dirty="0" smtClean="0">
                          <a:latin typeface="微軟正黑體" pitchFamily="34" charset="-120"/>
                          <a:ea typeface="微軟正黑體" pitchFamily="34" charset="-120"/>
                        </a:rPr>
                        <a:t>精簡政府行政業務所需耗費的人力、預算</a:t>
                      </a:r>
                      <a:endParaRPr lang="zh-TW" altLang="en-US" sz="3000" dirty="0">
                        <a:latin typeface="微軟正黑體" pitchFamily="34" charset="-120"/>
                        <a:ea typeface="微軟正黑體" pitchFamily="34" charset="-120"/>
                      </a:endParaRPr>
                    </a:p>
                  </a:txBody>
                  <a:tcPr/>
                </a:tc>
              </a:tr>
              <a:tr h="370840">
                <a:tc>
                  <a:txBody>
                    <a:bodyPr/>
                    <a:lstStyle/>
                    <a:p>
                      <a:pPr>
                        <a:lnSpc>
                          <a:spcPct val="150000"/>
                        </a:lnSpc>
                      </a:pPr>
                      <a:r>
                        <a:rPr lang="zh-TW" altLang="en-US" sz="3000" dirty="0" smtClean="0">
                          <a:latin typeface="微軟正黑體" pitchFamily="34" charset="-120"/>
                          <a:ea typeface="微軟正黑體" pitchFamily="34" charset="-120"/>
                        </a:rPr>
                        <a:t>將政府部分業務以契約方式委託民間執行</a:t>
                      </a:r>
                      <a:endParaRPr lang="zh-TW" altLang="en-US" sz="3000" dirty="0">
                        <a:latin typeface="微軟正黑體" pitchFamily="34" charset="-120"/>
                        <a:ea typeface="微軟正黑體" pitchFamily="34" charset="-120"/>
                      </a:endParaRPr>
                    </a:p>
                  </a:txBody>
                  <a:tcPr/>
                </a:tc>
              </a:tr>
            </a:tbl>
          </a:graphicData>
        </a:graphic>
      </p:graphicFrame>
      <p:sp>
        <p:nvSpPr>
          <p:cNvPr id="10" name="向下箭號 9"/>
          <p:cNvSpPr/>
          <p:nvPr/>
        </p:nvSpPr>
        <p:spPr>
          <a:xfrm>
            <a:off x="6588224" y="4221088"/>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1" name="表格 10"/>
          <p:cNvGraphicFramePr>
            <a:graphicFrameLocks noGrp="1"/>
          </p:cNvGraphicFramePr>
          <p:nvPr>
            <p:extLst>
              <p:ext uri="{D42A27DB-BD31-4B8C-83A1-F6EECF244321}">
                <p14:modId xmlns="" xmlns:p14="http://schemas.microsoft.com/office/powerpoint/2010/main" val="2884550235"/>
              </p:ext>
            </p:extLst>
          </p:nvPr>
        </p:nvGraphicFramePr>
        <p:xfrm>
          <a:off x="5508104" y="5229200"/>
          <a:ext cx="2946158" cy="640080"/>
        </p:xfrm>
        <a:graphic>
          <a:graphicData uri="http://schemas.openxmlformats.org/drawingml/2006/table">
            <a:tbl>
              <a:tblPr firstRow="1" bandRow="1">
                <a:tableStyleId>{5C22544A-7EE6-4342-B048-85BDC9FD1C3A}</a:tableStyleId>
              </a:tblPr>
              <a:tblGrid>
                <a:gridCol w="2946158"/>
              </a:tblGrid>
              <a:tr h="370840">
                <a:tc>
                  <a:txBody>
                    <a:bodyPr/>
                    <a:lstStyle/>
                    <a:p>
                      <a:r>
                        <a:rPr lang="zh-TW" altLang="en-US" sz="3600" dirty="0" smtClean="0">
                          <a:latin typeface="微軟正黑體" pitchFamily="34" charset="-120"/>
                          <a:ea typeface="微軟正黑體" pitchFamily="34" charset="-120"/>
                        </a:rPr>
                        <a:t>增加經營效率</a:t>
                      </a:r>
                      <a:endParaRPr lang="zh-TW" altLang="en-US" sz="36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392385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marL="514350" indent="-514350" algn="l">
              <a:buFont typeface="Arial" pitchFamily="34" charset="0"/>
              <a:buChar char="•"/>
            </a:pPr>
            <a:r>
              <a:rPr lang="zh-TW" altLang="en-US" sz="3200" b="1" dirty="0">
                <a:latin typeface="微軟正黑體" pitchFamily="34" charset="-120"/>
                <a:ea typeface="微軟正黑體" pitchFamily="34" charset="-120"/>
              </a:rPr>
              <a:t>興建營運移轉方式</a:t>
            </a:r>
            <a:r>
              <a:rPr lang="zh-TW" altLang="en-US" sz="3200" b="1" dirty="0" smtClean="0">
                <a:latin typeface="微軟正黑體" pitchFamily="34" charset="-120"/>
                <a:ea typeface="微軟正黑體" pitchFamily="34" charset="-120"/>
              </a:rPr>
              <a:t>：</a:t>
            </a:r>
            <a:r>
              <a:rPr lang="en-US" altLang="zh-TW" sz="3200" b="1" dirty="0" smtClean="0">
                <a:latin typeface="微軟正黑體" pitchFamily="34" charset="-120"/>
                <a:ea typeface="微軟正黑體" pitchFamily="34" charset="-120"/>
              </a:rPr>
              <a:t/>
            </a:r>
            <a:br>
              <a:rPr lang="en-US" altLang="zh-TW" sz="3200" b="1" dirty="0" smtClean="0">
                <a:latin typeface="微軟正黑體" pitchFamily="34" charset="-120"/>
                <a:ea typeface="微軟正黑體" pitchFamily="34" charset="-120"/>
              </a:rPr>
            </a:br>
            <a:r>
              <a:rPr lang="en-US" altLang="zh-TW" sz="3200" b="1" dirty="0" smtClean="0">
                <a:latin typeface="微軟正黑體" pitchFamily="34" charset="-120"/>
                <a:ea typeface="微軟正黑體" pitchFamily="34" charset="-120"/>
              </a:rPr>
              <a:t>B</a:t>
            </a:r>
            <a:r>
              <a:rPr lang="zh-TW" altLang="en-US" sz="3200" b="1" dirty="0">
                <a:latin typeface="微軟正黑體" pitchFamily="34" charset="-120"/>
                <a:ea typeface="微軟正黑體" pitchFamily="34" charset="-120"/>
              </a:rPr>
              <a:t>（</a:t>
            </a:r>
            <a:r>
              <a:rPr lang="en-US" altLang="zh-TW" sz="3200" b="1" dirty="0">
                <a:latin typeface="微軟正黑體" pitchFamily="34" charset="-120"/>
                <a:ea typeface="微軟正黑體" pitchFamily="34" charset="-120"/>
              </a:rPr>
              <a:t>Build</a:t>
            </a:r>
            <a:r>
              <a:rPr lang="zh-TW" altLang="en-US" sz="3200" b="1" dirty="0">
                <a:latin typeface="微軟正黑體" pitchFamily="34" charset="-120"/>
                <a:ea typeface="微軟正黑體" pitchFamily="34" charset="-120"/>
              </a:rPr>
              <a:t>）</a:t>
            </a:r>
            <a:r>
              <a:rPr lang="en-US" altLang="zh-TW" sz="3200" b="1" dirty="0" smtClean="0">
                <a:latin typeface="微軟正黑體" pitchFamily="34" charset="-120"/>
                <a:ea typeface="微軟正黑體" pitchFamily="34" charset="-120"/>
              </a:rPr>
              <a:t>O</a:t>
            </a:r>
            <a:r>
              <a:rPr lang="zh-TW" altLang="en-US" sz="3200" b="1" dirty="0">
                <a:latin typeface="微軟正黑體" pitchFamily="34" charset="-120"/>
                <a:ea typeface="微軟正黑體" pitchFamily="34" charset="-120"/>
              </a:rPr>
              <a:t>（</a:t>
            </a:r>
            <a:r>
              <a:rPr lang="en-US" altLang="zh-TW" sz="3200" b="1" dirty="0">
                <a:latin typeface="微軟正黑體" pitchFamily="34" charset="-120"/>
                <a:ea typeface="微軟正黑體" pitchFamily="34" charset="-120"/>
              </a:rPr>
              <a:t>Operate</a:t>
            </a:r>
            <a:r>
              <a:rPr lang="zh-TW" altLang="en-US" sz="3200" b="1" dirty="0" smtClean="0">
                <a:latin typeface="微軟正黑體" pitchFamily="34" charset="-120"/>
                <a:ea typeface="微軟正黑體" pitchFamily="34" charset="-120"/>
              </a:rPr>
              <a:t>）</a:t>
            </a:r>
            <a:r>
              <a:rPr lang="en-US" altLang="zh-TW" sz="3200" b="1" dirty="0" smtClean="0">
                <a:latin typeface="微軟正黑體" pitchFamily="34" charset="-120"/>
                <a:ea typeface="微軟正黑體" pitchFamily="34" charset="-120"/>
              </a:rPr>
              <a:t>T</a:t>
            </a:r>
            <a:r>
              <a:rPr lang="zh-TW" altLang="en-US" sz="3200" b="1" dirty="0">
                <a:latin typeface="微軟正黑體" pitchFamily="34" charset="-120"/>
                <a:ea typeface="微軟正黑體" pitchFamily="34" charset="-120"/>
              </a:rPr>
              <a:t>（</a:t>
            </a:r>
            <a:r>
              <a:rPr lang="en-US" altLang="zh-TW" sz="3200" b="1" dirty="0">
                <a:latin typeface="微軟正黑體" pitchFamily="34" charset="-120"/>
                <a:ea typeface="微軟正黑體" pitchFamily="34" charset="-120"/>
              </a:rPr>
              <a:t>Transfer</a:t>
            </a:r>
            <a:r>
              <a:rPr lang="zh-TW" altLang="en-US" sz="3200" b="1" dirty="0">
                <a:latin typeface="微軟正黑體" pitchFamily="34" charset="-120"/>
                <a:ea typeface="微軟正黑體" pitchFamily="34" charset="-120"/>
              </a:rPr>
              <a:t>）</a:t>
            </a:r>
          </a:p>
        </p:txBody>
      </p:sp>
      <p:graphicFrame>
        <p:nvGraphicFramePr>
          <p:cNvPr id="4" name="資料庫圖表 3"/>
          <p:cNvGraphicFramePr/>
          <p:nvPr>
            <p:extLst>
              <p:ext uri="{D42A27DB-BD31-4B8C-83A1-F6EECF244321}">
                <p14:modId xmlns="" xmlns:p14="http://schemas.microsoft.com/office/powerpoint/2010/main" val="40079144"/>
              </p:ext>
            </p:extLst>
          </p:nvPr>
        </p:nvGraphicFramePr>
        <p:xfrm>
          <a:off x="1187624" y="1613024"/>
          <a:ext cx="6936432"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83212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95536" y="548680"/>
            <a:ext cx="4211960" cy="710952"/>
          </a:xfrm>
        </p:spPr>
        <p:txBody>
          <a:bodyPr>
            <a:normAutofit/>
          </a:bodyPr>
          <a:lstStyle/>
          <a:p>
            <a:r>
              <a:rPr lang="zh-TW" altLang="en-US" sz="3600" b="1" dirty="0" smtClean="0">
                <a:latin typeface="微軟正黑體" pitchFamily="34" charset="-120"/>
                <a:ea typeface="微軟正黑體" pitchFamily="34" charset="-120"/>
              </a:rPr>
              <a:t>地方化</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3227268024"/>
              </p:ext>
            </p:extLst>
          </p:nvPr>
        </p:nvGraphicFramePr>
        <p:xfrm>
          <a:off x="611560" y="1412776"/>
          <a:ext cx="3816424" cy="2834640"/>
        </p:xfrm>
        <a:graphic>
          <a:graphicData uri="http://schemas.openxmlformats.org/drawingml/2006/table">
            <a:tbl>
              <a:tblPr firstRow="1" bandRow="1">
                <a:tableStyleId>{D27102A9-8310-4765-A935-A1911B00CA55}</a:tableStyleId>
              </a:tblPr>
              <a:tblGrid>
                <a:gridCol w="3816424"/>
              </a:tblGrid>
              <a:tr h="370840">
                <a:tc>
                  <a:txBody>
                    <a:bodyPr/>
                    <a:lstStyle/>
                    <a:p>
                      <a:pPr>
                        <a:lnSpc>
                          <a:spcPct val="150000"/>
                        </a:lnSpc>
                      </a:pPr>
                      <a:r>
                        <a:rPr lang="zh-TW" altLang="en-US" sz="3000" b="0" dirty="0" smtClean="0">
                          <a:latin typeface="微軟正黑體" pitchFamily="34" charset="-120"/>
                          <a:ea typeface="微軟正黑體" pitchFamily="34" charset="-120"/>
                        </a:rPr>
                        <a:t>將現行由中央辦理的業務，改由地方政府辦理</a:t>
                      </a:r>
                      <a:r>
                        <a:rPr lang="en-US" altLang="zh-TW" sz="3000" b="0" dirty="0" smtClean="0">
                          <a:latin typeface="微軟正黑體" pitchFamily="34" charset="-120"/>
                          <a:ea typeface="微軟正黑體" pitchFamily="34" charset="-120"/>
                        </a:rPr>
                        <a:t>(</a:t>
                      </a:r>
                      <a:r>
                        <a:rPr lang="zh-TW" altLang="en-US" sz="3000" b="0" dirty="0" smtClean="0">
                          <a:latin typeface="微軟正黑體" pitchFamily="34" charset="-120"/>
                          <a:ea typeface="微軟正黑體" pitchFamily="34" charset="-120"/>
                        </a:rPr>
                        <a:t>國立高中</a:t>
                      </a:r>
                      <a:r>
                        <a:rPr lang="en-US" altLang="zh-TW" sz="3000" b="0" dirty="0" smtClean="0">
                          <a:latin typeface="微軟正黑體" pitchFamily="34" charset="-120"/>
                          <a:ea typeface="微軟正黑體" pitchFamily="34" charset="-120"/>
                        </a:rPr>
                        <a:t>-&gt;</a:t>
                      </a:r>
                      <a:r>
                        <a:rPr lang="zh-TW" altLang="en-US" sz="3000" b="0" dirty="0" smtClean="0">
                          <a:latin typeface="微軟正黑體" pitchFamily="34" charset="-120"/>
                          <a:ea typeface="微軟正黑體" pitchFamily="34" charset="-120"/>
                        </a:rPr>
                        <a:t>市立高中</a:t>
                      </a:r>
                      <a:r>
                        <a:rPr lang="en-US" altLang="zh-TW" sz="3000" b="0" dirty="0" smtClean="0">
                          <a:latin typeface="微軟正黑體" pitchFamily="34" charset="-120"/>
                          <a:ea typeface="微軟正黑體" pitchFamily="34" charset="-120"/>
                        </a:rPr>
                        <a:t>)</a:t>
                      </a:r>
                      <a:endParaRPr lang="zh-TW" altLang="en-US" sz="3000" b="0" dirty="0">
                        <a:latin typeface="微軟正黑體" pitchFamily="34" charset="-120"/>
                        <a:ea typeface="微軟正黑體" pitchFamily="34" charset="-120"/>
                      </a:endParaRPr>
                    </a:p>
                  </a:txBody>
                  <a:tcPr/>
                </a:tc>
              </a:tr>
            </a:tbl>
          </a:graphicData>
        </a:graphic>
      </p:graphicFrame>
      <p:sp>
        <p:nvSpPr>
          <p:cNvPr id="5" name="向下箭號 4"/>
          <p:cNvSpPr/>
          <p:nvPr/>
        </p:nvSpPr>
        <p:spPr>
          <a:xfrm>
            <a:off x="2267744" y="3645024"/>
            <a:ext cx="50405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 xmlns:p14="http://schemas.microsoft.com/office/powerpoint/2010/main" val="3514725953"/>
              </p:ext>
            </p:extLst>
          </p:nvPr>
        </p:nvGraphicFramePr>
        <p:xfrm>
          <a:off x="611560" y="4511392"/>
          <a:ext cx="3888432" cy="1005840"/>
        </p:xfrm>
        <a:graphic>
          <a:graphicData uri="http://schemas.openxmlformats.org/drawingml/2006/table">
            <a:tbl>
              <a:tblPr firstRow="1" bandRow="1">
                <a:tableStyleId>{00A15C55-8517-42AA-B614-E9B94910E393}</a:tableStyleId>
              </a:tblPr>
              <a:tblGrid>
                <a:gridCol w="3888432"/>
              </a:tblGrid>
              <a:tr h="370840">
                <a:tc>
                  <a:txBody>
                    <a:bodyPr/>
                    <a:lstStyle/>
                    <a:p>
                      <a:r>
                        <a:rPr lang="zh-TW" altLang="en-US" sz="3000" dirty="0" smtClean="0">
                          <a:latin typeface="微軟正黑體" pitchFamily="34" charset="-120"/>
                          <a:ea typeface="微軟正黑體" pitchFamily="34" charset="-120"/>
                        </a:rPr>
                        <a:t>政策執行更符合地域性及地方人民需求</a:t>
                      </a:r>
                      <a:endParaRPr lang="zh-TW" altLang="en-US" sz="3000" dirty="0">
                        <a:latin typeface="微軟正黑體" pitchFamily="34" charset="-120"/>
                        <a:ea typeface="微軟正黑體" pitchFamily="34" charset="-120"/>
                      </a:endParaRPr>
                    </a:p>
                  </a:txBody>
                  <a:tcPr/>
                </a:tc>
              </a:tr>
            </a:tbl>
          </a:graphicData>
        </a:graphic>
      </p:graphicFrame>
      <p:sp>
        <p:nvSpPr>
          <p:cNvPr id="7" name="標題 1"/>
          <p:cNvSpPr txBox="1">
            <a:spLocks/>
          </p:cNvSpPr>
          <p:nvPr/>
        </p:nvSpPr>
        <p:spPr>
          <a:xfrm>
            <a:off x="5040560" y="620688"/>
            <a:ext cx="3275856" cy="79208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法人化</a:t>
            </a:r>
            <a:endParaRPr kumimoji="0" lang="zh-TW" altLang="en-US" sz="36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graphicFrame>
        <p:nvGraphicFramePr>
          <p:cNvPr id="8" name="表格 7"/>
          <p:cNvGraphicFramePr>
            <a:graphicFrameLocks noGrp="1"/>
          </p:cNvGraphicFramePr>
          <p:nvPr>
            <p:extLst>
              <p:ext uri="{D42A27DB-BD31-4B8C-83A1-F6EECF244321}">
                <p14:modId xmlns="" xmlns:p14="http://schemas.microsoft.com/office/powerpoint/2010/main" val="3293689249"/>
              </p:ext>
            </p:extLst>
          </p:nvPr>
        </p:nvGraphicFramePr>
        <p:xfrm>
          <a:off x="4644008" y="1412776"/>
          <a:ext cx="4151784" cy="2240280"/>
        </p:xfrm>
        <a:graphic>
          <a:graphicData uri="http://schemas.openxmlformats.org/drawingml/2006/table">
            <a:tbl>
              <a:tblPr firstRow="1" bandRow="1">
                <a:tableStyleId>{68D230F3-CF80-4859-8CE7-A43EE81993B5}</a:tableStyleId>
              </a:tblPr>
              <a:tblGrid>
                <a:gridCol w="4151784"/>
              </a:tblGrid>
              <a:tr h="370840">
                <a:tc>
                  <a:txBody>
                    <a:bodyPr/>
                    <a:lstStyle/>
                    <a:p>
                      <a:pPr>
                        <a:lnSpc>
                          <a:spcPct val="150000"/>
                        </a:lnSpc>
                      </a:pPr>
                      <a:r>
                        <a:rPr lang="zh-TW" altLang="en-US" sz="3000" dirty="0" smtClean="0">
                          <a:latin typeface="微軟正黑體" pitchFamily="34" charset="-120"/>
                          <a:ea typeface="微軟正黑體" pitchFamily="34" charset="-120"/>
                        </a:rPr>
                        <a:t>原本由政府負責的業務，改以行政法人 辦理</a:t>
                      </a:r>
                      <a:endParaRPr lang="zh-TW" altLang="en-US" sz="3000" dirty="0">
                        <a:latin typeface="微軟正黑體" pitchFamily="34" charset="-120"/>
                        <a:ea typeface="微軟正黑體" pitchFamily="34" charset="-120"/>
                      </a:endParaRPr>
                    </a:p>
                  </a:txBody>
                  <a:tcPr/>
                </a:tc>
              </a:tr>
              <a:tr h="3708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例如：高雄市立圖書館</a:t>
                      </a:r>
                    </a:p>
                  </a:txBody>
                  <a:tcPr/>
                </a:tc>
              </a:tr>
            </a:tbl>
          </a:graphicData>
        </a:graphic>
      </p:graphicFrame>
      <p:sp>
        <p:nvSpPr>
          <p:cNvPr id="9" name="向下箭號 8"/>
          <p:cNvSpPr/>
          <p:nvPr/>
        </p:nvSpPr>
        <p:spPr>
          <a:xfrm>
            <a:off x="6660232" y="3645024"/>
            <a:ext cx="504056" cy="72008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aphicFrame>
        <p:nvGraphicFramePr>
          <p:cNvPr id="10" name="表格 9"/>
          <p:cNvGraphicFramePr>
            <a:graphicFrameLocks noGrp="1"/>
          </p:cNvGraphicFramePr>
          <p:nvPr>
            <p:extLst>
              <p:ext uri="{D42A27DB-BD31-4B8C-83A1-F6EECF244321}">
                <p14:modId xmlns="" xmlns:p14="http://schemas.microsoft.com/office/powerpoint/2010/main" val="189007030"/>
              </p:ext>
            </p:extLst>
          </p:nvPr>
        </p:nvGraphicFramePr>
        <p:xfrm>
          <a:off x="5004048" y="4511392"/>
          <a:ext cx="3519874" cy="1005840"/>
        </p:xfrm>
        <a:graphic>
          <a:graphicData uri="http://schemas.openxmlformats.org/drawingml/2006/table">
            <a:tbl>
              <a:tblPr firstRow="1" bandRow="1">
                <a:tableStyleId>{93296810-A885-4BE3-A3E7-6D5BEEA58F35}</a:tableStyleId>
              </a:tblPr>
              <a:tblGrid>
                <a:gridCol w="3519874"/>
              </a:tblGrid>
              <a:tr h="370840">
                <a:tc>
                  <a:txBody>
                    <a:bodyPr/>
                    <a:lstStyle/>
                    <a:p>
                      <a:r>
                        <a:rPr lang="zh-TW" altLang="en-US" sz="3000" dirty="0" smtClean="0">
                          <a:latin typeface="微軟正黑體" pitchFamily="34" charset="-120"/>
                          <a:ea typeface="微軟正黑體" pitchFamily="34" charset="-120"/>
                        </a:rPr>
                        <a:t>在人事任用及政策執行上更具彈性</a:t>
                      </a:r>
                      <a:endParaRPr lang="zh-TW" altLang="en-US" sz="30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124364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標題 1"/>
          <p:cNvSpPr>
            <a:spLocks noGrp="1"/>
          </p:cNvSpPr>
          <p:nvPr>
            <p:ph type="title"/>
          </p:nvPr>
        </p:nvSpPr>
        <p:spPr>
          <a:xfrm>
            <a:off x="0" y="0"/>
            <a:ext cx="8229600" cy="765175"/>
          </a:xfrm>
        </p:spPr>
        <p:txBody>
          <a:bodyPr/>
          <a:lstStyle/>
          <a:p>
            <a:pPr eaLnBrk="1" hangingPunct="1"/>
            <a:r>
              <a:rPr lang="zh-TW" altLang="en-US" smtClean="0"/>
              <a:t>二、政府再造</a:t>
            </a:r>
          </a:p>
        </p:txBody>
      </p:sp>
      <p:sp>
        <p:nvSpPr>
          <p:cNvPr id="39939" name="內容版面配置區 2"/>
          <p:cNvSpPr>
            <a:spLocks noGrp="1"/>
          </p:cNvSpPr>
          <p:nvPr>
            <p:ph sz="quarter" idx="13"/>
          </p:nvPr>
        </p:nvSpPr>
        <p:spPr>
          <a:xfrm>
            <a:off x="250825" y="981075"/>
            <a:ext cx="8713788" cy="647700"/>
          </a:xfrm>
        </p:spPr>
        <p:txBody>
          <a:bodyPr>
            <a:normAutofit lnSpcReduction="10000"/>
          </a:bodyPr>
          <a:lstStyle/>
          <a:p>
            <a:pPr>
              <a:lnSpc>
                <a:spcPct val="120000"/>
              </a:lnSpc>
            </a:pPr>
            <a:r>
              <a:rPr lang="zh-TW" altLang="en-US" smtClean="0"/>
              <a:t>四化策略</a:t>
            </a:r>
            <a:endParaRPr lang="en-US" altLang="zh-TW" smtClean="0"/>
          </a:p>
          <a:p>
            <a:pPr>
              <a:lnSpc>
                <a:spcPct val="120000"/>
              </a:lnSpc>
              <a:buFont typeface="Arial" charset="0"/>
              <a:buNone/>
            </a:pPr>
            <a:endParaRPr lang="zh-TW" altLang="en-US" sz="3000" smtClean="0"/>
          </a:p>
        </p:txBody>
      </p:sp>
      <p:sp>
        <p:nvSpPr>
          <p:cNvPr id="39940" name="投影片編號版面配置區 1"/>
          <p:cNvSpPr>
            <a:spLocks noGrp="1"/>
          </p:cNvSpPr>
          <p:nvPr>
            <p:ph type="sldNum" sz="quarter" idx="16"/>
          </p:nvPr>
        </p:nvSpPr>
        <p:spPr bwMode="auto">
          <a:noFill/>
          <a:ln>
            <a:miter lim="800000"/>
            <a:headEnd/>
            <a:tailEnd/>
          </a:ln>
        </p:spPr>
        <p:txBody>
          <a:bodyPr/>
          <a:lstStyle/>
          <a:p>
            <a:fld id="{74105954-31A0-40A3-8AEF-CE9DD141DF2D}" type="slidenum">
              <a:rPr lang="zh-TW" altLang="en-US" smtClean="0"/>
              <a:pPr/>
              <a:t>25</a:t>
            </a:fld>
            <a:endParaRPr lang="zh-TW" altLang="en-US" smtClean="0"/>
          </a:p>
        </p:txBody>
      </p:sp>
      <p:pic>
        <p:nvPicPr>
          <p:cNvPr id="29702" name="Picture 6"/>
          <p:cNvPicPr>
            <a:picLocks noChangeAspect="1" noChangeArrowheads="1"/>
          </p:cNvPicPr>
          <p:nvPr/>
        </p:nvPicPr>
        <p:blipFill>
          <a:blip r:embed="rId2"/>
          <a:srcRect/>
          <a:stretch>
            <a:fillRect/>
          </a:stretch>
        </p:blipFill>
        <p:spPr bwMode="auto">
          <a:xfrm>
            <a:off x="0" y="1700213"/>
            <a:ext cx="9109075" cy="3097212"/>
          </a:xfrm>
          <a:prstGeom prst="rect">
            <a:avLst/>
          </a:prstGeom>
          <a:noFill/>
          <a:ln>
            <a:noFill/>
          </a:ln>
          <a:effectLst>
            <a:prstShdw prst="shdw17" dist="17961" dir="2700000">
              <a:schemeClr val="accent1">
                <a:gamma/>
                <a:shade val="60000"/>
                <a:invGamma/>
              </a:schemeClr>
            </a:prst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標題 1"/>
          <p:cNvSpPr>
            <a:spLocks noGrp="1"/>
          </p:cNvSpPr>
          <p:nvPr>
            <p:ph type="title"/>
          </p:nvPr>
        </p:nvSpPr>
        <p:spPr>
          <a:xfrm>
            <a:off x="0" y="0"/>
            <a:ext cx="8229600" cy="765175"/>
          </a:xfrm>
        </p:spPr>
        <p:txBody>
          <a:bodyPr/>
          <a:lstStyle/>
          <a:p>
            <a:pPr eaLnBrk="1" hangingPunct="1"/>
            <a:r>
              <a:rPr lang="zh-TW" altLang="en-US" smtClean="0"/>
              <a:t>二、政府再造</a:t>
            </a:r>
          </a:p>
        </p:txBody>
      </p:sp>
      <p:sp>
        <p:nvSpPr>
          <p:cNvPr id="41987" name="內容版面配置區 2"/>
          <p:cNvSpPr>
            <a:spLocks noGrp="1"/>
          </p:cNvSpPr>
          <p:nvPr>
            <p:ph sz="quarter" idx="13"/>
          </p:nvPr>
        </p:nvSpPr>
        <p:spPr>
          <a:xfrm>
            <a:off x="250825" y="981075"/>
            <a:ext cx="8713788" cy="647700"/>
          </a:xfrm>
        </p:spPr>
        <p:txBody>
          <a:bodyPr>
            <a:normAutofit lnSpcReduction="10000"/>
          </a:bodyPr>
          <a:lstStyle/>
          <a:p>
            <a:pPr>
              <a:lnSpc>
                <a:spcPct val="120000"/>
              </a:lnSpc>
            </a:pPr>
            <a:r>
              <a:rPr lang="zh-TW" altLang="en-US" smtClean="0"/>
              <a:t>四化策略</a:t>
            </a:r>
            <a:endParaRPr lang="en-US" altLang="zh-TW" smtClean="0"/>
          </a:p>
          <a:p>
            <a:pPr>
              <a:lnSpc>
                <a:spcPct val="120000"/>
              </a:lnSpc>
              <a:buFont typeface="Arial" charset="0"/>
              <a:buNone/>
            </a:pPr>
            <a:endParaRPr lang="zh-TW" altLang="en-US" sz="3000" smtClean="0"/>
          </a:p>
        </p:txBody>
      </p:sp>
      <p:sp>
        <p:nvSpPr>
          <p:cNvPr id="41988" name="投影片編號版面配置區 1"/>
          <p:cNvSpPr>
            <a:spLocks noGrp="1"/>
          </p:cNvSpPr>
          <p:nvPr>
            <p:ph type="sldNum" sz="quarter" idx="16"/>
          </p:nvPr>
        </p:nvSpPr>
        <p:spPr bwMode="auto">
          <a:noFill/>
          <a:ln>
            <a:miter lim="800000"/>
            <a:headEnd/>
            <a:tailEnd/>
          </a:ln>
        </p:spPr>
        <p:txBody>
          <a:bodyPr/>
          <a:lstStyle/>
          <a:p>
            <a:fld id="{8A999C31-3E24-483D-9B13-9BB7695C9705}" type="slidenum">
              <a:rPr lang="zh-TW" altLang="en-US" smtClean="0"/>
              <a:pPr/>
              <a:t>26</a:t>
            </a:fld>
            <a:endParaRPr lang="zh-TW" altLang="en-US" smtClean="0"/>
          </a:p>
        </p:txBody>
      </p:sp>
      <p:pic>
        <p:nvPicPr>
          <p:cNvPr id="7" name="Picture 6"/>
          <p:cNvPicPr>
            <a:picLocks noChangeAspect="1" noChangeArrowheads="1"/>
          </p:cNvPicPr>
          <p:nvPr/>
        </p:nvPicPr>
        <p:blipFill>
          <a:blip r:embed="rId2"/>
          <a:srcRect/>
          <a:stretch>
            <a:fillRect/>
          </a:stretch>
        </p:blipFill>
        <p:spPr bwMode="auto">
          <a:xfrm>
            <a:off x="4763" y="1700213"/>
            <a:ext cx="9104312" cy="3132137"/>
          </a:xfrm>
          <a:prstGeom prst="rect">
            <a:avLst/>
          </a:prstGeom>
          <a:noFill/>
          <a:ln>
            <a:noFill/>
          </a:ln>
          <a:effectLst>
            <a:prstShdw prst="shdw17" dist="17961" dir="2700000">
              <a:schemeClr val="accent1">
                <a:gamma/>
                <a:shade val="60000"/>
                <a:invGamma/>
              </a:schemeClr>
            </a:prst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143000"/>
          </a:xfrm>
        </p:spPr>
        <p:txBody>
          <a:bodyPr>
            <a:normAutofit/>
          </a:bodyPr>
          <a:lstStyle/>
          <a:p>
            <a:r>
              <a:rPr lang="zh-TW" altLang="en-US" sz="3600" b="1" dirty="0" smtClean="0">
                <a:latin typeface="微軟正黑體" pitchFamily="34" charset="-120"/>
                <a:ea typeface="微軟正黑體" pitchFamily="34" charset="-120"/>
              </a:rPr>
              <a:t>電子化政府</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3816794132"/>
              </p:ext>
            </p:extLst>
          </p:nvPr>
        </p:nvGraphicFramePr>
        <p:xfrm>
          <a:off x="1331640" y="1196752"/>
          <a:ext cx="6480720" cy="2926080"/>
        </p:xfrm>
        <a:graphic>
          <a:graphicData uri="http://schemas.openxmlformats.org/drawingml/2006/table">
            <a:tbl>
              <a:tblPr firstRow="1" bandRow="1">
                <a:tableStyleId>{93296810-A885-4BE3-A3E7-6D5BEEA58F35}</a:tableStyleId>
              </a:tblPr>
              <a:tblGrid>
                <a:gridCol w="6480720"/>
              </a:tblGrid>
              <a:tr h="1632919">
                <a:tc>
                  <a:txBody>
                    <a:bodyPr/>
                    <a:lstStyle/>
                    <a:p>
                      <a:pPr>
                        <a:lnSpc>
                          <a:spcPct val="150000"/>
                        </a:lnSpc>
                      </a:pPr>
                      <a:r>
                        <a:rPr lang="zh-TW" altLang="en-US" sz="3000" dirty="0" smtClean="0">
                          <a:latin typeface="微軟正黑體" pitchFamily="34" charset="-120"/>
                          <a:ea typeface="微軟正黑體" pitchFamily="34" charset="-120"/>
                        </a:rPr>
                        <a:t>將政府機關的資訊與人民所需要 的服務內容，透過資訊科技，用更為即時性、互動性 的方式傳達給人民</a:t>
                      </a:r>
                      <a:endParaRPr lang="zh-TW" altLang="en-US" sz="3000" dirty="0">
                        <a:latin typeface="微軟正黑體" pitchFamily="34" charset="-120"/>
                        <a:ea typeface="微軟正黑體" pitchFamily="34" charset="-120"/>
                      </a:endParaRPr>
                    </a:p>
                  </a:txBody>
                  <a:tcPr/>
                </a:tc>
              </a:tr>
              <a:tr h="616881">
                <a:tc>
                  <a:txBody>
                    <a:bodyPr/>
                    <a:lstStyle/>
                    <a:p>
                      <a:pPr>
                        <a:lnSpc>
                          <a:spcPct val="150000"/>
                        </a:lnSpc>
                      </a:pPr>
                      <a:r>
                        <a:rPr lang="zh-TW" altLang="en-US" sz="3000" dirty="0" smtClean="0">
                          <a:latin typeface="微軟正黑體" pitchFamily="34" charset="-120"/>
                          <a:ea typeface="微軟正黑體" pitchFamily="34" charset="-120"/>
                        </a:rPr>
                        <a:t>人民可進一步成為公共意見的提供者</a:t>
                      </a:r>
                      <a:endParaRPr lang="zh-TW" altLang="en-US" sz="3000" dirty="0">
                        <a:latin typeface="微軟正黑體" pitchFamily="34" charset="-120"/>
                        <a:ea typeface="微軟正黑體" pitchFamily="34" charset="-120"/>
                      </a:endParaRPr>
                    </a:p>
                  </a:txBody>
                  <a:tcPr/>
                </a:tc>
              </a:tr>
            </a:tbl>
          </a:graphicData>
        </a:graphic>
      </p:graphicFrame>
      <p:grpSp>
        <p:nvGrpSpPr>
          <p:cNvPr id="8" name="群組 7"/>
          <p:cNvGrpSpPr/>
          <p:nvPr/>
        </p:nvGrpSpPr>
        <p:grpSpPr>
          <a:xfrm>
            <a:off x="1259632" y="4797152"/>
            <a:ext cx="7776864" cy="843246"/>
            <a:chOff x="1259632" y="4797152"/>
            <a:chExt cx="7776864" cy="843246"/>
          </a:xfrm>
        </p:grpSpPr>
        <p:pic>
          <p:nvPicPr>
            <p:cNvPr id="6" name="Picture 2">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b="78359"/>
            <a:stretch>
              <a:fillRect/>
            </a:stretch>
          </p:blipFill>
          <p:spPr bwMode="auto">
            <a:xfrm>
              <a:off x="2088232" y="4797152"/>
              <a:ext cx="6948264" cy="843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向下箭號 6"/>
            <p:cNvSpPr/>
            <p:nvPr/>
          </p:nvSpPr>
          <p:spPr>
            <a:xfrm rot="16200000">
              <a:off x="1367644" y="4833156"/>
              <a:ext cx="504056" cy="72008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spTree>
    <p:extLst>
      <p:ext uri="{BB962C8B-B14F-4D97-AF65-F5344CB8AC3E}">
        <p14:creationId xmlns="" xmlns:p14="http://schemas.microsoft.com/office/powerpoint/2010/main" val="63513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pPr>
              <a:lnSpc>
                <a:spcPct val="150000"/>
              </a:lnSpc>
            </a:pPr>
            <a:r>
              <a:rPr lang="zh-TW" altLang="en-US" sz="3000" dirty="0">
                <a:latin typeface="微軟正黑體" pitchFamily="34" charset="-120"/>
                <a:ea typeface="微軟正黑體" pitchFamily="34" charset="-120"/>
              </a:rPr>
              <a:t>為推動智慧化政府，行政院長賴清德今天表示，數位身分識別證（</a:t>
            </a:r>
            <a:r>
              <a:rPr lang="en-US" altLang="zh-TW" sz="3000" dirty="0">
                <a:latin typeface="微軟正黑體" pitchFamily="34" charset="-120"/>
                <a:ea typeface="微軟正黑體" pitchFamily="34" charset="-120"/>
              </a:rPr>
              <a:t>New </a:t>
            </a:r>
            <a:r>
              <a:rPr lang="en-US" altLang="zh-TW" sz="3000" dirty="0" err="1">
                <a:latin typeface="微軟正黑體" pitchFamily="34" charset="-120"/>
                <a:ea typeface="微軟正黑體" pitchFamily="34" charset="-120"/>
              </a:rPr>
              <a:t>eID</a:t>
            </a:r>
            <a:r>
              <a:rPr lang="zh-TW" altLang="en-US" sz="3000" dirty="0">
                <a:latin typeface="微軟正黑體" pitchFamily="34" charset="-120"/>
                <a:ea typeface="微軟正黑體" pitchFamily="34" charset="-120"/>
              </a:rPr>
              <a:t>）為實現智慧政府各項措施的基礎，請相關部會妥善規劃，於 </a:t>
            </a:r>
            <a:r>
              <a:rPr lang="en-US" altLang="zh-TW" sz="3000" dirty="0">
                <a:latin typeface="微軟正黑體" pitchFamily="34" charset="-120"/>
                <a:ea typeface="微軟正黑體" pitchFamily="34" charset="-120"/>
              </a:rPr>
              <a:t>2020 </a:t>
            </a:r>
            <a:r>
              <a:rPr lang="zh-TW" altLang="en-US" sz="3000" dirty="0">
                <a:latin typeface="微軟正黑體" pitchFamily="34" charset="-120"/>
                <a:ea typeface="微軟正黑體" pitchFamily="34" charset="-120"/>
              </a:rPr>
              <a:t>年啟動全面換發作業</a:t>
            </a:r>
            <a:r>
              <a:rPr lang="zh-TW" altLang="en-US" sz="3000" dirty="0" smtClean="0">
                <a:latin typeface="微軟正黑體" pitchFamily="34" charset="-120"/>
                <a:ea typeface="微軟正黑體" pitchFamily="34" charset="-120"/>
              </a:rPr>
              <a:t>。</a:t>
            </a:r>
            <a:endParaRPr lang="zh-TW" altLang="en-US" sz="3000" dirty="0">
              <a:latin typeface="微軟正黑體" pitchFamily="34" charset="-120"/>
              <a:ea typeface="微軟正黑體" pitchFamily="34" charset="-120"/>
            </a:endParaRPr>
          </a:p>
        </p:txBody>
      </p:sp>
      <p:grpSp>
        <p:nvGrpSpPr>
          <p:cNvPr id="4" name="群組 17"/>
          <p:cNvGrpSpPr>
            <a:grpSpLocks/>
          </p:cNvGrpSpPr>
          <p:nvPr/>
        </p:nvGrpSpPr>
        <p:grpSpPr bwMode="auto">
          <a:xfrm>
            <a:off x="92075" y="57150"/>
            <a:ext cx="2251075" cy="1050925"/>
            <a:chOff x="0" y="0"/>
            <a:chExt cx="2251710" cy="1051560"/>
          </a:xfrm>
        </p:grpSpPr>
        <p:sp>
          <p:nvSpPr>
            <p:cNvPr id="5" name="框架 4"/>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6"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生活實例</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112903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68760"/>
            <a:ext cx="8229600" cy="4857403"/>
          </a:xfrm>
        </p:spPr>
        <p:txBody>
          <a:bodyPr>
            <a:normAutofit lnSpcReduction="10000"/>
          </a:bodyPr>
          <a:lstStyle/>
          <a:p>
            <a:pPr>
              <a:lnSpc>
                <a:spcPct val="150000"/>
              </a:lnSpc>
            </a:pPr>
            <a:r>
              <a:rPr lang="zh-TW" altLang="en-US" sz="3000" dirty="0" smtClean="0">
                <a:latin typeface="微軟正黑體" pitchFamily="34" charset="-120"/>
                <a:ea typeface="微軟正黑體" pitchFamily="34" charset="-120"/>
              </a:rPr>
              <a:t>行政院指出，賴清德院長今天在行政院院會聽取國發會「智慧政府規劃」報告後裁示，這項報告是台灣加速與國際同步推動政府數位轉型的重要政策，運用人工智慧等新興科技，優化決策品質，建構下一世代智慧政府公私協力治理模式，進而帶來更創新便捷的服務、體現更透明治理的政府。</a:t>
            </a:r>
          </a:p>
        </p:txBody>
      </p:sp>
      <p:grpSp>
        <p:nvGrpSpPr>
          <p:cNvPr id="4" name="群組 17"/>
          <p:cNvGrpSpPr>
            <a:grpSpLocks/>
          </p:cNvGrpSpPr>
          <p:nvPr/>
        </p:nvGrpSpPr>
        <p:grpSpPr bwMode="auto">
          <a:xfrm>
            <a:off x="92075" y="57150"/>
            <a:ext cx="2251075" cy="1050925"/>
            <a:chOff x="0" y="0"/>
            <a:chExt cx="2251710" cy="1051560"/>
          </a:xfrm>
        </p:grpSpPr>
        <p:sp>
          <p:nvSpPr>
            <p:cNvPr id="5" name="框架 4"/>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6"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生活實例</a:t>
              </a:r>
              <a:endParaRPr kumimoji="0" lang="zh-TW" altLang="en-US" sz="3200" b="1" dirty="0">
                <a:latin typeface="微軟正黑體" pitchFamily="34" charset="-120"/>
                <a:ea typeface="微軟正黑體" pitchFamily="34"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 xmlns:p14="http://schemas.microsoft.com/office/powerpoint/2010/main" val="3405263066"/>
              </p:ext>
            </p:extLst>
          </p:nvPr>
        </p:nvGraphicFramePr>
        <p:xfrm>
          <a:off x="1043608" y="1988840"/>
          <a:ext cx="7344816" cy="1737360"/>
        </p:xfrm>
        <a:graphic>
          <a:graphicData uri="http://schemas.openxmlformats.org/drawingml/2006/table">
            <a:tbl>
              <a:tblPr firstRow="1" bandRow="1">
                <a:tableStyleId>{F5AB1C69-6EDB-4FF4-983F-18BD219EF322}</a:tableStyleId>
              </a:tblPr>
              <a:tblGrid>
                <a:gridCol w="7344816"/>
              </a:tblGrid>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3600" dirty="0" smtClean="0">
                          <a:solidFill>
                            <a:schemeClr val="tx1"/>
                          </a:solidFill>
                          <a:latin typeface="微軟正黑體" pitchFamily="34" charset="-120"/>
                          <a:ea typeface="微軟正黑體" pitchFamily="34" charset="-120"/>
                        </a:rPr>
                        <a:t>公民投票跟這課要談的「民主治理」與「公民參與」，有什麼關係？</a:t>
                      </a:r>
                    </a:p>
                  </a:txBody>
                  <a:tcPr/>
                </a:tc>
              </a:tr>
            </a:tbl>
          </a:graphicData>
        </a:graphic>
      </p:graphicFrame>
    </p:spTree>
    <p:extLst>
      <p:ext uri="{BB962C8B-B14F-4D97-AF65-F5344CB8AC3E}">
        <p14:creationId xmlns="" xmlns:p14="http://schemas.microsoft.com/office/powerpoint/2010/main" val="289186154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12776"/>
            <a:ext cx="8229600" cy="4713387"/>
          </a:xfrm>
        </p:spPr>
        <p:txBody>
          <a:bodyPr>
            <a:normAutofit/>
          </a:bodyPr>
          <a:lstStyle/>
          <a:p>
            <a:pPr marL="514350" indent="-514350">
              <a:lnSpc>
                <a:spcPct val="150000"/>
              </a:lnSpc>
              <a:buNone/>
            </a:pPr>
            <a:r>
              <a:rPr lang="en-US" altLang="zh-TW" sz="3000" dirty="0" smtClean="0">
                <a:latin typeface="微軟正黑體" pitchFamily="34" charset="-120"/>
                <a:ea typeface="微軟正黑體" pitchFamily="34" charset="-120"/>
              </a:rPr>
              <a:t>Q</a:t>
            </a:r>
            <a:r>
              <a:rPr lang="zh-TW" altLang="en-US" sz="3000" dirty="0" smtClean="0">
                <a:latin typeface="微軟正黑體" pitchFamily="34" charset="-120"/>
                <a:ea typeface="微軟正黑體" pitchFamily="34" charset="-120"/>
              </a:rPr>
              <a:t>：請問，該政策最符合增進政府效能的哪一項策略？</a:t>
            </a:r>
            <a:endParaRPr lang="en-US" altLang="zh-TW" sz="3000" dirty="0" smtClean="0">
              <a:latin typeface="微軟正黑體" pitchFamily="34" charset="-120"/>
              <a:ea typeface="微軟正黑體" pitchFamily="34" charset="-120"/>
            </a:endParaRPr>
          </a:p>
          <a:p>
            <a:pPr marL="514350" indent="-514350">
              <a:lnSpc>
                <a:spcPct val="150000"/>
              </a:lnSpc>
              <a:buNone/>
            </a:pPr>
            <a:r>
              <a:rPr lang="en-US" altLang="zh-TW" sz="3000" dirty="0" smtClean="0">
                <a:solidFill>
                  <a:srgbClr val="FF0000"/>
                </a:solidFill>
                <a:latin typeface="微軟正黑體" pitchFamily="34" charset="-120"/>
                <a:ea typeface="微軟正黑體" pitchFamily="34" charset="-120"/>
              </a:rPr>
              <a:t>A</a:t>
            </a:r>
            <a:r>
              <a:rPr lang="zh-TW" altLang="en-US" sz="3000" dirty="0" smtClean="0">
                <a:solidFill>
                  <a:srgbClr val="FF0000"/>
                </a:solidFill>
                <a:latin typeface="微軟正黑體" pitchFamily="34" charset="-120"/>
                <a:ea typeface="微軟正黑體" pitchFamily="34" charset="-120"/>
              </a:rPr>
              <a:t>：答案：電子化政府</a:t>
            </a:r>
          </a:p>
        </p:txBody>
      </p:sp>
      <p:sp>
        <p:nvSpPr>
          <p:cNvPr id="5" name="內容版面配置區 2"/>
          <p:cNvSpPr txBox="1">
            <a:spLocks/>
          </p:cNvSpPr>
          <p:nvPr/>
        </p:nvSpPr>
        <p:spPr>
          <a:xfrm>
            <a:off x="1403648" y="3072368"/>
            <a:ext cx="6408712" cy="1202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zh-TW" altLang="en-US" dirty="0">
              <a:solidFill>
                <a:srgbClr val="FF0000"/>
              </a:solidFill>
            </a:endParaRPr>
          </a:p>
        </p:txBody>
      </p:sp>
      <p:grpSp>
        <p:nvGrpSpPr>
          <p:cNvPr id="6" name="群組 17"/>
          <p:cNvGrpSpPr>
            <a:grpSpLocks/>
          </p:cNvGrpSpPr>
          <p:nvPr/>
        </p:nvGrpSpPr>
        <p:grpSpPr bwMode="auto">
          <a:xfrm>
            <a:off x="92075" y="57150"/>
            <a:ext cx="2679725" cy="1050925"/>
            <a:chOff x="0" y="0"/>
            <a:chExt cx="2680481" cy="1051560"/>
          </a:xfrm>
        </p:grpSpPr>
        <p:sp>
          <p:nvSpPr>
            <p:cNvPr id="7" name="框架 6"/>
            <p:cNvSpPr/>
            <p:nvPr/>
          </p:nvSpPr>
          <p:spPr>
            <a:xfrm>
              <a:off x="0" y="0"/>
              <a:ext cx="2680481"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8" name="文字方塊 16"/>
            <p:cNvSpPr txBox="1">
              <a:spLocks noChangeArrowheads="1"/>
            </p:cNvSpPr>
            <p:nvPr/>
          </p:nvSpPr>
          <p:spPr bwMode="auto">
            <a:xfrm>
              <a:off x="217170" y="228600"/>
              <a:ext cx="2237141"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日常小考箱</a:t>
              </a:r>
              <a:endParaRPr lang="en-US" altLang="zh-TW" sz="3200" b="1" dirty="0" smtClean="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46015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文字方塊 5"/>
          <p:cNvSpPr>
            <a:spLocks noChangeArrowheads="1"/>
          </p:cNvSpPr>
          <p:nvPr/>
        </p:nvSpPr>
        <p:spPr bwMode="auto">
          <a:xfrm>
            <a:off x="1062038" y="2295922"/>
            <a:ext cx="7648575" cy="1021556"/>
          </a:xfrm>
          <a:prstGeom prst="roundRect">
            <a:avLst>
              <a:gd name="adj" fmla="val 16667"/>
            </a:avLst>
          </a:prstGeom>
          <a:solidFill>
            <a:schemeClr val="accent1"/>
          </a:solidFill>
          <a:ln w="9525">
            <a:noFill/>
            <a:round/>
            <a:headEnd/>
            <a:tailEnd/>
          </a:ln>
        </p:spPr>
        <p:txBody>
          <a:bodyPr anchor="ctr">
            <a:spAutoFit/>
          </a:bodyPr>
          <a:lstStyle/>
          <a:p>
            <a:r>
              <a:rPr kumimoji="0" lang="zh-TW" altLang="en-US" sz="5400" dirty="0">
                <a:solidFill>
                  <a:schemeClr val="bg1"/>
                </a:solidFill>
                <a:latin typeface="微軟正黑體" pitchFamily="34" charset="-120"/>
                <a:ea typeface="微軟正黑體" pitchFamily="34" charset="-120"/>
              </a:rPr>
              <a:t>　</a:t>
            </a:r>
            <a:r>
              <a:rPr lang="zh-TW" altLang="en-US" sz="5400" dirty="0" smtClean="0">
                <a:solidFill>
                  <a:schemeClr val="bg1"/>
                </a:solidFill>
                <a:latin typeface="微軟正黑體" pitchFamily="34" charset="-120"/>
                <a:ea typeface="微軟正黑體" pitchFamily="34" charset="-120"/>
              </a:rPr>
              <a:t>民主治理如何課責？</a:t>
            </a:r>
            <a:endParaRPr lang="en-US" altLang="zh-TW" sz="5400" dirty="0" smtClean="0">
              <a:solidFill>
                <a:schemeClr val="bg1"/>
              </a:solidFill>
              <a:latin typeface="微軟正黑體" pitchFamily="34" charset="-120"/>
              <a:ea typeface="微軟正黑體" pitchFamily="34" charset="-120"/>
            </a:endParaRPr>
          </a:p>
        </p:txBody>
      </p:sp>
      <p:sp>
        <p:nvSpPr>
          <p:cNvPr id="7" name="橢圓 6">
            <a:extLst>
              <a:ext uri="{FF2B5EF4-FFF2-40B4-BE49-F238E27FC236}"/>
            </a:extLst>
          </p:cNvPr>
          <p:cNvSpPr/>
          <p:nvPr/>
        </p:nvSpPr>
        <p:spPr>
          <a:xfrm>
            <a:off x="433388" y="2120900"/>
            <a:ext cx="1298575" cy="129698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TW" altLang="en-US" sz="7200" dirty="0">
                <a:solidFill>
                  <a:schemeClr val="accent1"/>
                </a:solidFill>
                <a:latin typeface="微軟正黑體" pitchFamily="34" charset="-120"/>
                <a:ea typeface="微軟正黑體" pitchFamily="34" charset="-120"/>
              </a:rPr>
              <a:t>貳</a:t>
            </a:r>
            <a:endParaRPr kumimoji="0" lang="zh-TW" altLang="en-US" sz="7200" dirty="0">
              <a:solidFill>
                <a:schemeClr val="accent1"/>
              </a:solidFill>
              <a:latin typeface="微軟正黑體" pitchFamily="34" charset="-120"/>
              <a:ea typeface="微軟正黑體" pitchFamily="34" charset="-120"/>
            </a:endParaRPr>
          </a:p>
        </p:txBody>
      </p:sp>
      <p:pic>
        <p:nvPicPr>
          <p:cNvPr id="8196" name="Picture 3" descr="C:\Users\d-edit20a\Desktop\PPT素材\背景\346952cb3aca2fa3189bf26489a5e947_png.png"/>
          <p:cNvPicPr>
            <a:picLocks noChangeAspect="1" noChangeArrowheads="1"/>
          </p:cNvPicPr>
          <p:nvPr/>
        </p:nvPicPr>
        <p:blipFill>
          <a:blip r:embed="rId2" cstate="print">
            <a:lum bright="10000" contrast="-10000"/>
          </a:blip>
          <a:srcRect l="3349" t="11807" r="4703" b="63699"/>
          <a:stretch>
            <a:fillRect/>
          </a:stretch>
        </p:blipFill>
        <p:spPr bwMode="auto">
          <a:xfrm>
            <a:off x="0" y="4643438"/>
            <a:ext cx="9144000" cy="2214562"/>
          </a:xfrm>
          <a:prstGeom prst="rect">
            <a:avLst/>
          </a:prstGeom>
          <a:noFill/>
          <a:ln w="9525">
            <a:noFill/>
            <a:miter lim="800000"/>
            <a:headEnd/>
            <a:tailEnd/>
          </a:ln>
        </p:spPr>
      </p:pic>
      <p:pic>
        <p:nvPicPr>
          <p:cNvPr id="6" name="圖片 24" descr="home.png">
            <a:hlinkClick r:id="rId3" action="ppaction://hlinksldjump"/>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8172400" y="476672"/>
            <a:ext cx="720725"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88640"/>
            <a:ext cx="3096344" cy="864096"/>
          </a:xfrm>
        </p:spPr>
        <p:txBody>
          <a:bodyPr>
            <a:normAutofit fontScale="90000"/>
          </a:bodyPr>
          <a:lstStyle/>
          <a:p>
            <a:r>
              <a:rPr lang="zh-TW" altLang="en-US" sz="3600" b="1" dirty="0" smtClean="0">
                <a:latin typeface="微軟正黑體" pitchFamily="34" charset="-120"/>
                <a:ea typeface="微軟正黑體" pitchFamily="34" charset="-120"/>
              </a:rPr>
              <a:t>一、課</a:t>
            </a:r>
            <a:r>
              <a:rPr lang="zh-TW" altLang="en-US" sz="3600" b="1" dirty="0">
                <a:latin typeface="微軟正黑體" pitchFamily="34" charset="-120"/>
                <a:ea typeface="微軟正黑體" pitchFamily="34" charset="-120"/>
              </a:rPr>
              <a:t>責的意義</a:t>
            </a:r>
          </a:p>
        </p:txBody>
      </p:sp>
      <p:sp>
        <p:nvSpPr>
          <p:cNvPr id="3" name="內容版面配置區 2"/>
          <p:cNvSpPr>
            <a:spLocks noGrp="1"/>
          </p:cNvSpPr>
          <p:nvPr>
            <p:ph idx="1"/>
          </p:nvPr>
        </p:nvSpPr>
        <p:spPr>
          <a:xfrm>
            <a:off x="457200" y="1268760"/>
            <a:ext cx="8229600" cy="4641379"/>
          </a:xfrm>
        </p:spPr>
        <p:txBody>
          <a:bodyPr>
            <a:normAutofit/>
          </a:bodyPr>
          <a:lstStyle/>
          <a:p>
            <a:pPr>
              <a:lnSpc>
                <a:spcPct val="150000"/>
              </a:lnSpc>
            </a:pPr>
            <a:r>
              <a:rPr lang="zh-TW" altLang="en-US" sz="3000" dirty="0">
                <a:latin typeface="微軟正黑體" pitchFamily="34" charset="-120"/>
                <a:ea typeface="微軟正黑體" pitchFamily="34" charset="-120"/>
              </a:rPr>
              <a:t>指政府在治理的過程中，所有施政作為都 需要透過一套相當嚴謹的</a:t>
            </a:r>
            <a:r>
              <a:rPr lang="zh-TW" altLang="en-US" sz="3000" dirty="0">
                <a:solidFill>
                  <a:srgbClr val="FF0000"/>
                </a:solidFill>
                <a:latin typeface="微軟正黑體" pitchFamily="34" charset="-120"/>
                <a:ea typeface="微軟正黑體" pitchFamily="34" charset="-120"/>
              </a:rPr>
              <a:t>監督機制</a:t>
            </a:r>
            <a:r>
              <a:rPr lang="zh-TW" altLang="en-US" sz="3000" dirty="0">
                <a:latin typeface="微軟正黑體" pitchFamily="34" charset="-120"/>
                <a:ea typeface="微軟正黑體" pitchFamily="34" charset="-120"/>
              </a:rPr>
              <a:t>，確保施政品質與 內容符合人民所需。</a:t>
            </a:r>
          </a:p>
        </p:txBody>
      </p:sp>
      <p:graphicFrame>
        <p:nvGraphicFramePr>
          <p:cNvPr id="5" name="資料庫圖表 4"/>
          <p:cNvGraphicFramePr/>
          <p:nvPr>
            <p:extLst>
              <p:ext uri="{D42A27DB-BD31-4B8C-83A1-F6EECF244321}">
                <p14:modId xmlns="" xmlns:p14="http://schemas.microsoft.com/office/powerpoint/2010/main" val="1627127941"/>
              </p:ext>
            </p:extLst>
          </p:nvPr>
        </p:nvGraphicFramePr>
        <p:xfrm>
          <a:off x="1187624" y="3284984"/>
          <a:ext cx="6984776"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群組 21"/>
          <p:cNvGrpSpPr>
            <a:grpSpLocks/>
          </p:cNvGrpSpPr>
          <p:nvPr/>
        </p:nvGrpSpPr>
        <p:grpSpPr bwMode="auto">
          <a:xfrm>
            <a:off x="0" y="353219"/>
            <a:ext cx="6702425" cy="771525"/>
            <a:chOff x="0" y="642314"/>
            <a:chExt cx="6701742" cy="772734"/>
          </a:xfrm>
        </p:grpSpPr>
        <p:grpSp>
          <p:nvGrpSpPr>
            <p:cNvPr id="6" name="群組 11"/>
            <p:cNvGrpSpPr>
              <a:grpSpLocks/>
            </p:cNvGrpSpPr>
            <p:nvPr/>
          </p:nvGrpSpPr>
          <p:grpSpPr bwMode="auto">
            <a:xfrm>
              <a:off x="0" y="642314"/>
              <a:ext cx="533413" cy="772734"/>
              <a:chOff x="0" y="1313645"/>
              <a:chExt cx="533413" cy="772734"/>
            </a:xfrm>
          </p:grpSpPr>
          <p:cxnSp>
            <p:nvCxnSpPr>
              <p:cNvPr id="9" name="直線接點 8"/>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8" name="直線接點 7"/>
            <p:cNvCxnSpPr/>
            <p:nvPr/>
          </p:nvCxnSpPr>
          <p:spPr>
            <a:xfrm flipV="1">
              <a:off x="531759" y="1389608"/>
              <a:ext cx="6169983" cy="11129"/>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19500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你覺得要如何監督政府</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民主國家</a:t>
            </a:r>
            <a:r>
              <a:rPr lang="en-US" altLang="zh-TW" dirty="0" smtClean="0"/>
              <a:t>:</a:t>
            </a:r>
          </a:p>
          <a:p>
            <a:r>
              <a:rPr lang="zh-TW" altLang="en-US" dirty="0" smtClean="0"/>
              <a:t>人民與國家關係被視為委託人與代理人的互動關係</a:t>
            </a:r>
            <a:endParaRPr lang="zh-TW"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88640"/>
            <a:ext cx="6389332" cy="864096"/>
          </a:xfrm>
        </p:spPr>
        <p:txBody>
          <a:bodyPr>
            <a:normAutofit/>
          </a:bodyPr>
          <a:lstStyle/>
          <a:p>
            <a:r>
              <a:rPr lang="zh-TW" altLang="en-US" sz="3600" b="1" dirty="0" smtClean="0">
                <a:latin typeface="微軟正黑體" pitchFamily="34" charset="-120"/>
                <a:ea typeface="微軟正黑體" pitchFamily="34" charset="-120"/>
              </a:rPr>
              <a:t>一、委託人</a:t>
            </a:r>
            <a:r>
              <a:rPr lang="en-US" altLang="zh-TW" sz="3600" b="1" dirty="0" smtClean="0">
                <a:latin typeface="微軟正黑體" pitchFamily="34" charset="-120"/>
                <a:ea typeface="微軟正黑體" pitchFamily="34" charset="-120"/>
              </a:rPr>
              <a:t>-</a:t>
            </a:r>
            <a:r>
              <a:rPr lang="zh-TW" altLang="en-US" sz="3600" b="1" dirty="0" smtClean="0">
                <a:latin typeface="微軟正黑體" pitchFamily="34" charset="-120"/>
                <a:ea typeface="微軟正黑體" pitchFamily="34" charset="-120"/>
              </a:rPr>
              <a:t>代理人關係</a:t>
            </a:r>
            <a:endParaRPr lang="zh-TW" altLang="en-US" sz="3600" b="1" dirty="0">
              <a:latin typeface="微軟正黑體" pitchFamily="34" charset="-120"/>
              <a:ea typeface="微軟正黑體" pitchFamily="34" charset="-120"/>
            </a:endParaRPr>
          </a:p>
        </p:txBody>
      </p:sp>
      <p:sp>
        <p:nvSpPr>
          <p:cNvPr id="3" name="內容版面配置區 2"/>
          <p:cNvSpPr>
            <a:spLocks noGrp="1"/>
          </p:cNvSpPr>
          <p:nvPr>
            <p:ph idx="1"/>
          </p:nvPr>
        </p:nvSpPr>
        <p:spPr>
          <a:xfrm>
            <a:off x="457200" y="1268760"/>
            <a:ext cx="8229600" cy="4641379"/>
          </a:xfrm>
        </p:spPr>
        <p:txBody>
          <a:bodyPr>
            <a:normAutofit/>
          </a:bodyPr>
          <a:lstStyle/>
          <a:p>
            <a:pPr>
              <a:lnSpc>
                <a:spcPct val="150000"/>
              </a:lnSpc>
            </a:pPr>
            <a:endParaRPr lang="zh-TW" altLang="en-US" sz="3000" dirty="0">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 xmlns:p14="http://schemas.microsoft.com/office/powerpoint/2010/main" val="1627127941"/>
              </p:ext>
            </p:extLst>
          </p:nvPr>
        </p:nvGraphicFramePr>
        <p:xfrm>
          <a:off x="785786" y="1571612"/>
          <a:ext cx="7386614" cy="5241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群組 21"/>
          <p:cNvGrpSpPr>
            <a:grpSpLocks/>
          </p:cNvGrpSpPr>
          <p:nvPr/>
        </p:nvGrpSpPr>
        <p:grpSpPr bwMode="auto">
          <a:xfrm>
            <a:off x="0" y="353219"/>
            <a:ext cx="6702425" cy="771525"/>
            <a:chOff x="0" y="642314"/>
            <a:chExt cx="6701742" cy="772734"/>
          </a:xfrm>
        </p:grpSpPr>
        <p:grpSp>
          <p:nvGrpSpPr>
            <p:cNvPr id="7" name="群組 11"/>
            <p:cNvGrpSpPr>
              <a:grpSpLocks/>
            </p:cNvGrpSpPr>
            <p:nvPr/>
          </p:nvGrpSpPr>
          <p:grpSpPr bwMode="auto">
            <a:xfrm>
              <a:off x="0" y="642314"/>
              <a:ext cx="533413" cy="772734"/>
              <a:chOff x="0" y="1313645"/>
              <a:chExt cx="533413" cy="772734"/>
            </a:xfrm>
          </p:grpSpPr>
          <p:cxnSp>
            <p:nvCxnSpPr>
              <p:cNvPr id="9" name="直線接點 8"/>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8" name="直線接點 7"/>
            <p:cNvCxnSpPr/>
            <p:nvPr/>
          </p:nvCxnSpPr>
          <p:spPr>
            <a:xfrm flipV="1">
              <a:off x="531759" y="1389608"/>
              <a:ext cx="6169983" cy="11129"/>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19500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4978896" cy="1143000"/>
          </a:xfrm>
        </p:spPr>
        <p:txBody>
          <a:bodyPr>
            <a:normAutofit/>
          </a:bodyPr>
          <a:lstStyle/>
          <a:p>
            <a:r>
              <a:rPr lang="zh-TW" altLang="en-US" sz="3600" b="1" dirty="0" smtClean="0">
                <a:latin typeface="微軟正黑體" pitchFamily="34" charset="-120"/>
                <a:ea typeface="微軟正黑體" pitchFamily="34" charset="-120"/>
              </a:rPr>
              <a:t>二、課</a:t>
            </a:r>
            <a:r>
              <a:rPr lang="zh-TW" altLang="en-US" sz="3600" b="1" dirty="0">
                <a:latin typeface="微軟正黑體" pitchFamily="34" charset="-120"/>
                <a:ea typeface="微軟正黑體" pitchFamily="34" charset="-120"/>
              </a:rPr>
              <a:t>責的方式</a:t>
            </a:r>
          </a:p>
        </p:txBody>
      </p:sp>
      <p:sp>
        <p:nvSpPr>
          <p:cNvPr id="11" name="手繪多邊形 10"/>
          <p:cNvSpPr/>
          <p:nvPr/>
        </p:nvSpPr>
        <p:spPr>
          <a:xfrm>
            <a:off x="3066048" y="2693348"/>
            <a:ext cx="2652031" cy="2652031"/>
          </a:xfrm>
          <a:custGeom>
            <a:avLst/>
            <a:gdLst>
              <a:gd name="connsiteX0" fmla="*/ 0 w 2652031"/>
              <a:gd name="connsiteY0" fmla="*/ 1326016 h 2652031"/>
              <a:gd name="connsiteX1" fmla="*/ 388382 w 2652031"/>
              <a:gd name="connsiteY1" fmla="*/ 388381 h 2652031"/>
              <a:gd name="connsiteX2" fmla="*/ 1326018 w 2652031"/>
              <a:gd name="connsiteY2" fmla="*/ 1 h 2652031"/>
              <a:gd name="connsiteX3" fmla="*/ 2263653 w 2652031"/>
              <a:gd name="connsiteY3" fmla="*/ 388383 h 2652031"/>
              <a:gd name="connsiteX4" fmla="*/ 2652033 w 2652031"/>
              <a:gd name="connsiteY4" fmla="*/ 1326019 h 2652031"/>
              <a:gd name="connsiteX5" fmla="*/ 2263652 w 2652031"/>
              <a:gd name="connsiteY5" fmla="*/ 2263654 h 2652031"/>
              <a:gd name="connsiteX6" fmla="*/ 1326017 w 2652031"/>
              <a:gd name="connsiteY6" fmla="*/ 2652035 h 2652031"/>
              <a:gd name="connsiteX7" fmla="*/ 388382 w 2652031"/>
              <a:gd name="connsiteY7" fmla="*/ 2263653 h 2652031"/>
              <a:gd name="connsiteX8" fmla="*/ 2 w 2652031"/>
              <a:gd name="connsiteY8" fmla="*/ 1326017 h 2652031"/>
              <a:gd name="connsiteX9" fmla="*/ 0 w 2652031"/>
              <a:gd name="connsiteY9" fmla="*/ 1326016 h 265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2031" h="2652031">
                <a:moveTo>
                  <a:pt x="0" y="1326016"/>
                </a:moveTo>
                <a:cubicBezTo>
                  <a:pt x="0" y="974335"/>
                  <a:pt x="139706" y="637057"/>
                  <a:pt x="388382" y="388381"/>
                </a:cubicBezTo>
                <a:cubicBezTo>
                  <a:pt x="637059" y="139705"/>
                  <a:pt x="974336" y="1"/>
                  <a:pt x="1326018" y="1"/>
                </a:cubicBezTo>
                <a:cubicBezTo>
                  <a:pt x="1677699" y="1"/>
                  <a:pt x="2014977" y="139707"/>
                  <a:pt x="2263653" y="388383"/>
                </a:cubicBezTo>
                <a:cubicBezTo>
                  <a:pt x="2512329" y="637060"/>
                  <a:pt x="2652033" y="974337"/>
                  <a:pt x="2652033" y="1326019"/>
                </a:cubicBezTo>
                <a:cubicBezTo>
                  <a:pt x="2652033" y="1677700"/>
                  <a:pt x="2512328" y="2014978"/>
                  <a:pt x="2263652" y="2263654"/>
                </a:cubicBezTo>
                <a:cubicBezTo>
                  <a:pt x="2014976" y="2512330"/>
                  <a:pt x="1677698" y="2652035"/>
                  <a:pt x="1326017" y="2652035"/>
                </a:cubicBezTo>
                <a:cubicBezTo>
                  <a:pt x="974336" y="2652035"/>
                  <a:pt x="637058" y="2512330"/>
                  <a:pt x="388382" y="2263653"/>
                </a:cubicBezTo>
                <a:cubicBezTo>
                  <a:pt x="139706" y="2014976"/>
                  <a:pt x="1" y="1677699"/>
                  <a:pt x="2" y="1326017"/>
                </a:cubicBezTo>
                <a:cubicBezTo>
                  <a:pt x="1" y="1326017"/>
                  <a:pt x="1" y="1326016"/>
                  <a:pt x="0" y="1326016"/>
                </a:cubicBezTo>
                <a:close/>
              </a:path>
            </a:pathLst>
          </a:custGeom>
        </p:spPr>
        <p:style>
          <a:lnRef idx="0">
            <a:schemeClr val="lt1">
              <a:hueOff val="0"/>
              <a:satOff val="0"/>
              <a:lumOff val="0"/>
              <a:alphaOff val="0"/>
            </a:schemeClr>
          </a:lnRef>
          <a:fillRef idx="3">
            <a:schemeClr val="accent3">
              <a:alpha val="50000"/>
              <a:hueOff val="0"/>
              <a:satOff val="0"/>
              <a:lumOff val="0"/>
              <a:alphaOff val="0"/>
            </a:schemeClr>
          </a:fillRef>
          <a:effectRef idx="3">
            <a:schemeClr val="accent3">
              <a:alpha val="50000"/>
              <a:hueOff val="0"/>
              <a:satOff val="0"/>
              <a:lumOff val="0"/>
              <a:alphaOff val="0"/>
            </a:schemeClr>
          </a:effectRef>
          <a:fontRef idx="minor">
            <a:schemeClr val="tx1"/>
          </a:fontRef>
        </p:style>
        <p:txBody>
          <a:bodyPr spcFirstLastPara="0" vert="horz" wrap="square" lIns="434101" tIns="434101" rIns="434101" bIns="434101"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微軟正黑體" pitchFamily="34" charset="-120"/>
                <a:ea typeface="微軟正黑體" pitchFamily="34" charset="-120"/>
              </a:rPr>
              <a:t>課責的方式</a:t>
            </a:r>
            <a:endParaRPr lang="zh-TW" altLang="en-US" sz="3600" kern="1200" dirty="0">
              <a:latin typeface="微軟正黑體" pitchFamily="34" charset="-120"/>
              <a:ea typeface="微軟正黑體" pitchFamily="34" charset="-120"/>
            </a:endParaRPr>
          </a:p>
        </p:txBody>
      </p:sp>
      <p:sp>
        <p:nvSpPr>
          <p:cNvPr id="12" name="手繪多邊形 11"/>
          <p:cNvSpPr/>
          <p:nvPr/>
        </p:nvSpPr>
        <p:spPr>
          <a:xfrm>
            <a:off x="3629579" y="1412776"/>
            <a:ext cx="1590493" cy="1625742"/>
          </a:xfrm>
          <a:custGeom>
            <a:avLst/>
            <a:gdLst>
              <a:gd name="connsiteX0" fmla="*/ 0 w 1380952"/>
              <a:gd name="connsiteY0" fmla="*/ 705779 h 1411557"/>
              <a:gd name="connsiteX1" fmla="*/ 196915 w 1380952"/>
              <a:gd name="connsiteY1" fmla="*/ 212217 h 1411557"/>
              <a:gd name="connsiteX2" fmla="*/ 690477 w 1380952"/>
              <a:gd name="connsiteY2" fmla="*/ 0 h 1411557"/>
              <a:gd name="connsiteX3" fmla="*/ 1184039 w 1380952"/>
              <a:gd name="connsiteY3" fmla="*/ 212218 h 1411557"/>
              <a:gd name="connsiteX4" fmla="*/ 1380953 w 1380952"/>
              <a:gd name="connsiteY4" fmla="*/ 705780 h 1411557"/>
              <a:gd name="connsiteX5" fmla="*/ 1184039 w 1380952"/>
              <a:gd name="connsiteY5" fmla="*/ 1199342 h 1411557"/>
              <a:gd name="connsiteX6" fmla="*/ 690477 w 1380952"/>
              <a:gd name="connsiteY6" fmla="*/ 1411559 h 1411557"/>
              <a:gd name="connsiteX7" fmla="*/ 196915 w 1380952"/>
              <a:gd name="connsiteY7" fmla="*/ 1199341 h 1411557"/>
              <a:gd name="connsiteX8" fmla="*/ 1 w 1380952"/>
              <a:gd name="connsiteY8" fmla="*/ 705779 h 1411557"/>
              <a:gd name="connsiteX9" fmla="*/ 0 w 1380952"/>
              <a:gd name="connsiteY9" fmla="*/ 705779 h 141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0952" h="1411557">
                <a:moveTo>
                  <a:pt x="0" y="705779"/>
                </a:moveTo>
                <a:cubicBezTo>
                  <a:pt x="0" y="521274"/>
                  <a:pt x="70685" y="344104"/>
                  <a:pt x="196915" y="212217"/>
                </a:cubicBezTo>
                <a:cubicBezTo>
                  <a:pt x="326812" y="76498"/>
                  <a:pt x="504728" y="0"/>
                  <a:pt x="690477" y="0"/>
                </a:cubicBezTo>
                <a:cubicBezTo>
                  <a:pt x="876226" y="0"/>
                  <a:pt x="1054142" y="76499"/>
                  <a:pt x="1184039" y="212218"/>
                </a:cubicBezTo>
                <a:cubicBezTo>
                  <a:pt x="1310269" y="344105"/>
                  <a:pt x="1380953" y="521275"/>
                  <a:pt x="1380953" y="705780"/>
                </a:cubicBezTo>
                <a:cubicBezTo>
                  <a:pt x="1380953" y="890285"/>
                  <a:pt x="1310268" y="1067455"/>
                  <a:pt x="1184039" y="1199342"/>
                </a:cubicBezTo>
                <a:cubicBezTo>
                  <a:pt x="1054142" y="1335061"/>
                  <a:pt x="876226" y="1411559"/>
                  <a:pt x="690477" y="1411559"/>
                </a:cubicBezTo>
                <a:cubicBezTo>
                  <a:pt x="504728" y="1411559"/>
                  <a:pt x="326812" y="1335060"/>
                  <a:pt x="196915" y="1199341"/>
                </a:cubicBezTo>
                <a:cubicBezTo>
                  <a:pt x="70685" y="1067454"/>
                  <a:pt x="1" y="890284"/>
                  <a:pt x="1" y="705779"/>
                </a:cubicBezTo>
                <a:lnTo>
                  <a:pt x="0" y="705779"/>
                </a:lnTo>
                <a:close/>
              </a:path>
            </a:pathLst>
          </a:custGeom>
        </p:spPr>
        <p:style>
          <a:lnRef idx="0">
            <a:schemeClr val="lt1">
              <a:hueOff val="0"/>
              <a:satOff val="0"/>
              <a:lumOff val="0"/>
              <a:alphaOff val="0"/>
            </a:schemeClr>
          </a:lnRef>
          <a:fillRef idx="3">
            <a:schemeClr val="accent3">
              <a:alpha val="50000"/>
              <a:hueOff val="2812566"/>
              <a:satOff val="-4220"/>
              <a:lumOff val="-686"/>
              <a:alphaOff val="0"/>
            </a:schemeClr>
          </a:fillRef>
          <a:effectRef idx="3">
            <a:schemeClr val="accent3">
              <a:alpha val="50000"/>
              <a:hueOff val="2812566"/>
              <a:satOff val="-4220"/>
              <a:lumOff val="-686"/>
              <a:alphaOff val="0"/>
            </a:schemeClr>
          </a:effectRef>
          <a:fontRef idx="minor">
            <a:schemeClr val="tx1"/>
          </a:fontRef>
        </p:style>
        <p:txBody>
          <a:bodyPr spcFirstLastPara="0" vert="horz" wrap="square" lIns="240336" tIns="244818" rIns="240336" bIns="244818"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微軟正黑體" pitchFamily="34" charset="-120"/>
                <a:ea typeface="微軟正黑體" pitchFamily="34" charset="-120"/>
              </a:rPr>
              <a:t>定期選舉</a:t>
            </a:r>
            <a:endParaRPr lang="zh-TW" altLang="en-US" sz="3000" kern="1200" dirty="0">
              <a:latin typeface="微軟正黑體" pitchFamily="34" charset="-120"/>
              <a:ea typeface="微軟正黑體" pitchFamily="34" charset="-120"/>
            </a:endParaRPr>
          </a:p>
        </p:txBody>
      </p:sp>
      <p:sp>
        <p:nvSpPr>
          <p:cNvPr id="13" name="手繪多邊形 12"/>
          <p:cNvSpPr/>
          <p:nvPr/>
        </p:nvSpPr>
        <p:spPr>
          <a:xfrm>
            <a:off x="5475968" y="2996952"/>
            <a:ext cx="1904344" cy="1871952"/>
          </a:xfrm>
          <a:custGeom>
            <a:avLst/>
            <a:gdLst>
              <a:gd name="connsiteX0" fmla="*/ 0 w 1904344"/>
              <a:gd name="connsiteY0" fmla="*/ 827964 h 1655928"/>
              <a:gd name="connsiteX1" fmla="*/ 327383 w 1904344"/>
              <a:gd name="connsiteY1" fmla="*/ 203174 h 1655928"/>
              <a:gd name="connsiteX2" fmla="*/ 952173 w 1904344"/>
              <a:gd name="connsiteY2" fmla="*/ 1 h 1655928"/>
              <a:gd name="connsiteX3" fmla="*/ 1576963 w 1904344"/>
              <a:gd name="connsiteY3" fmla="*/ 203176 h 1655928"/>
              <a:gd name="connsiteX4" fmla="*/ 1904344 w 1904344"/>
              <a:gd name="connsiteY4" fmla="*/ 827967 h 1655928"/>
              <a:gd name="connsiteX5" fmla="*/ 1576962 w 1904344"/>
              <a:gd name="connsiteY5" fmla="*/ 1452757 h 1655928"/>
              <a:gd name="connsiteX6" fmla="*/ 952172 w 1904344"/>
              <a:gd name="connsiteY6" fmla="*/ 1655931 h 1655928"/>
              <a:gd name="connsiteX7" fmla="*/ 327382 w 1904344"/>
              <a:gd name="connsiteY7" fmla="*/ 1452757 h 1655928"/>
              <a:gd name="connsiteX8" fmla="*/ 1 w 1904344"/>
              <a:gd name="connsiteY8" fmla="*/ 827966 h 1655928"/>
              <a:gd name="connsiteX9" fmla="*/ 0 w 1904344"/>
              <a:gd name="connsiteY9" fmla="*/ 827964 h 165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4344" h="1655928">
                <a:moveTo>
                  <a:pt x="0" y="827964"/>
                </a:moveTo>
                <a:cubicBezTo>
                  <a:pt x="0" y="588316"/>
                  <a:pt x="119413" y="360425"/>
                  <a:pt x="327383" y="203174"/>
                </a:cubicBezTo>
                <a:cubicBezTo>
                  <a:pt x="500660" y="72156"/>
                  <a:pt x="722549" y="0"/>
                  <a:pt x="952173" y="1"/>
                </a:cubicBezTo>
                <a:cubicBezTo>
                  <a:pt x="1181797" y="1"/>
                  <a:pt x="1403687" y="72157"/>
                  <a:pt x="1576963" y="203176"/>
                </a:cubicBezTo>
                <a:cubicBezTo>
                  <a:pt x="1784932" y="360427"/>
                  <a:pt x="1904345" y="588319"/>
                  <a:pt x="1904344" y="827967"/>
                </a:cubicBezTo>
                <a:cubicBezTo>
                  <a:pt x="1904344" y="1067615"/>
                  <a:pt x="1784931" y="1295507"/>
                  <a:pt x="1576962" y="1452757"/>
                </a:cubicBezTo>
                <a:cubicBezTo>
                  <a:pt x="1403685" y="1583775"/>
                  <a:pt x="1181796" y="1655931"/>
                  <a:pt x="952172" y="1655931"/>
                </a:cubicBezTo>
                <a:cubicBezTo>
                  <a:pt x="722548" y="1655931"/>
                  <a:pt x="500658" y="1583775"/>
                  <a:pt x="327382" y="1452757"/>
                </a:cubicBezTo>
                <a:cubicBezTo>
                  <a:pt x="119412" y="1295506"/>
                  <a:pt x="0" y="1067614"/>
                  <a:pt x="1" y="827966"/>
                </a:cubicBezTo>
                <a:cubicBezTo>
                  <a:pt x="1" y="827965"/>
                  <a:pt x="0" y="827965"/>
                  <a:pt x="0" y="827964"/>
                </a:cubicBezTo>
                <a:close/>
              </a:path>
            </a:pathLst>
          </a:custGeom>
        </p:spPr>
        <p:style>
          <a:lnRef idx="0">
            <a:schemeClr val="lt1">
              <a:hueOff val="0"/>
              <a:satOff val="0"/>
              <a:lumOff val="0"/>
              <a:alphaOff val="0"/>
            </a:schemeClr>
          </a:lnRef>
          <a:fillRef idx="3">
            <a:schemeClr val="accent3">
              <a:alpha val="50000"/>
              <a:hueOff val="5625132"/>
              <a:satOff val="-8440"/>
              <a:lumOff val="-1373"/>
              <a:alphaOff val="0"/>
            </a:schemeClr>
          </a:fillRef>
          <a:effectRef idx="3">
            <a:schemeClr val="accent3">
              <a:alpha val="50000"/>
              <a:hueOff val="5625132"/>
              <a:satOff val="-8440"/>
              <a:lumOff val="-1373"/>
              <a:alphaOff val="0"/>
            </a:schemeClr>
          </a:effectRef>
          <a:fontRef idx="minor">
            <a:schemeClr val="tx1"/>
          </a:fontRef>
        </p:style>
        <p:txBody>
          <a:bodyPr spcFirstLastPara="0" vert="horz" wrap="square" lIns="316985" tIns="280605" rIns="316985" bIns="280605"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微軟正黑體" pitchFamily="34" charset="-120"/>
                <a:ea typeface="微軟正黑體" pitchFamily="34" charset="-120"/>
              </a:rPr>
              <a:t>行政</a:t>
            </a:r>
            <a:r>
              <a:rPr lang="zh-TW" altLang="en-US" sz="3000" dirty="0" smtClean="0">
                <a:latin typeface="微軟正黑體" pitchFamily="34" charset="-120"/>
                <a:ea typeface="微軟正黑體" pitchFamily="34" charset="-120"/>
              </a:rPr>
              <a:t>過程的要求</a:t>
            </a:r>
            <a:endParaRPr lang="zh-TW" altLang="en-US" sz="3000" kern="1200" dirty="0">
              <a:latin typeface="微軟正黑體" pitchFamily="34" charset="-120"/>
              <a:ea typeface="微軟正黑體" pitchFamily="34" charset="-120"/>
            </a:endParaRPr>
          </a:p>
        </p:txBody>
      </p:sp>
      <p:sp>
        <p:nvSpPr>
          <p:cNvPr id="14" name="手繪多邊形 13"/>
          <p:cNvSpPr/>
          <p:nvPr/>
        </p:nvSpPr>
        <p:spPr>
          <a:xfrm>
            <a:off x="3629579" y="5040668"/>
            <a:ext cx="1590493" cy="1625742"/>
          </a:xfrm>
          <a:custGeom>
            <a:avLst/>
            <a:gdLst>
              <a:gd name="connsiteX0" fmla="*/ 0 w 1380952"/>
              <a:gd name="connsiteY0" fmla="*/ 705779 h 1411557"/>
              <a:gd name="connsiteX1" fmla="*/ 196915 w 1380952"/>
              <a:gd name="connsiteY1" fmla="*/ 212217 h 1411557"/>
              <a:gd name="connsiteX2" fmla="*/ 690477 w 1380952"/>
              <a:gd name="connsiteY2" fmla="*/ 0 h 1411557"/>
              <a:gd name="connsiteX3" fmla="*/ 1184039 w 1380952"/>
              <a:gd name="connsiteY3" fmla="*/ 212218 h 1411557"/>
              <a:gd name="connsiteX4" fmla="*/ 1380953 w 1380952"/>
              <a:gd name="connsiteY4" fmla="*/ 705780 h 1411557"/>
              <a:gd name="connsiteX5" fmla="*/ 1184039 w 1380952"/>
              <a:gd name="connsiteY5" fmla="*/ 1199342 h 1411557"/>
              <a:gd name="connsiteX6" fmla="*/ 690477 w 1380952"/>
              <a:gd name="connsiteY6" fmla="*/ 1411559 h 1411557"/>
              <a:gd name="connsiteX7" fmla="*/ 196915 w 1380952"/>
              <a:gd name="connsiteY7" fmla="*/ 1199341 h 1411557"/>
              <a:gd name="connsiteX8" fmla="*/ 1 w 1380952"/>
              <a:gd name="connsiteY8" fmla="*/ 705779 h 1411557"/>
              <a:gd name="connsiteX9" fmla="*/ 0 w 1380952"/>
              <a:gd name="connsiteY9" fmla="*/ 705779 h 141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0952" h="1411557">
                <a:moveTo>
                  <a:pt x="0" y="705779"/>
                </a:moveTo>
                <a:cubicBezTo>
                  <a:pt x="0" y="521274"/>
                  <a:pt x="70685" y="344104"/>
                  <a:pt x="196915" y="212217"/>
                </a:cubicBezTo>
                <a:cubicBezTo>
                  <a:pt x="326812" y="76498"/>
                  <a:pt x="504728" y="0"/>
                  <a:pt x="690477" y="0"/>
                </a:cubicBezTo>
                <a:cubicBezTo>
                  <a:pt x="876226" y="0"/>
                  <a:pt x="1054142" y="76499"/>
                  <a:pt x="1184039" y="212218"/>
                </a:cubicBezTo>
                <a:cubicBezTo>
                  <a:pt x="1310269" y="344105"/>
                  <a:pt x="1380953" y="521275"/>
                  <a:pt x="1380953" y="705780"/>
                </a:cubicBezTo>
                <a:cubicBezTo>
                  <a:pt x="1380953" y="890285"/>
                  <a:pt x="1310268" y="1067455"/>
                  <a:pt x="1184039" y="1199342"/>
                </a:cubicBezTo>
                <a:cubicBezTo>
                  <a:pt x="1054142" y="1335061"/>
                  <a:pt x="876226" y="1411559"/>
                  <a:pt x="690477" y="1411559"/>
                </a:cubicBezTo>
                <a:cubicBezTo>
                  <a:pt x="504728" y="1411559"/>
                  <a:pt x="326812" y="1335060"/>
                  <a:pt x="196915" y="1199341"/>
                </a:cubicBezTo>
                <a:cubicBezTo>
                  <a:pt x="70685" y="1067454"/>
                  <a:pt x="1" y="890284"/>
                  <a:pt x="1" y="705779"/>
                </a:cubicBezTo>
                <a:lnTo>
                  <a:pt x="0" y="705779"/>
                </a:lnTo>
                <a:close/>
              </a:path>
            </a:pathLst>
          </a:custGeom>
        </p:spPr>
        <p:style>
          <a:lnRef idx="0">
            <a:schemeClr val="lt1">
              <a:hueOff val="0"/>
              <a:satOff val="0"/>
              <a:lumOff val="0"/>
              <a:alphaOff val="0"/>
            </a:schemeClr>
          </a:lnRef>
          <a:fillRef idx="3">
            <a:schemeClr val="accent3">
              <a:alpha val="50000"/>
              <a:hueOff val="8437698"/>
              <a:satOff val="-12660"/>
              <a:lumOff val="-2059"/>
              <a:alphaOff val="0"/>
            </a:schemeClr>
          </a:fillRef>
          <a:effectRef idx="3">
            <a:schemeClr val="accent3">
              <a:alpha val="50000"/>
              <a:hueOff val="8437698"/>
              <a:satOff val="-12660"/>
              <a:lumOff val="-2059"/>
              <a:alphaOff val="0"/>
            </a:schemeClr>
          </a:effectRef>
          <a:fontRef idx="minor">
            <a:schemeClr val="tx1"/>
          </a:fontRef>
        </p:style>
        <p:txBody>
          <a:bodyPr spcFirstLastPara="0" vert="horz" wrap="square" lIns="240336" tIns="244818" rIns="240336" bIns="244818"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微軟正黑體" pitchFamily="34" charset="-120"/>
                <a:ea typeface="微軟正黑體" pitchFamily="34" charset="-120"/>
              </a:rPr>
              <a:t>輿論監督</a:t>
            </a:r>
            <a:endParaRPr lang="zh-TW" altLang="en-US" sz="3000" kern="1200" dirty="0">
              <a:latin typeface="微軟正黑體" pitchFamily="34" charset="-120"/>
              <a:ea typeface="微軟正黑體" pitchFamily="34" charset="-120"/>
            </a:endParaRPr>
          </a:p>
        </p:txBody>
      </p:sp>
      <p:sp>
        <p:nvSpPr>
          <p:cNvPr id="15" name="手繪多邊形 14"/>
          <p:cNvSpPr/>
          <p:nvPr/>
        </p:nvSpPr>
        <p:spPr>
          <a:xfrm>
            <a:off x="1691680" y="3068961"/>
            <a:ext cx="1591769" cy="1656183"/>
          </a:xfrm>
          <a:custGeom>
            <a:avLst/>
            <a:gdLst>
              <a:gd name="connsiteX0" fmla="*/ 0 w 1380952"/>
              <a:gd name="connsiteY0" fmla="*/ 705779 h 1411557"/>
              <a:gd name="connsiteX1" fmla="*/ 196915 w 1380952"/>
              <a:gd name="connsiteY1" fmla="*/ 212217 h 1411557"/>
              <a:gd name="connsiteX2" fmla="*/ 690477 w 1380952"/>
              <a:gd name="connsiteY2" fmla="*/ 0 h 1411557"/>
              <a:gd name="connsiteX3" fmla="*/ 1184039 w 1380952"/>
              <a:gd name="connsiteY3" fmla="*/ 212218 h 1411557"/>
              <a:gd name="connsiteX4" fmla="*/ 1380953 w 1380952"/>
              <a:gd name="connsiteY4" fmla="*/ 705780 h 1411557"/>
              <a:gd name="connsiteX5" fmla="*/ 1184039 w 1380952"/>
              <a:gd name="connsiteY5" fmla="*/ 1199342 h 1411557"/>
              <a:gd name="connsiteX6" fmla="*/ 690477 w 1380952"/>
              <a:gd name="connsiteY6" fmla="*/ 1411559 h 1411557"/>
              <a:gd name="connsiteX7" fmla="*/ 196915 w 1380952"/>
              <a:gd name="connsiteY7" fmla="*/ 1199341 h 1411557"/>
              <a:gd name="connsiteX8" fmla="*/ 1 w 1380952"/>
              <a:gd name="connsiteY8" fmla="*/ 705779 h 1411557"/>
              <a:gd name="connsiteX9" fmla="*/ 0 w 1380952"/>
              <a:gd name="connsiteY9" fmla="*/ 705779 h 141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0952" h="1411557">
                <a:moveTo>
                  <a:pt x="0" y="705779"/>
                </a:moveTo>
                <a:cubicBezTo>
                  <a:pt x="0" y="521274"/>
                  <a:pt x="70685" y="344104"/>
                  <a:pt x="196915" y="212217"/>
                </a:cubicBezTo>
                <a:cubicBezTo>
                  <a:pt x="326812" y="76498"/>
                  <a:pt x="504728" y="0"/>
                  <a:pt x="690477" y="0"/>
                </a:cubicBezTo>
                <a:cubicBezTo>
                  <a:pt x="876226" y="0"/>
                  <a:pt x="1054142" y="76499"/>
                  <a:pt x="1184039" y="212218"/>
                </a:cubicBezTo>
                <a:cubicBezTo>
                  <a:pt x="1310269" y="344105"/>
                  <a:pt x="1380953" y="521275"/>
                  <a:pt x="1380953" y="705780"/>
                </a:cubicBezTo>
                <a:cubicBezTo>
                  <a:pt x="1380953" y="890285"/>
                  <a:pt x="1310268" y="1067455"/>
                  <a:pt x="1184039" y="1199342"/>
                </a:cubicBezTo>
                <a:cubicBezTo>
                  <a:pt x="1054142" y="1335061"/>
                  <a:pt x="876226" y="1411559"/>
                  <a:pt x="690477" y="1411559"/>
                </a:cubicBezTo>
                <a:cubicBezTo>
                  <a:pt x="504728" y="1411559"/>
                  <a:pt x="326812" y="1335060"/>
                  <a:pt x="196915" y="1199341"/>
                </a:cubicBezTo>
                <a:cubicBezTo>
                  <a:pt x="70685" y="1067454"/>
                  <a:pt x="1" y="890284"/>
                  <a:pt x="1" y="705779"/>
                </a:cubicBezTo>
                <a:lnTo>
                  <a:pt x="0" y="705779"/>
                </a:lnTo>
                <a:close/>
              </a:path>
            </a:pathLst>
          </a:custGeom>
        </p:spPr>
        <p:style>
          <a:lnRef idx="0">
            <a:schemeClr val="lt1">
              <a:hueOff val="0"/>
              <a:satOff val="0"/>
              <a:lumOff val="0"/>
              <a:alphaOff val="0"/>
            </a:schemeClr>
          </a:lnRef>
          <a:fillRef idx="3">
            <a:schemeClr val="accent3">
              <a:alpha val="50000"/>
              <a:hueOff val="11250264"/>
              <a:satOff val="-16880"/>
              <a:lumOff val="-2745"/>
              <a:alphaOff val="0"/>
            </a:schemeClr>
          </a:fillRef>
          <a:effectRef idx="3">
            <a:schemeClr val="accent3">
              <a:alpha val="50000"/>
              <a:hueOff val="11250264"/>
              <a:satOff val="-16880"/>
              <a:lumOff val="-2745"/>
              <a:alphaOff val="0"/>
            </a:schemeClr>
          </a:effectRef>
          <a:fontRef idx="minor">
            <a:schemeClr val="tx1"/>
          </a:fontRef>
        </p:style>
        <p:txBody>
          <a:bodyPr spcFirstLastPara="0" vert="horz" wrap="square" lIns="240336" tIns="244818" rIns="240336" bIns="244818"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微軟正黑體" pitchFamily="34" charset="-120"/>
                <a:ea typeface="微軟正黑體" pitchFamily="34" charset="-120"/>
              </a:rPr>
              <a:t>議會監督</a:t>
            </a:r>
            <a:endParaRPr lang="zh-TW" altLang="en-US" sz="3000" kern="1200" dirty="0">
              <a:latin typeface="微軟正黑體" pitchFamily="34" charset="-120"/>
              <a:ea typeface="微軟正黑體" pitchFamily="34" charset="-120"/>
            </a:endParaRPr>
          </a:p>
        </p:txBody>
      </p:sp>
      <p:grpSp>
        <p:nvGrpSpPr>
          <p:cNvPr id="5" name="群組 21"/>
          <p:cNvGrpSpPr>
            <a:grpSpLocks/>
          </p:cNvGrpSpPr>
          <p:nvPr/>
        </p:nvGrpSpPr>
        <p:grpSpPr bwMode="auto">
          <a:xfrm>
            <a:off x="0" y="569243"/>
            <a:ext cx="6702425" cy="771525"/>
            <a:chOff x="0" y="642314"/>
            <a:chExt cx="6701742" cy="772734"/>
          </a:xfrm>
        </p:grpSpPr>
        <p:grpSp>
          <p:nvGrpSpPr>
            <p:cNvPr id="6" name="群組 11"/>
            <p:cNvGrpSpPr>
              <a:grpSpLocks/>
            </p:cNvGrpSpPr>
            <p:nvPr/>
          </p:nvGrpSpPr>
          <p:grpSpPr bwMode="auto">
            <a:xfrm>
              <a:off x="0" y="642314"/>
              <a:ext cx="533413" cy="772734"/>
              <a:chOff x="0" y="1313645"/>
              <a:chExt cx="533413" cy="772734"/>
            </a:xfrm>
          </p:grpSpPr>
          <p:cxnSp>
            <p:nvCxnSpPr>
              <p:cNvPr id="8" name="直線接點 7"/>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7" name="直線接點 6"/>
            <p:cNvCxnSpPr/>
            <p:nvPr/>
          </p:nvCxnSpPr>
          <p:spPr>
            <a:xfrm flipV="1">
              <a:off x="531759" y="1389608"/>
              <a:ext cx="6169983" cy="11129"/>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76070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742950" indent="-742950" algn="l">
              <a:buFont typeface="+mj-lt"/>
              <a:buAutoNum type="arabicPeriod"/>
            </a:pPr>
            <a:r>
              <a:rPr lang="zh-TW" altLang="en-US" sz="3600" b="1" dirty="0" smtClean="0">
                <a:latin typeface="微軟正黑體" pitchFamily="34" charset="-120"/>
                <a:ea typeface="微軟正黑體" pitchFamily="34" charset="-120"/>
              </a:rPr>
              <a:t>定期選舉</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3671847969"/>
              </p:ext>
            </p:extLst>
          </p:nvPr>
        </p:nvGraphicFramePr>
        <p:xfrm>
          <a:off x="1079612" y="1397000"/>
          <a:ext cx="6984776" cy="1463040"/>
        </p:xfrm>
        <a:graphic>
          <a:graphicData uri="http://schemas.openxmlformats.org/drawingml/2006/table">
            <a:tbl>
              <a:tblPr firstRow="1" bandRow="1">
                <a:tableStyleId>{9D7B26C5-4107-4FEC-AEDC-1716B250A1EF}</a:tableStyleId>
              </a:tblPr>
              <a:tblGrid>
                <a:gridCol w="6984776"/>
              </a:tblGrid>
              <a:tr h="370840">
                <a:tc>
                  <a:txBody>
                    <a:bodyPr/>
                    <a:lstStyle/>
                    <a:p>
                      <a:pPr>
                        <a:lnSpc>
                          <a:spcPct val="150000"/>
                        </a:lnSpc>
                      </a:pPr>
                      <a:r>
                        <a:rPr lang="zh-TW" altLang="en-US" sz="3000" dirty="0" smtClean="0">
                          <a:latin typeface="微軟正黑體" pitchFamily="34" charset="-120"/>
                          <a:ea typeface="微軟正黑體" pitchFamily="34" charset="-120"/>
                        </a:rPr>
                        <a:t>民主國家的政府，是由人民透過自由、平等、 公開與定期選舉產生</a:t>
                      </a:r>
                      <a:endParaRPr lang="zh-TW" altLang="en-US" sz="3000" dirty="0">
                        <a:latin typeface="微軟正黑體" pitchFamily="34" charset="-120"/>
                        <a:ea typeface="微軟正黑體" pitchFamily="34" charset="-120"/>
                      </a:endParaRPr>
                    </a:p>
                  </a:txBody>
                  <a:tcPr/>
                </a:tc>
              </a:tr>
            </a:tbl>
          </a:graphicData>
        </a:graphic>
      </p:graphicFrame>
      <p:graphicFrame>
        <p:nvGraphicFramePr>
          <p:cNvPr id="5" name="表格 4"/>
          <p:cNvGraphicFramePr>
            <a:graphicFrameLocks noGrp="1"/>
          </p:cNvGraphicFramePr>
          <p:nvPr>
            <p:extLst>
              <p:ext uri="{D42A27DB-BD31-4B8C-83A1-F6EECF244321}">
                <p14:modId xmlns="" xmlns:p14="http://schemas.microsoft.com/office/powerpoint/2010/main" val="2856378024"/>
              </p:ext>
            </p:extLst>
          </p:nvPr>
        </p:nvGraphicFramePr>
        <p:xfrm>
          <a:off x="1115616" y="2996952"/>
          <a:ext cx="6912768" cy="3017520"/>
        </p:xfrm>
        <a:graphic>
          <a:graphicData uri="http://schemas.openxmlformats.org/drawingml/2006/table">
            <a:tbl>
              <a:tblPr firstRow="1" bandRow="1">
                <a:tableStyleId>{616DA210-FB5B-4158-B5E0-FEB733F419BA}</a:tableStyleId>
              </a:tblPr>
              <a:tblGrid>
                <a:gridCol w="4392488"/>
                <a:gridCol w="2520280"/>
              </a:tblGrid>
              <a:tr h="370840">
                <a:tc gridSpan="2">
                  <a:txBody>
                    <a:bodyPr/>
                    <a:lstStyle/>
                    <a:p>
                      <a:pPr algn="ctr">
                        <a:lnSpc>
                          <a:spcPct val="150000"/>
                        </a:lnSpc>
                      </a:pPr>
                      <a:r>
                        <a:rPr lang="zh-TW" altLang="en-US" sz="3000" dirty="0" smtClean="0">
                          <a:latin typeface="微軟正黑體" pitchFamily="34" charset="-120"/>
                          <a:ea typeface="微軟正黑體" pitchFamily="34" charset="-120"/>
                        </a:rPr>
                        <a:t>透過選舉</a:t>
                      </a:r>
                      <a:endParaRPr lang="zh-TW" altLang="en-US" sz="3000" dirty="0">
                        <a:latin typeface="微軟正黑體" pitchFamily="34" charset="-120"/>
                        <a:ea typeface="微軟正黑體" pitchFamily="34" charset="-120"/>
                      </a:endParaRPr>
                    </a:p>
                  </a:txBody>
                  <a:tcPr/>
                </a:tc>
                <a:tc hMerge="1">
                  <a:txBody>
                    <a:bodyPr/>
                    <a:lstStyle/>
                    <a:p>
                      <a:endParaRPr lang="zh-TW" altLang="en-US" sz="2800" dirty="0"/>
                    </a:p>
                  </a:txBody>
                  <a:tcPr/>
                </a:tc>
              </a:tr>
              <a:tr h="370840">
                <a:tc>
                  <a:txBody>
                    <a:bodyPr/>
                    <a:lstStyle/>
                    <a:p>
                      <a:pPr>
                        <a:lnSpc>
                          <a:spcPct val="150000"/>
                        </a:lnSpc>
                      </a:pPr>
                      <a:r>
                        <a:rPr lang="zh-TW" altLang="en-US" sz="3000" dirty="0" smtClean="0">
                          <a:latin typeface="微軟正黑體" pitchFamily="34" charset="-120"/>
                          <a:ea typeface="微軟正黑體" pitchFamily="34" charset="-120"/>
                        </a:rPr>
                        <a:t>選出行政首長與民意代表</a:t>
                      </a:r>
                      <a:endParaRPr lang="zh-TW" altLang="en-US" sz="3000" dirty="0">
                        <a:latin typeface="微軟正黑體" pitchFamily="34" charset="-120"/>
                        <a:ea typeface="微軟正黑體" pitchFamily="34" charset="-120"/>
                      </a:endParaRPr>
                    </a:p>
                  </a:txBody>
                  <a:tcPr/>
                </a:tc>
                <a:tc>
                  <a:txBody>
                    <a:bodyPr/>
                    <a:lstStyle/>
                    <a:p>
                      <a:pPr>
                        <a:lnSpc>
                          <a:spcPct val="150000"/>
                        </a:lnSpc>
                      </a:pPr>
                      <a:r>
                        <a:rPr lang="zh-TW" altLang="en-US" sz="3000" dirty="0" smtClean="0">
                          <a:latin typeface="微軟正黑體" pitchFamily="34" charset="-120"/>
                          <a:ea typeface="微軟正黑體" pitchFamily="34" charset="-120"/>
                        </a:rPr>
                        <a:t>檢驗政府施政</a:t>
                      </a:r>
                      <a:endParaRPr lang="zh-TW" altLang="en-US" sz="3000" dirty="0">
                        <a:latin typeface="微軟正黑體" pitchFamily="34" charset="-120"/>
                        <a:ea typeface="微軟正黑體" pitchFamily="34" charset="-120"/>
                      </a:endParaRPr>
                    </a:p>
                  </a:txBody>
                  <a:tcPr/>
                </a:tc>
              </a:tr>
              <a:tr h="370840">
                <a:tc gridSpan="2">
                  <a:txBody>
                    <a:bodyPr/>
                    <a:lstStyle/>
                    <a:p>
                      <a:pPr algn="l">
                        <a:lnSpc>
                          <a:spcPct val="150000"/>
                        </a:lnSpc>
                      </a:pPr>
                      <a:r>
                        <a:rPr lang="zh-TW" altLang="en-US" sz="3000" dirty="0" smtClean="0">
                          <a:latin typeface="微軟正黑體" pitchFamily="34" charset="-120"/>
                          <a:ea typeface="微軟正黑體" pitchFamily="34" charset="-120"/>
                        </a:rPr>
                        <a:t>若人民不滿施政內容， 就投給其他候選人或政黨，藉此對政府課予責任</a:t>
                      </a:r>
                      <a:endParaRPr lang="zh-TW" altLang="en-US" sz="3000" dirty="0">
                        <a:latin typeface="微軟正黑體" pitchFamily="34" charset="-120"/>
                        <a:ea typeface="微軟正黑體" pitchFamily="34" charset="-120"/>
                      </a:endParaRPr>
                    </a:p>
                  </a:txBody>
                  <a:tcPr/>
                </a:tc>
                <a:tc hMerge="1">
                  <a:txBody>
                    <a:bodyPr/>
                    <a:lstStyle/>
                    <a:p>
                      <a:endParaRPr lang="zh-TW" altLang="en-US" sz="2800" dirty="0"/>
                    </a:p>
                  </a:txBody>
                  <a:tcPr/>
                </a:tc>
              </a:tr>
            </a:tbl>
          </a:graphicData>
        </a:graphic>
      </p:graphicFrame>
    </p:spTree>
    <p:extLst>
      <p:ext uri="{BB962C8B-B14F-4D97-AF65-F5344CB8AC3E}">
        <p14:creationId xmlns="" xmlns:p14="http://schemas.microsoft.com/office/powerpoint/2010/main" val="148197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742950" indent="-742950" algn="l">
              <a:buFont typeface="+mj-lt"/>
              <a:buAutoNum type="arabicPeriod" startAt="2"/>
            </a:pPr>
            <a:r>
              <a:rPr lang="zh-TW" altLang="en-US" sz="3600" b="1" dirty="0" smtClean="0">
                <a:latin typeface="微軟正黑體" pitchFamily="34" charset="-120"/>
                <a:ea typeface="微軟正黑體" pitchFamily="34" charset="-120"/>
              </a:rPr>
              <a:t>議會的監督</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3463705979"/>
              </p:ext>
            </p:extLst>
          </p:nvPr>
        </p:nvGraphicFramePr>
        <p:xfrm>
          <a:off x="1115616" y="1397000"/>
          <a:ext cx="6984776" cy="1463040"/>
        </p:xfrm>
        <a:graphic>
          <a:graphicData uri="http://schemas.openxmlformats.org/drawingml/2006/table">
            <a:tbl>
              <a:tblPr firstRow="1" bandRow="1">
                <a:tableStyleId>{3B4B98B0-60AC-42C2-AFA5-B58CD77FA1E5}</a:tableStyleId>
              </a:tblPr>
              <a:tblGrid>
                <a:gridCol w="6984776"/>
              </a:tblGrid>
              <a:tr h="370840">
                <a:tc>
                  <a:txBody>
                    <a:bodyPr/>
                    <a:lstStyle/>
                    <a:p>
                      <a:pPr>
                        <a:lnSpc>
                          <a:spcPct val="150000"/>
                        </a:lnSpc>
                      </a:pPr>
                      <a:r>
                        <a:rPr lang="zh-TW" altLang="en-US" sz="3000" dirty="0" smtClean="0">
                          <a:latin typeface="微軟正黑體" pitchFamily="34" charset="-120"/>
                          <a:ea typeface="微軟正黑體" pitchFamily="34" charset="-120"/>
                        </a:rPr>
                        <a:t>在民意的授權下，代議士有權監督政 府之施政內容</a:t>
                      </a:r>
                      <a:endParaRPr lang="zh-TW" altLang="en-US" sz="3000" dirty="0">
                        <a:latin typeface="微軟正黑體" pitchFamily="34" charset="-120"/>
                        <a:ea typeface="微軟正黑體" pitchFamily="34" charset="-120"/>
                      </a:endParaRPr>
                    </a:p>
                  </a:txBody>
                  <a:tcPr/>
                </a:tc>
              </a:tr>
            </a:tbl>
          </a:graphicData>
        </a:graphic>
      </p:graphicFrame>
      <p:graphicFrame>
        <p:nvGraphicFramePr>
          <p:cNvPr id="6" name="表格 5"/>
          <p:cNvGraphicFramePr>
            <a:graphicFrameLocks noGrp="1"/>
          </p:cNvGraphicFramePr>
          <p:nvPr>
            <p:extLst>
              <p:ext uri="{D42A27DB-BD31-4B8C-83A1-F6EECF244321}">
                <p14:modId xmlns="" xmlns:p14="http://schemas.microsoft.com/office/powerpoint/2010/main" val="2108296312"/>
              </p:ext>
            </p:extLst>
          </p:nvPr>
        </p:nvGraphicFramePr>
        <p:xfrm>
          <a:off x="827584" y="3023592"/>
          <a:ext cx="7704856" cy="2727960"/>
        </p:xfrm>
        <a:graphic>
          <a:graphicData uri="http://schemas.openxmlformats.org/drawingml/2006/table">
            <a:tbl>
              <a:tblPr firstRow="1" bandRow="1">
                <a:tableStyleId>{5C22544A-7EE6-4342-B048-85BDC9FD1C3A}</a:tableStyleId>
              </a:tblPr>
              <a:tblGrid>
                <a:gridCol w="3852428"/>
                <a:gridCol w="3852428"/>
              </a:tblGrid>
              <a:tr h="370840">
                <a:tc>
                  <a:txBody>
                    <a:bodyPr/>
                    <a:lstStyle/>
                    <a:p>
                      <a:pPr algn="ctr"/>
                      <a:r>
                        <a:rPr lang="zh-TW" altLang="en-US" sz="3200" dirty="0" smtClean="0">
                          <a:latin typeface="微軟正黑體" pitchFamily="34" charset="-120"/>
                          <a:ea typeface="微軟正黑體" pitchFamily="34" charset="-120"/>
                        </a:rPr>
                        <a:t>立法院</a:t>
                      </a:r>
                      <a:endParaRPr lang="zh-TW" altLang="en-US" sz="3200" dirty="0">
                        <a:latin typeface="微軟正黑體" pitchFamily="34" charset="-120"/>
                        <a:ea typeface="微軟正黑體" pitchFamily="34" charset="-120"/>
                      </a:endParaRPr>
                    </a:p>
                  </a:txBody>
                  <a:tcPr/>
                </a:tc>
                <a:tc>
                  <a:txBody>
                    <a:bodyPr/>
                    <a:lstStyle/>
                    <a:p>
                      <a:pPr algn="ctr"/>
                      <a:r>
                        <a:rPr lang="zh-TW" altLang="en-US" sz="3200" dirty="0" smtClean="0">
                          <a:latin typeface="微軟正黑體" pitchFamily="34" charset="-120"/>
                          <a:ea typeface="微軟正黑體" pitchFamily="34" charset="-120"/>
                        </a:rPr>
                        <a:t>地方議會代表</a:t>
                      </a:r>
                      <a:endParaRPr lang="zh-TW" altLang="en-US" sz="3200" dirty="0">
                        <a:latin typeface="微軟正黑體" pitchFamily="34" charset="-120"/>
                        <a:ea typeface="微軟正黑體" pitchFamily="34" charset="-120"/>
                      </a:endParaRPr>
                    </a:p>
                  </a:txBody>
                  <a:tcPr/>
                </a:tc>
              </a:tr>
              <a:tr h="370840">
                <a:tc>
                  <a:txBody>
                    <a:bodyPr/>
                    <a:lstStyle/>
                    <a:p>
                      <a:pPr>
                        <a:lnSpc>
                          <a:spcPct val="150000"/>
                        </a:lnSpc>
                      </a:pPr>
                      <a:r>
                        <a:rPr lang="zh-TW" altLang="en-US" sz="3000" dirty="0" smtClean="0">
                          <a:latin typeface="微軟正黑體" pitchFamily="34" charset="-120"/>
                          <a:ea typeface="微軟正黑體" pitchFamily="34" charset="-120"/>
                        </a:rPr>
                        <a:t>議決政府年度 預算案、政策所需的法律案及質詢行政官員</a:t>
                      </a:r>
                      <a:endParaRPr lang="zh-TW" altLang="en-US" sz="3000" dirty="0">
                        <a:latin typeface="微軟正黑體" pitchFamily="34" charset="-120"/>
                        <a:ea typeface="微軟正黑體" pitchFamily="34" charset="-120"/>
                      </a:endParaRPr>
                    </a:p>
                  </a:txBody>
                  <a:tcPr/>
                </a:tc>
                <a:tc>
                  <a:txBody>
                    <a:bodyPr/>
                    <a:lstStyle/>
                    <a:p>
                      <a:pPr>
                        <a:lnSpc>
                          <a:spcPct val="150000"/>
                        </a:lnSpc>
                      </a:pPr>
                      <a:r>
                        <a:rPr lang="zh-TW" altLang="en-US" sz="3000" dirty="0" smtClean="0">
                          <a:latin typeface="微軟正黑體" pitchFamily="34" charset="-120"/>
                          <a:ea typeface="微軟正黑體" pitchFamily="34" charset="-120"/>
                        </a:rPr>
                        <a:t>審核地方政府所編列預算內容、質詢地 方政府官員</a:t>
                      </a:r>
                      <a:endParaRPr lang="zh-TW" altLang="en-US" sz="30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162348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742950" indent="-742950" algn="l">
              <a:buFont typeface="+mj-lt"/>
              <a:buAutoNum type="arabicPeriod" startAt="3"/>
            </a:pPr>
            <a:r>
              <a:rPr lang="zh-TW" altLang="en-US" sz="3600" b="1" dirty="0" smtClean="0">
                <a:latin typeface="微軟正黑體" pitchFamily="34" charset="-120"/>
                <a:ea typeface="微軟正黑體" pitchFamily="34" charset="-120"/>
              </a:rPr>
              <a:t>輿論的監督</a:t>
            </a:r>
            <a:endParaRPr lang="zh-TW" altLang="en-US" sz="3600" b="1" dirty="0">
              <a:latin typeface="微軟正黑體" pitchFamily="34" charset="-120"/>
              <a:ea typeface="微軟正黑體" pitchFamily="34" charset="-120"/>
            </a:endParaRPr>
          </a:p>
        </p:txBody>
      </p:sp>
      <p:graphicFrame>
        <p:nvGraphicFramePr>
          <p:cNvPr id="4" name="資料庫圖表 3"/>
          <p:cNvGraphicFramePr/>
          <p:nvPr>
            <p:extLst>
              <p:ext uri="{D42A27DB-BD31-4B8C-83A1-F6EECF244321}">
                <p14:modId xmlns="" xmlns:p14="http://schemas.microsoft.com/office/powerpoint/2010/main" val="3074816230"/>
              </p:ext>
            </p:extLst>
          </p:nvPr>
        </p:nvGraphicFramePr>
        <p:xfrm>
          <a:off x="647564" y="1324992"/>
          <a:ext cx="7848872"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26623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文字方塊 9"/>
          <p:cNvSpPr txBox="1">
            <a:spLocks noChangeArrowheads="1"/>
          </p:cNvSpPr>
          <p:nvPr/>
        </p:nvSpPr>
        <p:spPr bwMode="auto">
          <a:xfrm>
            <a:off x="681038" y="1074738"/>
            <a:ext cx="2492375" cy="784225"/>
          </a:xfrm>
          <a:prstGeom prst="rect">
            <a:avLst/>
          </a:prstGeom>
          <a:noFill/>
          <a:ln w="9525">
            <a:noFill/>
            <a:miter lim="800000"/>
            <a:headEnd/>
            <a:tailEnd/>
          </a:ln>
        </p:spPr>
        <p:txBody>
          <a:bodyPr wrap="none">
            <a:spAutoFit/>
          </a:bodyPr>
          <a:lstStyle/>
          <a:p>
            <a:r>
              <a:rPr kumimoji="0" lang="zh-TW" altLang="en-US" sz="4500">
                <a:latin typeface="微軟正黑體" pitchFamily="34" charset="-120"/>
                <a:ea typeface="微軟正黑體" pitchFamily="34" charset="-120"/>
              </a:rPr>
              <a:t>課程大綱</a:t>
            </a:r>
            <a:endParaRPr kumimoji="0" lang="en-US" altLang="zh-TW" sz="4500">
              <a:latin typeface="微軟正黑體" pitchFamily="34" charset="-120"/>
              <a:ea typeface="微軟正黑體" pitchFamily="34" charset="-120"/>
            </a:endParaRPr>
          </a:p>
        </p:txBody>
      </p:sp>
      <p:grpSp>
        <p:nvGrpSpPr>
          <p:cNvPr id="2" name="群組 22"/>
          <p:cNvGrpSpPr>
            <a:grpSpLocks/>
          </p:cNvGrpSpPr>
          <p:nvPr/>
        </p:nvGrpSpPr>
        <p:grpSpPr bwMode="auto">
          <a:xfrm>
            <a:off x="590550" y="2117727"/>
            <a:ext cx="7962900" cy="676275"/>
            <a:chOff x="590550" y="2312743"/>
            <a:chExt cx="7962900" cy="675000"/>
          </a:xfrm>
        </p:grpSpPr>
        <p:sp>
          <p:nvSpPr>
            <p:cNvPr id="5" name="文字方塊 4">
              <a:extLst>
                <a:ext uri="{FF2B5EF4-FFF2-40B4-BE49-F238E27FC236}"/>
              </a:extLst>
            </p:cNvPr>
            <p:cNvSpPr txBox="1"/>
            <p:nvPr/>
          </p:nvSpPr>
          <p:spPr>
            <a:xfrm>
              <a:off x="904875" y="2358405"/>
              <a:ext cx="7648575" cy="583672"/>
            </a:xfrm>
            <a:prstGeom prst="rect">
              <a:avLst/>
            </a:prstGeom>
            <a:solidFill>
              <a:schemeClr val="accent1">
                <a:lumMod val="60000"/>
                <a:lumOff val="40000"/>
              </a:schemeClr>
            </a:solidFill>
          </p:spPr>
          <p:txBody>
            <a:bodyPr anchor="ctr">
              <a:spAutoFit/>
            </a:bodyPr>
            <a:lstStyle/>
            <a:p>
              <a:r>
                <a:rPr kumimoji="0" lang="zh-TW" altLang="en-US" sz="3000" dirty="0">
                  <a:solidFill>
                    <a:schemeClr val="bg1"/>
                  </a:solidFill>
                  <a:latin typeface="微軟正黑體" pitchFamily="34" charset="-120"/>
                  <a:ea typeface="微軟正黑體" pitchFamily="34" charset="-120"/>
                </a:rPr>
                <a:t>　</a:t>
              </a:r>
              <a:r>
                <a:rPr lang="zh-TW" altLang="en-US" sz="3200" dirty="0" smtClean="0">
                  <a:latin typeface="微軟正黑體" pitchFamily="34" charset="-120"/>
                  <a:ea typeface="微軟正黑體" pitchFamily="34" charset="-120"/>
                  <a:hlinkClick r:id="rId2" action="ppaction://hlinksldjump"/>
                </a:rPr>
                <a:t>什麼是民主治理？</a:t>
              </a:r>
              <a:endParaRPr kumimoji="0" lang="zh-TW" altLang="en-US" sz="3000" dirty="0">
                <a:solidFill>
                  <a:schemeClr val="bg1"/>
                </a:solidFill>
                <a:latin typeface="微軟正黑體" pitchFamily="34" charset="-120"/>
                <a:ea typeface="微軟正黑體" pitchFamily="34" charset="-120"/>
              </a:endParaRPr>
            </a:p>
          </p:txBody>
        </p:sp>
        <p:sp>
          <p:nvSpPr>
            <p:cNvPr id="11" name="橢圓 10">
              <a:extLst>
                <a:ext uri="{FF2B5EF4-FFF2-40B4-BE49-F238E27FC236}"/>
              </a:extLst>
            </p:cNvPr>
            <p:cNvSpPr/>
            <p:nvPr/>
          </p:nvSpPr>
          <p:spPr>
            <a:xfrm>
              <a:off x="590550" y="2312743"/>
              <a:ext cx="674688" cy="675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kumimoji="0" lang="zh-TW" altLang="en-US" sz="3000" dirty="0">
                  <a:solidFill>
                    <a:schemeClr val="accent1"/>
                  </a:solidFill>
                  <a:latin typeface="微軟正黑體" pitchFamily="34" charset="-120"/>
                  <a:ea typeface="微軟正黑體" pitchFamily="34" charset="-120"/>
                </a:rPr>
                <a:t>壹</a:t>
              </a:r>
            </a:p>
          </p:txBody>
        </p:sp>
      </p:grpSp>
      <p:grpSp>
        <p:nvGrpSpPr>
          <p:cNvPr id="3" name="群組 23"/>
          <p:cNvGrpSpPr>
            <a:grpSpLocks/>
          </p:cNvGrpSpPr>
          <p:nvPr/>
        </p:nvGrpSpPr>
        <p:grpSpPr bwMode="auto">
          <a:xfrm>
            <a:off x="590550" y="2940050"/>
            <a:ext cx="7962900" cy="674688"/>
            <a:chOff x="590550" y="3134279"/>
            <a:chExt cx="7962900" cy="675000"/>
          </a:xfrm>
        </p:grpSpPr>
        <p:sp>
          <p:nvSpPr>
            <p:cNvPr id="7" name="文字方塊 6">
              <a:extLst>
                <a:ext uri="{FF2B5EF4-FFF2-40B4-BE49-F238E27FC236}"/>
              </a:extLst>
            </p:cNvPr>
            <p:cNvSpPr txBox="1"/>
            <p:nvPr/>
          </p:nvSpPr>
          <p:spPr>
            <a:xfrm>
              <a:off x="904875" y="3184021"/>
              <a:ext cx="7648575" cy="585045"/>
            </a:xfrm>
            <a:prstGeom prst="rect">
              <a:avLst/>
            </a:prstGeom>
            <a:solidFill>
              <a:schemeClr val="accent1">
                <a:lumMod val="60000"/>
                <a:lumOff val="40000"/>
              </a:schemeClr>
            </a:solidFill>
          </p:spPr>
          <p:txBody>
            <a:bodyPr anchor="ctr">
              <a:spAutoFit/>
            </a:bodyPr>
            <a:lstStyle/>
            <a:p>
              <a:r>
                <a:rPr lang="zh-TW" altLang="en-US" sz="3000" dirty="0">
                  <a:solidFill>
                    <a:schemeClr val="bg1"/>
                  </a:solidFill>
                  <a:latin typeface="微軟正黑體" pitchFamily="34" charset="-120"/>
                  <a:ea typeface="微軟正黑體" pitchFamily="34" charset="-120"/>
                </a:rPr>
                <a:t> </a:t>
              </a:r>
              <a:r>
                <a:rPr lang="zh-TW" altLang="en-US" sz="3000" dirty="0" smtClean="0">
                  <a:solidFill>
                    <a:schemeClr val="bg1"/>
                  </a:solidFill>
                  <a:latin typeface="微軟正黑體" pitchFamily="34" charset="-120"/>
                  <a:ea typeface="微軟正黑體" pitchFamily="34" charset="-120"/>
                </a:rPr>
                <a:t>   </a:t>
              </a:r>
              <a:r>
                <a:rPr lang="zh-TW" altLang="en-US" sz="3200" dirty="0" smtClean="0">
                  <a:latin typeface="微軟正黑體" pitchFamily="34" charset="-120"/>
                  <a:ea typeface="微軟正黑體" pitchFamily="34" charset="-120"/>
                  <a:hlinkClick r:id="rId3" action="ppaction://hlinksldjump"/>
                </a:rPr>
                <a:t>民主治理如何課責？</a:t>
              </a:r>
              <a:endParaRPr kumimoji="0" lang="zh-TW" altLang="en-US" sz="3000" dirty="0">
                <a:solidFill>
                  <a:schemeClr val="bg1"/>
                </a:solidFill>
                <a:latin typeface="微軟正黑體" pitchFamily="34" charset="-120"/>
                <a:ea typeface="微軟正黑體" pitchFamily="34" charset="-120"/>
              </a:endParaRPr>
            </a:p>
          </p:txBody>
        </p:sp>
        <p:sp>
          <p:nvSpPr>
            <p:cNvPr id="12" name="橢圓 11">
              <a:extLst>
                <a:ext uri="{FF2B5EF4-FFF2-40B4-BE49-F238E27FC236}"/>
              </a:extLst>
            </p:cNvPr>
            <p:cNvSpPr/>
            <p:nvPr/>
          </p:nvSpPr>
          <p:spPr>
            <a:xfrm>
              <a:off x="590550" y="3134279"/>
              <a:ext cx="674688" cy="675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kumimoji="0" lang="zh-TW" altLang="en-US" sz="3000" dirty="0">
                  <a:solidFill>
                    <a:schemeClr val="accent1"/>
                  </a:solidFill>
                  <a:latin typeface="微軟正黑體" pitchFamily="34" charset="-120"/>
                  <a:ea typeface="微軟正黑體" pitchFamily="34" charset="-120"/>
                </a:rPr>
                <a:t>貳</a:t>
              </a:r>
            </a:p>
          </p:txBody>
        </p:sp>
      </p:grpSp>
      <p:grpSp>
        <p:nvGrpSpPr>
          <p:cNvPr id="4" name="群組 24"/>
          <p:cNvGrpSpPr>
            <a:grpSpLocks/>
          </p:cNvGrpSpPr>
          <p:nvPr/>
        </p:nvGrpSpPr>
        <p:grpSpPr bwMode="auto">
          <a:xfrm>
            <a:off x="590550" y="3725863"/>
            <a:ext cx="7962900" cy="674687"/>
            <a:chOff x="590550" y="3919584"/>
            <a:chExt cx="7962900" cy="675000"/>
          </a:xfrm>
        </p:grpSpPr>
        <p:sp>
          <p:nvSpPr>
            <p:cNvPr id="8" name="文字方塊 7">
              <a:extLst>
                <a:ext uri="{FF2B5EF4-FFF2-40B4-BE49-F238E27FC236}"/>
              </a:extLst>
            </p:cNvPr>
            <p:cNvSpPr txBox="1"/>
            <p:nvPr/>
          </p:nvSpPr>
          <p:spPr>
            <a:xfrm>
              <a:off x="904875" y="3967739"/>
              <a:ext cx="7648575" cy="585047"/>
            </a:xfrm>
            <a:prstGeom prst="rect">
              <a:avLst/>
            </a:prstGeom>
            <a:solidFill>
              <a:schemeClr val="accent1">
                <a:lumMod val="60000"/>
                <a:lumOff val="40000"/>
              </a:schemeClr>
            </a:solidFill>
          </p:spPr>
          <p:txBody>
            <a:bodyPr anchor="ctr">
              <a:spAutoFit/>
            </a:bodyPr>
            <a:lstStyle/>
            <a:p>
              <a:r>
                <a:rPr kumimoji="0" lang="zh-TW" altLang="en-US" sz="3000" dirty="0">
                  <a:solidFill>
                    <a:schemeClr val="bg1"/>
                  </a:solidFill>
                  <a:latin typeface="微軟正黑體" pitchFamily="34" charset="-120"/>
                  <a:ea typeface="微軟正黑體" pitchFamily="34" charset="-120"/>
                </a:rPr>
                <a:t>　</a:t>
              </a:r>
              <a:r>
                <a:rPr lang="zh-TW" altLang="en-US" sz="3200" dirty="0" smtClean="0">
                  <a:latin typeface="微軟正黑體" pitchFamily="34" charset="-120"/>
                  <a:ea typeface="微軟正黑體" pitchFamily="34" charset="-120"/>
                  <a:hlinkClick r:id="rId4" action="ppaction://hlinksldjump"/>
                </a:rPr>
                <a:t>公民如何透過選舉與罷免參與政治？</a:t>
              </a:r>
              <a:endParaRPr kumimoji="0" lang="zh-TW" altLang="en-US" sz="3000" dirty="0">
                <a:solidFill>
                  <a:schemeClr val="bg1"/>
                </a:solidFill>
                <a:latin typeface="微軟正黑體" pitchFamily="34" charset="-120"/>
                <a:ea typeface="微軟正黑體" pitchFamily="34" charset="-120"/>
              </a:endParaRPr>
            </a:p>
          </p:txBody>
        </p:sp>
        <p:sp>
          <p:nvSpPr>
            <p:cNvPr id="13" name="橢圓 12">
              <a:extLst>
                <a:ext uri="{FF2B5EF4-FFF2-40B4-BE49-F238E27FC236}"/>
              </a:extLst>
            </p:cNvPr>
            <p:cNvSpPr/>
            <p:nvPr/>
          </p:nvSpPr>
          <p:spPr>
            <a:xfrm>
              <a:off x="590550" y="3919584"/>
              <a:ext cx="674688" cy="675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kumimoji="0" lang="zh-TW" altLang="en-US" sz="3000" dirty="0">
                  <a:solidFill>
                    <a:schemeClr val="accent1"/>
                  </a:solidFill>
                  <a:latin typeface="微軟正黑體" pitchFamily="34" charset="-120"/>
                  <a:ea typeface="微軟正黑體" pitchFamily="34" charset="-120"/>
                </a:rPr>
                <a:t>參</a:t>
              </a:r>
            </a:p>
          </p:txBody>
        </p:sp>
      </p:grpSp>
      <p:grpSp>
        <p:nvGrpSpPr>
          <p:cNvPr id="6" name="群組 25"/>
          <p:cNvGrpSpPr>
            <a:grpSpLocks/>
          </p:cNvGrpSpPr>
          <p:nvPr/>
        </p:nvGrpSpPr>
        <p:grpSpPr bwMode="auto">
          <a:xfrm>
            <a:off x="590550" y="4479925"/>
            <a:ext cx="7962900" cy="674688"/>
            <a:chOff x="590550" y="4674019"/>
            <a:chExt cx="7962900" cy="675000"/>
          </a:xfrm>
        </p:grpSpPr>
        <p:sp>
          <p:nvSpPr>
            <p:cNvPr id="9" name="文字方塊 8">
              <a:extLst>
                <a:ext uri="{FF2B5EF4-FFF2-40B4-BE49-F238E27FC236}"/>
              </a:extLst>
            </p:cNvPr>
            <p:cNvSpPr txBox="1"/>
            <p:nvPr/>
          </p:nvSpPr>
          <p:spPr>
            <a:xfrm>
              <a:off x="904875" y="4713438"/>
              <a:ext cx="7648575" cy="585045"/>
            </a:xfrm>
            <a:prstGeom prst="rect">
              <a:avLst/>
            </a:prstGeom>
            <a:solidFill>
              <a:schemeClr val="accent1">
                <a:lumMod val="60000"/>
                <a:lumOff val="40000"/>
              </a:schemeClr>
            </a:solidFill>
          </p:spPr>
          <p:txBody>
            <a:bodyPr anchor="ctr">
              <a:spAutoFit/>
            </a:bodyPr>
            <a:lstStyle/>
            <a:p>
              <a:r>
                <a:rPr kumimoji="0" lang="zh-TW" altLang="en-US" sz="3000" dirty="0">
                  <a:solidFill>
                    <a:schemeClr val="bg1"/>
                  </a:solidFill>
                  <a:latin typeface="微軟正黑體" pitchFamily="34" charset="-120"/>
                  <a:ea typeface="微軟正黑體" pitchFamily="34" charset="-120"/>
                </a:rPr>
                <a:t> </a:t>
              </a:r>
              <a:r>
                <a:rPr lang="zh-TW" altLang="en-US" sz="3200" dirty="0" smtClean="0">
                  <a:latin typeface="微軟正黑體" pitchFamily="34" charset="-120"/>
                  <a:ea typeface="微軟正黑體" pitchFamily="34" charset="-120"/>
                </a:rPr>
                <a:t>   </a:t>
              </a:r>
              <a:r>
                <a:rPr lang="zh-TW" altLang="en-US" sz="3200" dirty="0" smtClean="0">
                  <a:latin typeface="微軟正黑體" pitchFamily="34" charset="-120"/>
                  <a:ea typeface="微軟正黑體" pitchFamily="34" charset="-120"/>
                  <a:hlinkClick r:id="rId5" action="ppaction://hlinksldjump"/>
                </a:rPr>
                <a:t>我們還有哪些政治參與的管道？</a:t>
              </a:r>
              <a:endParaRPr kumimoji="0" lang="zh-TW" altLang="en-US" sz="3000" dirty="0">
                <a:solidFill>
                  <a:schemeClr val="bg1"/>
                </a:solidFill>
                <a:latin typeface="微軟正黑體" pitchFamily="34" charset="-120"/>
                <a:ea typeface="微軟正黑體" pitchFamily="34" charset="-120"/>
              </a:endParaRPr>
            </a:p>
          </p:txBody>
        </p:sp>
        <p:sp>
          <p:nvSpPr>
            <p:cNvPr id="14" name="橢圓 13">
              <a:extLst>
                <a:ext uri="{FF2B5EF4-FFF2-40B4-BE49-F238E27FC236}"/>
              </a:extLst>
            </p:cNvPr>
            <p:cNvSpPr/>
            <p:nvPr/>
          </p:nvSpPr>
          <p:spPr>
            <a:xfrm>
              <a:off x="590550" y="4674019"/>
              <a:ext cx="674688" cy="675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kumimoji="0" lang="zh-TW" altLang="en-US" sz="3300" dirty="0">
                  <a:solidFill>
                    <a:schemeClr val="accent1"/>
                  </a:solidFill>
                  <a:latin typeface="微軟正黑體" pitchFamily="34" charset="-120"/>
                  <a:ea typeface="微軟正黑體" pitchFamily="34" charset="-120"/>
                </a:rPr>
                <a:t>肆</a:t>
              </a:r>
            </a:p>
          </p:txBody>
        </p:sp>
      </p:grpSp>
      <p:pic>
        <p:nvPicPr>
          <p:cNvPr id="7175" name="圖片 15" descr="888f3a25800bc02975e6b5cb95bf278b.png"/>
          <p:cNvPicPr>
            <a:picLocks noChangeAspect="1"/>
          </p:cNvPicPr>
          <p:nvPr/>
        </p:nvPicPr>
        <p:blipFill>
          <a:blip r:embed="rId6" cstate="print">
            <a:lum bright="10000" contrast="-20000"/>
          </a:blip>
          <a:srcRect l="623" t="69019" r="1118" b="17558"/>
          <a:stretch>
            <a:fillRect/>
          </a:stretch>
        </p:blipFill>
        <p:spPr bwMode="auto">
          <a:xfrm>
            <a:off x="0" y="6059488"/>
            <a:ext cx="9144000" cy="798512"/>
          </a:xfrm>
          <a:prstGeom prst="rect">
            <a:avLst/>
          </a:prstGeom>
          <a:noFill/>
          <a:ln w="9525">
            <a:noFill/>
            <a:miter lim="800000"/>
            <a:headEnd/>
            <a:tailEnd/>
          </a:ln>
        </p:spPr>
      </p:pic>
      <p:pic>
        <p:nvPicPr>
          <p:cNvPr id="7176" name="Picture 2" descr="C:\Users\d-edit20a\Desktop\PPT素材\背景\d61d4ef60cf51a7e62e1f8c481a138ba.png"/>
          <p:cNvPicPr>
            <a:picLocks noChangeAspect="1" noChangeArrowheads="1"/>
          </p:cNvPicPr>
          <p:nvPr/>
        </p:nvPicPr>
        <p:blipFill>
          <a:blip r:embed="rId7" cstate="print">
            <a:lum bright="10000" contrast="10000"/>
          </a:blip>
          <a:srcRect l="25703" t="24266" r="60246" b="54398"/>
          <a:stretch>
            <a:fillRect/>
          </a:stretch>
        </p:blipFill>
        <p:spPr bwMode="auto">
          <a:xfrm>
            <a:off x="7635875" y="-139700"/>
            <a:ext cx="836613" cy="898525"/>
          </a:xfrm>
          <a:prstGeom prst="rect">
            <a:avLst/>
          </a:prstGeom>
          <a:noFill/>
          <a:ln w="9525">
            <a:noFill/>
            <a:miter lim="800000"/>
            <a:headEnd/>
            <a:tailEnd/>
          </a:ln>
        </p:spPr>
      </p:pic>
      <p:pic>
        <p:nvPicPr>
          <p:cNvPr id="7177" name="Picture 2" descr="C:\Users\d-edit20a\Desktop\PPT素材\背景\d61d4ef60cf51a7e62e1f8c481a138ba.png"/>
          <p:cNvPicPr>
            <a:picLocks noChangeAspect="1" noChangeArrowheads="1"/>
          </p:cNvPicPr>
          <p:nvPr/>
        </p:nvPicPr>
        <p:blipFill>
          <a:blip r:embed="rId7" cstate="print">
            <a:lum bright="10000" contrast="10000"/>
          </a:blip>
          <a:srcRect l="38419" t="7405" r="38806" b="71912"/>
          <a:stretch>
            <a:fillRect/>
          </a:stretch>
        </p:blipFill>
        <p:spPr bwMode="auto">
          <a:xfrm>
            <a:off x="280988" y="0"/>
            <a:ext cx="1119187" cy="719138"/>
          </a:xfrm>
          <a:prstGeom prst="rect">
            <a:avLst/>
          </a:prstGeom>
          <a:noFill/>
          <a:ln w="9525">
            <a:noFill/>
            <a:miter lim="800000"/>
            <a:headEnd/>
            <a:tailEnd/>
          </a:ln>
        </p:spPr>
      </p:pic>
      <p:pic>
        <p:nvPicPr>
          <p:cNvPr id="7178" name="Picture 2" descr="C:\Users\d-edit20a\Desktop\PPT素材\背景\d61d4ef60cf51a7e62e1f8c481a138ba.png"/>
          <p:cNvPicPr>
            <a:picLocks noChangeAspect="1" noChangeArrowheads="1"/>
          </p:cNvPicPr>
          <p:nvPr/>
        </p:nvPicPr>
        <p:blipFill>
          <a:blip r:embed="rId7" cstate="print">
            <a:lum bright="10000" contrast="10000"/>
          </a:blip>
          <a:srcRect l="2974" t="47704" r="79131" b="32915"/>
          <a:stretch>
            <a:fillRect/>
          </a:stretch>
        </p:blipFill>
        <p:spPr bwMode="auto">
          <a:xfrm>
            <a:off x="5565775" y="0"/>
            <a:ext cx="866775" cy="665163"/>
          </a:xfrm>
          <a:prstGeom prst="rect">
            <a:avLst/>
          </a:prstGeom>
          <a:noFill/>
          <a:ln w="9525">
            <a:noFill/>
            <a:miter lim="800000"/>
            <a:headEnd/>
            <a:tailEnd/>
          </a:ln>
        </p:spPr>
      </p:pic>
      <p:pic>
        <p:nvPicPr>
          <p:cNvPr id="7179" name="Picture 2" descr="C:\Users\d-edit20a\Desktop\PPT素材\背景\d61d4ef60cf51a7e62e1f8c481a138ba.png"/>
          <p:cNvPicPr>
            <a:picLocks noChangeAspect="1" noChangeArrowheads="1"/>
          </p:cNvPicPr>
          <p:nvPr/>
        </p:nvPicPr>
        <p:blipFill>
          <a:blip r:embed="rId7" cstate="print">
            <a:lum bright="10000" contrast="10000"/>
          </a:blip>
          <a:srcRect l="74728" t="32603" r="5832" b="50870"/>
          <a:stretch>
            <a:fillRect/>
          </a:stretch>
        </p:blipFill>
        <p:spPr bwMode="auto">
          <a:xfrm>
            <a:off x="8239125" y="385763"/>
            <a:ext cx="904875" cy="542925"/>
          </a:xfrm>
          <a:prstGeom prst="rect">
            <a:avLst/>
          </a:prstGeom>
          <a:noFill/>
          <a:ln w="9525">
            <a:noFill/>
            <a:miter lim="800000"/>
            <a:headEnd/>
            <a:tailEnd/>
          </a:ln>
        </p:spPr>
      </p:pic>
      <p:pic>
        <p:nvPicPr>
          <p:cNvPr id="7180" name="Picture 2" descr="C:\Users\d-edit20a\Desktop\PPT素材\背景\d61d4ef60cf51a7e62e1f8c481a138ba.png"/>
          <p:cNvPicPr>
            <a:picLocks noChangeAspect="1" noChangeArrowheads="1"/>
          </p:cNvPicPr>
          <p:nvPr/>
        </p:nvPicPr>
        <p:blipFill>
          <a:blip r:embed="rId7" cstate="print">
            <a:lum bright="10000" contrast="10000"/>
          </a:blip>
          <a:srcRect l="45119" t="67886" r="34267" b="14578"/>
          <a:stretch>
            <a:fillRect/>
          </a:stretch>
        </p:blipFill>
        <p:spPr bwMode="auto">
          <a:xfrm>
            <a:off x="6516688" y="161925"/>
            <a:ext cx="1055687" cy="636588"/>
          </a:xfrm>
          <a:prstGeom prst="rect">
            <a:avLst/>
          </a:prstGeom>
          <a:noFill/>
          <a:ln w="9525">
            <a:noFill/>
            <a:miter lim="800000"/>
            <a:headEnd/>
            <a:tailEnd/>
          </a:ln>
        </p:spPr>
      </p:pic>
      <p:grpSp>
        <p:nvGrpSpPr>
          <p:cNvPr id="10" name="群組 31"/>
          <p:cNvGrpSpPr>
            <a:grpSpLocks/>
          </p:cNvGrpSpPr>
          <p:nvPr/>
        </p:nvGrpSpPr>
        <p:grpSpPr bwMode="auto">
          <a:xfrm>
            <a:off x="0" y="1119188"/>
            <a:ext cx="695325" cy="773112"/>
            <a:chOff x="0" y="1313645"/>
            <a:chExt cx="695459" cy="772733"/>
          </a:xfrm>
        </p:grpSpPr>
        <p:cxnSp>
          <p:nvCxnSpPr>
            <p:cNvPr id="27" name="直線接點 26"/>
            <p:cNvCxnSpPr/>
            <p:nvPr/>
          </p:nvCxnSpPr>
          <p:spPr>
            <a:xfrm flipV="1">
              <a:off x="0" y="1751580"/>
              <a:ext cx="682757" cy="3347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682757" y="1313645"/>
              <a:ext cx="12702" cy="772733"/>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龍崎掩埋場開發案</a:t>
            </a:r>
            <a:r>
              <a:rPr lang="en-US" altLang="zh-TW" dirty="0" smtClean="0">
                <a:sym typeface="Wingdings" pitchFamily="2" charset="2"/>
              </a:rPr>
              <a:t></a:t>
            </a:r>
            <a:r>
              <a:rPr lang="zh-TW" altLang="en-US" dirty="0" smtClean="0">
                <a:sym typeface="Wingdings" pitchFamily="2" charset="2"/>
              </a:rPr>
              <a:t>居民不滿</a:t>
            </a:r>
            <a:r>
              <a:rPr lang="en-US" altLang="zh-TW" dirty="0" smtClean="0">
                <a:sym typeface="Wingdings" pitchFamily="2" charset="2"/>
              </a:rPr>
              <a:t></a:t>
            </a:r>
            <a:r>
              <a:rPr lang="zh-TW" altLang="en-US" dirty="0" smtClean="0">
                <a:sym typeface="Wingdings" pitchFamily="2" charset="2"/>
              </a:rPr>
              <a:t>里長陳永和參選台南市市長選舉，得到</a:t>
            </a:r>
            <a:r>
              <a:rPr lang="en-US" altLang="zh-TW" dirty="0" smtClean="0">
                <a:sym typeface="Wingdings" pitchFamily="2" charset="2"/>
              </a:rPr>
              <a:t>10</a:t>
            </a:r>
            <a:r>
              <a:rPr lang="zh-TW" altLang="en-US" dirty="0" smtClean="0">
                <a:sym typeface="Wingdings" pitchFamily="2" charset="2"/>
              </a:rPr>
              <a:t>幾萬票</a:t>
            </a:r>
            <a:r>
              <a:rPr lang="en-US" altLang="zh-TW" dirty="0" smtClean="0">
                <a:sym typeface="Wingdings" pitchFamily="2" charset="2"/>
              </a:rPr>
              <a:t></a:t>
            </a:r>
            <a:r>
              <a:rPr lang="zh-TW" altLang="en-US" dirty="0" smtClean="0">
                <a:sym typeface="Wingdings" pitchFamily="2" charset="2"/>
              </a:rPr>
              <a:t>展現強大支持度</a:t>
            </a:r>
            <a:r>
              <a:rPr lang="en-US" altLang="zh-TW" dirty="0" smtClean="0">
                <a:sym typeface="Wingdings" pitchFamily="2" charset="2"/>
              </a:rPr>
              <a:t></a:t>
            </a:r>
            <a:r>
              <a:rPr lang="zh-TW" altLang="en-US" dirty="0" smtClean="0">
                <a:sym typeface="Wingdings" pitchFamily="2" charset="2"/>
              </a:rPr>
              <a:t>黃偉哲市長當選</a:t>
            </a:r>
            <a:r>
              <a:rPr lang="en-US" altLang="zh-TW" dirty="0" smtClean="0">
                <a:sym typeface="Wingdings" pitchFamily="2" charset="2"/>
              </a:rPr>
              <a:t></a:t>
            </a:r>
            <a:r>
              <a:rPr lang="zh-TW" altLang="en-US" dirty="0" smtClean="0">
                <a:sym typeface="Wingdings" pitchFamily="2" charset="2"/>
              </a:rPr>
              <a:t>宣布中止開發</a:t>
            </a:r>
            <a:endParaRPr lang="zh-TW"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742950" indent="-742950" algn="l">
              <a:buFont typeface="+mj-lt"/>
              <a:buAutoNum type="arabicPeriod" startAt="4"/>
            </a:pPr>
            <a:r>
              <a:rPr lang="zh-TW" altLang="en-US" sz="3600" b="1" dirty="0" smtClean="0">
                <a:latin typeface="微軟正黑體" pitchFamily="34" charset="-120"/>
                <a:ea typeface="微軟正黑體" pitchFamily="34" charset="-120"/>
              </a:rPr>
              <a:t>行政過程的要求</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2226343352"/>
              </p:ext>
            </p:extLst>
          </p:nvPr>
        </p:nvGraphicFramePr>
        <p:xfrm>
          <a:off x="899592" y="1751060"/>
          <a:ext cx="7200798" cy="2926080"/>
        </p:xfrm>
        <a:graphic>
          <a:graphicData uri="http://schemas.openxmlformats.org/drawingml/2006/table">
            <a:tbl>
              <a:tblPr firstRow="1" bandRow="1">
                <a:tableStyleId>{8799B23B-EC83-4686-B30A-512413B5E67A}</a:tableStyleId>
              </a:tblPr>
              <a:tblGrid>
                <a:gridCol w="2400266"/>
                <a:gridCol w="2400266"/>
                <a:gridCol w="2400266"/>
              </a:tblGrid>
              <a:tr h="370840">
                <a:tc gridSpan="3">
                  <a:txBody>
                    <a:bodyPr/>
                    <a:lstStyle/>
                    <a:p>
                      <a:pPr>
                        <a:lnSpc>
                          <a:spcPct val="150000"/>
                        </a:lnSpc>
                      </a:pPr>
                      <a:r>
                        <a:rPr lang="zh-TW" altLang="en-US" sz="3000" dirty="0" smtClean="0">
                          <a:latin typeface="微軟正黑體" pitchFamily="34" charset="-120"/>
                          <a:ea typeface="微軟正黑體" pitchFamily="34" charset="-120"/>
                        </a:rPr>
                        <a:t>提供人民與政 府更多對話與互動的機會，參與政治的運作，讓施政不背離民意，並兼顧政策之公平與公益。</a:t>
                      </a:r>
                      <a:endParaRPr lang="zh-TW" altLang="en-US" sz="3000" dirty="0">
                        <a:latin typeface="微軟正黑體" pitchFamily="34" charset="-120"/>
                        <a:ea typeface="微軟正黑體" pitchFamily="34" charset="-120"/>
                      </a:endParaRPr>
                    </a:p>
                  </a:txBody>
                  <a:tcPr/>
                </a:tc>
                <a:tc hMerge="1">
                  <a:txBody>
                    <a:bodyPr/>
                    <a:lstStyle/>
                    <a:p>
                      <a:endParaRPr lang="zh-TW" altLang="en-US"/>
                    </a:p>
                  </a:txBody>
                  <a:tcPr/>
                </a:tc>
                <a:tc hMerge="1">
                  <a:txBody>
                    <a:bodyPr/>
                    <a:lstStyle/>
                    <a:p>
                      <a:endParaRPr lang="zh-TW" altLang="en-US"/>
                    </a:p>
                  </a:txBody>
                  <a:tcPr/>
                </a:tc>
              </a:tr>
              <a:tr h="370840">
                <a:tc>
                  <a:txBody>
                    <a:bodyPr/>
                    <a:lstStyle/>
                    <a:p>
                      <a:pPr algn="ctr">
                        <a:lnSpc>
                          <a:spcPct val="150000"/>
                        </a:lnSpc>
                      </a:pPr>
                      <a:r>
                        <a:rPr lang="zh-TW" altLang="en-US" sz="3000" dirty="0" smtClean="0">
                          <a:latin typeface="微軟正黑體" pitchFamily="34" charset="-120"/>
                          <a:ea typeface="微軟正黑體" pitchFamily="34" charset="-120"/>
                        </a:rPr>
                        <a:t>透明性</a:t>
                      </a:r>
                      <a:endParaRPr lang="zh-TW" altLang="en-US" sz="3000" dirty="0">
                        <a:latin typeface="微軟正黑體" pitchFamily="34" charset="-120"/>
                        <a:ea typeface="微軟正黑體" pitchFamily="34" charset="-120"/>
                      </a:endParaRPr>
                    </a:p>
                  </a:txBody>
                  <a:tcPr/>
                </a:tc>
                <a:tc>
                  <a:txBody>
                    <a:bodyPr/>
                    <a:lstStyle/>
                    <a:p>
                      <a:pPr algn="ctr">
                        <a:lnSpc>
                          <a:spcPct val="150000"/>
                        </a:lnSpc>
                      </a:pPr>
                      <a:r>
                        <a:rPr lang="zh-TW" altLang="en-US" sz="3000" dirty="0" smtClean="0">
                          <a:latin typeface="微軟正黑體" pitchFamily="34" charset="-120"/>
                          <a:ea typeface="微軟正黑體" pitchFamily="34" charset="-120"/>
                        </a:rPr>
                        <a:t>代表性</a:t>
                      </a:r>
                      <a:endParaRPr lang="zh-TW" altLang="en-US" sz="3000" dirty="0">
                        <a:latin typeface="微軟正黑體" pitchFamily="34" charset="-120"/>
                        <a:ea typeface="微軟正黑體" pitchFamily="34" charset="-120"/>
                      </a:endParaRPr>
                    </a:p>
                  </a:txBody>
                  <a:tcPr/>
                </a:tc>
                <a:tc>
                  <a:txBody>
                    <a:bodyPr/>
                    <a:lstStyle/>
                    <a:p>
                      <a:pPr algn="ctr">
                        <a:lnSpc>
                          <a:spcPct val="150000"/>
                        </a:lnSpc>
                      </a:pPr>
                      <a:r>
                        <a:rPr lang="zh-TW" altLang="en-US" sz="3000" dirty="0" smtClean="0">
                          <a:latin typeface="微軟正黑體" pitchFamily="34" charset="-120"/>
                          <a:ea typeface="微軟正黑體" pitchFamily="34" charset="-120"/>
                        </a:rPr>
                        <a:t>回應性</a:t>
                      </a:r>
                      <a:endParaRPr lang="zh-TW" altLang="en-US" sz="30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48508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742950" indent="-742950" algn="l" fontAlgn="t">
              <a:buFont typeface="+mj-lt"/>
              <a:buAutoNum type="arabicParenR"/>
            </a:pPr>
            <a:r>
              <a:rPr lang="zh-TW" altLang="zh-TW" sz="3200" b="1" dirty="0" smtClean="0">
                <a:latin typeface="微軟正黑體" pitchFamily="34" charset="-120"/>
                <a:ea typeface="微軟正黑體" pitchFamily="34" charset="-120"/>
              </a:rPr>
              <a:t>透明性</a:t>
            </a:r>
            <a:endParaRPr lang="zh-TW" altLang="en-US" sz="3200"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4286773093"/>
              </p:ext>
            </p:extLst>
          </p:nvPr>
        </p:nvGraphicFramePr>
        <p:xfrm>
          <a:off x="755576" y="1397000"/>
          <a:ext cx="7776864" cy="2148840"/>
        </p:xfrm>
        <a:graphic>
          <a:graphicData uri="http://schemas.openxmlformats.org/drawingml/2006/table">
            <a:tbl>
              <a:tblPr firstRow="1" bandRow="1">
                <a:tableStyleId>{D27102A9-8310-4765-A935-A1911B00CA55}</a:tableStyleId>
              </a:tblPr>
              <a:tblGrid>
                <a:gridCol w="7776864"/>
              </a:tblGrid>
              <a:tr h="370840">
                <a:tc>
                  <a:txBody>
                    <a:bodyPr/>
                    <a:lstStyle/>
                    <a:p>
                      <a:pPr>
                        <a:lnSpc>
                          <a:spcPct val="150000"/>
                        </a:lnSpc>
                      </a:pPr>
                      <a:r>
                        <a:rPr lang="zh-TW" altLang="en-US" sz="3000" dirty="0" smtClean="0">
                          <a:latin typeface="微軟正黑體" pitchFamily="34" charset="-120"/>
                          <a:ea typeface="微軟正黑體" pitchFamily="34" charset="-120"/>
                        </a:rPr>
                        <a:t>制定</a:t>
                      </a:r>
                      <a:r>
                        <a:rPr lang="zh-TW" altLang="en-US" sz="3000" dirty="0" smtClean="0">
                          <a:solidFill>
                            <a:srgbClr val="FF0000"/>
                          </a:solidFill>
                          <a:latin typeface="微軟正黑體" pitchFamily="34" charset="-120"/>
                          <a:ea typeface="微軟正黑體" pitchFamily="34" charset="-120"/>
                        </a:rPr>
                        <a:t>政府資訊公開法</a:t>
                      </a:r>
                      <a:r>
                        <a:rPr lang="zh-TW" altLang="en-US" sz="3000" dirty="0" smtClean="0">
                          <a:latin typeface="微軟正黑體" pitchFamily="34" charset="-120"/>
                          <a:ea typeface="微軟正黑體" pitchFamily="34" charset="-120"/>
                        </a:rPr>
                        <a:t>，除法律另有規定不得公開外，政府資訊應主動對民眾公開，使人民確切了解政策內容</a:t>
                      </a:r>
                      <a:endParaRPr lang="zh-TW" altLang="en-US" sz="3000" dirty="0">
                        <a:latin typeface="微軟正黑體" pitchFamily="34" charset="-120"/>
                        <a:ea typeface="微軟正黑體" pitchFamily="34" charset="-120"/>
                      </a:endParaRPr>
                    </a:p>
                  </a:txBody>
                  <a:tcPr/>
                </a:tc>
              </a:tr>
            </a:tbl>
          </a:graphicData>
        </a:graphic>
      </p:graphicFrame>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3861048"/>
            <a:ext cx="8676456"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6328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blinds(horizontal)">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143000"/>
          </a:xfrm>
        </p:spPr>
        <p:txBody>
          <a:bodyPr>
            <a:normAutofit/>
          </a:bodyPr>
          <a:lstStyle/>
          <a:p>
            <a:pPr marL="742950" indent="-742950" algn="l">
              <a:buFont typeface="+mj-lt"/>
              <a:buAutoNum type="arabicParenR" startAt="2"/>
            </a:pPr>
            <a:r>
              <a:rPr lang="zh-TW" altLang="zh-TW" sz="3200" b="1" dirty="0" smtClean="0">
                <a:latin typeface="微軟正黑體" pitchFamily="34" charset="-120"/>
                <a:ea typeface="微軟正黑體" pitchFamily="34" charset="-120"/>
              </a:rPr>
              <a:t>代表性</a:t>
            </a:r>
            <a:endParaRPr lang="zh-TW" altLang="en-US" sz="3200"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1494206491"/>
              </p:ext>
            </p:extLst>
          </p:nvPr>
        </p:nvGraphicFramePr>
        <p:xfrm>
          <a:off x="539552" y="1149816"/>
          <a:ext cx="8280920" cy="2743200"/>
        </p:xfrm>
        <a:graphic>
          <a:graphicData uri="http://schemas.openxmlformats.org/drawingml/2006/table">
            <a:tbl>
              <a:tblPr firstRow="1" bandRow="1">
                <a:tableStyleId>{D27102A9-8310-4765-A935-A1911B00CA55}</a:tableStyleId>
              </a:tblPr>
              <a:tblGrid>
                <a:gridCol w="8280920"/>
              </a:tblGrid>
              <a:tr h="370840">
                <a:tc>
                  <a:txBody>
                    <a:bodyPr/>
                    <a:lstStyle/>
                    <a:p>
                      <a:pPr>
                        <a:lnSpc>
                          <a:spcPct val="150000"/>
                        </a:lnSpc>
                      </a:pPr>
                      <a:r>
                        <a:rPr lang="zh-TW" altLang="en-US" sz="2800" dirty="0" smtClean="0">
                          <a:latin typeface="微軟正黑體" pitchFamily="34" charset="-120"/>
                          <a:ea typeface="微軟正黑體" pitchFamily="34" charset="-120"/>
                        </a:rPr>
                        <a:t>政府在制定政策時，要兼顧參與成員來源之多元性和代表性</a:t>
                      </a:r>
                      <a:endParaRPr lang="zh-TW" altLang="en-US" sz="2800" dirty="0">
                        <a:latin typeface="微軟正黑體" pitchFamily="34" charset="-120"/>
                        <a:ea typeface="微軟正黑體" pitchFamily="34" charset="-120"/>
                      </a:endParaRPr>
                    </a:p>
                  </a:txBody>
                  <a:tcPr/>
                </a:tc>
              </a:tr>
              <a:tr h="370840">
                <a:tc>
                  <a:txBody>
                    <a:bodyPr/>
                    <a:lstStyle/>
                    <a:p>
                      <a:pPr>
                        <a:lnSpc>
                          <a:spcPct val="150000"/>
                        </a:lnSpc>
                      </a:pPr>
                      <a:r>
                        <a:rPr lang="zh-TW" altLang="en-US" sz="2800" dirty="0" smtClean="0">
                          <a:latin typeface="微軟正黑體" pitchFamily="34" charset="-120"/>
                          <a:ea typeface="微軟正黑體" pitchFamily="34" charset="-120"/>
                        </a:rPr>
                        <a:t>為何要強調參與成員的多元性</a:t>
                      </a:r>
                      <a:r>
                        <a:rPr lang="en-US" altLang="zh-TW" sz="2800" dirty="0" smtClean="0">
                          <a:latin typeface="微軟正黑體" pitchFamily="34" charset="-120"/>
                          <a:ea typeface="微軟正黑體" pitchFamily="34" charset="-120"/>
                        </a:rPr>
                        <a:t>?</a:t>
                      </a:r>
                    </a:p>
                    <a:p>
                      <a:pPr>
                        <a:lnSpc>
                          <a:spcPct val="150000"/>
                        </a:lnSpc>
                      </a:pPr>
                      <a:endParaRPr lang="zh-TW" altLang="en-US" sz="28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2349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為了避免忽視相對於社會處境不立群體之權益</a:t>
            </a:r>
            <a:endParaRPr lang="en-US" altLang="zh-TW" dirty="0" smtClean="0"/>
          </a:p>
          <a:p>
            <a:endParaRPr lang="en-US" altLang="zh-TW" dirty="0" smtClean="0"/>
          </a:p>
          <a:p>
            <a:endParaRPr lang="zh-TW"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buNone/>
            </a:pPr>
            <a:r>
              <a:rPr lang="zh-TW" altLang="en-US" dirty="0" smtClean="0"/>
              <a:t>學校的營養午餐</a:t>
            </a:r>
            <a:r>
              <a:rPr lang="en-US" altLang="zh-TW" dirty="0" smtClean="0"/>
              <a:t>?</a:t>
            </a:r>
          </a:p>
          <a:p>
            <a:pPr>
              <a:buNone/>
            </a:pPr>
            <a:r>
              <a:rPr lang="zh-TW" altLang="en-US" dirty="0" smtClean="0"/>
              <a:t>午餐委員會的代表</a:t>
            </a:r>
            <a:r>
              <a:rPr lang="en-US" altLang="zh-TW" dirty="0" smtClean="0"/>
              <a:t>?</a:t>
            </a:r>
            <a:endParaRPr lang="zh-TW"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20000"/>
          </a:bodyPr>
          <a:lstStyle/>
          <a:p>
            <a:pPr>
              <a:lnSpc>
                <a:spcPct val="150000"/>
              </a:lnSpc>
            </a:pPr>
            <a:r>
              <a:rPr lang="zh-TW" altLang="en-US" dirty="0" smtClean="0">
                <a:latin typeface="微軟正黑體" pitchFamily="34" charset="-120"/>
                <a:ea typeface="微軟正黑體" pitchFamily="34" charset="-120"/>
              </a:rPr>
              <a:t>高雄輕軌二階規劃及施工引起市民不同意見，新市長韓國瑜上任之後宣布將暫時停工，網路上對於輕軌的討論更達到高點。高雄市議會交通委員會今（</a:t>
            </a:r>
            <a:r>
              <a:rPr lang="en-US" altLang="zh-TW" dirty="0" smtClean="0">
                <a:latin typeface="微軟正黑體" pitchFamily="34" charset="-120"/>
                <a:ea typeface="微軟正黑體" pitchFamily="34" charset="-120"/>
              </a:rPr>
              <a:t>5</a:t>
            </a:r>
            <a:r>
              <a:rPr lang="zh-TW" altLang="en-US" dirty="0" smtClean="0">
                <a:latin typeface="微軟正黑體" pitchFamily="34" charset="-120"/>
                <a:ea typeface="微軟正黑體" pitchFamily="34" charset="-120"/>
              </a:rPr>
              <a:t>）日下午舉辦公聽會，在公部門決策的過程中，透過公民參與的機制，蒐集市民意見。</a:t>
            </a:r>
            <a:endParaRPr lang="en-US" altLang="zh-TW" dirty="0" smtClean="0">
              <a:latin typeface="微軟正黑體" pitchFamily="34" charset="-120"/>
              <a:ea typeface="微軟正黑體" pitchFamily="34" charset="-120"/>
            </a:endParaRPr>
          </a:p>
          <a:p>
            <a:pPr algn="r" fontAlgn="base">
              <a:lnSpc>
                <a:spcPct val="150000"/>
              </a:lnSpc>
            </a:pPr>
            <a:r>
              <a:rPr lang="zh-TW" altLang="en-US" dirty="0" smtClean="0">
                <a:latin typeface="微軟正黑體" pitchFamily="34" charset="-120"/>
                <a:ea typeface="微軟正黑體" pitchFamily="34" charset="-120"/>
              </a:rPr>
              <a:t>記者蔡佳宏／高雄報導 </a:t>
            </a:r>
            <a:r>
              <a:rPr lang="en-US" altLang="zh-TW" dirty="0" smtClean="0">
                <a:latin typeface="微軟正黑體" pitchFamily="34" charset="-120"/>
                <a:ea typeface="微軟正黑體" pitchFamily="34" charset="-120"/>
              </a:rPr>
              <a:t>-2019-01-05</a:t>
            </a:r>
            <a:endParaRPr lang="zh-TW" altLang="en-US" dirty="0">
              <a:latin typeface="微軟正黑體" pitchFamily="34" charset="-120"/>
              <a:ea typeface="微軟正黑體" pitchFamily="34" charset="-12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pPr>
              <a:lnSpc>
                <a:spcPct val="150000"/>
              </a:lnSpc>
            </a:pPr>
            <a:r>
              <a:rPr lang="zh-TW" altLang="en-US" sz="3000" dirty="0" smtClean="0">
                <a:latin typeface="微軟正黑體" pitchFamily="34" charset="-120"/>
                <a:ea typeface="微軟正黑體" pitchFamily="34" charset="-120"/>
              </a:rPr>
              <a:t>中</a:t>
            </a:r>
            <a:r>
              <a:rPr lang="zh-TW" altLang="en-US" sz="3000" dirty="0">
                <a:latin typeface="微軟正黑體" pitchFamily="34" charset="-120"/>
                <a:ea typeface="微軟正黑體" pitchFamily="34" charset="-120"/>
              </a:rPr>
              <a:t>大壢中服儀</a:t>
            </a:r>
            <a:r>
              <a:rPr lang="zh-TW" altLang="en-US" sz="3000" dirty="0" smtClean="0">
                <a:latin typeface="微軟正黑體" pitchFamily="34" charset="-120"/>
                <a:ea typeface="微軟正黑體" pitchFamily="34" charset="-120"/>
              </a:rPr>
              <a:t>公聽會會議紀錄</a:t>
            </a:r>
            <a:endParaRPr lang="en-US" altLang="zh-TW" sz="3000" dirty="0" smtClean="0">
              <a:latin typeface="微軟正黑體" pitchFamily="34" charset="-120"/>
              <a:ea typeface="微軟正黑體" pitchFamily="34" charset="-120"/>
            </a:endParaRPr>
          </a:p>
          <a:p>
            <a:pPr>
              <a:lnSpc>
                <a:spcPct val="150000"/>
              </a:lnSpc>
            </a:pPr>
            <a:r>
              <a:rPr lang="en-US" altLang="zh-TW" sz="3000" dirty="0" smtClean="0">
                <a:latin typeface="微軟正黑體" pitchFamily="34" charset="-120"/>
                <a:ea typeface="微軟正黑體" pitchFamily="34" charset="-120"/>
                <a:hlinkClick r:id="rId2"/>
              </a:rPr>
              <a:t>http://www.clhs.tyc.edu.tw/ischool/public/resource_view/open.php?file=a81ee7baa6d5878706915aec917ce3d7.pdf</a:t>
            </a:r>
            <a:endParaRPr lang="en-US" altLang="zh-TW" sz="3000" dirty="0" smtClean="0">
              <a:latin typeface="微軟正黑體" pitchFamily="34" charset="-120"/>
              <a:ea typeface="微軟正黑體" pitchFamily="34" charset="-120"/>
            </a:endParaRPr>
          </a:p>
          <a:p>
            <a:pPr>
              <a:lnSpc>
                <a:spcPct val="150000"/>
              </a:lnSpc>
            </a:pPr>
            <a:endParaRPr lang="zh-TW" altLang="en-US" sz="3000" dirty="0">
              <a:latin typeface="微軟正黑體" pitchFamily="34" charset="-120"/>
              <a:ea typeface="微軟正黑體" pitchFamily="34" charset="-120"/>
            </a:endParaRPr>
          </a:p>
        </p:txBody>
      </p:sp>
      <p:grpSp>
        <p:nvGrpSpPr>
          <p:cNvPr id="4" name="群組 17"/>
          <p:cNvGrpSpPr>
            <a:grpSpLocks/>
          </p:cNvGrpSpPr>
          <p:nvPr/>
        </p:nvGrpSpPr>
        <p:grpSpPr bwMode="auto">
          <a:xfrm>
            <a:off x="92075" y="57150"/>
            <a:ext cx="2251075" cy="1050925"/>
            <a:chOff x="0" y="0"/>
            <a:chExt cx="2251710" cy="1051560"/>
          </a:xfrm>
        </p:grpSpPr>
        <p:sp>
          <p:nvSpPr>
            <p:cNvPr id="5" name="框架 4"/>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6"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時事議題</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82351979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3952838481"/>
              </p:ext>
            </p:extLst>
          </p:nvPr>
        </p:nvGraphicFramePr>
        <p:xfrm>
          <a:off x="683568" y="1397000"/>
          <a:ext cx="7992888" cy="4206240"/>
        </p:xfrm>
        <a:graphic>
          <a:graphicData uri="http://schemas.openxmlformats.org/drawingml/2006/table">
            <a:tbl>
              <a:tblPr firstRow="1" bandRow="1">
                <a:tableStyleId>{E8B1032C-EA38-4F05-BA0D-38AFFFC7BED3}</a:tableStyleId>
              </a:tblPr>
              <a:tblGrid>
                <a:gridCol w="7992888"/>
              </a:tblGrid>
              <a:tr h="370840">
                <a:tc>
                  <a:txBody>
                    <a:bodyPr/>
                    <a:lstStyle/>
                    <a:p>
                      <a:pPr>
                        <a:lnSpc>
                          <a:spcPct val="150000"/>
                        </a:lnSpc>
                      </a:pPr>
                      <a:r>
                        <a:rPr lang="zh-TW" altLang="en-US" sz="3000" b="0" kern="1200" dirty="0" smtClean="0">
                          <a:effectLst/>
                          <a:latin typeface="微軟正黑體" pitchFamily="34" charset="-120"/>
                          <a:ea typeface="微軟正黑體" pitchFamily="34" charset="-120"/>
                        </a:rPr>
                        <a:t>高中職服儀有新原則！教育部發布「高級中等學校訂定學生服裝儀容規定原則」，未來學校除重要活動、體育課、實習（驗）課，學生上下學可以「混搭」穿著運動服、制服，班服、社服、便服，只要經學校認可都可穿著，公私立高中職都要遵循原則辦理。</a:t>
                      </a:r>
                      <a:endParaRPr lang="zh-TW" altLang="en-US" sz="3000" b="0" dirty="0">
                        <a:latin typeface="微軟正黑體" pitchFamily="34" charset="-120"/>
                        <a:ea typeface="微軟正黑體" pitchFamily="34" charset="-120"/>
                      </a:endParaRPr>
                    </a:p>
                  </a:txBody>
                  <a:tcPr/>
                </a:tc>
              </a:tr>
            </a:tbl>
          </a:graphicData>
        </a:graphic>
      </p:graphicFrame>
      <p:grpSp>
        <p:nvGrpSpPr>
          <p:cNvPr id="6" name="群組 17"/>
          <p:cNvGrpSpPr>
            <a:grpSpLocks/>
          </p:cNvGrpSpPr>
          <p:nvPr/>
        </p:nvGrpSpPr>
        <p:grpSpPr bwMode="auto">
          <a:xfrm>
            <a:off x="92075" y="116632"/>
            <a:ext cx="2251075" cy="1050925"/>
            <a:chOff x="0" y="0"/>
            <a:chExt cx="2251710" cy="1051560"/>
          </a:xfrm>
        </p:grpSpPr>
        <p:sp>
          <p:nvSpPr>
            <p:cNvPr id="7" name="框架 6"/>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8"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時事議題</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2462438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 xmlns:p14="http://schemas.microsoft.com/office/powerpoint/2010/main" val="967412944"/>
              </p:ext>
            </p:extLst>
          </p:nvPr>
        </p:nvGraphicFramePr>
        <p:xfrm>
          <a:off x="395536" y="1569316"/>
          <a:ext cx="8280920" cy="3611880"/>
        </p:xfrm>
        <a:graphic>
          <a:graphicData uri="http://schemas.openxmlformats.org/drawingml/2006/table">
            <a:tbl>
              <a:tblPr firstRow="1" bandRow="1">
                <a:tableStyleId>{93296810-A885-4BE3-A3E7-6D5BEEA58F35}</a:tableStyleId>
              </a:tblPr>
              <a:tblGrid>
                <a:gridCol w="4536504"/>
                <a:gridCol w="3744416"/>
              </a:tblGrid>
              <a:tr h="3708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3000" b="0" i="0" kern="1200" dirty="0" smtClean="0">
                          <a:solidFill>
                            <a:schemeClr val="tx1"/>
                          </a:solidFill>
                          <a:effectLst/>
                          <a:latin typeface="微軟正黑體" pitchFamily="34" charset="-120"/>
                          <a:ea typeface="微軟正黑體" pitchFamily="34" charset="-120"/>
                          <a:cs typeface="+mn-cs"/>
                        </a:rPr>
                        <a:t>全國校長協會榮譽理事長</a:t>
                      </a:r>
                      <a:endParaRPr lang="zh-TW" altLang="en-US" sz="3000" b="0" dirty="0">
                        <a:solidFill>
                          <a:schemeClr val="tx1"/>
                        </a:solidFill>
                        <a:latin typeface="微軟正黑體" pitchFamily="34" charset="-120"/>
                        <a:ea typeface="微軟正黑體" pitchFamily="34" charset="-120"/>
                      </a:endParaRPr>
                    </a:p>
                  </a:txBody>
                  <a:tcPr/>
                </a:tc>
                <a:tc>
                  <a:txBody>
                    <a:bodyPr/>
                    <a:lstStyle/>
                    <a:p>
                      <a:pPr algn="ctr">
                        <a:lnSpc>
                          <a:spcPct val="150000"/>
                        </a:lnSpc>
                      </a:pPr>
                      <a:r>
                        <a:rPr lang="zh-TW" altLang="en-US" sz="3000" b="0" i="0" kern="1200" dirty="0" smtClean="0">
                          <a:solidFill>
                            <a:schemeClr val="tx1"/>
                          </a:solidFill>
                          <a:effectLst/>
                          <a:latin typeface="微軟正黑體" pitchFamily="34" charset="-120"/>
                          <a:ea typeface="微軟正黑體" pitchFamily="34" charset="-120"/>
                          <a:cs typeface="+mn-cs"/>
                        </a:rPr>
                        <a:t>服儀自由學生陣線</a:t>
                      </a:r>
                      <a:endParaRPr lang="zh-TW" altLang="en-US" sz="3000" b="0" dirty="0">
                        <a:solidFill>
                          <a:schemeClr val="tx1"/>
                        </a:solidFill>
                        <a:latin typeface="微軟正黑體" pitchFamily="34" charset="-120"/>
                        <a:ea typeface="微軟正黑體" pitchFamily="34" charset="-120"/>
                      </a:endParaRPr>
                    </a:p>
                  </a:txBody>
                  <a:tcPr/>
                </a:tc>
              </a:tr>
              <a:tr h="370840">
                <a:tc>
                  <a:txBody>
                    <a:bodyPr/>
                    <a:lstStyle/>
                    <a:p>
                      <a:pPr marL="457200" marR="0" indent="-457200" algn="l" defTabSz="914400" rtl="0" eaLnBrk="1" fontAlgn="auto" latinLnBrk="0" hangingPunct="1">
                        <a:lnSpc>
                          <a:spcPct val="150000"/>
                        </a:lnSpc>
                        <a:spcBef>
                          <a:spcPts val="0"/>
                        </a:spcBef>
                        <a:spcAft>
                          <a:spcPts val="0"/>
                        </a:spcAft>
                        <a:buClrTx/>
                        <a:buSzTx/>
                        <a:buFont typeface="Arial" pitchFamily="34" charset="0"/>
                        <a:buChar char="•"/>
                        <a:tabLst/>
                        <a:defRPr/>
                      </a:pPr>
                      <a:r>
                        <a:rPr lang="zh-TW" altLang="en-US" sz="3000" b="0" i="0" kern="1200" dirty="0" smtClean="0">
                          <a:solidFill>
                            <a:schemeClr val="tx1"/>
                          </a:solidFill>
                          <a:effectLst/>
                          <a:latin typeface="微軟正黑體" pitchFamily="34" charset="-120"/>
                          <a:ea typeface="微軟正黑體" pitchFamily="34" charset="-120"/>
                          <a:cs typeface="+mn-cs"/>
                        </a:rPr>
                        <a:t>學生之間難免會比較，若便服成炫富管道</a:t>
                      </a:r>
                      <a:endParaRPr lang="en-US" altLang="zh-TW" sz="3000" b="0" i="0" kern="1200" dirty="0" smtClean="0">
                        <a:solidFill>
                          <a:schemeClr val="tx1"/>
                        </a:solidFill>
                        <a:effectLst/>
                        <a:latin typeface="微軟正黑體" pitchFamily="34" charset="-120"/>
                        <a:ea typeface="微軟正黑體" pitchFamily="34" charset="-120"/>
                        <a:cs typeface="+mn-cs"/>
                      </a:endParaRPr>
                    </a:p>
                    <a:p>
                      <a:pPr marL="457200" marR="0" indent="-457200" algn="l" defTabSz="914400" rtl="0" eaLnBrk="1" fontAlgn="auto" latinLnBrk="0" hangingPunct="1">
                        <a:lnSpc>
                          <a:spcPct val="150000"/>
                        </a:lnSpc>
                        <a:spcBef>
                          <a:spcPts val="0"/>
                        </a:spcBef>
                        <a:spcAft>
                          <a:spcPts val="0"/>
                        </a:spcAft>
                        <a:buClrTx/>
                        <a:buSzTx/>
                        <a:buFont typeface="Arial" pitchFamily="34" charset="0"/>
                        <a:buChar char="•"/>
                        <a:tabLst/>
                        <a:defRPr/>
                      </a:pPr>
                      <a:r>
                        <a:rPr lang="zh-TW" altLang="en-US" sz="3000" b="0" i="0" kern="1200" dirty="0" smtClean="0">
                          <a:solidFill>
                            <a:schemeClr val="tx1"/>
                          </a:solidFill>
                          <a:effectLst/>
                          <a:latin typeface="微軟正黑體" pitchFamily="34" charset="-120"/>
                          <a:ea typeface="微軟正黑體" pitchFamily="34" charset="-120"/>
                          <a:cs typeface="+mn-cs"/>
                        </a:rPr>
                        <a:t>擔心影響學生價值觀</a:t>
                      </a:r>
                      <a:endParaRPr lang="zh-TW" altLang="en-US" sz="3000" b="0" dirty="0">
                        <a:solidFill>
                          <a:schemeClr val="tx1"/>
                        </a:solidFill>
                        <a:latin typeface="微軟正黑體" pitchFamily="34" charset="-120"/>
                        <a:ea typeface="微軟正黑體" pitchFamily="34" charset="-120"/>
                      </a:endParaRPr>
                    </a:p>
                  </a:txBody>
                  <a:tcPr/>
                </a:tc>
                <a:tc>
                  <a:txBody>
                    <a:bodyPr/>
                    <a:lstStyle/>
                    <a:p>
                      <a:pPr marL="457200" indent="-457200">
                        <a:lnSpc>
                          <a:spcPct val="150000"/>
                        </a:lnSpc>
                        <a:buFont typeface="Arial" pitchFamily="34" charset="0"/>
                        <a:buChar char="•"/>
                      </a:pPr>
                      <a:r>
                        <a:rPr lang="zh-TW" altLang="en-US" sz="3000" b="0" i="0" kern="1200" dirty="0" smtClean="0">
                          <a:solidFill>
                            <a:schemeClr val="tx1"/>
                          </a:solidFill>
                          <a:effectLst/>
                          <a:latin typeface="微軟正黑體" pitchFamily="34" charset="-120"/>
                          <a:ea typeface="微軟正黑體" pitchFamily="34" charset="-120"/>
                          <a:cs typeface="+mn-cs"/>
                        </a:rPr>
                        <a:t>學生最終目標，是希望高中職、國中小比照大學，完全無服儀規定</a:t>
                      </a:r>
                      <a:endParaRPr lang="zh-TW" altLang="en-US" sz="3000" b="0" dirty="0">
                        <a:solidFill>
                          <a:schemeClr val="tx1"/>
                        </a:solidFill>
                        <a:latin typeface="微軟正黑體" pitchFamily="34" charset="-120"/>
                        <a:ea typeface="微軟正黑體" pitchFamily="34" charset="-120"/>
                      </a:endParaRPr>
                    </a:p>
                  </a:txBody>
                  <a:tcPr/>
                </a:tc>
              </a:tr>
            </a:tbl>
          </a:graphicData>
        </a:graphic>
      </p:graphicFrame>
      <p:grpSp>
        <p:nvGrpSpPr>
          <p:cNvPr id="4" name="群組 17"/>
          <p:cNvGrpSpPr>
            <a:grpSpLocks/>
          </p:cNvGrpSpPr>
          <p:nvPr/>
        </p:nvGrpSpPr>
        <p:grpSpPr bwMode="auto">
          <a:xfrm>
            <a:off x="92075" y="116632"/>
            <a:ext cx="2251075" cy="1050925"/>
            <a:chOff x="0" y="0"/>
            <a:chExt cx="2251710" cy="1051560"/>
          </a:xfrm>
        </p:grpSpPr>
        <p:sp>
          <p:nvSpPr>
            <p:cNvPr id="6" name="框架 5"/>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議題剖析</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2579402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文字方塊 5"/>
          <p:cNvSpPr>
            <a:spLocks noChangeArrowheads="1"/>
          </p:cNvSpPr>
          <p:nvPr/>
        </p:nvSpPr>
        <p:spPr bwMode="auto">
          <a:xfrm>
            <a:off x="1062038" y="2295525"/>
            <a:ext cx="7648575" cy="1022350"/>
          </a:xfrm>
          <a:prstGeom prst="roundRect">
            <a:avLst>
              <a:gd name="adj" fmla="val 16667"/>
            </a:avLst>
          </a:prstGeom>
          <a:solidFill>
            <a:schemeClr val="accent1"/>
          </a:solidFill>
          <a:ln w="9525">
            <a:noFill/>
            <a:round/>
            <a:headEnd/>
            <a:tailEnd/>
          </a:ln>
        </p:spPr>
        <p:txBody>
          <a:bodyPr anchor="ctr">
            <a:spAutoFit/>
          </a:bodyPr>
          <a:lstStyle/>
          <a:p>
            <a:r>
              <a:rPr kumimoji="0" lang="zh-TW" altLang="en-US" sz="5400" dirty="0">
                <a:solidFill>
                  <a:schemeClr val="bg1"/>
                </a:solidFill>
                <a:latin typeface="微軟正黑體" pitchFamily="34" charset="-120"/>
                <a:ea typeface="微軟正黑體" pitchFamily="34" charset="-120"/>
              </a:rPr>
              <a:t>　</a:t>
            </a:r>
            <a:r>
              <a:rPr lang="zh-TW" altLang="en-US" sz="5400" dirty="0" smtClean="0">
                <a:solidFill>
                  <a:schemeClr val="bg1"/>
                </a:solidFill>
                <a:latin typeface="微軟正黑體" pitchFamily="34" charset="-120"/>
                <a:ea typeface="微軟正黑體" pitchFamily="34" charset="-120"/>
              </a:rPr>
              <a:t>什麼是民主治理？</a:t>
            </a:r>
            <a:endParaRPr kumimoji="0" lang="zh-TW" altLang="en-US" sz="5400" dirty="0">
              <a:solidFill>
                <a:schemeClr val="bg1"/>
              </a:solidFill>
              <a:latin typeface="微軟正黑體" pitchFamily="34" charset="-120"/>
              <a:ea typeface="微軟正黑體" pitchFamily="34" charset="-120"/>
            </a:endParaRPr>
          </a:p>
        </p:txBody>
      </p:sp>
      <p:sp>
        <p:nvSpPr>
          <p:cNvPr id="7" name="橢圓 6">
            <a:extLst>
              <a:ext uri="{FF2B5EF4-FFF2-40B4-BE49-F238E27FC236}"/>
            </a:extLst>
          </p:cNvPr>
          <p:cNvSpPr/>
          <p:nvPr/>
        </p:nvSpPr>
        <p:spPr>
          <a:xfrm>
            <a:off x="433388" y="2120900"/>
            <a:ext cx="1298575" cy="129698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kumimoji="0" lang="zh-TW" altLang="en-US" sz="7200" dirty="0">
                <a:solidFill>
                  <a:schemeClr val="accent1"/>
                </a:solidFill>
                <a:latin typeface="微軟正黑體" pitchFamily="34" charset="-120"/>
                <a:ea typeface="微軟正黑體" pitchFamily="34" charset="-120"/>
              </a:rPr>
              <a:t>壹</a:t>
            </a:r>
          </a:p>
        </p:txBody>
      </p:sp>
      <p:pic>
        <p:nvPicPr>
          <p:cNvPr id="8196" name="Picture 3" descr="C:\Users\d-edit20a\Desktop\PPT素材\背景\346952cb3aca2fa3189bf26489a5e947_png.png"/>
          <p:cNvPicPr>
            <a:picLocks noChangeAspect="1" noChangeArrowheads="1"/>
          </p:cNvPicPr>
          <p:nvPr/>
        </p:nvPicPr>
        <p:blipFill>
          <a:blip r:embed="rId2" cstate="print">
            <a:lum bright="10000" contrast="-10000"/>
          </a:blip>
          <a:srcRect l="3349" t="11807" r="4703" b="63699"/>
          <a:stretch>
            <a:fillRect/>
          </a:stretch>
        </p:blipFill>
        <p:spPr bwMode="auto">
          <a:xfrm>
            <a:off x="0" y="4643438"/>
            <a:ext cx="9144000" cy="2214562"/>
          </a:xfrm>
          <a:prstGeom prst="rect">
            <a:avLst/>
          </a:prstGeom>
          <a:noFill/>
          <a:ln w="9525">
            <a:noFill/>
            <a:miter lim="800000"/>
            <a:headEnd/>
            <a:tailEnd/>
          </a:ln>
        </p:spPr>
      </p:pic>
      <p:pic>
        <p:nvPicPr>
          <p:cNvPr id="5" name="圖片 24" descr="home.png">
            <a:hlinkClick r:id="rId3" action="ppaction://hlinksldjump"/>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8172400" y="476672"/>
            <a:ext cx="720725"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 name="內容版面配置區 2"/>
          <p:cNvSpPr>
            <a:spLocks noGrp="1"/>
          </p:cNvSpPr>
          <p:nvPr>
            <p:ph idx="1"/>
          </p:nvPr>
        </p:nvSpPr>
        <p:spPr>
          <a:xfrm>
            <a:off x="457200" y="1412776"/>
            <a:ext cx="8229600" cy="4713387"/>
          </a:xfrm>
        </p:spPr>
        <p:txBody>
          <a:bodyPr>
            <a:normAutofit/>
          </a:bodyPr>
          <a:lstStyle/>
          <a:p>
            <a:pPr marL="514350" indent="-514350">
              <a:lnSpc>
                <a:spcPct val="150000"/>
              </a:lnSpc>
              <a:buNone/>
            </a:pPr>
            <a:r>
              <a:rPr lang="en-US" altLang="zh-TW" sz="3000" dirty="0" smtClean="0">
                <a:latin typeface="微軟正黑體" pitchFamily="34" charset="-120"/>
                <a:ea typeface="微軟正黑體" pitchFamily="34" charset="-120"/>
              </a:rPr>
              <a:t>Q</a:t>
            </a:r>
            <a:r>
              <a:rPr lang="zh-TW" altLang="en-US" sz="3000" dirty="0" smtClean="0">
                <a:latin typeface="微軟正黑體" pitchFamily="34" charset="-120"/>
                <a:ea typeface="微軟正黑體" pitchFamily="34" charset="-120"/>
              </a:rPr>
              <a:t>：請問「中</a:t>
            </a:r>
            <a:r>
              <a:rPr lang="zh-TW" altLang="en-US" sz="3000" dirty="0">
                <a:latin typeface="微軟正黑體" pitchFamily="34" charset="-120"/>
                <a:ea typeface="微軟正黑體" pitchFamily="34" charset="-120"/>
              </a:rPr>
              <a:t>大壢中服儀</a:t>
            </a:r>
            <a:r>
              <a:rPr lang="zh-TW" altLang="en-US" sz="3000" dirty="0" smtClean="0">
                <a:latin typeface="微軟正黑體" pitchFamily="34" charset="-120"/>
                <a:ea typeface="微軟正黑體" pitchFamily="34" charset="-120"/>
              </a:rPr>
              <a:t>公聽會」反應了行政過程中的哪一項要求？</a:t>
            </a:r>
            <a:endParaRPr lang="en-US" altLang="zh-TW" sz="3000" dirty="0" smtClean="0">
              <a:solidFill>
                <a:srgbClr val="FF0000"/>
              </a:solidFill>
              <a:latin typeface="微軟正黑體" pitchFamily="34" charset="-120"/>
              <a:ea typeface="微軟正黑體" pitchFamily="34" charset="-120"/>
            </a:endParaRPr>
          </a:p>
          <a:p>
            <a:pPr marL="514350" indent="-514350">
              <a:lnSpc>
                <a:spcPct val="150000"/>
              </a:lnSpc>
              <a:buNone/>
            </a:pPr>
            <a:r>
              <a:rPr lang="en-US" altLang="zh-TW" sz="3000" dirty="0" smtClean="0">
                <a:solidFill>
                  <a:srgbClr val="FF0000"/>
                </a:solidFill>
                <a:latin typeface="微軟正黑體" pitchFamily="34" charset="-120"/>
                <a:ea typeface="微軟正黑體" pitchFamily="34" charset="-120"/>
              </a:rPr>
              <a:t>A</a:t>
            </a:r>
            <a:r>
              <a:rPr lang="zh-TW" altLang="en-US" sz="3000" dirty="0" smtClean="0">
                <a:solidFill>
                  <a:srgbClr val="FF0000"/>
                </a:solidFill>
                <a:latin typeface="微軟正黑體" pitchFamily="34" charset="-120"/>
                <a:ea typeface="微軟正黑體" pitchFamily="34" charset="-120"/>
              </a:rPr>
              <a:t>：解答：代表性。</a:t>
            </a:r>
          </a:p>
          <a:p>
            <a:pPr marL="0" indent="0">
              <a:lnSpc>
                <a:spcPct val="150000"/>
              </a:lnSpc>
              <a:buNone/>
            </a:pPr>
            <a:endParaRPr lang="zh-TW" altLang="en-US" sz="3000" dirty="0">
              <a:latin typeface="微軟正黑體" pitchFamily="34" charset="-120"/>
              <a:ea typeface="微軟正黑體" pitchFamily="34" charset="-120"/>
            </a:endParaRPr>
          </a:p>
        </p:txBody>
      </p:sp>
      <p:grpSp>
        <p:nvGrpSpPr>
          <p:cNvPr id="5" name="群組 17"/>
          <p:cNvGrpSpPr>
            <a:grpSpLocks/>
          </p:cNvGrpSpPr>
          <p:nvPr/>
        </p:nvGrpSpPr>
        <p:grpSpPr bwMode="auto">
          <a:xfrm>
            <a:off x="92075" y="57150"/>
            <a:ext cx="2679725" cy="1050925"/>
            <a:chOff x="0" y="0"/>
            <a:chExt cx="2680481" cy="1051560"/>
          </a:xfrm>
        </p:grpSpPr>
        <p:sp>
          <p:nvSpPr>
            <p:cNvPr id="6" name="框架 5"/>
            <p:cNvSpPr/>
            <p:nvPr/>
          </p:nvSpPr>
          <p:spPr>
            <a:xfrm>
              <a:off x="0" y="0"/>
              <a:ext cx="2680481"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9" name="文字方塊 16"/>
            <p:cNvSpPr txBox="1">
              <a:spLocks noChangeArrowheads="1"/>
            </p:cNvSpPr>
            <p:nvPr/>
          </p:nvSpPr>
          <p:spPr bwMode="auto">
            <a:xfrm>
              <a:off x="217170" y="228600"/>
              <a:ext cx="2237141"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議題小考箱</a:t>
              </a:r>
              <a:endParaRPr lang="en-US" altLang="zh-TW" sz="3200" b="1" dirty="0" smtClean="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1629739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25760"/>
            <a:ext cx="8229600" cy="1143000"/>
          </a:xfrm>
        </p:spPr>
        <p:txBody>
          <a:bodyPr>
            <a:normAutofit/>
          </a:bodyPr>
          <a:lstStyle/>
          <a:p>
            <a:pPr marL="742950" indent="-742950" algn="l">
              <a:buFont typeface="+mj-lt"/>
              <a:buAutoNum type="arabicParenR" startAt="3"/>
            </a:pPr>
            <a:r>
              <a:rPr lang="zh-TW" altLang="zh-TW" sz="3200" b="1" dirty="0">
                <a:latin typeface="微軟正黑體" pitchFamily="34" charset="-120"/>
                <a:ea typeface="微軟正黑體" pitchFamily="34" charset="-120"/>
              </a:rPr>
              <a:t>回應性</a:t>
            </a:r>
            <a:endParaRPr lang="zh-TW" altLang="en-US" sz="3200" dirty="0">
              <a:latin typeface="微軟正黑體" pitchFamily="34" charset="-120"/>
              <a:ea typeface="微軟正黑體" pitchFamily="34" charset="-120"/>
            </a:endParaRPr>
          </a:p>
        </p:txBody>
      </p:sp>
      <p:graphicFrame>
        <p:nvGraphicFramePr>
          <p:cNvPr id="4" name="內容版面配置區 3"/>
          <p:cNvGraphicFramePr>
            <a:graphicFrameLocks noGrp="1"/>
          </p:cNvGraphicFramePr>
          <p:nvPr>
            <p:ph idx="1"/>
            <p:extLst>
              <p:ext uri="{D42A27DB-BD31-4B8C-83A1-F6EECF244321}">
                <p14:modId xmlns="" xmlns:p14="http://schemas.microsoft.com/office/powerpoint/2010/main" val="3920911813"/>
              </p:ext>
            </p:extLst>
          </p:nvPr>
        </p:nvGraphicFramePr>
        <p:xfrm>
          <a:off x="457200" y="1124744"/>
          <a:ext cx="8229600" cy="5394960"/>
        </p:xfrm>
        <a:graphic>
          <a:graphicData uri="http://schemas.openxmlformats.org/drawingml/2006/table">
            <a:tbl>
              <a:tblPr firstRow="1" bandRow="1">
                <a:tableStyleId>{7DF18680-E054-41AD-8BC1-D1AEF772440D}</a:tableStyleId>
              </a:tblPr>
              <a:tblGrid>
                <a:gridCol w="4690864"/>
                <a:gridCol w="3538736"/>
              </a:tblGrid>
              <a:tr h="987918">
                <a:tc gridSpan="2">
                  <a:txBody>
                    <a:bodyPr/>
                    <a:lstStyle/>
                    <a:p>
                      <a:pPr>
                        <a:lnSpc>
                          <a:spcPct val="150000"/>
                        </a:lnSpc>
                      </a:pPr>
                      <a:r>
                        <a:rPr lang="zh-TW" altLang="en-US" sz="2800" dirty="0" smtClean="0">
                          <a:latin typeface="微軟正黑體" pitchFamily="34" charset="-120"/>
                          <a:ea typeface="微軟正黑體" pitchFamily="34" charset="-120"/>
                        </a:rPr>
                        <a:t>當人民對於公共政策存有質疑或提出反對意見 時，政府有責任適時給予回應</a:t>
                      </a:r>
                      <a:endParaRPr lang="zh-TW" altLang="en-US" sz="2800" dirty="0">
                        <a:latin typeface="微軟正黑體" pitchFamily="34" charset="-120"/>
                        <a:ea typeface="微軟正黑體" pitchFamily="34" charset="-120"/>
                      </a:endParaRPr>
                    </a:p>
                  </a:txBody>
                  <a:tcPr/>
                </a:tc>
                <a:tc hMerge="1">
                  <a:txBody>
                    <a:bodyPr/>
                    <a:lstStyle/>
                    <a:p>
                      <a:endParaRPr lang="zh-TW" altLang="en-US" dirty="0"/>
                    </a:p>
                  </a:txBody>
                  <a:tcPr/>
                </a:tc>
              </a:tr>
              <a:tr h="541762">
                <a:tc>
                  <a:txBody>
                    <a:bodyPr/>
                    <a:lstStyle/>
                    <a:p>
                      <a:pPr algn="ctr">
                        <a:lnSpc>
                          <a:spcPct val="150000"/>
                        </a:lnSpc>
                      </a:pPr>
                      <a:r>
                        <a:rPr lang="zh-TW" altLang="en-US" sz="2800" dirty="0" smtClean="0">
                          <a:latin typeface="微軟正黑體" pitchFamily="34" charset="-120"/>
                          <a:ea typeface="微軟正黑體" pitchFamily="34" charset="-120"/>
                        </a:rPr>
                        <a:t>被動回應</a:t>
                      </a:r>
                      <a:endParaRPr lang="zh-TW" altLang="en-US" sz="2800" dirty="0">
                        <a:latin typeface="微軟正黑體" pitchFamily="34" charset="-120"/>
                        <a:ea typeface="微軟正黑體" pitchFamily="34" charset="-120"/>
                      </a:endParaRPr>
                    </a:p>
                  </a:txBody>
                  <a:tcPr/>
                </a:tc>
                <a:tc>
                  <a:txBody>
                    <a:bodyPr/>
                    <a:lstStyle/>
                    <a:p>
                      <a:pPr algn="ctr">
                        <a:lnSpc>
                          <a:spcPct val="150000"/>
                        </a:lnSpc>
                      </a:pPr>
                      <a:r>
                        <a:rPr lang="zh-TW" altLang="en-US" sz="2800" dirty="0" smtClean="0">
                          <a:latin typeface="微軟正黑體" pitchFamily="34" charset="-120"/>
                          <a:ea typeface="微軟正黑體" pitchFamily="34" charset="-120"/>
                        </a:rPr>
                        <a:t>主動回應</a:t>
                      </a:r>
                      <a:endParaRPr lang="zh-TW" altLang="en-US" sz="2800" dirty="0">
                        <a:latin typeface="微軟正黑體" pitchFamily="34" charset="-120"/>
                        <a:ea typeface="微軟正黑體" pitchFamily="34" charset="-120"/>
                      </a:endParaRPr>
                    </a:p>
                  </a:txBody>
                  <a:tcPr/>
                </a:tc>
              </a:tr>
              <a:tr h="2772544">
                <a:tc>
                  <a:txBody>
                    <a:bodyPr/>
                    <a:lstStyle/>
                    <a:p>
                      <a:pPr marL="457200" indent="-457200">
                        <a:lnSpc>
                          <a:spcPct val="150000"/>
                        </a:lnSpc>
                        <a:buFont typeface="Arial" pitchFamily="34" charset="0"/>
                        <a:buChar char="•"/>
                      </a:pPr>
                      <a:r>
                        <a:rPr lang="zh-TW" altLang="en-US" sz="2800" dirty="0" smtClean="0">
                          <a:latin typeface="微軟正黑體" pitchFamily="34" charset="-120"/>
                          <a:ea typeface="微軟正黑體" pitchFamily="34" charset="-120"/>
                        </a:rPr>
                        <a:t>當推行的政策內容不符人民期待時，政府應加以解釋或澄清</a:t>
                      </a:r>
                      <a:endParaRPr lang="en-US" altLang="zh-TW" sz="2800" dirty="0" smtClean="0">
                        <a:latin typeface="微軟正黑體" pitchFamily="34" charset="-120"/>
                        <a:ea typeface="微軟正黑體" pitchFamily="34" charset="-120"/>
                      </a:endParaRPr>
                    </a:p>
                    <a:p>
                      <a:pPr marL="457200" indent="-457200">
                        <a:lnSpc>
                          <a:spcPct val="150000"/>
                        </a:lnSpc>
                        <a:buFont typeface="Arial" pitchFamily="34" charset="0"/>
                        <a:buChar char="•"/>
                      </a:pPr>
                      <a:r>
                        <a:rPr lang="zh-TW" altLang="en-US" sz="2800" dirty="0" smtClean="0">
                          <a:latin typeface="微軟正黑體" pitchFamily="34" charset="-120"/>
                          <a:ea typeface="微軟正黑體" pitchFamily="34" charset="-120"/>
                        </a:rPr>
                        <a:t>清楚說明將如何進行修正，或必須依計畫執行的理由</a:t>
                      </a:r>
                      <a:endParaRPr lang="zh-TW" altLang="en-US" sz="2800" dirty="0">
                        <a:latin typeface="微軟正黑體" pitchFamily="34" charset="-120"/>
                        <a:ea typeface="微軟正黑體" pitchFamily="34" charset="-120"/>
                      </a:endParaRPr>
                    </a:p>
                  </a:txBody>
                  <a:tcPr/>
                </a:tc>
                <a:tc>
                  <a:txBody>
                    <a:bodyPr/>
                    <a:lstStyle/>
                    <a:p>
                      <a:pPr marL="457200" indent="-457200">
                        <a:lnSpc>
                          <a:spcPct val="150000"/>
                        </a:lnSpc>
                        <a:buFont typeface="Arial" pitchFamily="34" charset="0"/>
                        <a:buChar char="•"/>
                      </a:pPr>
                      <a:r>
                        <a:rPr lang="zh-TW" altLang="en-US" sz="2800" dirty="0" smtClean="0">
                          <a:latin typeface="微軟正黑體" pitchFamily="34" charset="-120"/>
                          <a:ea typeface="微軟正黑體" pitchFamily="34" charset="-120"/>
                        </a:rPr>
                        <a:t>指針對當前的公共問題，政府經過政策評估後</a:t>
                      </a:r>
                      <a:endParaRPr lang="en-US" altLang="zh-TW" sz="2800" dirty="0" smtClean="0">
                        <a:latin typeface="微軟正黑體" pitchFamily="34" charset="-120"/>
                        <a:ea typeface="微軟正黑體" pitchFamily="34" charset="-120"/>
                      </a:endParaRPr>
                    </a:p>
                    <a:p>
                      <a:pPr marL="457200" indent="-457200">
                        <a:lnSpc>
                          <a:spcPct val="150000"/>
                        </a:lnSpc>
                        <a:buFont typeface="Arial" pitchFamily="34" charset="0"/>
                        <a:buChar char="•"/>
                      </a:pPr>
                      <a:r>
                        <a:rPr lang="zh-TW" altLang="en-US" sz="2800" dirty="0" smtClean="0">
                          <a:latin typeface="微軟正黑體" pitchFamily="34" charset="-120"/>
                          <a:ea typeface="微軟正黑體" pitchFamily="34" charset="-120"/>
                        </a:rPr>
                        <a:t>主動進行政策的規劃、制定與實行</a:t>
                      </a:r>
                      <a:endParaRPr lang="zh-TW" altLang="en-US" sz="28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375545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1610202539"/>
              </p:ext>
            </p:extLst>
          </p:nvPr>
        </p:nvGraphicFramePr>
        <p:xfrm>
          <a:off x="323528" y="1345272"/>
          <a:ext cx="8496944" cy="4892040"/>
        </p:xfrm>
        <a:graphic>
          <a:graphicData uri="http://schemas.openxmlformats.org/drawingml/2006/table">
            <a:tbl>
              <a:tblPr firstRow="1" bandRow="1">
                <a:tableStyleId>{9D7B26C5-4107-4FEC-AEDC-1716B250A1EF}</a:tableStyleId>
              </a:tblPr>
              <a:tblGrid>
                <a:gridCol w="8496944"/>
              </a:tblGrid>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3000" b="0" dirty="0" smtClean="0">
                          <a:latin typeface="微軟正黑體" pitchFamily="34" charset="-120"/>
                          <a:ea typeface="微軟正黑體" pitchFamily="34" charset="-120"/>
                        </a:rPr>
                        <a:t>新聞報導：年金改革引爆民怨，重創執政黨選情，九合一全台軍公教聚集地幾乎成為綠營「重災區」。然被改革者怒氣未消，持續醞釀</a:t>
                      </a:r>
                      <a:r>
                        <a:rPr lang="en-US" altLang="zh-TW" sz="3000" b="0" dirty="0" smtClean="0">
                          <a:latin typeface="微軟正黑體" pitchFamily="34" charset="-120"/>
                          <a:ea typeface="微軟正黑體" pitchFamily="34" charset="-120"/>
                        </a:rPr>
                        <a:t>2020</a:t>
                      </a:r>
                      <a:r>
                        <a:rPr lang="zh-TW" altLang="en-US" sz="3000" b="0" dirty="0" smtClean="0">
                          <a:latin typeface="微軟正黑體" pitchFamily="34" charset="-120"/>
                          <a:ea typeface="微軟正黑體" pitchFamily="34" charset="-120"/>
                        </a:rPr>
                        <a:t>「再教訓」民進黨，讓不少綠委繃緊神經，選後勤跑基層，地毯式蒐集民意，盤點出公教補償金、再任者停領月退門檻等爭議，喊出「滾動式檢討」法令，不排除在新會期拋出修法方向，回應民意。</a:t>
                      </a:r>
                    </a:p>
                  </a:txBody>
                  <a:tcPr/>
                </a:tc>
              </a:tr>
            </a:tbl>
          </a:graphicData>
        </a:graphic>
      </p:graphicFrame>
      <p:grpSp>
        <p:nvGrpSpPr>
          <p:cNvPr id="6" name="群組 17"/>
          <p:cNvGrpSpPr>
            <a:grpSpLocks/>
          </p:cNvGrpSpPr>
          <p:nvPr/>
        </p:nvGrpSpPr>
        <p:grpSpPr bwMode="auto">
          <a:xfrm>
            <a:off x="92075" y="116632"/>
            <a:ext cx="2251075" cy="1050925"/>
            <a:chOff x="0" y="0"/>
            <a:chExt cx="2251710" cy="1051560"/>
          </a:xfrm>
        </p:grpSpPr>
        <p:sp>
          <p:nvSpPr>
            <p:cNvPr id="7" name="框架 6"/>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8"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生活實例</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2167915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pPr marL="514350" indent="-514350">
              <a:lnSpc>
                <a:spcPct val="150000"/>
              </a:lnSpc>
              <a:buNone/>
            </a:pPr>
            <a:r>
              <a:rPr lang="en-US" altLang="zh-TW" sz="3000" dirty="0" smtClean="0">
                <a:latin typeface="微軟正黑體" pitchFamily="34" charset="-120"/>
                <a:ea typeface="微軟正黑體" pitchFamily="34" charset="-120"/>
              </a:rPr>
              <a:t>Q</a:t>
            </a:r>
            <a:r>
              <a:rPr lang="zh-TW" altLang="en-US" sz="3000" dirty="0" smtClean="0">
                <a:latin typeface="微軟正黑體" pitchFamily="34" charset="-120"/>
                <a:ea typeface="微軟正黑體" pitchFamily="34" charset="-120"/>
              </a:rPr>
              <a:t>：請問此則新聞反應了行政過程中的哪一項要求？</a:t>
            </a:r>
            <a:endParaRPr lang="en-US" altLang="zh-TW" sz="3000" dirty="0" smtClean="0">
              <a:latin typeface="微軟正黑體" pitchFamily="34" charset="-120"/>
              <a:ea typeface="微軟正黑體" pitchFamily="34" charset="-120"/>
            </a:endParaRPr>
          </a:p>
          <a:p>
            <a:pPr marL="514350" indent="-514350">
              <a:lnSpc>
                <a:spcPct val="150000"/>
              </a:lnSpc>
              <a:buNone/>
            </a:pPr>
            <a:r>
              <a:rPr lang="en-US" altLang="zh-TW" sz="3000" dirty="0" smtClean="0">
                <a:solidFill>
                  <a:srgbClr val="FF0000"/>
                </a:solidFill>
                <a:latin typeface="微軟正黑體" pitchFamily="34" charset="-120"/>
                <a:ea typeface="微軟正黑體" pitchFamily="34" charset="-120"/>
              </a:rPr>
              <a:t>A</a:t>
            </a:r>
            <a:r>
              <a:rPr lang="zh-TW" altLang="en-US" sz="3000" dirty="0" smtClean="0">
                <a:solidFill>
                  <a:srgbClr val="FF0000"/>
                </a:solidFill>
                <a:latin typeface="微軟正黑體" pitchFamily="34" charset="-120"/>
                <a:ea typeface="微軟正黑體" pitchFamily="34" charset="-120"/>
              </a:rPr>
              <a:t>：解答：回應性。</a:t>
            </a:r>
          </a:p>
          <a:p>
            <a:pPr marL="0" indent="0">
              <a:lnSpc>
                <a:spcPct val="150000"/>
              </a:lnSpc>
              <a:buNone/>
            </a:pPr>
            <a:endParaRPr lang="zh-TW" altLang="en-US" sz="3000" dirty="0">
              <a:latin typeface="微軟正黑體" pitchFamily="34" charset="-120"/>
              <a:ea typeface="微軟正黑體" pitchFamily="34" charset="-120"/>
            </a:endParaRPr>
          </a:p>
        </p:txBody>
      </p:sp>
      <p:sp>
        <p:nvSpPr>
          <p:cNvPr id="4" name="內容版面配置區 2"/>
          <p:cNvSpPr txBox="1">
            <a:spLocks/>
          </p:cNvSpPr>
          <p:nvPr/>
        </p:nvSpPr>
        <p:spPr>
          <a:xfrm>
            <a:off x="603568" y="2673660"/>
            <a:ext cx="8229600" cy="6833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zh-TW" altLang="en-US" dirty="0">
              <a:solidFill>
                <a:srgbClr val="FF0000"/>
              </a:solidFill>
            </a:endParaRPr>
          </a:p>
        </p:txBody>
      </p:sp>
      <p:grpSp>
        <p:nvGrpSpPr>
          <p:cNvPr id="5" name="群組 17"/>
          <p:cNvGrpSpPr>
            <a:grpSpLocks/>
          </p:cNvGrpSpPr>
          <p:nvPr/>
        </p:nvGrpSpPr>
        <p:grpSpPr bwMode="auto">
          <a:xfrm>
            <a:off x="92075" y="57150"/>
            <a:ext cx="2679725" cy="1050925"/>
            <a:chOff x="0" y="0"/>
            <a:chExt cx="2680481" cy="1051560"/>
          </a:xfrm>
        </p:grpSpPr>
        <p:sp>
          <p:nvSpPr>
            <p:cNvPr id="6" name="框架 5"/>
            <p:cNvSpPr/>
            <p:nvPr/>
          </p:nvSpPr>
          <p:spPr>
            <a:xfrm>
              <a:off x="0" y="0"/>
              <a:ext cx="2680481"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16"/>
            <p:cNvSpPr txBox="1">
              <a:spLocks noChangeArrowheads="1"/>
            </p:cNvSpPr>
            <p:nvPr/>
          </p:nvSpPr>
          <p:spPr bwMode="auto">
            <a:xfrm>
              <a:off x="217170" y="228600"/>
              <a:ext cx="2237141"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日常小考箱</a:t>
              </a:r>
              <a:endParaRPr lang="en-US" altLang="zh-TW" sz="3200" b="1" dirty="0" smtClean="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367568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文字方塊 5"/>
          <p:cNvSpPr>
            <a:spLocks noChangeArrowheads="1"/>
          </p:cNvSpPr>
          <p:nvPr/>
        </p:nvSpPr>
        <p:spPr bwMode="auto">
          <a:xfrm>
            <a:off x="1062038" y="1836222"/>
            <a:ext cx="7648575" cy="1940957"/>
          </a:xfrm>
          <a:prstGeom prst="roundRect">
            <a:avLst>
              <a:gd name="adj" fmla="val 16667"/>
            </a:avLst>
          </a:prstGeom>
          <a:solidFill>
            <a:schemeClr val="accent1"/>
          </a:solidFill>
          <a:ln w="9525">
            <a:noFill/>
            <a:round/>
            <a:headEnd/>
            <a:tailEnd/>
          </a:ln>
        </p:spPr>
        <p:txBody>
          <a:bodyPr anchor="ctr">
            <a:spAutoFit/>
          </a:bodyPr>
          <a:lstStyle/>
          <a:p>
            <a:r>
              <a:rPr kumimoji="0" lang="zh-TW" altLang="en-US" sz="5400" dirty="0">
                <a:solidFill>
                  <a:schemeClr val="bg1"/>
                </a:solidFill>
                <a:latin typeface="微軟正黑體" pitchFamily="34" charset="-120"/>
                <a:ea typeface="微軟正黑體" pitchFamily="34" charset="-120"/>
              </a:rPr>
              <a:t>　</a:t>
            </a:r>
            <a:r>
              <a:rPr lang="zh-TW" altLang="en-US" sz="5400" dirty="0" smtClean="0">
                <a:solidFill>
                  <a:schemeClr val="bg1"/>
                </a:solidFill>
                <a:latin typeface="微軟正黑體" pitchFamily="34" charset="-120"/>
                <a:ea typeface="微軟正黑體" pitchFamily="34" charset="-120"/>
              </a:rPr>
              <a:t>公民如何透過選舉與罷免參與政治？</a:t>
            </a:r>
            <a:endParaRPr lang="en-US" altLang="zh-TW" sz="5400" dirty="0" smtClean="0">
              <a:solidFill>
                <a:schemeClr val="bg1"/>
              </a:solidFill>
              <a:latin typeface="微軟正黑體" pitchFamily="34" charset="-120"/>
              <a:ea typeface="微軟正黑體" pitchFamily="34" charset="-120"/>
            </a:endParaRPr>
          </a:p>
        </p:txBody>
      </p:sp>
      <p:sp>
        <p:nvSpPr>
          <p:cNvPr id="7" name="橢圓 6">
            <a:extLst>
              <a:ext uri="{FF2B5EF4-FFF2-40B4-BE49-F238E27FC236}"/>
            </a:extLst>
          </p:cNvPr>
          <p:cNvSpPr/>
          <p:nvPr/>
        </p:nvSpPr>
        <p:spPr>
          <a:xfrm>
            <a:off x="611560" y="1556792"/>
            <a:ext cx="1298575" cy="129698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TW" altLang="en-US" sz="7200" dirty="0" smtClean="0">
                <a:solidFill>
                  <a:schemeClr val="accent1"/>
                </a:solidFill>
                <a:latin typeface="微軟正黑體" pitchFamily="34" charset="-120"/>
                <a:ea typeface="微軟正黑體" pitchFamily="34" charset="-120"/>
              </a:rPr>
              <a:t>参</a:t>
            </a:r>
            <a:endParaRPr kumimoji="0" lang="zh-TW" altLang="en-US" sz="7200" dirty="0">
              <a:solidFill>
                <a:schemeClr val="accent1"/>
              </a:solidFill>
              <a:latin typeface="微軟正黑體" pitchFamily="34" charset="-120"/>
              <a:ea typeface="微軟正黑體" pitchFamily="34" charset="-120"/>
            </a:endParaRPr>
          </a:p>
        </p:txBody>
      </p:sp>
      <p:pic>
        <p:nvPicPr>
          <p:cNvPr id="8196" name="Picture 3" descr="C:\Users\d-edit20a\Desktop\PPT素材\背景\346952cb3aca2fa3189bf26489a5e947_png.png"/>
          <p:cNvPicPr>
            <a:picLocks noChangeAspect="1" noChangeArrowheads="1"/>
          </p:cNvPicPr>
          <p:nvPr/>
        </p:nvPicPr>
        <p:blipFill>
          <a:blip r:embed="rId2" cstate="print">
            <a:lum bright="10000" contrast="-10000"/>
          </a:blip>
          <a:srcRect l="3349" t="11807" r="4703" b="63699"/>
          <a:stretch>
            <a:fillRect/>
          </a:stretch>
        </p:blipFill>
        <p:spPr bwMode="auto">
          <a:xfrm>
            <a:off x="0" y="4643438"/>
            <a:ext cx="9144000" cy="2214562"/>
          </a:xfrm>
          <a:prstGeom prst="rect">
            <a:avLst/>
          </a:prstGeom>
          <a:noFill/>
          <a:ln w="9525">
            <a:noFill/>
            <a:miter lim="800000"/>
            <a:headEnd/>
            <a:tailEnd/>
          </a:ln>
        </p:spPr>
      </p:pic>
      <p:pic>
        <p:nvPicPr>
          <p:cNvPr id="6" name="圖片 24" descr="home.png">
            <a:hlinkClick r:id="rId3" action="ppaction://hlinksldjump"/>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8172400" y="476672"/>
            <a:ext cx="720725"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742950" indent="-742950" algn="l">
              <a:buFont typeface="Arial" pitchFamily="34" charset="0"/>
              <a:buChar char="•"/>
            </a:pPr>
            <a:r>
              <a:rPr lang="zh-TW" altLang="en-US" sz="3600" b="1" dirty="0">
                <a:latin typeface="微軟正黑體" pitchFamily="34" charset="-120"/>
                <a:ea typeface="微軟正黑體" pitchFamily="34" charset="-120"/>
              </a:rPr>
              <a:t>公民如何透過選舉與罷免參與政治</a:t>
            </a:r>
            <a:r>
              <a:rPr lang="zh-TW" altLang="en-US" sz="3600" b="1" dirty="0" smtClean="0">
                <a:latin typeface="微軟正黑體" pitchFamily="34" charset="-120"/>
                <a:ea typeface="微軟正黑體" pitchFamily="34" charset="-120"/>
              </a:rPr>
              <a:t>？</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297725275"/>
              </p:ext>
            </p:extLst>
          </p:nvPr>
        </p:nvGraphicFramePr>
        <p:xfrm>
          <a:off x="971600" y="1700808"/>
          <a:ext cx="7200800" cy="3108960"/>
        </p:xfrm>
        <a:graphic>
          <a:graphicData uri="http://schemas.openxmlformats.org/drawingml/2006/table">
            <a:tbl>
              <a:tblPr firstRow="1" bandRow="1">
                <a:tableStyleId>{3B4B98B0-60AC-42C2-AFA5-B58CD77FA1E5}</a:tableStyleId>
              </a:tblPr>
              <a:tblGrid>
                <a:gridCol w="7200800"/>
              </a:tblGrid>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3200" dirty="0" smtClean="0">
                          <a:latin typeface="微軟正黑體" pitchFamily="34" charset="-120"/>
                          <a:ea typeface="微軟正黑體" pitchFamily="34" charset="-120"/>
                        </a:rPr>
                        <a:t>法律依據：公職人員選舉罷免法</a:t>
                      </a:r>
                      <a:endParaRPr lang="en-US" altLang="zh-TW" sz="3200" dirty="0" smtClean="0">
                        <a:latin typeface="微軟正黑體" pitchFamily="34" charset="-120"/>
                        <a:ea typeface="微軟正黑體" pitchFamily="34" charset="-120"/>
                      </a:endParaRPr>
                    </a:p>
                  </a:txBody>
                  <a:tcPr/>
                </a:tc>
              </a:tr>
              <a:tr h="370840">
                <a:tc>
                  <a:txBody>
                    <a:bodyPr/>
                    <a:lstStyle/>
                    <a:p>
                      <a:pPr>
                        <a:lnSpc>
                          <a:spcPct val="150000"/>
                        </a:lnSpc>
                      </a:pPr>
                      <a:r>
                        <a:rPr lang="zh-TW" altLang="en-US" sz="3200" dirty="0" smtClean="0">
                          <a:latin typeface="微軟正黑體" pitchFamily="34" charset="-120"/>
                          <a:ea typeface="微軟正黑體" pitchFamily="34" charset="-120"/>
                        </a:rPr>
                        <a:t>人民須了解選舉及罷免的參政方式，才能藉由權力的賦予與回收機制，確保國家施政符合人民期待</a:t>
                      </a:r>
                      <a:endParaRPr lang="zh-TW" altLang="en-US" sz="32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42641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誰有資格擁有參政權</a:t>
            </a:r>
            <a:r>
              <a:rPr lang="en-US" altLang="zh-TW" dirty="0" smtClean="0"/>
              <a:t>?</a:t>
            </a:r>
          </a:p>
          <a:p>
            <a:endParaRPr lang="zh-TW"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標題 1"/>
          <p:cNvSpPr>
            <a:spLocks noGrp="1"/>
          </p:cNvSpPr>
          <p:nvPr>
            <p:ph type="title"/>
          </p:nvPr>
        </p:nvSpPr>
        <p:spPr>
          <a:xfrm>
            <a:off x="0" y="0"/>
            <a:ext cx="8229600" cy="765175"/>
          </a:xfrm>
        </p:spPr>
        <p:txBody>
          <a:bodyPr/>
          <a:lstStyle/>
          <a:p>
            <a:pPr eaLnBrk="1" hangingPunct="1"/>
            <a:r>
              <a:rPr lang="zh-TW" altLang="en-US" smtClean="0"/>
              <a:t>一、我國選罷法的基本精神</a:t>
            </a:r>
          </a:p>
        </p:txBody>
      </p:sp>
      <p:sp>
        <p:nvSpPr>
          <p:cNvPr id="26627" name="內容版面配置區 2"/>
          <p:cNvSpPr>
            <a:spLocks noGrp="1"/>
          </p:cNvSpPr>
          <p:nvPr>
            <p:ph sz="quarter" idx="13"/>
          </p:nvPr>
        </p:nvSpPr>
        <p:spPr>
          <a:xfrm>
            <a:off x="250825" y="981075"/>
            <a:ext cx="8351838" cy="4608513"/>
          </a:xfrm>
        </p:spPr>
        <p:txBody>
          <a:bodyPr/>
          <a:lstStyle/>
          <a:p>
            <a:pPr>
              <a:lnSpc>
                <a:spcPct val="110000"/>
              </a:lnSpc>
              <a:buFont typeface="Arial" pitchFamily="34" charset="0"/>
              <a:buNone/>
            </a:pPr>
            <a:r>
              <a:rPr lang="zh-TW" altLang="en-US" smtClean="0"/>
              <a:t>（一）選舉人與候選人的資格</a:t>
            </a:r>
            <a:endParaRPr lang="en-US" altLang="zh-TW" smtClean="0"/>
          </a:p>
          <a:p>
            <a:pPr>
              <a:lnSpc>
                <a:spcPct val="110000"/>
              </a:lnSpc>
            </a:pPr>
            <a:r>
              <a:rPr lang="zh-TW" altLang="en-US" b="1" smtClean="0">
                <a:solidFill>
                  <a:srgbClr val="FF3C00"/>
                </a:solidFill>
              </a:rPr>
              <a:t>選舉人資格</a:t>
            </a:r>
            <a:r>
              <a:rPr lang="zh-TW" altLang="en-US" smtClean="0"/>
              <a:t>：</a:t>
            </a:r>
            <a:endParaRPr lang="en-US" altLang="zh-TW" smtClean="0"/>
          </a:p>
          <a:p>
            <a:pPr lvl="1" eaLnBrk="1" hangingPunct="1">
              <a:lnSpc>
                <a:spcPct val="110000"/>
              </a:lnSpc>
            </a:pPr>
            <a:r>
              <a:rPr lang="zh-TW" altLang="en-US" sz="3000" smtClean="0"/>
              <a:t>凡中華民國國民，年滿 </a:t>
            </a:r>
            <a:r>
              <a:rPr lang="en-US" altLang="zh-TW" sz="3000" smtClean="0"/>
              <a:t>20 </a:t>
            </a:r>
            <a:r>
              <a:rPr lang="zh-TW" altLang="en-US" sz="3000" smtClean="0"/>
              <a:t>歲，除</a:t>
            </a:r>
            <a:r>
              <a:rPr lang="zh-TW" altLang="en-US" sz="3000" b="1" smtClean="0">
                <a:solidFill>
                  <a:srgbClr val="FF3C00"/>
                </a:solidFill>
              </a:rPr>
              <a:t>受監護宣告</a:t>
            </a:r>
            <a:r>
              <a:rPr lang="zh-TW" altLang="en-US" sz="3000" smtClean="0"/>
              <a:t>尚未撤銷者外。</a:t>
            </a:r>
            <a:endParaRPr lang="en-US" altLang="zh-TW" sz="3000" smtClean="0"/>
          </a:p>
          <a:p>
            <a:pPr lvl="1" eaLnBrk="1" hangingPunct="1">
              <a:lnSpc>
                <a:spcPct val="110000"/>
              </a:lnSpc>
            </a:pPr>
            <a:r>
              <a:rPr lang="zh-TW" altLang="en-US" sz="3000" smtClean="0"/>
              <a:t>在各選舉區繼續居住</a:t>
            </a:r>
            <a:r>
              <a:rPr lang="en-US" altLang="zh-TW" sz="3000" b="1" smtClean="0">
                <a:solidFill>
                  <a:srgbClr val="FF3C00"/>
                </a:solidFill>
              </a:rPr>
              <a:t>4</a:t>
            </a:r>
            <a:r>
              <a:rPr lang="zh-TW" altLang="en-US" sz="3000" b="1" smtClean="0">
                <a:solidFill>
                  <a:srgbClr val="FF3C00"/>
                </a:solidFill>
              </a:rPr>
              <a:t>個月</a:t>
            </a:r>
            <a:r>
              <a:rPr lang="zh-TW" altLang="en-US" sz="3000" smtClean="0"/>
              <a:t>以上，得投票選舉該選舉區之民選公職人員。</a:t>
            </a:r>
            <a:endParaRPr lang="en-US" altLang="zh-TW" sz="3000" smtClean="0"/>
          </a:p>
          <a:p>
            <a:pPr lvl="1" eaLnBrk="1" hangingPunct="1">
              <a:lnSpc>
                <a:spcPct val="110000"/>
              </a:lnSpc>
            </a:pPr>
            <a:r>
              <a:rPr lang="zh-TW" altLang="en-US" sz="3000" smtClean="0"/>
              <a:t>投票選舉正副總統，則須在中華民國自由地區繼續居住</a:t>
            </a:r>
            <a:r>
              <a:rPr lang="en-US" altLang="zh-TW" sz="3000" b="1" smtClean="0">
                <a:solidFill>
                  <a:srgbClr val="FF3C00"/>
                </a:solidFill>
              </a:rPr>
              <a:t>6</a:t>
            </a:r>
            <a:r>
              <a:rPr lang="zh-TW" altLang="en-US" sz="3000" b="1" smtClean="0">
                <a:solidFill>
                  <a:srgbClr val="FF3C00"/>
                </a:solidFill>
              </a:rPr>
              <a:t>個月</a:t>
            </a:r>
            <a:r>
              <a:rPr lang="zh-TW" altLang="en-US" sz="3000" smtClean="0"/>
              <a:t>以上。</a:t>
            </a:r>
          </a:p>
        </p:txBody>
      </p:sp>
      <p:sp>
        <p:nvSpPr>
          <p:cNvPr id="26628" name="投影片編號版面配置區 1"/>
          <p:cNvSpPr>
            <a:spLocks noGrp="1"/>
          </p:cNvSpPr>
          <p:nvPr>
            <p:ph type="sldNum" sz="quarter" idx="16"/>
          </p:nvPr>
        </p:nvSpPr>
        <p:spPr bwMode="auto">
          <a:noFill/>
          <a:ln>
            <a:miter lim="800000"/>
            <a:headEnd/>
            <a:tailEnd/>
          </a:ln>
        </p:spPr>
        <p:txBody>
          <a:bodyPr/>
          <a:lstStyle/>
          <a:p>
            <a:fld id="{4019BCDC-12B2-47AA-A579-489BF11EF662}" type="slidenum">
              <a:rPr lang="zh-TW" altLang="en-US" smtClean="0"/>
              <a:pPr/>
              <a:t>57</a:t>
            </a:fld>
            <a:endParaRPr lang="zh-TW" alt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標題 1"/>
          <p:cNvSpPr>
            <a:spLocks noGrp="1"/>
          </p:cNvSpPr>
          <p:nvPr>
            <p:ph type="title"/>
          </p:nvPr>
        </p:nvSpPr>
        <p:spPr>
          <a:xfrm>
            <a:off x="2555875" y="0"/>
            <a:ext cx="5329238" cy="692150"/>
          </a:xfrm>
        </p:spPr>
        <p:txBody>
          <a:bodyPr>
            <a:normAutofit fontScale="90000"/>
          </a:bodyPr>
          <a:lstStyle/>
          <a:p>
            <a:r>
              <a:rPr smtClean="0"/>
              <a:t>監護宣告與褫奪公權</a:t>
            </a:r>
          </a:p>
        </p:txBody>
      </p:sp>
      <p:sp>
        <p:nvSpPr>
          <p:cNvPr id="27651" name="內容版面配置區 2"/>
          <p:cNvSpPr>
            <a:spLocks noGrp="1"/>
          </p:cNvSpPr>
          <p:nvPr>
            <p:ph type="body" sz="quarter" idx="13"/>
          </p:nvPr>
        </p:nvSpPr>
        <p:spPr/>
        <p:txBody>
          <a:bodyPr/>
          <a:lstStyle/>
          <a:p>
            <a:pPr>
              <a:buFont typeface="Arial" pitchFamily="34" charset="0"/>
              <a:buChar char="•"/>
            </a:pPr>
            <a:r>
              <a:rPr lang="en-US" altLang="zh-TW"/>
              <a:t>2008 </a:t>
            </a:r>
            <a:r>
              <a:t>年，</a:t>
            </a:r>
            <a:r>
              <a:rPr lang="en-US" altLang="zh-TW"/>
              <a:t>《</a:t>
            </a:r>
            <a:r>
              <a:t>民法</a:t>
            </a:r>
            <a:r>
              <a:rPr lang="en-US" altLang="zh-TW"/>
              <a:t>》</a:t>
            </a:r>
            <a:r>
              <a:t>修正第 </a:t>
            </a:r>
            <a:r>
              <a:rPr lang="en-US" altLang="zh-TW"/>
              <a:t>14</a:t>
            </a:r>
            <a:r>
              <a:t>條，將「禁治產人，無行為能力」修正為「受監護宣告之人，無行為能力」，以維護受監護宣告者的人格尊嚴與權益。</a:t>
            </a:r>
            <a:endParaRPr lang="en-US"/>
          </a:p>
          <a:p>
            <a:pPr>
              <a:buFont typeface="Arial" pitchFamily="34" charset="0"/>
              <a:buChar char="•"/>
            </a:pPr>
            <a:r>
              <a:t>。</a:t>
            </a:r>
            <a:br/>
            <a:endParaRPr lang="en-US" altLang="zh-TW"/>
          </a:p>
        </p:txBody>
      </p:sp>
      <p:sp>
        <p:nvSpPr>
          <p:cNvPr id="27652" name="投影片編號版面配置區 1"/>
          <p:cNvSpPr>
            <a:spLocks noGrp="1"/>
          </p:cNvSpPr>
          <p:nvPr>
            <p:ph type="sldNum" sz="quarter" idx="16"/>
          </p:nvPr>
        </p:nvSpPr>
        <p:spPr bwMode="auto">
          <a:noFill/>
          <a:ln>
            <a:miter lim="800000"/>
            <a:headEnd/>
            <a:tailEnd/>
          </a:ln>
        </p:spPr>
        <p:txBody>
          <a:bodyPr/>
          <a:lstStyle/>
          <a:p>
            <a:fld id="{3F332E13-D6F8-4302-B8C9-977E8067E444}" type="slidenum">
              <a:rPr lang="zh-TW" altLang="en-US" smtClean="0"/>
              <a:pPr/>
              <a:t>58</a:t>
            </a:fld>
            <a:endParaRPr lang="zh-TW" alt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標題 1"/>
          <p:cNvSpPr>
            <a:spLocks noGrp="1"/>
          </p:cNvSpPr>
          <p:nvPr>
            <p:ph type="title"/>
          </p:nvPr>
        </p:nvSpPr>
        <p:spPr>
          <a:xfrm>
            <a:off x="2555875" y="0"/>
            <a:ext cx="4968875" cy="692150"/>
          </a:xfrm>
        </p:spPr>
        <p:txBody>
          <a:bodyPr>
            <a:normAutofit fontScale="90000"/>
          </a:bodyPr>
          <a:lstStyle/>
          <a:p>
            <a:endParaRPr smtClean="0"/>
          </a:p>
        </p:txBody>
      </p:sp>
      <p:sp>
        <p:nvSpPr>
          <p:cNvPr id="28675" name="文字版面配置區 2"/>
          <p:cNvSpPr>
            <a:spLocks noGrp="1"/>
          </p:cNvSpPr>
          <p:nvPr>
            <p:ph type="body" sz="quarter" idx="13"/>
          </p:nvPr>
        </p:nvSpPr>
        <p:spPr/>
        <p:txBody>
          <a:bodyPr>
            <a:normAutofit lnSpcReduction="10000"/>
          </a:bodyPr>
          <a:lstStyle/>
          <a:p>
            <a:pPr>
              <a:buFont typeface="Arial" pitchFamily="34" charset="0"/>
              <a:buChar char="•"/>
            </a:pPr>
            <a:r>
              <a:t>什麼是監護宣告？</a:t>
            </a:r>
            <a:endParaRPr lang="en-US"/>
          </a:p>
          <a:p>
            <a:pPr>
              <a:buFont typeface="Arial" pitchFamily="34" charset="0"/>
              <a:buChar char="•"/>
            </a:pPr>
            <a:r>
              <a:t>對於精神障礙或其他心智缺陷，致不能為意思表示或受意思表示，或不能辨識其意思表示效果者，法院得依聲請人之聲請，為監護之宣告。此時該受監護宣告之人成為無行為能力人，法院除了同時選出一位監護人來擔任他（她）的法定代理人外，也會再選一位適當的人跟監護人一起開具受監護宣告人的財產明細清冊</a:t>
            </a:r>
          </a:p>
        </p:txBody>
      </p:sp>
      <p:sp>
        <p:nvSpPr>
          <p:cNvPr id="28676" name="投影片編號版面配置區 3"/>
          <p:cNvSpPr>
            <a:spLocks noGrp="1"/>
          </p:cNvSpPr>
          <p:nvPr>
            <p:ph type="sldNum" sz="quarter" idx="16"/>
          </p:nvPr>
        </p:nvSpPr>
        <p:spPr bwMode="auto">
          <a:noFill/>
          <a:ln>
            <a:miter lim="800000"/>
            <a:headEnd/>
            <a:tailEnd/>
          </a:ln>
        </p:spPr>
        <p:txBody>
          <a:bodyPr/>
          <a:lstStyle/>
          <a:p>
            <a:fld id="{1791BAE5-60DC-4C3E-9714-F91E7BFDDDE4}" type="slidenum">
              <a:rPr lang="zh-TW" altLang="en-US" smtClean="0"/>
              <a:pPr/>
              <a:t>59</a:t>
            </a:fld>
            <a:endParaRPr lang="zh-TW" alt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標題 6"/>
          <p:cNvSpPr>
            <a:spLocks noGrp="1"/>
          </p:cNvSpPr>
          <p:nvPr>
            <p:ph type="ctrTitle"/>
          </p:nvPr>
        </p:nvSpPr>
        <p:spPr>
          <a:xfrm>
            <a:off x="685800" y="1457945"/>
            <a:ext cx="7772400" cy="1470025"/>
          </a:xfrm>
        </p:spPr>
        <p:txBody>
          <a:bodyPr>
            <a:normAutofit/>
          </a:bodyPr>
          <a:lstStyle/>
          <a:p>
            <a:r>
              <a:rPr lang="zh-TW" altLang="en-US" sz="3600" dirty="0" smtClean="0">
                <a:latin typeface="微軟正黑體" pitchFamily="34" charset="-120"/>
                <a:ea typeface="微軟正黑體" pitchFamily="34" charset="-120"/>
              </a:rPr>
              <a:t>什麼是民主治理？</a:t>
            </a:r>
            <a:endParaRPr lang="zh-TW" altLang="en-US" sz="3600" dirty="0"/>
          </a:p>
        </p:txBody>
      </p:sp>
      <p:sp>
        <p:nvSpPr>
          <p:cNvPr id="8" name="內容版面配置區 7"/>
          <p:cNvSpPr>
            <a:spLocks noGrp="1"/>
          </p:cNvSpPr>
          <p:nvPr>
            <p:ph type="subTitle" idx="1"/>
          </p:nvPr>
        </p:nvSpPr>
        <p:spPr>
          <a:xfrm>
            <a:off x="1371600" y="2972544"/>
            <a:ext cx="6400800" cy="1752600"/>
          </a:xfrm>
        </p:spPr>
        <p:txBody>
          <a:bodyPr/>
          <a:lstStyle/>
          <a:p>
            <a:pPr>
              <a:lnSpc>
                <a:spcPct val="150000"/>
              </a:lnSpc>
            </a:pPr>
            <a:r>
              <a:rPr lang="zh-TW" altLang="en-US" dirty="0" smtClean="0">
                <a:solidFill>
                  <a:schemeClr val="tx1"/>
                </a:solidFill>
                <a:latin typeface="微軟正黑體" pitchFamily="34" charset="-120"/>
                <a:ea typeface="微軟正黑體" pitchFamily="34" charset="-120"/>
              </a:rPr>
              <a:t>要理解以上問題必須先知道什麼是民主治理？</a:t>
            </a:r>
          </a:p>
          <a:p>
            <a:pPr>
              <a:lnSpc>
                <a:spcPct val="150000"/>
              </a:lnSpc>
            </a:pPr>
            <a:endParaRPr lang="zh-TW" altLang="en-US" dirty="0">
              <a:solidFill>
                <a:schemeClr val="tx1"/>
              </a:solidFill>
              <a:latin typeface="微軟正黑體" pitchFamily="34" charset="-120"/>
              <a:ea typeface="微軟正黑體" pitchFamily="34" charset="-120"/>
            </a:endParaRPr>
          </a:p>
        </p:txBody>
      </p:sp>
      <p:pic>
        <p:nvPicPr>
          <p:cNvPr id="9" name="圖片 15" descr="888f3a25800bc02975e6b5cb95bf278b.png"/>
          <p:cNvPicPr>
            <a:picLocks noChangeAspect="1"/>
          </p:cNvPicPr>
          <p:nvPr/>
        </p:nvPicPr>
        <p:blipFill>
          <a:blip r:embed="rId3" cstate="print">
            <a:lum bright="10000" contrast="-20000"/>
          </a:blip>
          <a:srcRect l="623" t="69019" r="1118" b="17558"/>
          <a:stretch>
            <a:fillRect/>
          </a:stretch>
        </p:blipFill>
        <p:spPr bwMode="auto">
          <a:xfrm>
            <a:off x="0" y="6059488"/>
            <a:ext cx="9144000" cy="798512"/>
          </a:xfrm>
          <a:prstGeom prst="rect">
            <a:avLst/>
          </a:prstGeom>
          <a:noFill/>
          <a:ln w="9525">
            <a:noFill/>
            <a:miter lim="800000"/>
            <a:headEnd/>
            <a:tailEnd/>
          </a:ln>
        </p:spPr>
      </p:pic>
      <p:pic>
        <p:nvPicPr>
          <p:cNvPr id="10" name="Picture 2" descr="C:\Users\d-edit20a\Desktop\PPT素材\背景\d61d4ef60cf51a7e62e1f8c481a138ba.png"/>
          <p:cNvPicPr>
            <a:picLocks noChangeAspect="1" noChangeArrowheads="1"/>
          </p:cNvPicPr>
          <p:nvPr/>
        </p:nvPicPr>
        <p:blipFill>
          <a:blip r:embed="rId4" cstate="print">
            <a:lum bright="10000" contrast="10000"/>
          </a:blip>
          <a:srcRect l="25703" t="24266" r="60246" b="54398"/>
          <a:stretch>
            <a:fillRect/>
          </a:stretch>
        </p:blipFill>
        <p:spPr bwMode="auto">
          <a:xfrm>
            <a:off x="7635875" y="-139700"/>
            <a:ext cx="836613" cy="898525"/>
          </a:xfrm>
          <a:prstGeom prst="rect">
            <a:avLst/>
          </a:prstGeom>
          <a:noFill/>
          <a:ln w="9525">
            <a:noFill/>
            <a:miter lim="800000"/>
            <a:headEnd/>
            <a:tailEnd/>
          </a:ln>
        </p:spPr>
      </p:pic>
      <p:pic>
        <p:nvPicPr>
          <p:cNvPr id="11" name="Picture 2" descr="C:\Users\d-edit20a\Desktop\PPT素材\背景\d61d4ef60cf51a7e62e1f8c481a138ba.png"/>
          <p:cNvPicPr>
            <a:picLocks noChangeAspect="1" noChangeArrowheads="1"/>
          </p:cNvPicPr>
          <p:nvPr/>
        </p:nvPicPr>
        <p:blipFill>
          <a:blip r:embed="rId4" cstate="print">
            <a:lum bright="10000" contrast="10000"/>
          </a:blip>
          <a:srcRect l="38419" t="7405" r="38806" b="71912"/>
          <a:stretch>
            <a:fillRect/>
          </a:stretch>
        </p:blipFill>
        <p:spPr bwMode="auto">
          <a:xfrm>
            <a:off x="280988" y="0"/>
            <a:ext cx="1119187" cy="719138"/>
          </a:xfrm>
          <a:prstGeom prst="rect">
            <a:avLst/>
          </a:prstGeom>
          <a:noFill/>
          <a:ln w="9525">
            <a:noFill/>
            <a:miter lim="800000"/>
            <a:headEnd/>
            <a:tailEnd/>
          </a:ln>
        </p:spPr>
      </p:pic>
      <p:pic>
        <p:nvPicPr>
          <p:cNvPr id="12" name="Picture 2" descr="C:\Users\d-edit20a\Desktop\PPT素材\背景\d61d4ef60cf51a7e62e1f8c481a138ba.png"/>
          <p:cNvPicPr>
            <a:picLocks noChangeAspect="1" noChangeArrowheads="1"/>
          </p:cNvPicPr>
          <p:nvPr/>
        </p:nvPicPr>
        <p:blipFill>
          <a:blip r:embed="rId4" cstate="print">
            <a:lum bright="10000" contrast="10000"/>
          </a:blip>
          <a:srcRect l="2974" t="47704" r="79131" b="32915"/>
          <a:stretch>
            <a:fillRect/>
          </a:stretch>
        </p:blipFill>
        <p:spPr bwMode="auto">
          <a:xfrm>
            <a:off x="5565775" y="0"/>
            <a:ext cx="866775" cy="665163"/>
          </a:xfrm>
          <a:prstGeom prst="rect">
            <a:avLst/>
          </a:prstGeom>
          <a:noFill/>
          <a:ln w="9525">
            <a:noFill/>
            <a:miter lim="800000"/>
            <a:headEnd/>
            <a:tailEnd/>
          </a:ln>
        </p:spPr>
      </p:pic>
      <p:pic>
        <p:nvPicPr>
          <p:cNvPr id="13" name="Picture 2" descr="C:\Users\d-edit20a\Desktop\PPT素材\背景\d61d4ef60cf51a7e62e1f8c481a138ba.png"/>
          <p:cNvPicPr>
            <a:picLocks noChangeAspect="1" noChangeArrowheads="1"/>
          </p:cNvPicPr>
          <p:nvPr/>
        </p:nvPicPr>
        <p:blipFill>
          <a:blip r:embed="rId4" cstate="print">
            <a:lum bright="10000" contrast="10000"/>
          </a:blip>
          <a:srcRect l="74728" t="32603" r="5832" b="50870"/>
          <a:stretch>
            <a:fillRect/>
          </a:stretch>
        </p:blipFill>
        <p:spPr bwMode="auto">
          <a:xfrm>
            <a:off x="8239125" y="385763"/>
            <a:ext cx="904875" cy="542925"/>
          </a:xfrm>
          <a:prstGeom prst="rect">
            <a:avLst/>
          </a:prstGeom>
          <a:noFill/>
          <a:ln w="9525">
            <a:noFill/>
            <a:miter lim="800000"/>
            <a:headEnd/>
            <a:tailEnd/>
          </a:ln>
        </p:spPr>
      </p:pic>
      <p:pic>
        <p:nvPicPr>
          <p:cNvPr id="14" name="Picture 2" descr="C:\Users\d-edit20a\Desktop\PPT素材\背景\d61d4ef60cf51a7e62e1f8c481a138ba.png"/>
          <p:cNvPicPr>
            <a:picLocks noChangeAspect="1" noChangeArrowheads="1"/>
          </p:cNvPicPr>
          <p:nvPr/>
        </p:nvPicPr>
        <p:blipFill>
          <a:blip r:embed="rId4" cstate="print">
            <a:lum bright="10000" contrast="10000"/>
          </a:blip>
          <a:srcRect l="45119" t="67886" r="34267" b="14578"/>
          <a:stretch>
            <a:fillRect/>
          </a:stretch>
        </p:blipFill>
        <p:spPr bwMode="auto">
          <a:xfrm>
            <a:off x="6516688" y="161925"/>
            <a:ext cx="1055687" cy="636588"/>
          </a:xfrm>
          <a:prstGeom prst="rect">
            <a:avLst/>
          </a:prstGeom>
          <a:noFill/>
          <a:ln w="9525">
            <a:noFill/>
            <a:miter lim="800000"/>
            <a:headEnd/>
            <a:tailEnd/>
          </a:ln>
        </p:spPr>
      </p:pic>
    </p:spTree>
    <p:extLst>
      <p:ext uri="{BB962C8B-B14F-4D97-AF65-F5344CB8AC3E}">
        <p14:creationId xmlns="" xmlns:p14="http://schemas.microsoft.com/office/powerpoint/2010/main" val="106737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標題 1"/>
          <p:cNvSpPr>
            <a:spLocks noGrp="1"/>
          </p:cNvSpPr>
          <p:nvPr>
            <p:ph type="title"/>
          </p:nvPr>
        </p:nvSpPr>
        <p:spPr>
          <a:xfrm>
            <a:off x="2555875" y="0"/>
            <a:ext cx="4968875" cy="692150"/>
          </a:xfrm>
        </p:spPr>
        <p:txBody>
          <a:bodyPr>
            <a:normAutofit fontScale="90000"/>
          </a:bodyPr>
          <a:lstStyle/>
          <a:p>
            <a:endParaRPr smtClean="0"/>
          </a:p>
        </p:txBody>
      </p:sp>
      <p:sp>
        <p:nvSpPr>
          <p:cNvPr id="29699" name="文字版面配置區 2"/>
          <p:cNvSpPr>
            <a:spLocks noGrp="1"/>
          </p:cNvSpPr>
          <p:nvPr>
            <p:ph type="body" sz="quarter" idx="13"/>
          </p:nvPr>
        </p:nvSpPr>
        <p:spPr/>
        <p:txBody>
          <a:bodyPr/>
          <a:lstStyle/>
          <a:p>
            <a:pPr>
              <a:buFont typeface="Arial" pitchFamily="34" charset="0"/>
              <a:buChar char="•"/>
            </a:pPr>
            <a:r>
              <a:rPr lang="en-US" altLang="zh-TW"/>
              <a:t>《</a:t>
            </a:r>
            <a:r>
              <a:t>選罷法</a:t>
            </a:r>
            <a:r>
              <a:rPr lang="en-US" altLang="zh-TW"/>
              <a:t>》</a:t>
            </a:r>
            <a:r>
              <a:t>與</a:t>
            </a:r>
            <a:r>
              <a:rPr lang="en-US" altLang="zh-TW"/>
              <a:t>《</a:t>
            </a:r>
            <a:r>
              <a:t>公民投票法</a:t>
            </a:r>
            <a:r>
              <a:rPr lang="en-US" altLang="zh-TW"/>
              <a:t>》</a:t>
            </a:r>
            <a:r>
              <a:t>亦隨之修改，將監護宣告做為選舉權的要件之一。</a:t>
            </a:r>
          </a:p>
          <a:p>
            <a:pPr>
              <a:buFont typeface="Arial" pitchFamily="34" charset="0"/>
              <a:buChar char="•"/>
            </a:pPr>
            <a:r>
              <a:t>依刑法第</a:t>
            </a:r>
            <a:r>
              <a:rPr lang="en-US" altLang="zh-TW"/>
              <a:t>36</a:t>
            </a:r>
            <a:r>
              <a:t>條之規定，褫奪公權是指個人失去擔任公職候選人及公務員的資格，但仍有投票權。</a:t>
            </a:r>
          </a:p>
          <a:p>
            <a:pPr>
              <a:buFont typeface="Arial" pitchFamily="34" charset="0"/>
              <a:buChar char="•"/>
            </a:pPr>
            <a:endParaRPr/>
          </a:p>
        </p:txBody>
      </p:sp>
      <p:sp>
        <p:nvSpPr>
          <p:cNvPr id="29700" name="投影片編號版面配置區 3"/>
          <p:cNvSpPr>
            <a:spLocks noGrp="1"/>
          </p:cNvSpPr>
          <p:nvPr>
            <p:ph type="sldNum" sz="quarter" idx="16"/>
          </p:nvPr>
        </p:nvSpPr>
        <p:spPr bwMode="auto">
          <a:noFill/>
          <a:ln>
            <a:miter lim="800000"/>
            <a:headEnd/>
            <a:tailEnd/>
          </a:ln>
        </p:spPr>
        <p:txBody>
          <a:bodyPr/>
          <a:lstStyle/>
          <a:p>
            <a:fld id="{13612D3A-4D48-436B-8672-2BFB67F1FEEB}" type="slidenum">
              <a:rPr lang="zh-TW" altLang="en-US" smtClean="0"/>
              <a:pPr/>
              <a:t>60</a:t>
            </a:fld>
            <a:endParaRPr lang="zh-TW" altLang="en-US"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標題 1"/>
          <p:cNvSpPr>
            <a:spLocks noGrp="1"/>
          </p:cNvSpPr>
          <p:nvPr>
            <p:ph type="title"/>
          </p:nvPr>
        </p:nvSpPr>
        <p:spPr>
          <a:xfrm>
            <a:off x="0" y="0"/>
            <a:ext cx="8229600" cy="765175"/>
          </a:xfrm>
        </p:spPr>
        <p:txBody>
          <a:bodyPr/>
          <a:lstStyle/>
          <a:p>
            <a:pPr eaLnBrk="1" hangingPunct="1"/>
            <a:r>
              <a:rPr lang="zh-TW" altLang="en-US" smtClean="0"/>
              <a:t>一、我國選罷法的基本精神</a:t>
            </a:r>
          </a:p>
        </p:txBody>
      </p:sp>
      <p:sp>
        <p:nvSpPr>
          <p:cNvPr id="30723" name="內容版面配置區 2"/>
          <p:cNvSpPr>
            <a:spLocks noGrp="1"/>
          </p:cNvSpPr>
          <p:nvPr>
            <p:ph sz="quarter" idx="13"/>
          </p:nvPr>
        </p:nvSpPr>
        <p:spPr>
          <a:xfrm>
            <a:off x="250825" y="981075"/>
            <a:ext cx="8351838" cy="2087563"/>
          </a:xfrm>
        </p:spPr>
        <p:txBody>
          <a:bodyPr>
            <a:normAutofit fontScale="25000" lnSpcReduction="20000"/>
          </a:bodyPr>
          <a:lstStyle/>
          <a:p>
            <a:pPr>
              <a:lnSpc>
                <a:spcPct val="110000"/>
              </a:lnSpc>
              <a:buFont typeface="Arial" pitchFamily="34" charset="0"/>
              <a:buNone/>
            </a:pPr>
            <a:r>
              <a:rPr lang="zh-TW" altLang="en-US" sz="14400" dirty="0" smtClean="0"/>
              <a:t>（一）選舉人與候選人的資格</a:t>
            </a:r>
            <a:endParaRPr lang="en-US" altLang="zh-TW" sz="14400" dirty="0" smtClean="0"/>
          </a:p>
          <a:p>
            <a:pPr>
              <a:lnSpc>
                <a:spcPct val="110000"/>
              </a:lnSpc>
            </a:pPr>
            <a:r>
              <a:rPr lang="zh-TW" altLang="en-US" sz="14400" b="1" dirty="0" smtClean="0">
                <a:solidFill>
                  <a:srgbClr val="FF3C00"/>
                </a:solidFill>
              </a:rPr>
              <a:t>候選人資格</a:t>
            </a:r>
            <a:r>
              <a:rPr lang="zh-TW" altLang="en-US" sz="14400" dirty="0" smtClean="0"/>
              <a:t>：已屆法定年齡的國民，除受監護宣告或因重大犯罪經判決確定者外，原則上得登記參選。</a:t>
            </a:r>
            <a:endParaRPr lang="en-US" altLang="zh-TW" sz="14400" dirty="0" smtClean="0"/>
          </a:p>
          <a:p>
            <a:pPr>
              <a:lnSpc>
                <a:spcPct val="110000"/>
              </a:lnSpc>
            </a:pPr>
            <a:r>
              <a:rPr lang="zh-TW" altLang="en-US" sz="14400" dirty="0" smtClean="0"/>
              <a:t>公職人員選舉罷免法第</a:t>
            </a:r>
            <a:r>
              <a:rPr lang="en-US" altLang="zh-TW" sz="14400" dirty="0" smtClean="0"/>
              <a:t>26</a:t>
            </a:r>
            <a:r>
              <a:rPr lang="zh-TW" altLang="en-US" sz="14400" dirty="0" smtClean="0"/>
              <a:t>條明定，曾犯內亂外患罪、貪污罪以及觸犯刑法第</a:t>
            </a:r>
            <a:r>
              <a:rPr lang="en-US" altLang="zh-TW" sz="14400" dirty="0" smtClean="0"/>
              <a:t>142</a:t>
            </a:r>
            <a:r>
              <a:rPr lang="zh-TW" altLang="en-US" sz="14400" dirty="0" smtClean="0"/>
              <a:t>條、第</a:t>
            </a:r>
            <a:r>
              <a:rPr lang="en-US" altLang="zh-TW" sz="14400" dirty="0" smtClean="0"/>
              <a:t>144</a:t>
            </a:r>
            <a:r>
              <a:rPr lang="zh-TW" altLang="en-US" sz="14400" dirty="0" smtClean="0"/>
              <a:t>條，經判刑確定者，不得登記為候選人</a:t>
            </a:r>
          </a:p>
          <a:p>
            <a:pPr>
              <a:lnSpc>
                <a:spcPct val="110000"/>
              </a:lnSpc>
            </a:pPr>
            <a:endParaRPr lang="en-US" altLang="zh-TW" dirty="0" smtClean="0"/>
          </a:p>
          <a:p>
            <a:pPr>
              <a:lnSpc>
                <a:spcPct val="110000"/>
              </a:lnSpc>
            </a:pPr>
            <a:endParaRPr lang="zh-TW" altLang="en-US" dirty="0" smtClean="0"/>
          </a:p>
        </p:txBody>
      </p:sp>
      <p:sp>
        <p:nvSpPr>
          <p:cNvPr id="30724" name="投影片編號版面配置區 1"/>
          <p:cNvSpPr>
            <a:spLocks noGrp="1"/>
          </p:cNvSpPr>
          <p:nvPr>
            <p:ph type="sldNum" sz="quarter" idx="16"/>
          </p:nvPr>
        </p:nvSpPr>
        <p:spPr bwMode="auto">
          <a:noFill/>
          <a:ln>
            <a:miter lim="800000"/>
            <a:headEnd/>
            <a:tailEnd/>
          </a:ln>
        </p:spPr>
        <p:txBody>
          <a:bodyPr/>
          <a:lstStyle/>
          <a:p>
            <a:fld id="{4892B641-E79D-450F-8E52-A494AF1EEC9A}" type="slidenum">
              <a:rPr lang="zh-TW" altLang="en-US" smtClean="0"/>
              <a:pPr/>
              <a:t>61</a:t>
            </a:fld>
            <a:endParaRPr lang="zh-TW" alt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標題 1"/>
          <p:cNvSpPr>
            <a:spLocks noGrp="1"/>
          </p:cNvSpPr>
          <p:nvPr>
            <p:ph type="title"/>
          </p:nvPr>
        </p:nvSpPr>
        <p:spPr>
          <a:xfrm>
            <a:off x="0" y="0"/>
            <a:ext cx="8229600" cy="765175"/>
          </a:xfrm>
        </p:spPr>
        <p:txBody>
          <a:bodyPr/>
          <a:lstStyle/>
          <a:p>
            <a:endParaRPr lang="zh-TW" altLang="en-US" smtClean="0"/>
          </a:p>
        </p:txBody>
      </p:sp>
      <p:sp>
        <p:nvSpPr>
          <p:cNvPr id="31747" name="內容版面配置區 2"/>
          <p:cNvSpPr>
            <a:spLocks noGrp="1"/>
          </p:cNvSpPr>
          <p:nvPr>
            <p:ph sz="quarter" idx="13"/>
          </p:nvPr>
        </p:nvSpPr>
        <p:spPr>
          <a:xfrm>
            <a:off x="250825" y="981075"/>
            <a:ext cx="8351838" cy="4897438"/>
          </a:xfrm>
        </p:spPr>
        <p:txBody>
          <a:bodyPr/>
          <a:lstStyle/>
          <a:p>
            <a:r>
              <a:rPr lang="zh-TW" altLang="en-US" smtClean="0"/>
              <a:t>刑法</a:t>
            </a:r>
            <a:r>
              <a:rPr lang="en-US" altLang="zh-TW" smtClean="0"/>
              <a:t>142:</a:t>
            </a:r>
            <a:r>
              <a:rPr lang="zh-TW" altLang="en-US" smtClean="0"/>
              <a:t>以強暴脅迫或其他非法之方法，</a:t>
            </a:r>
            <a:r>
              <a:rPr lang="zh-TW" altLang="en-US" smtClean="0">
                <a:solidFill>
                  <a:srgbClr val="FF0000"/>
                </a:solidFill>
              </a:rPr>
              <a:t>妨害他人自由行使法定之政治上選舉</a:t>
            </a:r>
            <a:r>
              <a:rPr lang="zh-TW" altLang="en-US" smtClean="0"/>
              <a:t>或其 他投票權者，處五年以下有期徒刑。</a:t>
            </a:r>
            <a:endParaRPr lang="en-US" altLang="zh-TW" smtClean="0"/>
          </a:p>
          <a:p>
            <a:r>
              <a:rPr lang="zh-TW" altLang="en-US" smtClean="0"/>
              <a:t>刑法</a:t>
            </a:r>
            <a:r>
              <a:rPr lang="en-US" altLang="zh-TW" smtClean="0"/>
              <a:t>144:</a:t>
            </a:r>
            <a:r>
              <a:rPr lang="zh-TW" altLang="en-US" smtClean="0">
                <a:solidFill>
                  <a:srgbClr val="FF0000"/>
                </a:solidFill>
              </a:rPr>
              <a:t>對於有投票權之人，行求、期約或交付賄賂或</a:t>
            </a:r>
            <a:r>
              <a:rPr lang="zh-TW" altLang="en-US" smtClean="0"/>
              <a:t>其他不正利益，而約其不行 使投票權或為一定之行使者，處五年以下有期徒刑，得併科七千元以下罰金。</a:t>
            </a:r>
          </a:p>
        </p:txBody>
      </p:sp>
      <p:sp>
        <p:nvSpPr>
          <p:cNvPr id="31748" name="投影片編號版面配置區 3"/>
          <p:cNvSpPr>
            <a:spLocks noGrp="1"/>
          </p:cNvSpPr>
          <p:nvPr>
            <p:ph type="sldNum" sz="quarter" idx="16"/>
          </p:nvPr>
        </p:nvSpPr>
        <p:spPr bwMode="auto">
          <a:noFill/>
          <a:ln>
            <a:miter lim="800000"/>
            <a:headEnd/>
            <a:tailEnd/>
          </a:ln>
        </p:spPr>
        <p:txBody>
          <a:bodyPr/>
          <a:lstStyle/>
          <a:p>
            <a:fld id="{E1D838F5-BD49-45FC-BA6D-6C1930300999}" type="slidenum">
              <a:rPr lang="zh-TW" altLang="en-US" smtClean="0"/>
              <a:pPr/>
              <a:t>62</a:t>
            </a:fld>
            <a:endParaRPr lang="zh-TW" alt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標題 1"/>
          <p:cNvSpPr>
            <a:spLocks noGrp="1"/>
          </p:cNvSpPr>
          <p:nvPr>
            <p:ph type="title"/>
          </p:nvPr>
        </p:nvSpPr>
        <p:spPr>
          <a:xfrm>
            <a:off x="0" y="0"/>
            <a:ext cx="8229600" cy="765175"/>
          </a:xfrm>
        </p:spPr>
        <p:txBody>
          <a:bodyPr/>
          <a:lstStyle/>
          <a:p>
            <a:pPr eaLnBrk="1" hangingPunct="1"/>
            <a:r>
              <a:rPr lang="zh-TW" altLang="en-US" smtClean="0"/>
              <a:t>二、選舉制度的類型</a:t>
            </a:r>
          </a:p>
        </p:txBody>
      </p:sp>
      <p:sp>
        <p:nvSpPr>
          <p:cNvPr id="43011" name="內容版面配置區 2"/>
          <p:cNvSpPr>
            <a:spLocks noGrp="1"/>
          </p:cNvSpPr>
          <p:nvPr>
            <p:ph sz="quarter" idx="13"/>
          </p:nvPr>
        </p:nvSpPr>
        <p:spPr>
          <a:xfrm>
            <a:off x="250825" y="981075"/>
            <a:ext cx="8351838" cy="647700"/>
          </a:xfrm>
        </p:spPr>
        <p:txBody>
          <a:bodyPr/>
          <a:lstStyle/>
          <a:p>
            <a:r>
              <a:rPr lang="zh-TW" altLang="en-US" smtClean="0"/>
              <a:t>選舉制度的類型</a:t>
            </a:r>
          </a:p>
        </p:txBody>
      </p:sp>
      <p:sp>
        <p:nvSpPr>
          <p:cNvPr id="43012" name="投影片編號版面配置區 1"/>
          <p:cNvSpPr>
            <a:spLocks noGrp="1"/>
          </p:cNvSpPr>
          <p:nvPr>
            <p:ph type="sldNum" sz="quarter" idx="16"/>
          </p:nvPr>
        </p:nvSpPr>
        <p:spPr bwMode="auto">
          <a:noFill/>
          <a:ln>
            <a:miter lim="800000"/>
            <a:headEnd/>
            <a:tailEnd/>
          </a:ln>
        </p:spPr>
        <p:txBody>
          <a:bodyPr/>
          <a:lstStyle/>
          <a:p>
            <a:fld id="{8FC6E5D2-2D5C-4CC9-8729-E454BF37FB9B}" type="slidenum">
              <a:rPr lang="zh-TW" altLang="en-US" smtClean="0"/>
              <a:pPr/>
              <a:t>63</a:t>
            </a:fld>
            <a:endParaRPr lang="en-US" altLang="zh-TW" smtClean="0"/>
          </a:p>
        </p:txBody>
      </p:sp>
      <p:pic>
        <p:nvPicPr>
          <p:cNvPr id="43013" name="圖片 4"/>
          <p:cNvPicPr>
            <a:picLocks noChangeAspect="1"/>
          </p:cNvPicPr>
          <p:nvPr/>
        </p:nvPicPr>
        <p:blipFill>
          <a:blip r:embed="rId2"/>
          <a:srcRect/>
          <a:stretch>
            <a:fillRect/>
          </a:stretch>
        </p:blipFill>
        <p:spPr bwMode="auto">
          <a:xfrm>
            <a:off x="0" y="1571612"/>
            <a:ext cx="9144000" cy="4568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標題 1"/>
          <p:cNvSpPr>
            <a:spLocks noGrp="1"/>
          </p:cNvSpPr>
          <p:nvPr>
            <p:ph type="title"/>
          </p:nvPr>
        </p:nvSpPr>
        <p:spPr>
          <a:xfrm>
            <a:off x="0" y="0"/>
            <a:ext cx="8229600" cy="765175"/>
          </a:xfrm>
        </p:spPr>
        <p:txBody>
          <a:bodyPr/>
          <a:lstStyle/>
          <a:p>
            <a:pPr eaLnBrk="1" hangingPunct="1"/>
            <a:r>
              <a:rPr lang="zh-TW" altLang="en-US" smtClean="0"/>
              <a:t>一、我國選罷法的基本精神</a:t>
            </a:r>
          </a:p>
        </p:txBody>
      </p:sp>
      <p:sp>
        <p:nvSpPr>
          <p:cNvPr id="32771" name="內容版面配置區 2"/>
          <p:cNvSpPr>
            <a:spLocks noGrp="1"/>
          </p:cNvSpPr>
          <p:nvPr>
            <p:ph sz="quarter" idx="13"/>
          </p:nvPr>
        </p:nvSpPr>
        <p:spPr>
          <a:xfrm>
            <a:off x="250825" y="981075"/>
            <a:ext cx="8351838" cy="1295400"/>
          </a:xfrm>
        </p:spPr>
        <p:txBody>
          <a:bodyPr/>
          <a:lstStyle/>
          <a:p>
            <a:pPr>
              <a:lnSpc>
                <a:spcPct val="110000"/>
              </a:lnSpc>
              <a:buFont typeface="Arial" pitchFamily="34" charset="0"/>
              <a:buNone/>
            </a:pPr>
            <a:r>
              <a:rPr lang="zh-TW" altLang="en-US" smtClean="0"/>
              <a:t>（一）選舉人與候選人的資格</a:t>
            </a:r>
            <a:endParaRPr lang="en-US" altLang="zh-TW" smtClean="0"/>
          </a:p>
          <a:p>
            <a:pPr>
              <a:lnSpc>
                <a:spcPct val="110000"/>
              </a:lnSpc>
            </a:pPr>
            <a:r>
              <a:rPr lang="zh-TW" altLang="en-US" smtClean="0"/>
              <a:t>我國公職人員候選人年齡資格：</a:t>
            </a:r>
          </a:p>
          <a:p>
            <a:pPr>
              <a:lnSpc>
                <a:spcPct val="110000"/>
              </a:lnSpc>
            </a:pPr>
            <a:endParaRPr lang="en-US" altLang="zh-TW" smtClean="0"/>
          </a:p>
          <a:p>
            <a:pPr>
              <a:lnSpc>
                <a:spcPct val="110000"/>
              </a:lnSpc>
            </a:pPr>
            <a:endParaRPr lang="zh-TW" altLang="en-US" smtClean="0"/>
          </a:p>
        </p:txBody>
      </p:sp>
      <p:sp>
        <p:nvSpPr>
          <p:cNvPr id="32772" name="投影片編號版面配置區 1"/>
          <p:cNvSpPr>
            <a:spLocks noGrp="1"/>
          </p:cNvSpPr>
          <p:nvPr>
            <p:ph type="sldNum" sz="quarter" idx="16"/>
          </p:nvPr>
        </p:nvSpPr>
        <p:spPr bwMode="auto">
          <a:noFill/>
          <a:ln>
            <a:miter lim="800000"/>
            <a:headEnd/>
            <a:tailEnd/>
          </a:ln>
        </p:spPr>
        <p:txBody>
          <a:bodyPr/>
          <a:lstStyle/>
          <a:p>
            <a:fld id="{AFCAD3EB-7696-4BCB-BB35-AE01EB69C984}" type="slidenum">
              <a:rPr lang="zh-TW" altLang="en-US" smtClean="0"/>
              <a:pPr/>
              <a:t>64</a:t>
            </a:fld>
            <a:endParaRPr lang="zh-TW" altLang="en-US" smtClean="0"/>
          </a:p>
        </p:txBody>
      </p:sp>
      <p:graphicFrame>
        <p:nvGraphicFramePr>
          <p:cNvPr id="4" name="表格 3"/>
          <p:cNvGraphicFramePr>
            <a:graphicFrameLocks noGrp="1"/>
          </p:cNvGraphicFramePr>
          <p:nvPr/>
        </p:nvGraphicFramePr>
        <p:xfrm>
          <a:off x="755650" y="2276475"/>
          <a:ext cx="7704138" cy="3749675"/>
        </p:xfrm>
        <a:graphic>
          <a:graphicData uri="http://schemas.openxmlformats.org/drawingml/2006/table">
            <a:tbl>
              <a:tblPr/>
              <a:tblGrid>
                <a:gridCol w="1803173">
                  <a:extLst>
                    <a:ext uri="{9D8B030D-6E8A-4147-A177-3AD203B41FA5}"/>
                  </a:extLst>
                </a:gridCol>
                <a:gridCol w="3483533">
                  <a:extLst>
                    <a:ext uri="{9D8B030D-6E8A-4147-A177-3AD203B41FA5}"/>
                  </a:extLst>
                </a:gridCol>
                <a:gridCol w="2417432">
                  <a:extLst>
                    <a:ext uri="{9D8B030D-6E8A-4147-A177-3AD203B41FA5}"/>
                  </a:extLst>
                </a:gridCol>
              </a:tblGrid>
              <a:tr h="54873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3000" b="1" i="0" u="none" strike="noStrike" cap="none" normalizeH="0" baseline="0" dirty="0" smtClean="0">
                        <a:ln>
                          <a:noFill/>
                        </a:ln>
                        <a:solidFill>
                          <a:srgbClr val="FFFFFF"/>
                        </a:solidFill>
                        <a:effectLst/>
                        <a:latin typeface="標楷體" pitchFamily="65" charset="-120"/>
                        <a:ea typeface="標楷體" pitchFamily="65" charset="-120"/>
                      </a:endParaRPr>
                    </a:p>
                  </a:txBody>
                  <a:tcPr marL="91431" marR="9143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3000" b="1" i="0" u="none" strike="noStrike" cap="none" normalizeH="0" baseline="0" smtClean="0">
                        <a:ln>
                          <a:noFill/>
                        </a:ln>
                        <a:solidFill>
                          <a:srgbClr val="FFFFFF"/>
                        </a:solidFill>
                        <a:effectLst/>
                        <a:latin typeface="標楷體" pitchFamily="65" charset="-120"/>
                        <a:ea typeface="標楷體" pitchFamily="65" charset="-120"/>
                      </a:endParaRPr>
                    </a:p>
                  </a:txBody>
                  <a:tcPr marL="91431" marR="9143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000" b="1" i="0" u="none" strike="noStrike" cap="none" normalizeH="0" baseline="0" smtClean="0">
                          <a:ln>
                            <a:noFill/>
                          </a:ln>
                          <a:solidFill>
                            <a:srgbClr val="FFFFFF"/>
                          </a:solidFill>
                          <a:effectLst/>
                          <a:latin typeface="標楷體" pitchFamily="65" charset="-120"/>
                          <a:ea typeface="標楷體" pitchFamily="65" charset="-120"/>
                        </a:rPr>
                        <a:t>年齡資格</a:t>
                      </a:r>
                    </a:p>
                  </a:txBody>
                  <a:tcPr marL="91431" marR="91431"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548733">
                <a:tc row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000" b="0" i="0" u="none" strike="noStrike" cap="none" normalizeH="0" baseline="0" dirty="0" smtClean="0">
                          <a:ln>
                            <a:noFill/>
                          </a:ln>
                          <a:solidFill>
                            <a:srgbClr val="000000"/>
                          </a:solidFill>
                          <a:effectLst/>
                          <a:latin typeface="標楷體" pitchFamily="65" charset="-120"/>
                          <a:ea typeface="標楷體" pitchFamily="65" charset="-120"/>
                        </a:rPr>
                        <a:t>總統與地方首長</a:t>
                      </a:r>
                    </a:p>
                  </a:txBody>
                  <a:tcPr marL="91431" marR="9143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000" b="0" i="0" u="none" strike="noStrike" cap="none" normalizeH="0" baseline="0" dirty="0" smtClean="0">
                          <a:ln>
                            <a:noFill/>
                          </a:ln>
                          <a:solidFill>
                            <a:srgbClr val="000000"/>
                          </a:solidFill>
                          <a:effectLst/>
                          <a:latin typeface="標楷體" pitchFamily="65" charset="-120"/>
                          <a:ea typeface="標楷體" pitchFamily="65" charset="-120"/>
                        </a:rPr>
                        <a:t>正副總統</a:t>
                      </a:r>
                    </a:p>
                  </a:txBody>
                  <a:tcPr marL="91431" marR="9143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000" b="0" i="0" u="none" strike="noStrike" cap="none" normalizeH="0" baseline="0" smtClean="0">
                          <a:ln>
                            <a:noFill/>
                          </a:ln>
                          <a:solidFill>
                            <a:srgbClr val="000000"/>
                          </a:solidFill>
                          <a:effectLst/>
                          <a:latin typeface="標楷體" pitchFamily="65" charset="-120"/>
                          <a:ea typeface="標楷體" pitchFamily="65" charset="-120"/>
                        </a:rPr>
                        <a:t>40</a:t>
                      </a:r>
                      <a:r>
                        <a:rPr kumimoji="0" lang="zh-TW" altLang="en-US" sz="3000" b="0" i="0" u="none" strike="noStrike" cap="none" normalizeH="0" baseline="0" smtClean="0">
                          <a:ln>
                            <a:noFill/>
                          </a:ln>
                          <a:solidFill>
                            <a:srgbClr val="000000"/>
                          </a:solidFill>
                          <a:effectLst/>
                          <a:latin typeface="標楷體" pitchFamily="65" charset="-120"/>
                          <a:ea typeface="標楷體" pitchFamily="65" charset="-120"/>
                        </a:rPr>
                        <a:t>歲以上者</a:t>
                      </a:r>
                    </a:p>
                  </a:txBody>
                  <a:tcPr marL="91431" marR="91431"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006010">
                <a:tc vMerge="1">
                  <a:txBody>
                    <a:bodyPr/>
                    <a:lstStyle/>
                    <a:p>
                      <a:endParaRPr lang="zh-TW" alt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000" b="0" i="0" u="none" strike="noStrike" cap="none" normalizeH="0" baseline="0" smtClean="0">
                          <a:ln>
                            <a:noFill/>
                          </a:ln>
                          <a:solidFill>
                            <a:srgbClr val="000000"/>
                          </a:solidFill>
                          <a:effectLst/>
                          <a:latin typeface="標楷體" pitchFamily="65" charset="-120"/>
                          <a:ea typeface="標楷體" pitchFamily="65" charset="-120"/>
                        </a:rPr>
                        <a:t>縣（市）長與直轄市長</a:t>
                      </a:r>
                    </a:p>
                  </a:txBody>
                  <a:tcPr marL="91431" marR="9143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000" b="0" i="0" u="none" strike="noStrike" cap="none" normalizeH="0" baseline="0" smtClean="0">
                          <a:ln>
                            <a:noFill/>
                          </a:ln>
                          <a:solidFill>
                            <a:srgbClr val="000000"/>
                          </a:solidFill>
                          <a:effectLst/>
                          <a:latin typeface="標楷體" pitchFamily="65" charset="-120"/>
                          <a:ea typeface="標楷體" pitchFamily="65" charset="-120"/>
                        </a:rPr>
                        <a:t>30</a:t>
                      </a:r>
                      <a:r>
                        <a:rPr kumimoji="0" lang="zh-TW" altLang="en-US" sz="3000" b="0" i="0" u="none" strike="noStrike" cap="none" normalizeH="0" baseline="0" smtClean="0">
                          <a:ln>
                            <a:noFill/>
                          </a:ln>
                          <a:solidFill>
                            <a:srgbClr val="000000"/>
                          </a:solidFill>
                          <a:effectLst/>
                          <a:latin typeface="標楷體" pitchFamily="65" charset="-120"/>
                          <a:ea typeface="標楷體" pitchFamily="65" charset="-120"/>
                        </a:rPr>
                        <a:t>歲以上者</a:t>
                      </a:r>
                    </a:p>
                  </a:txBody>
                  <a:tcPr marL="91431" marR="91431"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548733">
                <a:tc vMerge="1">
                  <a:txBody>
                    <a:bodyPr/>
                    <a:lstStyle/>
                    <a:p>
                      <a:endParaRPr lang="zh-TW" alt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000" b="0" i="0" u="none" strike="noStrike" cap="none" normalizeH="0" baseline="0" smtClean="0">
                          <a:ln>
                            <a:noFill/>
                          </a:ln>
                          <a:solidFill>
                            <a:srgbClr val="000000"/>
                          </a:solidFill>
                          <a:effectLst/>
                          <a:latin typeface="標楷體" pitchFamily="65" charset="-120"/>
                          <a:ea typeface="標楷體" pitchFamily="65" charset="-120"/>
                        </a:rPr>
                        <a:t>鄉（鎮、市）長</a:t>
                      </a:r>
                    </a:p>
                  </a:txBody>
                  <a:tcPr marL="91431" marR="9143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000" b="0" i="0" u="none" strike="noStrike" cap="none" normalizeH="0" baseline="0" smtClean="0">
                          <a:ln>
                            <a:noFill/>
                          </a:ln>
                          <a:solidFill>
                            <a:srgbClr val="000000"/>
                          </a:solidFill>
                          <a:effectLst/>
                          <a:latin typeface="標楷體" pitchFamily="65" charset="-120"/>
                          <a:ea typeface="標楷體" pitchFamily="65" charset="-120"/>
                        </a:rPr>
                        <a:t>26</a:t>
                      </a:r>
                      <a:r>
                        <a:rPr kumimoji="0" lang="zh-TW" altLang="en-US" sz="3000" b="0" i="0" u="none" strike="noStrike" cap="none" normalizeH="0" baseline="0" smtClean="0">
                          <a:ln>
                            <a:noFill/>
                          </a:ln>
                          <a:solidFill>
                            <a:srgbClr val="000000"/>
                          </a:solidFill>
                          <a:effectLst/>
                          <a:latin typeface="標楷體" pitchFamily="65" charset="-120"/>
                          <a:ea typeface="標楷體" pitchFamily="65" charset="-120"/>
                        </a:rPr>
                        <a:t>歲以上者</a:t>
                      </a:r>
                    </a:p>
                  </a:txBody>
                  <a:tcPr marL="91431" marR="91431"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548733">
                <a:tc vMerge="1">
                  <a:txBody>
                    <a:bodyPr/>
                    <a:lstStyle/>
                    <a:p>
                      <a:endParaRPr lang="zh-TW" alt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000" b="0" i="0" u="none" strike="noStrike" cap="none" normalizeH="0" baseline="0" smtClean="0">
                          <a:ln>
                            <a:noFill/>
                          </a:ln>
                          <a:solidFill>
                            <a:srgbClr val="000000"/>
                          </a:solidFill>
                          <a:effectLst/>
                          <a:latin typeface="標楷體" pitchFamily="65" charset="-120"/>
                          <a:ea typeface="標楷體" pitchFamily="65" charset="-120"/>
                        </a:rPr>
                        <a:t>村里長</a:t>
                      </a:r>
                    </a:p>
                  </a:txBody>
                  <a:tcPr marL="91431" marR="9143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000" b="0" i="0" u="none" strike="noStrike" cap="none" normalizeH="0" baseline="0" smtClean="0">
                          <a:ln>
                            <a:noFill/>
                          </a:ln>
                          <a:solidFill>
                            <a:srgbClr val="000000"/>
                          </a:solidFill>
                          <a:effectLst/>
                          <a:latin typeface="標楷體" pitchFamily="65" charset="-120"/>
                          <a:ea typeface="標楷體" pitchFamily="65" charset="-120"/>
                        </a:rPr>
                        <a:t>23</a:t>
                      </a:r>
                      <a:r>
                        <a:rPr kumimoji="0" lang="zh-TW" altLang="en-US" sz="3000" b="0" i="0" u="none" strike="noStrike" cap="none" normalizeH="0" baseline="0" smtClean="0">
                          <a:ln>
                            <a:noFill/>
                          </a:ln>
                          <a:solidFill>
                            <a:srgbClr val="000000"/>
                          </a:solidFill>
                          <a:effectLst/>
                          <a:latin typeface="標楷體" pitchFamily="65" charset="-120"/>
                          <a:ea typeface="標楷體" pitchFamily="65" charset="-120"/>
                        </a:rPr>
                        <a:t>歲以上者</a:t>
                      </a:r>
                    </a:p>
                  </a:txBody>
                  <a:tcPr marL="91431" marR="91431"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548733">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000" b="0" i="0" u="none" strike="noStrike" cap="none" normalizeH="0" baseline="0" dirty="0" smtClean="0">
                          <a:ln>
                            <a:noFill/>
                          </a:ln>
                          <a:solidFill>
                            <a:srgbClr val="000000"/>
                          </a:solidFill>
                          <a:effectLst/>
                          <a:latin typeface="標楷體" pitchFamily="65" charset="-120"/>
                          <a:ea typeface="標楷體" pitchFamily="65" charset="-120"/>
                        </a:rPr>
                        <a:t>各級民意代表</a:t>
                      </a:r>
                    </a:p>
                  </a:txBody>
                  <a:tcPr marL="91431" marR="9143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zh-TW" alt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000" b="0" i="0" u="none" strike="noStrike" cap="none" normalizeH="0" baseline="0" dirty="0" smtClean="0">
                          <a:ln>
                            <a:noFill/>
                          </a:ln>
                          <a:solidFill>
                            <a:srgbClr val="000000"/>
                          </a:solidFill>
                          <a:effectLst/>
                          <a:latin typeface="標楷體" pitchFamily="65" charset="-120"/>
                          <a:ea typeface="標楷體" pitchFamily="65" charset="-120"/>
                        </a:rPr>
                        <a:t>23</a:t>
                      </a:r>
                      <a:r>
                        <a:rPr kumimoji="0" lang="zh-TW" altLang="en-US" sz="3000" b="0" i="0" u="none" strike="noStrike" cap="none" normalizeH="0" baseline="0" dirty="0" smtClean="0">
                          <a:ln>
                            <a:noFill/>
                          </a:ln>
                          <a:solidFill>
                            <a:srgbClr val="000000"/>
                          </a:solidFill>
                          <a:effectLst/>
                          <a:latin typeface="標楷體" pitchFamily="65" charset="-120"/>
                          <a:ea typeface="標楷體" pitchFamily="65" charset="-120"/>
                        </a:rPr>
                        <a:t>歲以上者</a:t>
                      </a:r>
                    </a:p>
                  </a:txBody>
                  <a:tcPr marL="91431" marR="91431"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zh-TW" altLang="en-US" dirty="0" smtClean="0"/>
              <a:t>一、透過地方層級選舉參與政治</a:t>
            </a:r>
            <a:endParaRPr lang="en-US" altLang="zh-TW" dirty="0" smtClean="0"/>
          </a:p>
          <a:p>
            <a:r>
              <a:rPr lang="zh-TW" altLang="en-US" dirty="0" smtClean="0"/>
              <a:t>二、透過中央層級選舉參與政治</a:t>
            </a:r>
            <a:endParaRPr lang="en-US" altLang="zh-TW" dirty="0" smtClean="0"/>
          </a:p>
          <a:p>
            <a:r>
              <a:rPr lang="zh-TW" altLang="en-US" dirty="0" smtClean="0"/>
              <a:t>三、透過行使罷免權參與政治</a:t>
            </a:r>
          </a:p>
          <a:p>
            <a:endParaRPr lang="zh-TW"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一、透過地方層級選舉參與政治</a:t>
            </a:r>
            <a:endParaRPr lang="en-US" altLang="zh-TW" dirty="0" smtClean="0"/>
          </a:p>
          <a:p>
            <a:endParaRPr lang="zh-TW"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864096"/>
          </a:xfrm>
        </p:spPr>
        <p:txBody>
          <a:bodyPr>
            <a:normAutofit/>
          </a:bodyPr>
          <a:lstStyle/>
          <a:p>
            <a:pPr marL="742950" indent="-742950" algn="l">
              <a:buFont typeface="Arial" pitchFamily="34" charset="0"/>
              <a:buChar char="•"/>
            </a:pPr>
            <a:r>
              <a:rPr lang="zh-TW" altLang="en-US" sz="3600" b="1" dirty="0" smtClean="0">
                <a:latin typeface="微軟正黑體" pitchFamily="34" charset="-120"/>
                <a:ea typeface="微軟正黑體" pitchFamily="34" charset="-120"/>
              </a:rPr>
              <a:t>地方及中央層級選舉</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3453327290"/>
              </p:ext>
            </p:extLst>
          </p:nvPr>
        </p:nvGraphicFramePr>
        <p:xfrm>
          <a:off x="395536" y="1080865"/>
          <a:ext cx="8496944" cy="5084439"/>
        </p:xfrm>
        <a:graphic>
          <a:graphicData uri="http://schemas.openxmlformats.org/drawingml/2006/table">
            <a:tbl>
              <a:tblPr firstRow="1" bandRow="1">
                <a:tableStyleId>{BDBED569-4797-4DF1-A0F4-6AAB3CD982D8}</a:tableStyleId>
              </a:tblPr>
              <a:tblGrid>
                <a:gridCol w="4968552"/>
                <a:gridCol w="3528392"/>
              </a:tblGrid>
              <a:tr h="557648">
                <a:tc>
                  <a:txBody>
                    <a:bodyPr/>
                    <a:lstStyle/>
                    <a:p>
                      <a:pPr algn="ctr"/>
                      <a:r>
                        <a:rPr lang="zh-TW" altLang="en-US" sz="3000" dirty="0" smtClean="0">
                          <a:solidFill>
                            <a:srgbClr val="FF0000"/>
                          </a:solidFill>
                          <a:latin typeface="微軟正黑體" pitchFamily="34" charset="-120"/>
                          <a:ea typeface="微軟正黑體" pitchFamily="34" charset="-120"/>
                        </a:rPr>
                        <a:t>地方</a:t>
                      </a:r>
                      <a:r>
                        <a:rPr lang="zh-TW" altLang="en-US" sz="3000" dirty="0" smtClean="0">
                          <a:solidFill>
                            <a:srgbClr val="002060"/>
                          </a:solidFill>
                          <a:latin typeface="微軟正黑體" pitchFamily="34" charset="-120"/>
                          <a:ea typeface="微軟正黑體" pitchFamily="34" charset="-120"/>
                        </a:rPr>
                        <a:t>層級選舉</a:t>
                      </a:r>
                      <a:endParaRPr lang="zh-TW" altLang="en-US" sz="3000" dirty="0">
                        <a:solidFill>
                          <a:srgbClr val="002060"/>
                        </a:solidFill>
                        <a:latin typeface="微軟正黑體" pitchFamily="34" charset="-120"/>
                        <a:ea typeface="微軟正黑體" pitchFamily="34" charset="-120"/>
                      </a:endParaRPr>
                    </a:p>
                  </a:txBody>
                  <a:tcPr/>
                </a:tc>
                <a:tc>
                  <a:txBody>
                    <a:bodyPr/>
                    <a:lstStyle/>
                    <a:p>
                      <a:pPr algn="ctr"/>
                      <a:r>
                        <a:rPr lang="zh-TW" altLang="en-US" sz="3000" dirty="0" smtClean="0">
                          <a:solidFill>
                            <a:srgbClr val="FF0000"/>
                          </a:solidFill>
                          <a:latin typeface="微軟正黑體" pitchFamily="34" charset="-120"/>
                          <a:ea typeface="微軟正黑體" pitchFamily="34" charset="-120"/>
                        </a:rPr>
                        <a:t>中央</a:t>
                      </a:r>
                      <a:r>
                        <a:rPr lang="zh-TW" altLang="en-US" sz="3000" dirty="0" smtClean="0">
                          <a:solidFill>
                            <a:srgbClr val="002060"/>
                          </a:solidFill>
                          <a:latin typeface="微軟正黑體" pitchFamily="34" charset="-120"/>
                          <a:ea typeface="微軟正黑體" pitchFamily="34" charset="-120"/>
                        </a:rPr>
                        <a:t>層級選舉</a:t>
                      </a:r>
                      <a:endParaRPr lang="zh-TW" altLang="en-US" sz="3000" dirty="0">
                        <a:solidFill>
                          <a:srgbClr val="002060"/>
                        </a:solidFill>
                        <a:latin typeface="微軟正黑體" pitchFamily="34" charset="-120"/>
                        <a:ea typeface="微軟正黑體" pitchFamily="34" charset="-120"/>
                      </a:endParaRPr>
                    </a:p>
                  </a:txBody>
                  <a:tcPr/>
                </a:tc>
              </a:tr>
              <a:tr h="557648">
                <a:tc>
                  <a:txBody>
                    <a:bodyPr/>
                    <a:lstStyle/>
                    <a:p>
                      <a:pPr algn="ctr"/>
                      <a:r>
                        <a:rPr lang="zh-TW" altLang="en-US" sz="3000" dirty="0" smtClean="0">
                          <a:latin typeface="微軟正黑體" pitchFamily="34" charset="-120"/>
                          <a:ea typeface="微軟正黑體" pitchFamily="34" charset="-120"/>
                        </a:rPr>
                        <a:t>地方行政首長選舉</a:t>
                      </a:r>
                      <a:endParaRPr lang="zh-TW" altLang="en-US" sz="3000" dirty="0">
                        <a:latin typeface="微軟正黑體" pitchFamily="34" charset="-120"/>
                        <a:ea typeface="微軟正黑體" pitchFamily="34" charset="-120"/>
                      </a:endParaRPr>
                    </a:p>
                  </a:txBody>
                  <a:tcPr/>
                </a:tc>
                <a:tc>
                  <a:txBody>
                    <a:bodyPr/>
                    <a:lstStyle/>
                    <a:p>
                      <a:pPr algn="ctr"/>
                      <a:r>
                        <a:rPr lang="zh-TW" altLang="en-US" sz="3000" dirty="0" smtClean="0">
                          <a:latin typeface="微軟正黑體" pitchFamily="34" charset="-120"/>
                          <a:ea typeface="微軟正黑體" pitchFamily="34" charset="-120"/>
                        </a:rPr>
                        <a:t>總統、副總統</a:t>
                      </a:r>
                      <a:endParaRPr lang="zh-TW" altLang="en-US" sz="3000" dirty="0">
                        <a:latin typeface="微軟正黑體" pitchFamily="34" charset="-120"/>
                        <a:ea typeface="微軟正黑體" pitchFamily="34" charset="-120"/>
                      </a:endParaRPr>
                    </a:p>
                  </a:txBody>
                  <a:tcPr/>
                </a:tc>
              </a:tr>
              <a:tr h="1476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直轄市市長、縣（市）長、鄉鎮（市）長，以及直轄市原住民區區長</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任期為四年，連選得連任一次</a:t>
                      </a:r>
                    </a:p>
                  </a:txBody>
                  <a:tcPr/>
                </a:tc>
              </a:tr>
              <a:tr h="5576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地方民意代表選舉</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立法委員</a:t>
                      </a:r>
                    </a:p>
                  </a:txBody>
                  <a:tcPr/>
                </a:tc>
              </a:tr>
              <a:tr h="1935367">
                <a:tc>
                  <a:txBody>
                    <a:bodyPr/>
                    <a:lstStyle/>
                    <a:p>
                      <a:r>
                        <a:rPr lang="zh-TW" altLang="en-US" sz="3000" dirty="0" smtClean="0">
                          <a:latin typeface="微軟正黑體" pitchFamily="34" charset="-120"/>
                          <a:ea typeface="微軟正黑體" pitchFamily="34" charset="-120"/>
                        </a:rPr>
                        <a:t>地方民意代表包括直轄市議員、縣（市）議員、 鄉（鎮、市）民代表，以及直轄市山地原住民區區民代表</a:t>
                      </a:r>
                      <a:endParaRPr lang="zh-TW" altLang="en-US" sz="3000" dirty="0">
                        <a:latin typeface="微軟正黑體" pitchFamily="34" charset="-120"/>
                        <a:ea typeface="微軟正黑體" pitchFamily="34" charset="-120"/>
                      </a:endParaRPr>
                    </a:p>
                  </a:txBody>
                  <a:tcPr/>
                </a:tc>
                <a:tc>
                  <a:txBody>
                    <a:bodyPr/>
                    <a:lstStyle/>
                    <a:p>
                      <a:r>
                        <a:rPr lang="en-US" altLang="zh-TW" sz="3000" dirty="0" smtClean="0">
                          <a:latin typeface="微軟正黑體" pitchFamily="34" charset="-120"/>
                          <a:ea typeface="微軟正黑體" pitchFamily="34" charset="-120"/>
                        </a:rPr>
                        <a:t>113 </a:t>
                      </a:r>
                      <a:r>
                        <a:rPr lang="zh-TW" altLang="en-US" sz="3000" dirty="0" smtClean="0">
                          <a:latin typeface="微軟正黑體" pitchFamily="34" charset="-120"/>
                          <a:ea typeface="微軟正黑體" pitchFamily="34" charset="-120"/>
                        </a:rPr>
                        <a:t>席</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區域、不分區、原住民</a:t>
                      </a:r>
                      <a:r>
                        <a:rPr lang="en-US" altLang="zh-TW" sz="3000" dirty="0" smtClean="0">
                          <a:latin typeface="微軟正黑體" pitchFamily="34" charset="-120"/>
                          <a:ea typeface="微軟正黑體" pitchFamily="34" charset="-120"/>
                        </a:rPr>
                        <a:t>)</a:t>
                      </a:r>
                      <a:endParaRPr lang="zh-TW" altLang="en-US" sz="30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255731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標題 1"/>
          <p:cNvSpPr>
            <a:spLocks noGrp="1"/>
          </p:cNvSpPr>
          <p:nvPr>
            <p:ph type="title"/>
          </p:nvPr>
        </p:nvSpPr>
        <p:spPr>
          <a:xfrm>
            <a:off x="0" y="0"/>
            <a:ext cx="8229600" cy="765175"/>
          </a:xfrm>
        </p:spPr>
        <p:txBody>
          <a:bodyPr/>
          <a:lstStyle/>
          <a:p>
            <a:pPr eaLnBrk="1" hangingPunct="1"/>
            <a:r>
              <a:rPr lang="zh-TW" altLang="en-US" dirty="0" smtClean="0">
                <a:solidFill>
                  <a:srgbClr val="FF0000"/>
                </a:solidFill>
              </a:rPr>
              <a:t>二、選舉制度的類型</a:t>
            </a:r>
          </a:p>
        </p:txBody>
      </p:sp>
      <p:sp>
        <p:nvSpPr>
          <p:cNvPr id="23555" name="內容版面配置區 2"/>
          <p:cNvSpPr>
            <a:spLocks noGrp="1"/>
          </p:cNvSpPr>
          <p:nvPr>
            <p:ph sz="quarter" idx="13"/>
          </p:nvPr>
        </p:nvSpPr>
        <p:spPr>
          <a:xfrm>
            <a:off x="250825" y="981075"/>
            <a:ext cx="8353425" cy="4897438"/>
          </a:xfrm>
        </p:spPr>
        <p:txBody>
          <a:bodyPr>
            <a:noAutofit/>
          </a:bodyPr>
          <a:lstStyle/>
          <a:p>
            <a:pPr marL="361950" indent="-361950">
              <a:lnSpc>
                <a:spcPts val="4000"/>
              </a:lnSpc>
              <a:buFont typeface="+mj-lt"/>
              <a:buAutoNum type="arabicPeriod"/>
              <a:defRPr/>
            </a:pPr>
            <a:r>
              <a:rPr lang="zh-TW" altLang="en-US" sz="2800" dirty="0" smtClean="0">
                <a:latin typeface="微軟正黑體" pitchFamily="34" charset="-120"/>
                <a:ea typeface="微軟正黑體" pitchFamily="34" charset="-120"/>
              </a:rPr>
              <a:t>相對多數決制：</a:t>
            </a:r>
            <a:endParaRPr lang="en-US" altLang="zh-TW" sz="2800" dirty="0" smtClean="0">
              <a:latin typeface="微軟正黑體" pitchFamily="34" charset="-120"/>
              <a:ea typeface="微軟正黑體" pitchFamily="34" charset="-120"/>
            </a:endParaRPr>
          </a:p>
          <a:p>
            <a:pPr>
              <a:lnSpc>
                <a:spcPts val="4000"/>
              </a:lnSpc>
              <a:buFont typeface="Arial" charset="0"/>
              <a:buChar char="•"/>
              <a:defRPr/>
            </a:pPr>
            <a:r>
              <a:rPr lang="zh-TW" altLang="en-US" sz="2800" dirty="0" smtClean="0">
                <a:latin typeface="微軟正黑體" pitchFamily="34" charset="-120"/>
                <a:ea typeface="微軟正黑體" pitchFamily="34" charset="-120"/>
              </a:rPr>
              <a:t>意義：指不論得票數多寡，得票數多的候選人即可當選。根據每個選區的應選名額，可分為</a:t>
            </a:r>
            <a:r>
              <a:rPr lang="zh-TW" altLang="en-US" sz="2800" b="1" dirty="0" smtClean="0">
                <a:solidFill>
                  <a:srgbClr val="FF3C00"/>
                </a:solidFill>
                <a:latin typeface="微軟正黑體" pitchFamily="34" charset="-120"/>
                <a:ea typeface="微軟正黑體" pitchFamily="34" charset="-120"/>
              </a:rPr>
              <a:t>單一選區</a:t>
            </a:r>
            <a:r>
              <a:rPr lang="zh-TW" altLang="en-US" sz="2800" dirty="0" smtClean="0">
                <a:latin typeface="微軟正黑體" pitchFamily="34" charset="-120"/>
                <a:ea typeface="微軟正黑體" pitchFamily="34" charset="-120"/>
              </a:rPr>
              <a:t>與</a:t>
            </a:r>
            <a:r>
              <a:rPr lang="zh-TW" altLang="en-US" sz="2800" b="1" dirty="0" smtClean="0">
                <a:solidFill>
                  <a:srgbClr val="FF3C00"/>
                </a:solidFill>
                <a:latin typeface="微軟正黑體" pitchFamily="34" charset="-120"/>
                <a:ea typeface="微軟正黑體" pitchFamily="34" charset="-120"/>
              </a:rPr>
              <a:t>複數選區</a:t>
            </a:r>
            <a:r>
              <a:rPr lang="zh-TW" altLang="en-US" sz="2800" dirty="0" smtClean="0">
                <a:latin typeface="微軟正黑體" pitchFamily="34" charset="-120"/>
                <a:ea typeface="微軟正黑體" pitchFamily="34" charset="-120"/>
              </a:rPr>
              <a:t>兩種。 </a:t>
            </a:r>
            <a:endParaRPr lang="en-US" altLang="zh-TW" sz="2800" dirty="0" smtClean="0">
              <a:latin typeface="微軟正黑體" pitchFamily="34" charset="-120"/>
              <a:ea typeface="微軟正黑體" pitchFamily="34" charset="-120"/>
            </a:endParaRPr>
          </a:p>
          <a:p>
            <a:pPr lvl="1" eaLnBrk="1" hangingPunct="1">
              <a:lnSpc>
                <a:spcPts val="4000"/>
              </a:lnSpc>
              <a:buFont typeface="Arial" charset="0"/>
              <a:buChar char="–"/>
              <a:defRPr/>
            </a:pPr>
            <a:r>
              <a:rPr lang="zh-TW" altLang="en-US" sz="2800" dirty="0" smtClean="0">
                <a:latin typeface="微軟正黑體" pitchFamily="34" charset="-120"/>
                <a:ea typeface="微軟正黑體" pitchFamily="34" charset="-120"/>
              </a:rPr>
              <a:t>單一選區：又稱為「小選區」，是指選區的應選名額為一名。</a:t>
            </a:r>
            <a:endParaRPr lang="en-US" altLang="zh-TW" sz="2800" dirty="0" smtClean="0">
              <a:latin typeface="微軟正黑體" pitchFamily="34" charset="-120"/>
              <a:ea typeface="微軟正黑體" pitchFamily="34" charset="-120"/>
            </a:endParaRPr>
          </a:p>
          <a:p>
            <a:pPr lvl="1" eaLnBrk="1" hangingPunct="1">
              <a:lnSpc>
                <a:spcPts val="4000"/>
              </a:lnSpc>
              <a:buFont typeface="Arial" charset="0"/>
              <a:buChar char="–"/>
              <a:defRPr/>
            </a:pPr>
            <a:r>
              <a:rPr lang="zh-TW" altLang="en-US" sz="2800" dirty="0" smtClean="0">
                <a:latin typeface="微軟正黑體" pitchFamily="34" charset="-120"/>
                <a:ea typeface="微軟正黑體" pitchFamily="34" charset="-120"/>
              </a:rPr>
              <a:t>複數選區：又稱為「複數名額選區」，可分為「中選區」（應選名額</a:t>
            </a:r>
            <a:r>
              <a:rPr lang="en-US" altLang="zh-TW" sz="2800" dirty="0" smtClean="0">
                <a:latin typeface="微軟正黑體" pitchFamily="34" charset="-120"/>
                <a:ea typeface="微軟正黑體" pitchFamily="34" charset="-120"/>
              </a:rPr>
              <a:t>2∼5</a:t>
            </a:r>
            <a:r>
              <a:rPr lang="zh-TW" altLang="en-US" sz="2800" dirty="0" smtClean="0">
                <a:latin typeface="微軟正黑體" pitchFamily="34" charset="-120"/>
                <a:ea typeface="微軟正黑體" pitchFamily="34" charset="-120"/>
              </a:rPr>
              <a:t>名）和「大選區」（應選名額 </a:t>
            </a:r>
            <a:r>
              <a:rPr lang="en-US" altLang="zh-TW" sz="2800" dirty="0" smtClean="0">
                <a:latin typeface="微軟正黑體" pitchFamily="34" charset="-120"/>
                <a:ea typeface="微軟正黑體" pitchFamily="34" charset="-120"/>
              </a:rPr>
              <a:t>6 </a:t>
            </a:r>
            <a:r>
              <a:rPr lang="zh-TW" altLang="en-US" sz="2800" dirty="0" smtClean="0">
                <a:latin typeface="微軟正黑體" pitchFamily="34" charset="-120"/>
                <a:ea typeface="微軟正黑體" pitchFamily="34" charset="-120"/>
              </a:rPr>
              <a:t>名以上）兩種</a:t>
            </a:r>
            <a:endParaRPr lang="en-US" altLang="zh-TW" sz="2800" dirty="0" smtClean="0">
              <a:latin typeface="微軟正黑體" pitchFamily="34" charset="-120"/>
              <a:ea typeface="微軟正黑體" pitchFamily="34" charset="-120"/>
            </a:endParaRPr>
          </a:p>
        </p:txBody>
      </p:sp>
      <p:sp>
        <p:nvSpPr>
          <p:cNvPr id="45060" name="投影片編號版面配置區 1"/>
          <p:cNvSpPr>
            <a:spLocks noGrp="1"/>
          </p:cNvSpPr>
          <p:nvPr>
            <p:ph type="sldNum" sz="quarter" idx="16"/>
          </p:nvPr>
        </p:nvSpPr>
        <p:spPr bwMode="auto">
          <a:noFill/>
          <a:ln>
            <a:miter lim="800000"/>
            <a:headEnd/>
            <a:tailEnd/>
          </a:ln>
        </p:spPr>
        <p:txBody>
          <a:bodyPr/>
          <a:lstStyle/>
          <a:p>
            <a:fld id="{BA0487A9-1E28-4F31-9AD2-FDC49045010F}" type="slidenum">
              <a:rPr lang="zh-TW" altLang="en-US" smtClean="0"/>
              <a:pPr/>
              <a:t>68</a:t>
            </a:fld>
            <a:endParaRPr lang="en-US" altLang="zh-TW"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514350" indent="-514350" algn="l">
              <a:buFont typeface="+mj-lt"/>
              <a:buAutoNum type="arabicParenR"/>
            </a:pPr>
            <a:r>
              <a:rPr lang="zh-TW" altLang="en-US" sz="3200" b="1" dirty="0" smtClean="0">
                <a:latin typeface="微軟正黑體" pitchFamily="34" charset="-120"/>
                <a:ea typeface="微軟正黑體" pitchFamily="34" charset="-120"/>
              </a:rPr>
              <a:t>地方層級：</a:t>
            </a:r>
            <a:r>
              <a:rPr lang="zh-TW" altLang="en-US" sz="3200" b="1" dirty="0" smtClean="0">
                <a:solidFill>
                  <a:srgbClr val="FF0000"/>
                </a:solidFill>
                <a:latin typeface="微軟正黑體" pitchFamily="34" charset="-120"/>
                <a:ea typeface="微軟正黑體" pitchFamily="34" charset="-120"/>
              </a:rPr>
              <a:t>行政</a:t>
            </a:r>
            <a:r>
              <a:rPr lang="zh-TW" altLang="en-US" sz="3200" b="1" dirty="0" smtClean="0">
                <a:latin typeface="微軟正黑體" pitchFamily="34" charset="-120"/>
                <a:ea typeface="微軟正黑體" pitchFamily="34" charset="-120"/>
              </a:rPr>
              <a:t>首長選舉</a:t>
            </a:r>
            <a:endParaRPr lang="zh-TW" altLang="en-US" sz="32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726279842"/>
              </p:ext>
            </p:extLst>
          </p:nvPr>
        </p:nvGraphicFramePr>
        <p:xfrm>
          <a:off x="683568" y="1397000"/>
          <a:ext cx="8064896" cy="4389120"/>
        </p:xfrm>
        <a:graphic>
          <a:graphicData uri="http://schemas.openxmlformats.org/drawingml/2006/table">
            <a:tbl>
              <a:tblPr firstRow="1" bandRow="1">
                <a:tableStyleId>{00A15C55-8517-42AA-B614-E9B94910E393}</a:tableStyleId>
              </a:tblPr>
              <a:tblGrid>
                <a:gridCol w="4032448"/>
                <a:gridCol w="4032448"/>
              </a:tblGrid>
              <a:tr h="370840">
                <a:tc>
                  <a:txBody>
                    <a:bodyPr/>
                    <a:lstStyle/>
                    <a:p>
                      <a:pPr marL="0" indent="0" algn="ctr">
                        <a:lnSpc>
                          <a:spcPct val="150000"/>
                        </a:lnSpc>
                        <a:buFont typeface="Wingdings" pitchFamily="2" charset="2"/>
                        <a:buNone/>
                      </a:pPr>
                      <a:r>
                        <a:rPr lang="zh-TW" altLang="en-US" sz="3000" dirty="0" smtClean="0">
                          <a:latin typeface="微軟正黑體" pitchFamily="34" charset="-120"/>
                          <a:ea typeface="微軟正黑體" pitchFamily="34" charset="-120"/>
                        </a:rPr>
                        <a:t>單一</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小</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選區</a:t>
                      </a:r>
                      <a:endParaRPr lang="en-US" altLang="zh-TW" sz="3000" dirty="0" smtClean="0">
                        <a:latin typeface="微軟正黑體" pitchFamily="34" charset="-120"/>
                        <a:ea typeface="微軟正黑體" pitchFamily="34" charset="-120"/>
                      </a:endParaRPr>
                    </a:p>
                  </a:txBody>
                  <a:tcPr/>
                </a:tc>
                <a:tc>
                  <a:txBody>
                    <a:bodyPr/>
                    <a:lstStyle/>
                    <a:p>
                      <a:pPr marL="0" indent="0" algn="ctr">
                        <a:lnSpc>
                          <a:spcPct val="150000"/>
                        </a:lnSpc>
                        <a:buFont typeface="Wingdings" pitchFamily="2" charset="2"/>
                        <a:buNone/>
                      </a:pPr>
                      <a:r>
                        <a:rPr lang="zh-TW" altLang="en-US" sz="3000" dirty="0" smtClean="0">
                          <a:latin typeface="微軟正黑體" pitchFamily="34" charset="-120"/>
                          <a:ea typeface="微軟正黑體" pitchFamily="34" charset="-120"/>
                        </a:rPr>
                        <a:t>相對多數</a:t>
                      </a:r>
                      <a:endParaRPr lang="en-US" altLang="zh-TW" sz="3000" dirty="0" smtClean="0">
                        <a:latin typeface="微軟正黑體" pitchFamily="34" charset="-120"/>
                        <a:ea typeface="微軟正黑體" pitchFamily="34" charset="-120"/>
                      </a:endParaRPr>
                    </a:p>
                  </a:txBody>
                  <a:tcPr/>
                </a:tc>
              </a:tr>
              <a:tr h="370840">
                <a:tc>
                  <a:txBody>
                    <a:bodyPr/>
                    <a:lstStyle/>
                    <a:p>
                      <a:pPr>
                        <a:lnSpc>
                          <a:spcPct val="150000"/>
                        </a:lnSpc>
                      </a:pPr>
                      <a:r>
                        <a:rPr lang="zh-TW" altLang="en-US" sz="3000" dirty="0" smtClean="0">
                          <a:latin typeface="微軟正黑體" pitchFamily="34" charset="-120"/>
                          <a:ea typeface="微軟正黑體" pitchFamily="34" charset="-120"/>
                        </a:rPr>
                        <a:t>每一個選舉區只選出一位代 表，由得票最多的人當選</a:t>
                      </a:r>
                      <a:endParaRPr lang="zh-TW" altLang="en-US" sz="3000" dirty="0">
                        <a:latin typeface="微軟正黑體" pitchFamily="34" charset="-120"/>
                        <a:ea typeface="微軟正黑體" pitchFamily="34" charset="-120"/>
                      </a:endParaRPr>
                    </a:p>
                  </a:txBody>
                  <a:tcPr/>
                </a:tc>
                <a:tc>
                  <a:txBody>
                    <a:bodyPr/>
                    <a:lstStyle/>
                    <a:p>
                      <a:pPr>
                        <a:lnSpc>
                          <a:spcPct val="150000"/>
                        </a:lnSpc>
                      </a:pPr>
                      <a:r>
                        <a:rPr lang="zh-TW" altLang="en-US" sz="3000" dirty="0" smtClean="0">
                          <a:latin typeface="微軟正黑體" pitchFamily="34" charset="-120"/>
                          <a:ea typeface="微軟正黑體" pitchFamily="34" charset="-120"/>
                        </a:rPr>
                        <a:t>候選人只要獲得較多的選票就可以當選</a:t>
                      </a:r>
                      <a:endParaRPr lang="zh-TW" altLang="en-US" sz="3000" dirty="0">
                        <a:latin typeface="微軟正黑體" pitchFamily="34" charset="-120"/>
                        <a:ea typeface="微軟正黑體" pitchFamily="34" charset="-120"/>
                      </a:endParaRPr>
                    </a:p>
                  </a:txBody>
                  <a:tcPr/>
                </a:tc>
              </a:tr>
              <a:tr h="370840">
                <a:tc>
                  <a:txBody>
                    <a:bodyPr/>
                    <a:lstStyle/>
                    <a:p>
                      <a:pPr>
                        <a:lnSpc>
                          <a:spcPct val="150000"/>
                        </a:lnSpc>
                      </a:pPr>
                      <a:r>
                        <a:rPr lang="zh-TW" altLang="en-US" sz="3000" dirty="0" smtClean="0">
                          <a:latin typeface="微軟正黑體" pitchFamily="34" charset="-120"/>
                          <a:ea typeface="微軟正黑體" pitchFamily="34" charset="-120"/>
                        </a:rPr>
                        <a:t>有利於大黨，因小黨無法集合分散各地的選票</a:t>
                      </a:r>
                      <a:endParaRPr lang="zh-TW" altLang="en-US" sz="3000" dirty="0">
                        <a:latin typeface="微軟正黑體" pitchFamily="34" charset="-120"/>
                        <a:ea typeface="微軟正黑體" pitchFamily="34" charset="-120"/>
                      </a:endParaRPr>
                    </a:p>
                  </a:txBody>
                  <a:tcPr/>
                </a:tc>
                <a:tc>
                  <a:txBody>
                    <a:bodyPr/>
                    <a:lstStyle/>
                    <a:p>
                      <a:pPr algn="ctr">
                        <a:lnSpc>
                          <a:spcPct val="150000"/>
                        </a:lnSpc>
                      </a:pPr>
                      <a:r>
                        <a:rPr lang="zh-TW" altLang="en-US" sz="3000" dirty="0" smtClean="0">
                          <a:latin typeface="微軟正黑體" pitchFamily="34" charset="-120"/>
                          <a:ea typeface="微軟正黑體" pitchFamily="34" charset="-120"/>
                        </a:rPr>
                        <a:t>代表性不足的問題</a:t>
                      </a:r>
                      <a:endParaRPr lang="zh-TW" altLang="en-US" sz="30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255628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標題 1"/>
          <p:cNvSpPr>
            <a:spLocks noGrp="1"/>
          </p:cNvSpPr>
          <p:nvPr>
            <p:ph type="title"/>
          </p:nvPr>
        </p:nvSpPr>
        <p:spPr>
          <a:xfrm>
            <a:off x="2555875" y="0"/>
            <a:ext cx="5256213" cy="765175"/>
          </a:xfrm>
        </p:spPr>
        <p:txBody>
          <a:bodyPr/>
          <a:lstStyle/>
          <a:p>
            <a:endParaRPr lang="zh-TW" altLang="en-US" smtClean="0"/>
          </a:p>
        </p:txBody>
      </p:sp>
      <p:sp>
        <p:nvSpPr>
          <p:cNvPr id="3" name="文字版面配置區 2"/>
          <p:cNvSpPr>
            <a:spLocks noGrp="1"/>
          </p:cNvSpPr>
          <p:nvPr>
            <p:ph type="body" sz="quarter" idx="13"/>
          </p:nvPr>
        </p:nvSpPr>
        <p:spPr>
          <a:xfrm>
            <a:off x="250825" y="1052513"/>
            <a:ext cx="8353425" cy="5113337"/>
          </a:xfrm>
        </p:spPr>
        <p:txBody>
          <a:bodyPr/>
          <a:lstStyle/>
          <a:p>
            <a:pPr>
              <a:defRPr/>
            </a:pPr>
            <a:r>
              <a:rPr lang="en-US" altLang="zh-TW" sz="4000"/>
              <a:t>Q:</a:t>
            </a:r>
          </a:p>
          <a:p>
            <a:pPr>
              <a:defRPr/>
            </a:pPr>
            <a:r>
              <a:rPr sz="4000"/>
              <a:t>你覺得政府的型態，是有限政府還是萬能政府比較好</a:t>
            </a:r>
            <a:r>
              <a:rPr lang="en-US" altLang="zh-TW" sz="4000"/>
              <a:t>?WHY?</a:t>
            </a:r>
          </a:p>
          <a:p>
            <a:pPr>
              <a:defRPr/>
            </a:pPr>
            <a:endParaRPr lang="en-US" altLang="zh-TW" sz="4000"/>
          </a:p>
          <a:p>
            <a:pPr>
              <a:defRPr/>
            </a:pPr>
            <a:endParaRPr/>
          </a:p>
        </p:txBody>
      </p:sp>
      <p:sp>
        <p:nvSpPr>
          <p:cNvPr id="22532" name="投影片編號版面配置區 3"/>
          <p:cNvSpPr>
            <a:spLocks noGrp="1"/>
          </p:cNvSpPr>
          <p:nvPr>
            <p:ph type="sldNum" sz="quarter" idx="16"/>
          </p:nvPr>
        </p:nvSpPr>
        <p:spPr bwMode="auto">
          <a:noFill/>
          <a:ln>
            <a:miter lim="800000"/>
            <a:headEnd/>
            <a:tailEnd/>
          </a:ln>
        </p:spPr>
        <p:txBody>
          <a:bodyPr/>
          <a:lstStyle/>
          <a:p>
            <a:fld id="{1D4EAB84-837C-44AB-AAA0-C566AAB1AED4}" type="slidenum">
              <a:rPr lang="zh-TW" altLang="en-US" smtClean="0"/>
              <a:pPr/>
              <a:t>7</a:t>
            </a:fld>
            <a:endParaRPr lang="zh-TW" alt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514350" indent="-514350" algn="l">
              <a:buFont typeface="+mj-lt"/>
              <a:buAutoNum type="arabicParenR" startAt="2"/>
            </a:pPr>
            <a:r>
              <a:rPr lang="zh-TW" altLang="en-US" sz="3200" b="1" dirty="0">
                <a:latin typeface="微軟正黑體" pitchFamily="34" charset="-120"/>
                <a:ea typeface="微軟正黑體" pitchFamily="34" charset="-120"/>
              </a:rPr>
              <a:t>地方層級：地方民意</a:t>
            </a:r>
            <a:r>
              <a:rPr lang="zh-TW" altLang="en-US" sz="3200" b="1" dirty="0" smtClean="0">
                <a:latin typeface="微軟正黑體" pitchFamily="34" charset="-120"/>
                <a:ea typeface="微軟正黑體" pitchFamily="34" charset="-120"/>
              </a:rPr>
              <a:t>代表選舉</a:t>
            </a:r>
            <a:r>
              <a:rPr lang="en-US" altLang="zh-TW" sz="3200" b="1" dirty="0" smtClean="0">
                <a:latin typeface="微軟正黑體" pitchFamily="34" charset="-120"/>
                <a:ea typeface="微軟正黑體" pitchFamily="34" charset="-120"/>
              </a:rPr>
              <a:t>(</a:t>
            </a:r>
            <a:r>
              <a:rPr lang="zh-TW" altLang="en-US" sz="3200" b="1" dirty="0" smtClean="0">
                <a:latin typeface="微軟正黑體" pitchFamily="34" charset="-120"/>
                <a:ea typeface="微軟正黑體" pitchFamily="34" charset="-120"/>
              </a:rPr>
              <a:t>議會</a:t>
            </a:r>
            <a:r>
              <a:rPr lang="en-US" altLang="zh-TW" sz="3200" b="1" dirty="0" smtClean="0">
                <a:latin typeface="微軟正黑體" pitchFamily="34" charset="-120"/>
                <a:ea typeface="微軟正黑體" pitchFamily="34" charset="-120"/>
              </a:rPr>
              <a:t>)</a:t>
            </a:r>
            <a:endParaRPr lang="zh-TW" altLang="en-US" sz="3200" b="1" dirty="0">
              <a:latin typeface="微軟正黑體" pitchFamily="34" charset="-120"/>
              <a:ea typeface="微軟正黑體" pitchFamily="34" charset="-120"/>
            </a:endParaRPr>
          </a:p>
        </p:txBody>
      </p:sp>
      <p:graphicFrame>
        <p:nvGraphicFramePr>
          <p:cNvPr id="4" name="內容版面配置區 3"/>
          <p:cNvGraphicFramePr>
            <a:graphicFrameLocks noGrp="1"/>
          </p:cNvGraphicFramePr>
          <p:nvPr>
            <p:ph idx="1"/>
            <p:extLst>
              <p:ext uri="{D42A27DB-BD31-4B8C-83A1-F6EECF244321}">
                <p14:modId xmlns="" xmlns:p14="http://schemas.microsoft.com/office/powerpoint/2010/main" val="3237677663"/>
              </p:ext>
            </p:extLst>
          </p:nvPr>
        </p:nvGraphicFramePr>
        <p:xfrm>
          <a:off x="457200" y="1484784"/>
          <a:ext cx="8229600" cy="3703320"/>
        </p:xfrm>
        <a:graphic>
          <a:graphicData uri="http://schemas.openxmlformats.org/drawingml/2006/table">
            <a:tbl>
              <a:tblPr firstRow="1" bandRow="1">
                <a:tableStyleId>{00A15C55-8517-42AA-B614-E9B94910E393}</a:tableStyleId>
              </a:tblPr>
              <a:tblGrid>
                <a:gridCol w="3898776"/>
                <a:gridCol w="4330824"/>
              </a:tblGrid>
              <a:tr h="370840">
                <a:tc gridSpan="2">
                  <a:txBody>
                    <a:bodyPr/>
                    <a:lstStyle/>
                    <a:p>
                      <a:pPr algn="ctr">
                        <a:lnSpc>
                          <a:spcPct val="150000"/>
                        </a:lnSpc>
                      </a:pPr>
                      <a:r>
                        <a:rPr lang="zh-TW" altLang="en-US" sz="3000" dirty="0" smtClean="0">
                          <a:latin typeface="微軟正黑體" pitchFamily="34" charset="-120"/>
                          <a:ea typeface="微軟正黑體" pitchFamily="34" charset="-120"/>
                        </a:rPr>
                        <a:t>複數選區相對多數制</a:t>
                      </a:r>
                      <a:endParaRPr lang="zh-TW" altLang="en-US" sz="3000" dirty="0">
                        <a:latin typeface="微軟正黑體" pitchFamily="34" charset="-120"/>
                        <a:ea typeface="微軟正黑體" pitchFamily="34" charset="-120"/>
                      </a:endParaRPr>
                    </a:p>
                  </a:txBody>
                  <a:tcPr/>
                </a:tc>
                <a:tc hMerge="1">
                  <a:txBody>
                    <a:bodyPr/>
                    <a:lstStyle/>
                    <a:p>
                      <a:endParaRPr lang="zh-TW" altLang="en-US"/>
                    </a:p>
                  </a:txBody>
                  <a:tcPr/>
                </a:tc>
              </a:tr>
              <a:tr h="370840">
                <a:tc>
                  <a:txBody>
                    <a:bodyPr/>
                    <a:lstStyle/>
                    <a:p>
                      <a:pPr>
                        <a:lnSpc>
                          <a:spcPct val="150000"/>
                        </a:lnSpc>
                      </a:pPr>
                      <a:r>
                        <a:rPr lang="zh-TW" altLang="en-US" sz="3000" dirty="0" smtClean="0">
                          <a:latin typeface="微軟正黑體" pitchFamily="34" charset="-120"/>
                          <a:ea typeface="微軟正黑體" pitchFamily="34" charset="-120"/>
                        </a:rPr>
                        <a:t>候選人只要能在選區中爭取到 一定票數，便有當選的機會</a:t>
                      </a:r>
                      <a:endParaRPr lang="zh-TW" altLang="en-US" sz="30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tcPr>
                </a:tc>
                <a:tc>
                  <a:txBody>
                    <a:bodyPr/>
                    <a:lstStyle/>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Ø"/>
                        <a:tabLst/>
                        <a:defRPr/>
                      </a:pPr>
                      <a:r>
                        <a:rPr lang="zh-TW" altLang="en-US" sz="3000" dirty="0" smtClean="0">
                          <a:latin typeface="微軟正黑體" pitchFamily="34" charset="-120"/>
                          <a:ea typeface="微軟正黑體" pitchFamily="34" charset="-120"/>
                        </a:rPr>
                        <a:t>有利小黨或無黨派的候選人</a:t>
                      </a:r>
                      <a:endParaRPr lang="en-US" altLang="zh-TW" sz="3000" dirty="0" smtClean="0">
                        <a:latin typeface="微軟正黑體" pitchFamily="34" charset="-120"/>
                        <a:ea typeface="微軟正黑體" pitchFamily="34" charset="-120"/>
                      </a:endParaRPr>
                    </a:p>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Ø"/>
                        <a:tabLst/>
                        <a:defRPr/>
                      </a:pPr>
                      <a:r>
                        <a:rPr lang="zh-TW" altLang="en-US" sz="3000" dirty="0" smtClean="0">
                          <a:latin typeface="微軟正黑體" pitchFamily="34" charset="-120"/>
                          <a:ea typeface="微軟正黑體" pitchFamily="34" charset="-120"/>
                        </a:rPr>
                        <a:t>增加候選人參選意願</a:t>
                      </a:r>
                      <a:endParaRPr lang="en-US" altLang="zh-TW" sz="3000" dirty="0" smtClean="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r>
              <a:tr h="370840">
                <a:tc gridSpan="2">
                  <a:txBody>
                    <a:bodyPr/>
                    <a:lstStyle/>
                    <a:p>
                      <a:pPr algn="ctr">
                        <a:lnSpc>
                          <a:spcPct val="150000"/>
                        </a:lnSpc>
                      </a:pPr>
                      <a:r>
                        <a:rPr lang="zh-TW" altLang="en-US" sz="3000" dirty="0" smtClean="0">
                          <a:latin typeface="微軟正黑體" pitchFamily="34" charset="-120"/>
                          <a:ea typeface="微軟正黑體" pitchFamily="34" charset="-120"/>
                        </a:rPr>
                        <a:t>鼓勵人民選擇更符合自己想法的民意代表</a:t>
                      </a:r>
                      <a:endParaRPr lang="zh-TW" altLang="en-US" sz="3000" dirty="0">
                        <a:latin typeface="微軟正黑體" pitchFamily="34" charset="-120"/>
                        <a:ea typeface="微軟正黑體" pitchFamily="34" charset="-120"/>
                      </a:endParaRPr>
                    </a:p>
                  </a:txBody>
                  <a:tcPr/>
                </a:tc>
                <a:tc hMerge="1">
                  <a:txBody>
                    <a:bodyPr/>
                    <a:lstStyle/>
                    <a:p>
                      <a:endParaRPr lang="zh-TW" altLang="en-US"/>
                    </a:p>
                  </a:txBody>
                  <a:tcPr/>
                </a:tc>
              </a:tr>
            </a:tbl>
          </a:graphicData>
        </a:graphic>
      </p:graphicFrame>
    </p:spTree>
    <p:extLst>
      <p:ext uri="{BB962C8B-B14F-4D97-AF65-F5344CB8AC3E}">
        <p14:creationId xmlns="" xmlns:p14="http://schemas.microsoft.com/office/powerpoint/2010/main" val="232106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標題 1"/>
          <p:cNvSpPr>
            <a:spLocks noGrp="1"/>
          </p:cNvSpPr>
          <p:nvPr>
            <p:ph type="title"/>
          </p:nvPr>
        </p:nvSpPr>
        <p:spPr>
          <a:xfrm>
            <a:off x="0" y="0"/>
            <a:ext cx="8229600" cy="765175"/>
          </a:xfrm>
        </p:spPr>
        <p:txBody>
          <a:bodyPr/>
          <a:lstStyle/>
          <a:p>
            <a:pPr eaLnBrk="1" hangingPunct="1"/>
            <a:r>
              <a:rPr lang="zh-TW" altLang="en-US" dirty="0" smtClean="0">
                <a:solidFill>
                  <a:srgbClr val="FF0000"/>
                </a:solidFill>
              </a:rPr>
              <a:t>二、選舉制度的類型</a:t>
            </a:r>
          </a:p>
        </p:txBody>
      </p:sp>
      <p:sp>
        <p:nvSpPr>
          <p:cNvPr id="52227" name="內容版面配置區 2"/>
          <p:cNvSpPr>
            <a:spLocks noGrp="1"/>
          </p:cNvSpPr>
          <p:nvPr>
            <p:ph sz="quarter" idx="13"/>
          </p:nvPr>
        </p:nvSpPr>
        <p:spPr>
          <a:xfrm>
            <a:off x="250825" y="981075"/>
            <a:ext cx="8797925" cy="576263"/>
          </a:xfrm>
        </p:spPr>
        <p:txBody>
          <a:bodyPr>
            <a:normAutofit lnSpcReduction="10000"/>
          </a:bodyPr>
          <a:lstStyle/>
          <a:p>
            <a:r>
              <a:rPr lang="zh-TW" altLang="en-US" smtClean="0"/>
              <a:t>單一選區與複數選區相對多數決制示意圖對照：</a:t>
            </a:r>
          </a:p>
        </p:txBody>
      </p:sp>
      <p:sp>
        <p:nvSpPr>
          <p:cNvPr id="52228" name="投影片編號版面配置區 1"/>
          <p:cNvSpPr>
            <a:spLocks noGrp="1"/>
          </p:cNvSpPr>
          <p:nvPr>
            <p:ph type="sldNum" sz="quarter" idx="16"/>
          </p:nvPr>
        </p:nvSpPr>
        <p:spPr bwMode="auto">
          <a:noFill/>
          <a:ln>
            <a:miter lim="800000"/>
            <a:headEnd/>
            <a:tailEnd/>
          </a:ln>
        </p:spPr>
        <p:txBody>
          <a:bodyPr/>
          <a:lstStyle/>
          <a:p>
            <a:fld id="{3994FCBE-A781-4F2A-AAED-FE0F18278ACC}" type="slidenum">
              <a:rPr lang="zh-TW" altLang="en-US" smtClean="0"/>
              <a:pPr/>
              <a:t>71</a:t>
            </a:fld>
            <a:endParaRPr lang="en-US" altLang="zh-TW" smtClean="0"/>
          </a:p>
        </p:txBody>
      </p:sp>
      <p:pic>
        <p:nvPicPr>
          <p:cNvPr id="52229" name="圖片 1"/>
          <p:cNvPicPr>
            <a:picLocks noChangeAspect="1"/>
          </p:cNvPicPr>
          <p:nvPr/>
        </p:nvPicPr>
        <p:blipFill>
          <a:blip r:embed="rId2"/>
          <a:srcRect/>
          <a:stretch>
            <a:fillRect/>
          </a:stretch>
        </p:blipFill>
        <p:spPr bwMode="auto">
          <a:xfrm>
            <a:off x="85725" y="2125663"/>
            <a:ext cx="5002213" cy="2590800"/>
          </a:xfrm>
          <a:prstGeom prst="rect">
            <a:avLst/>
          </a:prstGeom>
          <a:noFill/>
          <a:ln w="9525">
            <a:noFill/>
            <a:miter lim="800000"/>
            <a:headEnd/>
            <a:tailEnd/>
          </a:ln>
        </p:spPr>
      </p:pic>
      <p:pic>
        <p:nvPicPr>
          <p:cNvPr id="52230" name="圖片 2"/>
          <p:cNvPicPr>
            <a:picLocks noChangeAspect="1"/>
          </p:cNvPicPr>
          <p:nvPr/>
        </p:nvPicPr>
        <p:blipFill>
          <a:blip r:embed="rId3"/>
          <a:srcRect/>
          <a:stretch>
            <a:fillRect/>
          </a:stretch>
        </p:blipFill>
        <p:spPr bwMode="auto">
          <a:xfrm>
            <a:off x="5087938" y="2101850"/>
            <a:ext cx="3960812" cy="331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標題 1"/>
          <p:cNvSpPr>
            <a:spLocks noGrp="1"/>
          </p:cNvSpPr>
          <p:nvPr>
            <p:ph type="title"/>
          </p:nvPr>
        </p:nvSpPr>
        <p:spPr>
          <a:xfrm>
            <a:off x="0" y="0"/>
            <a:ext cx="8229600" cy="765175"/>
          </a:xfrm>
        </p:spPr>
        <p:txBody>
          <a:bodyPr/>
          <a:lstStyle/>
          <a:p>
            <a:endParaRPr lang="zh-TW" altLang="en-US" smtClean="0"/>
          </a:p>
        </p:txBody>
      </p:sp>
      <p:sp>
        <p:nvSpPr>
          <p:cNvPr id="53251" name="內容版面配置區 2"/>
          <p:cNvSpPr>
            <a:spLocks noGrp="1"/>
          </p:cNvSpPr>
          <p:nvPr>
            <p:ph sz="quarter" idx="13"/>
          </p:nvPr>
        </p:nvSpPr>
        <p:spPr>
          <a:xfrm>
            <a:off x="250825" y="981075"/>
            <a:ext cx="8351838" cy="4897438"/>
          </a:xfrm>
        </p:spPr>
        <p:txBody>
          <a:bodyPr/>
          <a:lstStyle/>
          <a:p>
            <a:r>
              <a:rPr lang="zh-TW" altLang="en-US" b="1" smtClean="0"/>
              <a:t>臺南市第五選舉區（善化區、安定區、新市區、山上區、新化區）</a:t>
            </a:r>
            <a:endParaRPr lang="en-US" altLang="zh-TW" smtClean="0"/>
          </a:p>
          <a:p>
            <a:r>
              <a:rPr lang="zh-TW" altLang="en-US" smtClean="0"/>
              <a:t>應選出名額：</a:t>
            </a:r>
            <a:r>
              <a:rPr lang="en-US" altLang="zh-TW" smtClean="0"/>
              <a:t>5</a:t>
            </a:r>
            <a:r>
              <a:rPr lang="zh-TW" altLang="en-US" smtClean="0"/>
              <a:t>席 ，含婦女保障名額：</a:t>
            </a:r>
            <a:r>
              <a:rPr lang="en-US" altLang="zh-TW" smtClean="0"/>
              <a:t>1</a:t>
            </a:r>
            <a:r>
              <a:rPr lang="zh-TW" altLang="en-US" smtClean="0"/>
              <a:t>席</a:t>
            </a:r>
          </a:p>
          <a:p>
            <a:r>
              <a:rPr lang="zh-TW" altLang="en-US" smtClean="0"/>
              <a:t>選舉人數：</a:t>
            </a:r>
            <a:r>
              <a:rPr lang="en-US" altLang="zh-TW" smtClean="0"/>
              <a:t>135,148</a:t>
            </a:r>
          </a:p>
          <a:p>
            <a:endParaRPr lang="zh-TW" altLang="en-US" smtClean="0"/>
          </a:p>
        </p:txBody>
      </p:sp>
      <p:sp>
        <p:nvSpPr>
          <p:cNvPr id="53252" name="投影片編號版面配置區 3"/>
          <p:cNvSpPr>
            <a:spLocks noGrp="1"/>
          </p:cNvSpPr>
          <p:nvPr>
            <p:ph type="sldNum" sz="quarter" idx="16"/>
          </p:nvPr>
        </p:nvSpPr>
        <p:spPr bwMode="auto">
          <a:noFill/>
          <a:ln>
            <a:miter lim="800000"/>
            <a:headEnd/>
            <a:tailEnd/>
          </a:ln>
        </p:spPr>
        <p:txBody>
          <a:bodyPr/>
          <a:lstStyle/>
          <a:p>
            <a:fld id="{6C872455-140D-4BBC-85A1-203D1282DC24}" type="slidenum">
              <a:rPr lang="zh-TW" altLang="en-US" smtClean="0"/>
              <a:pPr/>
              <a:t>72</a:t>
            </a:fld>
            <a:endParaRPr lang="zh-TW" altLang="en-US"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標題 1"/>
          <p:cNvSpPr>
            <a:spLocks noGrp="1"/>
          </p:cNvSpPr>
          <p:nvPr>
            <p:ph type="title"/>
          </p:nvPr>
        </p:nvSpPr>
        <p:spPr>
          <a:xfrm>
            <a:off x="0" y="0"/>
            <a:ext cx="8229600" cy="765175"/>
          </a:xfrm>
        </p:spPr>
        <p:txBody>
          <a:bodyPr/>
          <a:lstStyle/>
          <a:p>
            <a:endParaRPr lang="zh-TW" altLang="en-US" smtClean="0"/>
          </a:p>
        </p:txBody>
      </p:sp>
      <p:graphicFrame>
        <p:nvGraphicFramePr>
          <p:cNvPr id="5" name="內容版面配置區 4"/>
          <p:cNvGraphicFramePr>
            <a:graphicFrameLocks noGrp="1"/>
          </p:cNvGraphicFramePr>
          <p:nvPr>
            <p:ph sz="quarter" idx="13"/>
          </p:nvPr>
        </p:nvGraphicFramePr>
        <p:xfrm>
          <a:off x="642910" y="428602"/>
          <a:ext cx="7786741" cy="6315206"/>
        </p:xfrm>
        <a:graphic>
          <a:graphicData uri="http://schemas.openxmlformats.org/drawingml/2006/table">
            <a:tbl>
              <a:tblPr/>
              <a:tblGrid>
                <a:gridCol w="1071570"/>
                <a:gridCol w="1143008"/>
                <a:gridCol w="857256"/>
                <a:gridCol w="1571636"/>
                <a:gridCol w="1207522"/>
                <a:gridCol w="967874"/>
                <a:gridCol w="967875"/>
              </a:tblGrid>
              <a:tr h="6464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號次</a:t>
                      </a:r>
                    </a:p>
                  </a:txBody>
                  <a:tcPr marL="75345" marR="164818"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EA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候選人</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EA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性別</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EA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政黨</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EA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得票數</a:t>
                      </a:r>
                    </a:p>
                  </a:txBody>
                  <a:tcPr marL="75345" marR="164818"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EA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得票率</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EA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當選標記</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EAECF0"/>
                    </a:solidFill>
                  </a:tcPr>
                </a:tc>
              </a:tr>
              <a:tr h="6464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1</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A55858"/>
                          </a:solidFill>
                          <a:effectLst/>
                          <a:latin typeface="微軟正黑體" pitchFamily="34" charset="-120"/>
                          <a:ea typeface="微軟正黑體" pitchFamily="34" charset="-120"/>
                          <a:hlinkClick r:id="rId2" tooltip="黃俊勝（頁面不存在）"/>
                        </a:rPr>
                        <a:t>黃俊勝</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男</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dirty="0" smtClean="0">
                          <a:ln>
                            <a:noFill/>
                          </a:ln>
                          <a:solidFill>
                            <a:srgbClr val="0B0080"/>
                          </a:solidFill>
                          <a:effectLst/>
                          <a:latin typeface="微軟正黑體" pitchFamily="34" charset="-120"/>
                          <a:ea typeface="微軟正黑體" pitchFamily="34" charset="-120"/>
                          <a:hlinkClick r:id="rId3" tooltip="中國國民黨"/>
                        </a:rPr>
                        <a:t>中國國民黨</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8,862</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10.32%</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r>
              <a:tr h="3689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2</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A55858"/>
                          </a:solidFill>
                          <a:effectLst/>
                          <a:latin typeface="微軟正黑體" pitchFamily="34" charset="-120"/>
                          <a:ea typeface="微軟正黑體" pitchFamily="34" charset="-120"/>
                          <a:hlinkClick r:id="rId4" tooltip="張家睿（頁面不存在）"/>
                        </a:rPr>
                        <a:t>張家睿</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女</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smtClean="0">
                          <a:ln>
                            <a:noFill/>
                          </a:ln>
                          <a:solidFill>
                            <a:srgbClr val="0B0080"/>
                          </a:solidFill>
                          <a:effectLst/>
                          <a:latin typeface="微軟正黑體" pitchFamily="34" charset="-120"/>
                          <a:ea typeface="微軟正黑體" pitchFamily="34" charset="-120"/>
                          <a:hlinkClick r:id="rId5" tooltip="無黨籍"/>
                        </a:rPr>
                        <a:t>無黨籍</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2,817</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3.28%</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r>
              <a:tr h="3689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3</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A55858"/>
                          </a:solidFill>
                          <a:effectLst/>
                          <a:latin typeface="微軟正黑體" pitchFamily="34" charset="-120"/>
                          <a:ea typeface="微軟正黑體" pitchFamily="34" charset="-120"/>
                          <a:hlinkClick r:id="rId6" tooltip="王姬方（頁面不存在）"/>
                        </a:rPr>
                        <a:t>王姬方</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女</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smtClean="0">
                          <a:ln>
                            <a:noFill/>
                          </a:ln>
                          <a:solidFill>
                            <a:srgbClr val="0B0080"/>
                          </a:solidFill>
                          <a:effectLst/>
                          <a:latin typeface="微軟正黑體" pitchFamily="34" charset="-120"/>
                          <a:ea typeface="微軟正黑體" pitchFamily="34" charset="-120"/>
                          <a:hlinkClick r:id="rId7" tooltip="基進黨"/>
                        </a:rPr>
                        <a:t>基進黨</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3,902</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4.55%</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r>
              <a:tr h="3689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4</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A55858"/>
                          </a:solidFill>
                          <a:effectLst/>
                          <a:latin typeface="微軟正黑體" pitchFamily="34" charset="-120"/>
                          <a:ea typeface="微軟正黑體" pitchFamily="34" charset="-120"/>
                          <a:hlinkClick r:id="rId8" tooltip="高忠義（頁面不存在）"/>
                        </a:rPr>
                        <a:t>高忠義</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男</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smtClean="0">
                          <a:ln>
                            <a:noFill/>
                          </a:ln>
                          <a:solidFill>
                            <a:srgbClr val="0B0080"/>
                          </a:solidFill>
                          <a:effectLst/>
                          <a:latin typeface="微軟正黑體" pitchFamily="34" charset="-120"/>
                          <a:ea typeface="微軟正黑體" pitchFamily="34" charset="-120"/>
                          <a:hlinkClick r:id="rId5" tooltip="無黨籍"/>
                        </a:rPr>
                        <a:t>無黨籍</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1,028</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1.20%</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r>
              <a:tr h="6464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5</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A55858"/>
                          </a:solidFill>
                          <a:effectLst/>
                          <a:latin typeface="微軟正黑體" pitchFamily="34" charset="-120"/>
                          <a:ea typeface="微軟正黑體" pitchFamily="34" charset="-120"/>
                          <a:hlinkClick r:id="rId9" tooltip="李文俊（政治人物）（頁面不存在）"/>
                        </a:rPr>
                        <a:t>李文俊</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男</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smtClean="0">
                          <a:ln>
                            <a:noFill/>
                          </a:ln>
                          <a:solidFill>
                            <a:srgbClr val="0B0080"/>
                          </a:solidFill>
                          <a:effectLst/>
                          <a:latin typeface="微軟正黑體" pitchFamily="34" charset="-120"/>
                          <a:ea typeface="微軟正黑體" pitchFamily="34" charset="-120"/>
                          <a:hlinkClick r:id="rId3" tooltip="中國國民黨"/>
                        </a:rPr>
                        <a:t>中國國民黨</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17,171</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20.00%</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當選</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r>
              <a:tr h="6464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6</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A55858"/>
                          </a:solidFill>
                          <a:effectLst/>
                          <a:latin typeface="微軟正黑體" pitchFamily="34" charset="-120"/>
                          <a:ea typeface="微軟正黑體" pitchFamily="34" charset="-120"/>
                          <a:hlinkClick r:id="rId10" tooltip="林志聰（頁面不存在）"/>
                        </a:rPr>
                        <a:t>林志聰</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男</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smtClean="0">
                          <a:ln>
                            <a:noFill/>
                          </a:ln>
                          <a:solidFill>
                            <a:srgbClr val="0B0080"/>
                          </a:solidFill>
                          <a:effectLst/>
                          <a:latin typeface="微軟正黑體" pitchFamily="34" charset="-120"/>
                          <a:ea typeface="微軟正黑體" pitchFamily="34" charset="-120"/>
                          <a:hlinkClick r:id="rId11" tooltip="民主進步黨"/>
                        </a:rPr>
                        <a:t>民主進步黨</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9,481</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11.05%</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當選</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r>
              <a:tr h="6464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7</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A55858"/>
                          </a:solidFill>
                          <a:effectLst/>
                          <a:latin typeface="微軟正黑體" pitchFamily="34" charset="-120"/>
                          <a:ea typeface="微軟正黑體" pitchFamily="34" charset="-120"/>
                          <a:hlinkClick r:id="rId12" tooltip="陳碧玉（政治人物）（頁面不存在）"/>
                        </a:rPr>
                        <a:t>陳碧玉</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女</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smtClean="0">
                          <a:ln>
                            <a:noFill/>
                          </a:ln>
                          <a:solidFill>
                            <a:srgbClr val="0B0080"/>
                          </a:solidFill>
                          <a:effectLst/>
                          <a:latin typeface="微軟正黑體" pitchFamily="34" charset="-120"/>
                          <a:ea typeface="微軟正黑體" pitchFamily="34" charset="-120"/>
                          <a:hlinkClick r:id="rId11" tooltip="民主進步黨"/>
                        </a:rPr>
                        <a:t>民主進步黨</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11,051</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12.87%</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當選</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r>
              <a:tr h="6464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8</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A55858"/>
                          </a:solidFill>
                          <a:effectLst/>
                          <a:latin typeface="微軟正黑體" pitchFamily="34" charset="-120"/>
                          <a:ea typeface="微軟正黑體" pitchFamily="34" charset="-120"/>
                          <a:hlinkClick r:id="rId13" tooltip="林志展（頁面不存在）"/>
                        </a:rPr>
                        <a:t>林志展</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男</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smtClean="0">
                          <a:ln>
                            <a:noFill/>
                          </a:ln>
                          <a:solidFill>
                            <a:srgbClr val="0B0080"/>
                          </a:solidFill>
                          <a:effectLst/>
                          <a:latin typeface="微軟正黑體" pitchFamily="34" charset="-120"/>
                          <a:ea typeface="微軟正黑體" pitchFamily="34" charset="-120"/>
                          <a:hlinkClick r:id="rId11" tooltip="民主進步黨"/>
                        </a:rPr>
                        <a:t>民主進步黨</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12,201</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14.21%</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當選</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r>
              <a:tr h="3689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9</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A55858"/>
                          </a:solidFill>
                          <a:effectLst/>
                          <a:latin typeface="微軟正黑體" pitchFamily="34" charset="-120"/>
                          <a:ea typeface="微軟正黑體" pitchFamily="34" charset="-120"/>
                          <a:hlinkClick r:id="rId14" tooltip="王清崎（頁面不存在）"/>
                        </a:rPr>
                        <a:t>王清崎</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男</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smtClean="0">
                          <a:ln>
                            <a:noFill/>
                          </a:ln>
                          <a:solidFill>
                            <a:srgbClr val="0B0080"/>
                          </a:solidFill>
                          <a:effectLst/>
                          <a:latin typeface="微軟正黑體" pitchFamily="34" charset="-120"/>
                          <a:ea typeface="微軟正黑體" pitchFamily="34" charset="-120"/>
                          <a:hlinkClick r:id="rId5" tooltip="無黨籍"/>
                        </a:rPr>
                        <a:t>無黨籍</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6,876</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8.01%</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r>
              <a:tr h="6464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10</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A55858"/>
                          </a:solidFill>
                          <a:effectLst/>
                          <a:latin typeface="微軟正黑體" pitchFamily="34" charset="-120"/>
                          <a:ea typeface="微軟正黑體" pitchFamily="34" charset="-120"/>
                          <a:hlinkClick r:id="rId15" tooltip="李偉智（頁面不存在）"/>
                        </a:rPr>
                        <a:t>李偉智</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男</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smtClean="0">
                          <a:ln>
                            <a:noFill/>
                          </a:ln>
                          <a:solidFill>
                            <a:srgbClr val="0B0080"/>
                          </a:solidFill>
                          <a:effectLst/>
                          <a:latin typeface="微軟正黑體" pitchFamily="34" charset="-120"/>
                          <a:ea typeface="微軟正黑體" pitchFamily="34" charset="-120"/>
                          <a:hlinkClick r:id="rId11" tooltip="民主進步黨"/>
                        </a:rPr>
                        <a:t>民主進步黨</a:t>
                      </a:r>
                      <a:endParaRPr kumimoji="0" lang="zh-TW" altLang="en-US" sz="2000" b="0" i="0" u="none" strike="noStrike" cap="none" normalizeH="0" baseline="0" smtClean="0">
                        <a:ln>
                          <a:noFill/>
                        </a:ln>
                        <a:solidFill>
                          <a:schemeClr val="tx1"/>
                        </a:solidFill>
                        <a:effectLst/>
                        <a:latin typeface="微軟正黑體" pitchFamily="34" charset="-120"/>
                        <a:ea typeface="微軟正黑體" pitchFamily="34" charset="-120"/>
                      </a:endParaRP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微軟正黑體" pitchFamily="34" charset="-120"/>
                          <a:ea typeface="微軟正黑體" pitchFamily="34" charset="-120"/>
                        </a:rPr>
                        <a:t>12,447</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14.50%</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當選</a:t>
                      </a:r>
                    </a:p>
                  </a:txBody>
                  <a:tcPr marL="75345" marR="75345" marT="37673" marB="37673" anchor="ctr" horzOverflow="overflow">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lnTlToBr>
                      <a:noFill/>
                    </a:lnTlToBr>
                    <a:lnBlToTr>
                      <a:noFill/>
                    </a:lnBlToTr>
                    <a:solidFill>
                      <a:srgbClr val="F8F9FA"/>
                    </a:solidFill>
                  </a:tcPr>
                </a:tc>
              </a:tr>
            </a:tbl>
          </a:graphicData>
        </a:graphic>
      </p:graphicFrame>
      <p:sp>
        <p:nvSpPr>
          <p:cNvPr id="54373" name="投影片編號版面配置區 3"/>
          <p:cNvSpPr>
            <a:spLocks noGrp="1"/>
          </p:cNvSpPr>
          <p:nvPr>
            <p:ph type="sldNum" sz="quarter" idx="16"/>
          </p:nvPr>
        </p:nvSpPr>
        <p:spPr bwMode="auto">
          <a:noFill/>
          <a:ln>
            <a:miter lim="800000"/>
            <a:headEnd/>
            <a:tailEnd/>
          </a:ln>
        </p:spPr>
        <p:txBody>
          <a:bodyPr/>
          <a:lstStyle/>
          <a:p>
            <a:fld id="{11DCEC41-5621-4F78-81B9-AE952C7C5363}" type="slidenum">
              <a:rPr lang="zh-TW" altLang="en-US" smtClean="0"/>
              <a:pPr/>
              <a:t>73</a:t>
            </a:fld>
            <a:endParaRPr lang="zh-TW" altLang="en-US"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57200" y="1166019"/>
            <a:ext cx="8229600" cy="4525963"/>
          </a:xfrm>
        </p:spPr>
        <p:txBody>
          <a:bodyPr/>
          <a:lstStyle/>
          <a:p>
            <a:endParaRPr lang="en-US" altLang="zh-TW" dirty="0" smtClean="0"/>
          </a:p>
          <a:p>
            <a:endParaRPr lang="en-US" altLang="zh-TW" dirty="0" smtClean="0"/>
          </a:p>
          <a:p>
            <a:r>
              <a:rPr lang="zh-TW" altLang="en-US" dirty="0" smtClean="0"/>
              <a:t>二</a:t>
            </a:r>
            <a:r>
              <a:rPr lang="zh-TW" altLang="en-US" dirty="0" smtClean="0"/>
              <a:t>、透過中央層級選舉參與政治</a:t>
            </a:r>
            <a:endParaRPr lang="en-US" altLang="zh-TW" dirty="0" smtClean="0"/>
          </a:p>
          <a:p>
            <a:endParaRPr lang="zh-TW"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8229600" cy="994122"/>
          </a:xfrm>
        </p:spPr>
        <p:txBody>
          <a:bodyPr>
            <a:normAutofit/>
          </a:bodyPr>
          <a:lstStyle/>
          <a:p>
            <a:pPr marL="514350" indent="-514350" algn="l"/>
            <a:r>
              <a:rPr lang="en-US" altLang="zh-TW" sz="3200" b="1" dirty="0" smtClean="0">
                <a:latin typeface="微軟正黑體" pitchFamily="34" charset="-120"/>
                <a:ea typeface="微軟正黑體" pitchFamily="34" charset="-120"/>
              </a:rPr>
              <a:t>(</a:t>
            </a:r>
            <a:r>
              <a:rPr lang="zh-TW" altLang="en-US" sz="3200" b="1" dirty="0" smtClean="0">
                <a:latin typeface="微軟正黑體" pitchFamily="34" charset="-120"/>
                <a:ea typeface="微軟正黑體" pitchFamily="34" charset="-120"/>
              </a:rPr>
              <a:t>一</a:t>
            </a:r>
            <a:r>
              <a:rPr lang="en-US" altLang="zh-TW" sz="3200" b="1" dirty="0" smtClean="0">
                <a:latin typeface="微軟正黑體" pitchFamily="34" charset="-120"/>
                <a:ea typeface="微軟正黑體" pitchFamily="34" charset="-120"/>
              </a:rPr>
              <a:t>)</a:t>
            </a:r>
            <a:r>
              <a:rPr lang="zh-TW" altLang="en-US" sz="3200" b="1" dirty="0" smtClean="0">
                <a:latin typeface="微軟正黑體" pitchFamily="34" charset="-120"/>
                <a:ea typeface="微軟正黑體" pitchFamily="34" charset="-120"/>
              </a:rPr>
              <a:t>中央層級：</a:t>
            </a:r>
            <a:r>
              <a:rPr lang="zh-TW" altLang="en-US" sz="3200" b="1" dirty="0">
                <a:latin typeface="微軟正黑體" pitchFamily="34" charset="-120"/>
                <a:ea typeface="微軟正黑體" pitchFamily="34" charset="-120"/>
              </a:rPr>
              <a:t>總統、副總統選舉</a:t>
            </a:r>
          </a:p>
        </p:txBody>
      </p:sp>
      <p:graphicFrame>
        <p:nvGraphicFramePr>
          <p:cNvPr id="4" name="內容版面配置區 3"/>
          <p:cNvGraphicFramePr>
            <a:graphicFrameLocks noGrp="1"/>
          </p:cNvGraphicFramePr>
          <p:nvPr>
            <p:ph idx="1"/>
            <p:extLst>
              <p:ext uri="{D42A27DB-BD31-4B8C-83A1-F6EECF244321}">
                <p14:modId xmlns="" xmlns:p14="http://schemas.microsoft.com/office/powerpoint/2010/main" val="3735015049"/>
              </p:ext>
            </p:extLst>
          </p:nvPr>
        </p:nvGraphicFramePr>
        <p:xfrm>
          <a:off x="457200" y="1196752"/>
          <a:ext cx="8229600" cy="5287749"/>
        </p:xfrm>
        <a:graphic>
          <a:graphicData uri="http://schemas.openxmlformats.org/drawingml/2006/table">
            <a:tbl>
              <a:tblPr firstRow="1" bandRow="1">
                <a:tableStyleId>{8799B23B-EC83-4686-B30A-512413B5E67A}</a:tableStyleId>
              </a:tblPr>
              <a:tblGrid>
                <a:gridCol w="4114800"/>
                <a:gridCol w="1905000"/>
                <a:gridCol w="2209800"/>
              </a:tblGrid>
              <a:tr h="564191">
                <a:tc gridSpan="3">
                  <a:txBody>
                    <a:bodyPr/>
                    <a:lstStyle/>
                    <a:p>
                      <a:pPr algn="ctr"/>
                      <a:r>
                        <a:rPr lang="zh-TW" altLang="en-US" sz="2800" dirty="0" smtClean="0">
                          <a:latin typeface="微軟正黑體" pitchFamily="34" charset="-120"/>
                          <a:ea typeface="微軟正黑體" pitchFamily="34" charset="-120"/>
                        </a:rPr>
                        <a:t>設計重點</a:t>
                      </a:r>
                      <a:endParaRPr lang="zh-TW" altLang="en-US" sz="2800" dirty="0">
                        <a:latin typeface="微軟正黑體" pitchFamily="34" charset="-120"/>
                        <a:ea typeface="微軟正黑體" pitchFamily="34" charset="-120"/>
                      </a:endParaRPr>
                    </a:p>
                  </a:txBody>
                  <a:tcPr/>
                </a:tc>
                <a:tc hMerge="1">
                  <a:txBody>
                    <a:bodyPr/>
                    <a:lstStyle/>
                    <a:p>
                      <a:endParaRPr lang="zh-TW" altLang="en-US" dirty="0"/>
                    </a:p>
                  </a:txBody>
                  <a:tcPr/>
                </a:tc>
                <a:tc hMerge="1">
                  <a:txBody>
                    <a:bodyPr/>
                    <a:lstStyle/>
                    <a:p>
                      <a:endParaRPr lang="zh-TW" altLang="en-US"/>
                    </a:p>
                  </a:txBody>
                  <a:tcPr/>
                </a:tc>
              </a:tr>
              <a:tr h="1028819">
                <a:tc>
                  <a:txBody>
                    <a:bodyPr/>
                    <a:lstStyle/>
                    <a:p>
                      <a:pPr algn="ctr"/>
                      <a:r>
                        <a:rPr lang="en-US" altLang="zh-TW" sz="2800" dirty="0" smtClean="0">
                          <a:solidFill>
                            <a:srgbClr val="FF0000"/>
                          </a:solidFill>
                          <a:latin typeface="微軟正黑體" pitchFamily="34" charset="-120"/>
                          <a:ea typeface="微軟正黑體" pitchFamily="34" charset="-120"/>
                        </a:rPr>
                        <a:t>1.</a:t>
                      </a:r>
                      <a:r>
                        <a:rPr lang="zh-TW" altLang="en-US" sz="2800" dirty="0" smtClean="0">
                          <a:solidFill>
                            <a:srgbClr val="FF0000"/>
                          </a:solidFill>
                          <a:latin typeface="微軟正黑體" pitchFamily="34" charset="-120"/>
                          <a:ea typeface="微軟正黑體" pitchFamily="34" charset="-120"/>
                        </a:rPr>
                        <a:t>以全國為單一選區</a:t>
                      </a:r>
                      <a:endParaRPr lang="zh-TW" altLang="en-US" sz="2800" dirty="0">
                        <a:solidFill>
                          <a:srgbClr val="FF0000"/>
                        </a:solidFill>
                        <a:latin typeface="微軟正黑體" pitchFamily="34" charset="-120"/>
                        <a:ea typeface="微軟正黑體" pitchFamily="34" charset="-120"/>
                      </a:endParaRPr>
                    </a:p>
                  </a:txBody>
                  <a:tcPr anchor="ctr"/>
                </a:tc>
                <a:tc gridSpan="2">
                  <a:txBody>
                    <a:bodyPr/>
                    <a:lstStyle/>
                    <a:p>
                      <a:pPr algn="ctr"/>
                      <a:r>
                        <a:rPr lang="en-US" altLang="zh-TW" sz="2800" dirty="0" smtClean="0">
                          <a:solidFill>
                            <a:srgbClr val="FF0000"/>
                          </a:solidFill>
                          <a:latin typeface="微軟正黑體" pitchFamily="34" charset="-120"/>
                          <a:ea typeface="微軟正黑體" pitchFamily="34" charset="-120"/>
                        </a:rPr>
                        <a:t>2.</a:t>
                      </a:r>
                      <a:r>
                        <a:rPr lang="zh-TW" altLang="en-US" sz="2800" dirty="0" smtClean="0">
                          <a:solidFill>
                            <a:srgbClr val="FF0000"/>
                          </a:solidFill>
                          <a:latin typeface="微軟正黑體" pitchFamily="34" charset="-120"/>
                          <a:ea typeface="微軟正黑體" pitchFamily="34" charset="-120"/>
                        </a:rPr>
                        <a:t>強調民意基礎的選舉設計</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確保參選之候選 人具一定之民意基礎</a:t>
                      </a:r>
                      <a:endParaRPr lang="zh-TW" altLang="en-US" sz="2800" dirty="0">
                        <a:latin typeface="微軟正黑體" pitchFamily="34" charset="-120"/>
                        <a:ea typeface="微軟正黑體" pitchFamily="34" charset="-120"/>
                      </a:endParaRPr>
                    </a:p>
                  </a:txBody>
                  <a:tcPr anchor="ctr"/>
                </a:tc>
                <a:tc hMerge="1">
                  <a:txBody>
                    <a:bodyPr/>
                    <a:lstStyle/>
                    <a:p>
                      <a:endParaRPr lang="zh-TW" altLang="en-US"/>
                    </a:p>
                  </a:txBody>
                  <a:tcPr/>
                </a:tc>
              </a:tr>
              <a:tr h="101222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itchFamily="34" charset="-120"/>
                          <a:ea typeface="微軟正黑體" pitchFamily="34" charset="-120"/>
                        </a:rPr>
                        <a:t>有選舉權人：</a:t>
                      </a:r>
                      <a:endParaRPr lang="en-US" altLang="zh-TW" sz="2800" dirty="0" smtClean="0">
                        <a:latin typeface="微軟正黑體" pitchFamily="34" charset="-120"/>
                        <a:ea typeface="微軟正黑體" pitchFamily="34" charset="-120"/>
                      </a:endParaRPr>
                    </a:p>
                    <a:p>
                      <a:r>
                        <a:rPr lang="en-US" altLang="zh-TW" sz="2800" dirty="0" smtClean="0">
                          <a:latin typeface="微軟正黑體" pitchFamily="34" charset="-120"/>
                          <a:ea typeface="微軟正黑體" pitchFamily="34" charset="-120"/>
                        </a:rPr>
                        <a:t>1.</a:t>
                      </a:r>
                      <a:r>
                        <a:rPr lang="zh-TW" altLang="en-US" sz="2800" dirty="0" smtClean="0">
                          <a:latin typeface="微軟正黑體" pitchFamily="34" charset="-120"/>
                          <a:ea typeface="微軟正黑體" pitchFamily="34" charset="-120"/>
                        </a:rPr>
                        <a:t>以中華民國自由地區為一個選區</a:t>
                      </a:r>
                      <a:endParaRPr lang="en-US" altLang="zh-TW" sz="2800" dirty="0" smtClean="0">
                        <a:latin typeface="微軟正黑體" pitchFamily="34" charset="-120"/>
                        <a:ea typeface="微軟正黑體" pitchFamily="34" charset="-120"/>
                      </a:endParaRPr>
                    </a:p>
                    <a:p>
                      <a:r>
                        <a:rPr lang="en-US" altLang="zh-TW" sz="2800" dirty="0" smtClean="0">
                          <a:latin typeface="微軟正黑體" pitchFamily="34" charset="-120"/>
                          <a:ea typeface="微軟正黑體" pitchFamily="34" charset="-120"/>
                        </a:rPr>
                        <a:t>2.</a:t>
                      </a:r>
                      <a:r>
                        <a:rPr lang="zh-TW" altLang="en-US" sz="2800" dirty="0" smtClean="0">
                          <a:latin typeface="微軟正黑體" pitchFamily="34" charset="-120"/>
                          <a:ea typeface="微軟正黑體" pitchFamily="34" charset="-120"/>
                        </a:rPr>
                        <a:t>具我國國籍且年滿</a:t>
                      </a:r>
                      <a:r>
                        <a:rPr lang="en-US" altLang="zh-TW" sz="2800" dirty="0" smtClean="0">
                          <a:latin typeface="微軟正黑體" pitchFamily="34" charset="-120"/>
                          <a:ea typeface="微軟正黑體" pitchFamily="34" charset="-120"/>
                        </a:rPr>
                        <a:t>20</a:t>
                      </a:r>
                      <a:r>
                        <a:rPr lang="zh-TW" altLang="en-US" sz="2800" dirty="0" smtClean="0">
                          <a:latin typeface="微軟正黑體" pitchFamily="34" charset="-120"/>
                          <a:ea typeface="微軟正黑體" pitchFamily="34" charset="-120"/>
                        </a:rPr>
                        <a:t>歲</a:t>
                      </a:r>
                      <a:endParaRPr lang="en-US" altLang="zh-TW" sz="2800" dirty="0" smtClean="0">
                        <a:latin typeface="微軟正黑體" pitchFamily="34" charset="-120"/>
                        <a:ea typeface="微軟正黑體" pitchFamily="34" charset="-120"/>
                      </a:endParaRPr>
                    </a:p>
                    <a:p>
                      <a:r>
                        <a:rPr lang="en-US" altLang="zh-TW" sz="2800" dirty="0" smtClean="0">
                          <a:latin typeface="微軟正黑體" pitchFamily="34" charset="-120"/>
                          <a:ea typeface="微軟正黑體" pitchFamily="34" charset="-120"/>
                        </a:rPr>
                        <a:t>3.</a:t>
                      </a:r>
                      <a:r>
                        <a:rPr lang="zh-TW" altLang="en-US" sz="2800" dirty="0" smtClean="0">
                          <a:latin typeface="微軟正黑體" pitchFamily="34" charset="-120"/>
                          <a:ea typeface="微軟正黑體" pitchFamily="34" charset="-120"/>
                        </a:rPr>
                        <a:t>未受監護宣告</a:t>
                      </a:r>
                      <a:endParaRPr lang="en-US" altLang="zh-TW" sz="2800" dirty="0" smtClean="0">
                        <a:latin typeface="微軟正黑體" pitchFamily="34" charset="-120"/>
                        <a:ea typeface="微軟正黑體" pitchFamily="34" charset="-120"/>
                      </a:endParaRPr>
                    </a:p>
                    <a:p>
                      <a:r>
                        <a:rPr lang="en-US" altLang="zh-TW" sz="2800" dirty="0" smtClean="0">
                          <a:latin typeface="微軟正黑體" pitchFamily="34" charset="-120"/>
                          <a:ea typeface="微軟正黑體" pitchFamily="34" charset="-120"/>
                        </a:rPr>
                        <a:t>4.</a:t>
                      </a:r>
                      <a:r>
                        <a:rPr lang="zh-TW" altLang="en-US" sz="2800" dirty="0" smtClean="0">
                          <a:latin typeface="微軟正黑體" pitchFamily="34" charset="-120"/>
                          <a:ea typeface="微軟正黑體" pitchFamily="34" charset="-120"/>
                        </a:rPr>
                        <a:t>須現在中華民國自由地區繼續居住滿六個月以上</a:t>
                      </a:r>
                      <a:endParaRPr lang="zh-TW" altLang="en-US" sz="2800" dirty="0">
                        <a:latin typeface="微軟正黑體" pitchFamily="34" charset="-120"/>
                        <a:ea typeface="微軟正黑體" pitchFamily="34" charset="-12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itchFamily="34" charset="-120"/>
                          <a:ea typeface="微軟正黑體" pitchFamily="34" charset="-120"/>
                        </a:rPr>
                        <a:t>候選人產生的方式：</a:t>
                      </a:r>
                      <a:endParaRPr lang="zh-TW" altLang="en-US" sz="2800" dirty="0">
                        <a:latin typeface="微軟正黑體" pitchFamily="34" charset="-120"/>
                        <a:ea typeface="微軟正黑體" pitchFamily="34" charset="-120"/>
                      </a:endParaRPr>
                    </a:p>
                  </a:txBody>
                  <a:tcPr anchor="ctr"/>
                </a:tc>
                <a:tc hMerge="1">
                  <a:txBody>
                    <a:bodyPr/>
                    <a:lstStyle/>
                    <a:p>
                      <a:endParaRPr lang="zh-TW" altLang="en-US"/>
                    </a:p>
                  </a:txBody>
                  <a:tcPr/>
                </a:tc>
              </a:tr>
              <a:tr h="2339733">
                <a:tc vMerge="1">
                  <a:txBody>
                    <a:bodyPr/>
                    <a:lstStyle/>
                    <a:p>
                      <a:endParaRPr lang="zh-TW" altLang="en-US"/>
                    </a:p>
                  </a:txBody>
                  <a:tcPr/>
                </a:tc>
                <a:tc>
                  <a:txBody>
                    <a:bodyPr/>
                    <a:lstStyle/>
                    <a:p>
                      <a:pPr algn="ctr"/>
                      <a:r>
                        <a:rPr lang="zh-TW" altLang="en-US" sz="2800" dirty="0" smtClean="0">
                          <a:latin typeface="微軟正黑體" pitchFamily="34" charset="-120"/>
                          <a:ea typeface="微軟正黑體" pitchFamily="34" charset="-120"/>
                        </a:rPr>
                        <a:t>政黨推薦</a:t>
                      </a:r>
                      <a:endParaRPr lang="zh-TW" altLang="en-US" sz="2800" dirty="0">
                        <a:latin typeface="微軟正黑體" pitchFamily="34" charset="-120"/>
                        <a:ea typeface="微軟正黑體" pitchFamily="34" charset="-120"/>
                      </a:endParaRPr>
                    </a:p>
                  </a:txBody>
                  <a:tcPr anchor="ctr"/>
                </a:tc>
                <a:tc>
                  <a:txBody>
                    <a:bodyPr/>
                    <a:lstStyle/>
                    <a:p>
                      <a:pPr algn="ctr"/>
                      <a:r>
                        <a:rPr lang="zh-TW" altLang="en-US" sz="2800" dirty="0" smtClean="0">
                          <a:latin typeface="微軟正黑體" pitchFamily="34" charset="-120"/>
                          <a:ea typeface="微軟正黑體" pitchFamily="34" charset="-120"/>
                        </a:rPr>
                        <a:t>人民連署</a:t>
                      </a:r>
                      <a:endParaRPr lang="zh-TW" altLang="en-US" sz="2800" dirty="0">
                        <a:latin typeface="微軟正黑體" pitchFamily="34" charset="-120"/>
                        <a:ea typeface="微軟正黑體" pitchFamily="34" charset="-120"/>
                      </a:endParaRPr>
                    </a:p>
                  </a:txBody>
                  <a:tcPr anchor="ctr"/>
                </a:tc>
              </a:tr>
            </a:tbl>
          </a:graphicData>
        </a:graphic>
      </p:graphicFrame>
    </p:spTree>
    <p:extLst>
      <p:ext uri="{BB962C8B-B14F-4D97-AF65-F5344CB8AC3E}">
        <p14:creationId xmlns="" xmlns:p14="http://schemas.microsoft.com/office/powerpoint/2010/main" val="95210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t>
            </a:r>
            <a:r>
              <a:rPr lang="zh-TW" altLang="en-US" dirty="0" smtClean="0"/>
              <a:t>二</a:t>
            </a:r>
            <a:r>
              <a:rPr lang="en-US" altLang="zh-TW" dirty="0" smtClean="0"/>
              <a:t>)</a:t>
            </a:r>
            <a:r>
              <a:rPr lang="zh-TW" altLang="en-US" dirty="0" smtClean="0"/>
              <a:t>立委選舉</a:t>
            </a:r>
            <a:endParaRPr lang="zh-TW" altLang="en-US" dirty="0"/>
          </a:p>
        </p:txBody>
      </p:sp>
      <p:sp>
        <p:nvSpPr>
          <p:cNvPr id="3" name="內容版面配置區 2"/>
          <p:cNvSpPr>
            <a:spLocks noGrp="1"/>
          </p:cNvSpPr>
          <p:nvPr>
            <p:ph idx="1"/>
          </p:nvPr>
        </p:nvSpPr>
        <p:spPr/>
        <p:txBody>
          <a:bodyPr/>
          <a:lstStyle/>
          <a:p>
            <a:r>
              <a:rPr lang="zh-TW" altLang="en-US" dirty="0" smtClean="0"/>
              <a:t>單一選區兩票制</a:t>
            </a:r>
            <a:endParaRPr lang="zh-TW" alt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標題 1"/>
          <p:cNvSpPr>
            <a:spLocks noGrp="1"/>
          </p:cNvSpPr>
          <p:nvPr>
            <p:ph type="title"/>
          </p:nvPr>
        </p:nvSpPr>
        <p:spPr>
          <a:xfrm>
            <a:off x="0" y="0"/>
            <a:ext cx="8229600" cy="765175"/>
          </a:xfrm>
        </p:spPr>
        <p:txBody>
          <a:bodyPr/>
          <a:lstStyle/>
          <a:p>
            <a:pPr eaLnBrk="1" hangingPunct="1"/>
            <a:r>
              <a:rPr lang="zh-TW" altLang="en-US" smtClean="0"/>
              <a:t>二、選舉制度的類型</a:t>
            </a:r>
          </a:p>
        </p:txBody>
      </p:sp>
      <p:sp>
        <p:nvSpPr>
          <p:cNvPr id="43011" name="內容版面配置區 2"/>
          <p:cNvSpPr>
            <a:spLocks noGrp="1"/>
          </p:cNvSpPr>
          <p:nvPr>
            <p:ph sz="quarter" idx="13"/>
          </p:nvPr>
        </p:nvSpPr>
        <p:spPr>
          <a:xfrm>
            <a:off x="250825" y="981075"/>
            <a:ext cx="8351838" cy="647700"/>
          </a:xfrm>
        </p:spPr>
        <p:txBody>
          <a:bodyPr/>
          <a:lstStyle/>
          <a:p>
            <a:r>
              <a:rPr lang="zh-TW" altLang="en-US" smtClean="0"/>
              <a:t>選舉制度的類型</a:t>
            </a:r>
          </a:p>
        </p:txBody>
      </p:sp>
      <p:sp>
        <p:nvSpPr>
          <p:cNvPr id="43012" name="投影片編號版面配置區 1"/>
          <p:cNvSpPr>
            <a:spLocks noGrp="1"/>
          </p:cNvSpPr>
          <p:nvPr>
            <p:ph type="sldNum" sz="quarter" idx="16"/>
          </p:nvPr>
        </p:nvSpPr>
        <p:spPr bwMode="auto">
          <a:noFill/>
          <a:ln>
            <a:miter lim="800000"/>
            <a:headEnd/>
            <a:tailEnd/>
          </a:ln>
        </p:spPr>
        <p:txBody>
          <a:bodyPr/>
          <a:lstStyle/>
          <a:p>
            <a:fld id="{8FC6E5D2-2D5C-4CC9-8729-E454BF37FB9B}" type="slidenum">
              <a:rPr lang="zh-TW" altLang="en-US" smtClean="0"/>
              <a:pPr/>
              <a:t>77</a:t>
            </a:fld>
            <a:endParaRPr lang="en-US" altLang="zh-TW" smtClean="0"/>
          </a:p>
        </p:txBody>
      </p:sp>
      <p:pic>
        <p:nvPicPr>
          <p:cNvPr id="43013" name="圖片 4"/>
          <p:cNvPicPr>
            <a:picLocks noChangeAspect="1"/>
          </p:cNvPicPr>
          <p:nvPr/>
        </p:nvPicPr>
        <p:blipFill>
          <a:blip r:embed="rId2"/>
          <a:srcRect/>
          <a:stretch>
            <a:fillRect/>
          </a:stretch>
        </p:blipFill>
        <p:spPr bwMode="auto">
          <a:xfrm>
            <a:off x="0" y="1646238"/>
            <a:ext cx="9144000" cy="4014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標題 1"/>
          <p:cNvSpPr>
            <a:spLocks noGrp="1"/>
          </p:cNvSpPr>
          <p:nvPr>
            <p:ph type="title"/>
          </p:nvPr>
        </p:nvSpPr>
        <p:spPr>
          <a:xfrm>
            <a:off x="0" y="0"/>
            <a:ext cx="8229600" cy="765175"/>
          </a:xfrm>
        </p:spPr>
        <p:txBody>
          <a:bodyPr/>
          <a:lstStyle/>
          <a:p>
            <a:pPr eaLnBrk="1" hangingPunct="1"/>
            <a:r>
              <a:rPr lang="zh-TW" altLang="en-US" smtClean="0"/>
              <a:t>二、選舉制度的類型</a:t>
            </a:r>
          </a:p>
        </p:txBody>
      </p:sp>
      <p:sp>
        <p:nvSpPr>
          <p:cNvPr id="64515" name="內容版面配置區 2"/>
          <p:cNvSpPr>
            <a:spLocks noGrp="1"/>
          </p:cNvSpPr>
          <p:nvPr>
            <p:ph sz="quarter" idx="13"/>
          </p:nvPr>
        </p:nvSpPr>
        <p:spPr>
          <a:xfrm>
            <a:off x="250825" y="981075"/>
            <a:ext cx="8353425" cy="4897438"/>
          </a:xfrm>
        </p:spPr>
        <p:txBody>
          <a:bodyPr/>
          <a:lstStyle/>
          <a:p>
            <a:pPr>
              <a:lnSpc>
                <a:spcPts val="4200"/>
              </a:lnSpc>
              <a:buFont typeface="Arial" pitchFamily="34" charset="0"/>
              <a:buNone/>
            </a:pPr>
            <a:r>
              <a:rPr lang="zh-TW" altLang="en-US" smtClean="0"/>
              <a:t>（三）混合制</a:t>
            </a:r>
            <a:endParaRPr lang="en-US" altLang="zh-TW" smtClean="0"/>
          </a:p>
          <a:p>
            <a:pPr>
              <a:lnSpc>
                <a:spcPts val="4200"/>
              </a:lnSpc>
            </a:pPr>
            <a:r>
              <a:rPr lang="zh-TW" altLang="en-US" smtClean="0"/>
              <a:t>兼具多數決制與比例代表制的選舉制度。</a:t>
            </a:r>
            <a:endParaRPr lang="en-US" altLang="zh-TW" smtClean="0"/>
          </a:p>
          <a:p>
            <a:pPr>
              <a:lnSpc>
                <a:spcPts val="4200"/>
              </a:lnSpc>
            </a:pPr>
            <a:r>
              <a:rPr lang="zh-TW" altLang="en-US" smtClean="0"/>
              <a:t>各種混合制中，最常見的是混合單一選區相對多數決制與政黨名單比例代表制的選舉制度，稱為「</a:t>
            </a:r>
            <a:r>
              <a:rPr lang="zh-TW" altLang="en-US" b="1" smtClean="0">
                <a:solidFill>
                  <a:srgbClr val="FF3C00"/>
                </a:solidFill>
              </a:rPr>
              <a:t>單一選區兩票制</a:t>
            </a:r>
            <a:r>
              <a:rPr lang="zh-TW" altLang="en-US" smtClean="0"/>
              <a:t>」，簡單的說就是「</a:t>
            </a:r>
            <a:r>
              <a:rPr lang="zh-TW" altLang="en-US" b="1" smtClean="0">
                <a:solidFill>
                  <a:srgbClr val="FF3C00"/>
                </a:solidFill>
              </a:rPr>
              <a:t>一票選人，一票選黨</a:t>
            </a:r>
            <a:r>
              <a:rPr lang="zh-TW" altLang="en-US" smtClean="0"/>
              <a:t>」。</a:t>
            </a:r>
          </a:p>
        </p:txBody>
      </p:sp>
      <p:sp>
        <p:nvSpPr>
          <p:cNvPr id="64516" name="投影片編號版面配置區 1"/>
          <p:cNvSpPr>
            <a:spLocks noGrp="1"/>
          </p:cNvSpPr>
          <p:nvPr>
            <p:ph type="sldNum" sz="quarter" idx="16"/>
          </p:nvPr>
        </p:nvSpPr>
        <p:spPr bwMode="auto">
          <a:noFill/>
          <a:ln>
            <a:miter lim="800000"/>
            <a:headEnd/>
            <a:tailEnd/>
          </a:ln>
        </p:spPr>
        <p:txBody>
          <a:bodyPr/>
          <a:lstStyle/>
          <a:p>
            <a:fld id="{976ABAB3-36E9-4531-AF50-7105135A7A40}" type="slidenum">
              <a:rPr lang="zh-TW" altLang="en-US" smtClean="0"/>
              <a:pPr/>
              <a:t>78</a:t>
            </a:fld>
            <a:endParaRPr lang="en-US" altLang="zh-TW"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標題 1"/>
          <p:cNvSpPr>
            <a:spLocks noGrp="1"/>
          </p:cNvSpPr>
          <p:nvPr>
            <p:ph type="title"/>
          </p:nvPr>
        </p:nvSpPr>
        <p:spPr>
          <a:xfrm>
            <a:off x="0" y="0"/>
            <a:ext cx="8229600" cy="765175"/>
          </a:xfrm>
        </p:spPr>
        <p:txBody>
          <a:bodyPr/>
          <a:lstStyle/>
          <a:p>
            <a:pPr eaLnBrk="1" hangingPunct="1"/>
            <a:r>
              <a:rPr lang="zh-TW" altLang="en-US" smtClean="0"/>
              <a:t>二、選舉制度的類型</a:t>
            </a:r>
          </a:p>
        </p:txBody>
      </p:sp>
      <p:sp>
        <p:nvSpPr>
          <p:cNvPr id="66563" name="內容版面配置區 2"/>
          <p:cNvSpPr>
            <a:spLocks noGrp="1"/>
          </p:cNvSpPr>
          <p:nvPr>
            <p:ph sz="quarter" idx="13"/>
          </p:nvPr>
        </p:nvSpPr>
        <p:spPr>
          <a:xfrm>
            <a:off x="250825" y="981075"/>
            <a:ext cx="8642350" cy="3960813"/>
          </a:xfrm>
        </p:spPr>
        <p:txBody>
          <a:bodyPr>
            <a:normAutofit fontScale="92500"/>
          </a:bodyPr>
          <a:lstStyle/>
          <a:p>
            <a:pPr>
              <a:lnSpc>
                <a:spcPts val="4000"/>
              </a:lnSpc>
              <a:buFont typeface="Arial" pitchFamily="34" charset="0"/>
              <a:buNone/>
            </a:pPr>
            <a:r>
              <a:rPr lang="zh-TW" altLang="en-US" smtClean="0"/>
              <a:t>（三）混合制</a:t>
            </a:r>
            <a:endParaRPr lang="en-US" altLang="zh-TW" smtClean="0"/>
          </a:p>
          <a:p>
            <a:pPr>
              <a:lnSpc>
                <a:spcPts val="4000"/>
              </a:lnSpc>
            </a:pPr>
            <a:r>
              <a:rPr lang="zh-TW" altLang="en-US" smtClean="0"/>
              <a:t>單一選區兩票制：</a:t>
            </a:r>
            <a:endParaRPr lang="en-US" altLang="zh-TW" smtClean="0"/>
          </a:p>
          <a:p>
            <a:pPr lvl="1" eaLnBrk="1" hangingPunct="1">
              <a:lnSpc>
                <a:spcPts val="4000"/>
              </a:lnSpc>
            </a:pPr>
            <a:r>
              <a:rPr lang="zh-TW" altLang="en-US" sz="3000" smtClean="0"/>
              <a:t>選民可投兩票，投給候選人的票（以下簡稱</a:t>
            </a:r>
            <a:r>
              <a:rPr lang="zh-TW" altLang="en-US" sz="3000" b="1" smtClean="0">
                <a:solidFill>
                  <a:srgbClr val="FF3C00"/>
                </a:solidFill>
              </a:rPr>
              <a:t>候選人票</a:t>
            </a:r>
            <a:r>
              <a:rPr lang="zh-TW" altLang="en-US" sz="3000" smtClean="0"/>
              <a:t>）以多數決制中的單一選區相對多數制選出；投給政黨的票（以下簡稱</a:t>
            </a:r>
            <a:r>
              <a:rPr lang="zh-TW" altLang="en-US" sz="3000" b="1" smtClean="0">
                <a:solidFill>
                  <a:srgbClr val="FF3C00"/>
                </a:solidFill>
              </a:rPr>
              <a:t>政黨票</a:t>
            </a:r>
            <a:r>
              <a:rPr lang="zh-TW" altLang="en-US" sz="3000" smtClean="0"/>
              <a:t>）則以政黨名單比例代表制選出。</a:t>
            </a:r>
            <a:endParaRPr lang="en-US" altLang="zh-TW" sz="3000" smtClean="0"/>
          </a:p>
          <a:p>
            <a:pPr>
              <a:lnSpc>
                <a:spcPts val="4000"/>
              </a:lnSpc>
            </a:pPr>
            <a:r>
              <a:rPr lang="zh-TW" altLang="en-US" smtClean="0"/>
              <a:t>根據計票方式的不同，可分為</a:t>
            </a:r>
            <a:r>
              <a:rPr lang="zh-TW" altLang="en-US" b="1" smtClean="0">
                <a:solidFill>
                  <a:srgbClr val="FF3C00"/>
                </a:solidFill>
              </a:rPr>
              <a:t>並立制</a:t>
            </a:r>
            <a:r>
              <a:rPr lang="zh-TW" altLang="en-US" smtClean="0"/>
              <a:t>與</a:t>
            </a:r>
            <a:r>
              <a:rPr lang="zh-TW" altLang="en-US" b="1" smtClean="0">
                <a:solidFill>
                  <a:srgbClr val="FF3C00"/>
                </a:solidFill>
              </a:rPr>
              <a:t>聯立制</a:t>
            </a:r>
            <a:r>
              <a:rPr lang="zh-TW" altLang="en-US" smtClean="0"/>
              <a:t>。</a:t>
            </a:r>
            <a:endParaRPr lang="en-US" altLang="zh-TW" smtClean="0"/>
          </a:p>
        </p:txBody>
      </p:sp>
      <p:sp>
        <p:nvSpPr>
          <p:cNvPr id="66564" name="投影片編號版面配置區 1"/>
          <p:cNvSpPr>
            <a:spLocks noGrp="1"/>
          </p:cNvSpPr>
          <p:nvPr>
            <p:ph type="sldNum" sz="quarter" idx="16"/>
          </p:nvPr>
        </p:nvSpPr>
        <p:spPr bwMode="auto">
          <a:noFill/>
          <a:ln>
            <a:miter lim="800000"/>
            <a:headEnd/>
            <a:tailEnd/>
          </a:ln>
        </p:spPr>
        <p:txBody>
          <a:bodyPr/>
          <a:lstStyle/>
          <a:p>
            <a:fld id="{C9EE56B1-CF20-4090-9BE7-2D60E97918C0}" type="slidenum">
              <a:rPr lang="zh-TW" altLang="en-US" smtClean="0"/>
              <a:pPr/>
              <a:t>79</a:t>
            </a:fld>
            <a:endParaRPr lang="en-US" altLang="zh-TW" smtClean="0"/>
          </a:p>
        </p:txBody>
      </p:sp>
      <p:sp>
        <p:nvSpPr>
          <p:cNvPr id="66565" name="文字版面配置區 1"/>
          <p:cNvSpPr txBox="1">
            <a:spLocks/>
          </p:cNvSpPr>
          <p:nvPr/>
        </p:nvSpPr>
        <p:spPr bwMode="auto">
          <a:xfrm>
            <a:off x="1619250" y="5624513"/>
            <a:ext cx="6862763" cy="649287"/>
          </a:xfrm>
          <a:prstGeom prst="rect">
            <a:avLst/>
          </a:prstGeom>
          <a:noFill/>
          <a:ln w="9525">
            <a:noFill/>
            <a:miter lim="800000"/>
            <a:headEnd/>
            <a:tailEnd/>
          </a:ln>
        </p:spPr>
        <p:txBody>
          <a:bodyPr/>
          <a:lstStyle/>
          <a:p>
            <a:pPr marL="342900" indent="-342900" eaLnBrk="1" hangingPunct="1">
              <a:spcBef>
                <a:spcPct val="20000"/>
              </a:spcBef>
            </a:pPr>
            <a:r>
              <a:rPr lang="zh-TW" altLang="en-US" sz="3200">
                <a:latin typeface="標楷體" pitchFamily="65" charset="-120"/>
                <a:ea typeface="標楷體" pitchFamily="65" charset="-120"/>
                <a:hlinkClick r:id="rId2"/>
              </a:rPr>
              <a:t>立委選舉單一選區兩票制宣導短片</a:t>
            </a:r>
            <a:endParaRPr kumimoji="0" lang="zh-TW" altLang="en-US" sz="3200">
              <a:latin typeface="標楷體" pitchFamily="65" charset="-120"/>
              <a:ea typeface="標楷體" pitchFamily="65" charset="-120"/>
              <a:hlinkClick r:id="rId3"/>
            </a:endParaRPr>
          </a:p>
        </p:txBody>
      </p:sp>
      <p:pic>
        <p:nvPicPr>
          <p:cNvPr id="66566" name="Picture 2" descr="E:\Work\PPT新icon\icon-影片.png"/>
          <p:cNvPicPr>
            <a:picLocks noChangeAspect="1" noChangeArrowheads="1"/>
          </p:cNvPicPr>
          <p:nvPr/>
        </p:nvPicPr>
        <p:blipFill>
          <a:blip r:embed="rId4"/>
          <a:srcRect/>
          <a:stretch>
            <a:fillRect/>
          </a:stretch>
        </p:blipFill>
        <p:spPr bwMode="auto">
          <a:xfrm>
            <a:off x="744538" y="5408613"/>
            <a:ext cx="874712" cy="865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5410944" cy="1143000"/>
          </a:xfrm>
        </p:spPr>
        <p:txBody>
          <a:bodyPr>
            <a:normAutofit/>
          </a:bodyPr>
          <a:lstStyle/>
          <a:p>
            <a:r>
              <a:rPr lang="zh-TW" altLang="en-US" sz="3600" b="1" dirty="0" smtClean="0">
                <a:latin typeface="微軟正黑體" pitchFamily="34" charset="-120"/>
                <a:ea typeface="微軟正黑體" pitchFamily="34" charset="-120"/>
              </a:rPr>
              <a:t>一、民主</a:t>
            </a:r>
            <a:r>
              <a:rPr lang="zh-TW" altLang="en-US" sz="3600" b="1" dirty="0">
                <a:latin typeface="微軟正黑體" pitchFamily="34" charset="-120"/>
                <a:ea typeface="微軟正黑體" pitchFamily="34" charset="-120"/>
              </a:rPr>
              <a:t>治理</a:t>
            </a:r>
            <a:r>
              <a:rPr lang="zh-TW" altLang="en-US" sz="3600" b="1" dirty="0" smtClean="0">
                <a:latin typeface="微軟正黑體" pitchFamily="34" charset="-120"/>
                <a:ea typeface="微軟正黑體" pitchFamily="34" charset="-120"/>
              </a:rPr>
              <a:t>的緣起</a:t>
            </a:r>
            <a:endParaRPr lang="zh-TW" altLang="en-US" sz="3600" b="1" dirty="0">
              <a:latin typeface="微軟正黑體" pitchFamily="34" charset="-120"/>
              <a:ea typeface="微軟正黑體" pitchFamily="34" charset="-120"/>
            </a:endParaRPr>
          </a:p>
        </p:txBody>
      </p:sp>
      <p:grpSp>
        <p:nvGrpSpPr>
          <p:cNvPr id="19" name="群組 18"/>
          <p:cNvGrpSpPr/>
          <p:nvPr/>
        </p:nvGrpSpPr>
        <p:grpSpPr>
          <a:xfrm>
            <a:off x="866418" y="1484784"/>
            <a:ext cx="2106234" cy="1682061"/>
            <a:chOff x="866418" y="1484784"/>
            <a:chExt cx="2106234" cy="1682061"/>
          </a:xfrm>
        </p:grpSpPr>
        <p:sp>
          <p:nvSpPr>
            <p:cNvPr id="14" name="手繪多邊形 13"/>
            <p:cNvSpPr/>
            <p:nvPr/>
          </p:nvSpPr>
          <p:spPr>
            <a:xfrm>
              <a:off x="866418" y="1484784"/>
              <a:ext cx="2106234" cy="1170130"/>
            </a:xfrm>
            <a:custGeom>
              <a:avLst/>
              <a:gdLst>
                <a:gd name="connsiteX0" fmla="*/ 0 w 2106234"/>
                <a:gd name="connsiteY0" fmla="*/ 117013 h 1170130"/>
                <a:gd name="connsiteX1" fmla="*/ 34272 w 2106234"/>
                <a:gd name="connsiteY1" fmla="*/ 34272 h 1170130"/>
                <a:gd name="connsiteX2" fmla="*/ 117013 w 2106234"/>
                <a:gd name="connsiteY2" fmla="*/ 0 h 1170130"/>
                <a:gd name="connsiteX3" fmla="*/ 1989221 w 2106234"/>
                <a:gd name="connsiteY3" fmla="*/ 0 h 1170130"/>
                <a:gd name="connsiteX4" fmla="*/ 2071962 w 2106234"/>
                <a:gd name="connsiteY4" fmla="*/ 34272 h 1170130"/>
                <a:gd name="connsiteX5" fmla="*/ 2106234 w 2106234"/>
                <a:gd name="connsiteY5" fmla="*/ 117013 h 1170130"/>
                <a:gd name="connsiteX6" fmla="*/ 2106234 w 2106234"/>
                <a:gd name="connsiteY6" fmla="*/ 1053117 h 1170130"/>
                <a:gd name="connsiteX7" fmla="*/ 2071962 w 2106234"/>
                <a:gd name="connsiteY7" fmla="*/ 1135858 h 1170130"/>
                <a:gd name="connsiteX8" fmla="*/ 1989221 w 2106234"/>
                <a:gd name="connsiteY8" fmla="*/ 1170130 h 1170130"/>
                <a:gd name="connsiteX9" fmla="*/ 117013 w 2106234"/>
                <a:gd name="connsiteY9" fmla="*/ 1170130 h 1170130"/>
                <a:gd name="connsiteX10" fmla="*/ 34272 w 2106234"/>
                <a:gd name="connsiteY10" fmla="*/ 1135858 h 1170130"/>
                <a:gd name="connsiteX11" fmla="*/ 0 w 2106234"/>
                <a:gd name="connsiteY11" fmla="*/ 1053117 h 1170130"/>
                <a:gd name="connsiteX12" fmla="*/ 0 w 2106234"/>
                <a:gd name="connsiteY12" fmla="*/ 117013 h 11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6234" h="1170130">
                  <a:moveTo>
                    <a:pt x="0" y="117013"/>
                  </a:moveTo>
                  <a:cubicBezTo>
                    <a:pt x="0" y="85979"/>
                    <a:pt x="12328" y="56217"/>
                    <a:pt x="34272" y="34272"/>
                  </a:cubicBezTo>
                  <a:cubicBezTo>
                    <a:pt x="56216" y="12328"/>
                    <a:pt x="85979" y="0"/>
                    <a:pt x="117013" y="0"/>
                  </a:cubicBezTo>
                  <a:lnTo>
                    <a:pt x="1989221" y="0"/>
                  </a:lnTo>
                  <a:cubicBezTo>
                    <a:pt x="2020255" y="0"/>
                    <a:pt x="2050017" y="12328"/>
                    <a:pt x="2071962" y="34272"/>
                  </a:cubicBezTo>
                  <a:cubicBezTo>
                    <a:pt x="2093906" y="56216"/>
                    <a:pt x="2106234" y="85979"/>
                    <a:pt x="2106234" y="117013"/>
                  </a:cubicBezTo>
                  <a:lnTo>
                    <a:pt x="2106234" y="1053117"/>
                  </a:lnTo>
                  <a:cubicBezTo>
                    <a:pt x="2106234" y="1084151"/>
                    <a:pt x="2093906" y="1113914"/>
                    <a:pt x="2071962" y="1135858"/>
                  </a:cubicBezTo>
                  <a:cubicBezTo>
                    <a:pt x="2050018" y="1157802"/>
                    <a:pt x="2020255" y="1170130"/>
                    <a:pt x="1989221" y="1170130"/>
                  </a:cubicBezTo>
                  <a:lnTo>
                    <a:pt x="117013" y="1170130"/>
                  </a:lnTo>
                  <a:cubicBezTo>
                    <a:pt x="85979" y="1170130"/>
                    <a:pt x="56216" y="1157802"/>
                    <a:pt x="34272" y="1135858"/>
                  </a:cubicBezTo>
                  <a:cubicBezTo>
                    <a:pt x="12328" y="1113914"/>
                    <a:pt x="0" y="1084151"/>
                    <a:pt x="0" y="1053117"/>
                  </a:cubicBezTo>
                  <a:lnTo>
                    <a:pt x="0" y="11701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3812" tIns="163812" rIns="163812" bIns="163812" numCol="1" spcCol="1270" anchor="ctr" anchorCtr="0">
              <a:noAutofit/>
            </a:bodyPr>
            <a:lstStyle/>
            <a:p>
              <a:pPr lvl="0" algn="ctr" defTabSz="1511300">
                <a:lnSpc>
                  <a:spcPct val="90000"/>
                </a:lnSpc>
                <a:spcBef>
                  <a:spcPct val="0"/>
                </a:spcBef>
                <a:spcAft>
                  <a:spcPct val="35000"/>
                </a:spcAft>
              </a:pPr>
              <a:r>
                <a:rPr lang="zh-TW" altLang="en-US" sz="3400" kern="1200" dirty="0" smtClean="0">
                  <a:latin typeface="微軟正黑體" pitchFamily="34" charset="-120"/>
                  <a:ea typeface="微軟正黑體" pitchFamily="34" charset="-120"/>
                </a:rPr>
                <a:t>有限政府</a:t>
              </a:r>
              <a:endParaRPr lang="zh-TW" altLang="en-US" sz="3400" kern="1200" dirty="0">
                <a:latin typeface="微軟正黑體" pitchFamily="34" charset="-120"/>
                <a:ea typeface="微軟正黑體" pitchFamily="34" charset="-120"/>
              </a:endParaRPr>
            </a:p>
          </p:txBody>
        </p:sp>
        <p:sp>
          <p:nvSpPr>
            <p:cNvPr id="15" name="手繪多邊形 14"/>
            <p:cNvSpPr/>
            <p:nvPr/>
          </p:nvSpPr>
          <p:spPr>
            <a:xfrm>
              <a:off x="1656256" y="2728047"/>
              <a:ext cx="526558" cy="438798"/>
            </a:xfrm>
            <a:custGeom>
              <a:avLst/>
              <a:gdLst>
                <a:gd name="connsiteX0" fmla="*/ 0 w 438798"/>
                <a:gd name="connsiteY0" fmla="*/ 105312 h 526558"/>
                <a:gd name="connsiteX1" fmla="*/ 219399 w 438798"/>
                <a:gd name="connsiteY1" fmla="*/ 105312 h 526558"/>
                <a:gd name="connsiteX2" fmla="*/ 219399 w 438798"/>
                <a:gd name="connsiteY2" fmla="*/ 0 h 526558"/>
                <a:gd name="connsiteX3" fmla="*/ 438798 w 438798"/>
                <a:gd name="connsiteY3" fmla="*/ 263279 h 526558"/>
                <a:gd name="connsiteX4" fmla="*/ 219399 w 438798"/>
                <a:gd name="connsiteY4" fmla="*/ 526558 h 526558"/>
                <a:gd name="connsiteX5" fmla="*/ 219399 w 438798"/>
                <a:gd name="connsiteY5" fmla="*/ 421246 h 526558"/>
                <a:gd name="connsiteX6" fmla="*/ 0 w 438798"/>
                <a:gd name="connsiteY6" fmla="*/ 421246 h 526558"/>
                <a:gd name="connsiteX7" fmla="*/ 0 w 438798"/>
                <a:gd name="connsiteY7" fmla="*/ 105312 h 52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798" h="526558">
                  <a:moveTo>
                    <a:pt x="351038" y="1"/>
                  </a:moveTo>
                  <a:lnTo>
                    <a:pt x="351038" y="263279"/>
                  </a:lnTo>
                  <a:lnTo>
                    <a:pt x="438798" y="263279"/>
                  </a:lnTo>
                  <a:lnTo>
                    <a:pt x="219399" y="526557"/>
                  </a:lnTo>
                  <a:lnTo>
                    <a:pt x="0" y="263279"/>
                  </a:lnTo>
                  <a:lnTo>
                    <a:pt x="87760" y="263279"/>
                  </a:lnTo>
                  <a:lnTo>
                    <a:pt x="87760" y="1"/>
                  </a:lnTo>
                  <a:lnTo>
                    <a:pt x="351038" y="1"/>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13" tIns="0" rIns="105311" bIns="131639" numCol="1" spcCol="1270" anchor="ctr" anchorCtr="0">
              <a:noAutofit/>
            </a:bodyPr>
            <a:lstStyle/>
            <a:p>
              <a:pPr lvl="0" algn="ctr" defTabSz="666750">
                <a:lnSpc>
                  <a:spcPct val="90000"/>
                </a:lnSpc>
                <a:spcBef>
                  <a:spcPct val="0"/>
                </a:spcBef>
                <a:spcAft>
                  <a:spcPct val="35000"/>
                </a:spcAft>
              </a:pPr>
              <a:endParaRPr lang="zh-TW" altLang="en-US" sz="1500" kern="1200">
                <a:latin typeface="微軟正黑體" pitchFamily="34" charset="-120"/>
                <a:ea typeface="微軟正黑體" pitchFamily="34" charset="-120"/>
              </a:endParaRPr>
            </a:p>
          </p:txBody>
        </p:sp>
      </p:grpSp>
      <p:grpSp>
        <p:nvGrpSpPr>
          <p:cNvPr id="20" name="群組 19"/>
          <p:cNvGrpSpPr/>
          <p:nvPr/>
        </p:nvGrpSpPr>
        <p:grpSpPr>
          <a:xfrm>
            <a:off x="866418" y="3239979"/>
            <a:ext cx="2106234" cy="1682061"/>
            <a:chOff x="866418" y="3239979"/>
            <a:chExt cx="2106234" cy="1682061"/>
          </a:xfrm>
        </p:grpSpPr>
        <p:sp>
          <p:nvSpPr>
            <p:cNvPr id="16" name="手繪多邊形 15"/>
            <p:cNvSpPr/>
            <p:nvPr/>
          </p:nvSpPr>
          <p:spPr>
            <a:xfrm>
              <a:off x="866418" y="3239979"/>
              <a:ext cx="2106234" cy="1170130"/>
            </a:xfrm>
            <a:custGeom>
              <a:avLst/>
              <a:gdLst>
                <a:gd name="connsiteX0" fmla="*/ 0 w 2106234"/>
                <a:gd name="connsiteY0" fmla="*/ 117013 h 1170130"/>
                <a:gd name="connsiteX1" fmla="*/ 34272 w 2106234"/>
                <a:gd name="connsiteY1" fmla="*/ 34272 h 1170130"/>
                <a:gd name="connsiteX2" fmla="*/ 117013 w 2106234"/>
                <a:gd name="connsiteY2" fmla="*/ 0 h 1170130"/>
                <a:gd name="connsiteX3" fmla="*/ 1989221 w 2106234"/>
                <a:gd name="connsiteY3" fmla="*/ 0 h 1170130"/>
                <a:gd name="connsiteX4" fmla="*/ 2071962 w 2106234"/>
                <a:gd name="connsiteY4" fmla="*/ 34272 h 1170130"/>
                <a:gd name="connsiteX5" fmla="*/ 2106234 w 2106234"/>
                <a:gd name="connsiteY5" fmla="*/ 117013 h 1170130"/>
                <a:gd name="connsiteX6" fmla="*/ 2106234 w 2106234"/>
                <a:gd name="connsiteY6" fmla="*/ 1053117 h 1170130"/>
                <a:gd name="connsiteX7" fmla="*/ 2071962 w 2106234"/>
                <a:gd name="connsiteY7" fmla="*/ 1135858 h 1170130"/>
                <a:gd name="connsiteX8" fmla="*/ 1989221 w 2106234"/>
                <a:gd name="connsiteY8" fmla="*/ 1170130 h 1170130"/>
                <a:gd name="connsiteX9" fmla="*/ 117013 w 2106234"/>
                <a:gd name="connsiteY9" fmla="*/ 1170130 h 1170130"/>
                <a:gd name="connsiteX10" fmla="*/ 34272 w 2106234"/>
                <a:gd name="connsiteY10" fmla="*/ 1135858 h 1170130"/>
                <a:gd name="connsiteX11" fmla="*/ 0 w 2106234"/>
                <a:gd name="connsiteY11" fmla="*/ 1053117 h 1170130"/>
                <a:gd name="connsiteX12" fmla="*/ 0 w 2106234"/>
                <a:gd name="connsiteY12" fmla="*/ 117013 h 11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6234" h="1170130">
                  <a:moveTo>
                    <a:pt x="0" y="117013"/>
                  </a:moveTo>
                  <a:cubicBezTo>
                    <a:pt x="0" y="85979"/>
                    <a:pt x="12328" y="56217"/>
                    <a:pt x="34272" y="34272"/>
                  </a:cubicBezTo>
                  <a:cubicBezTo>
                    <a:pt x="56216" y="12328"/>
                    <a:pt x="85979" y="0"/>
                    <a:pt x="117013" y="0"/>
                  </a:cubicBezTo>
                  <a:lnTo>
                    <a:pt x="1989221" y="0"/>
                  </a:lnTo>
                  <a:cubicBezTo>
                    <a:pt x="2020255" y="0"/>
                    <a:pt x="2050017" y="12328"/>
                    <a:pt x="2071962" y="34272"/>
                  </a:cubicBezTo>
                  <a:cubicBezTo>
                    <a:pt x="2093906" y="56216"/>
                    <a:pt x="2106234" y="85979"/>
                    <a:pt x="2106234" y="117013"/>
                  </a:cubicBezTo>
                  <a:lnTo>
                    <a:pt x="2106234" y="1053117"/>
                  </a:lnTo>
                  <a:cubicBezTo>
                    <a:pt x="2106234" y="1084151"/>
                    <a:pt x="2093906" y="1113914"/>
                    <a:pt x="2071962" y="1135858"/>
                  </a:cubicBezTo>
                  <a:cubicBezTo>
                    <a:pt x="2050018" y="1157802"/>
                    <a:pt x="2020255" y="1170130"/>
                    <a:pt x="1989221" y="1170130"/>
                  </a:cubicBezTo>
                  <a:lnTo>
                    <a:pt x="117013" y="1170130"/>
                  </a:lnTo>
                  <a:cubicBezTo>
                    <a:pt x="85979" y="1170130"/>
                    <a:pt x="56216" y="1157802"/>
                    <a:pt x="34272" y="1135858"/>
                  </a:cubicBezTo>
                  <a:cubicBezTo>
                    <a:pt x="12328" y="1113914"/>
                    <a:pt x="0" y="1084151"/>
                    <a:pt x="0" y="1053117"/>
                  </a:cubicBezTo>
                  <a:lnTo>
                    <a:pt x="0" y="117013"/>
                  </a:lnTo>
                  <a:close/>
                </a:path>
              </a:pathLst>
            </a:cu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163812" tIns="163812" rIns="163812" bIns="163812" numCol="1" spcCol="1270" anchor="ctr" anchorCtr="0">
              <a:noAutofit/>
            </a:bodyPr>
            <a:lstStyle/>
            <a:p>
              <a:pPr lvl="0" algn="ctr" defTabSz="1511300">
                <a:lnSpc>
                  <a:spcPct val="90000"/>
                </a:lnSpc>
                <a:spcBef>
                  <a:spcPct val="0"/>
                </a:spcBef>
                <a:spcAft>
                  <a:spcPct val="35000"/>
                </a:spcAft>
              </a:pPr>
              <a:r>
                <a:rPr lang="zh-TW" altLang="en-US" sz="3400" kern="1200" dirty="0" smtClean="0">
                  <a:latin typeface="微軟正黑體" pitchFamily="34" charset="-120"/>
                  <a:ea typeface="微軟正黑體" pitchFamily="34" charset="-120"/>
                </a:rPr>
                <a:t>萬能政府</a:t>
              </a:r>
              <a:endParaRPr lang="zh-TW" altLang="en-US" sz="3400" kern="1200" dirty="0">
                <a:latin typeface="微軟正黑體" pitchFamily="34" charset="-120"/>
                <a:ea typeface="微軟正黑體" pitchFamily="34" charset="-120"/>
              </a:endParaRPr>
            </a:p>
          </p:txBody>
        </p:sp>
        <p:sp>
          <p:nvSpPr>
            <p:cNvPr id="17" name="手繪多邊形 16"/>
            <p:cNvSpPr/>
            <p:nvPr/>
          </p:nvSpPr>
          <p:spPr>
            <a:xfrm>
              <a:off x="1656256" y="4483242"/>
              <a:ext cx="526558" cy="438798"/>
            </a:xfrm>
            <a:custGeom>
              <a:avLst/>
              <a:gdLst>
                <a:gd name="connsiteX0" fmla="*/ 0 w 438798"/>
                <a:gd name="connsiteY0" fmla="*/ 105312 h 526558"/>
                <a:gd name="connsiteX1" fmla="*/ 219399 w 438798"/>
                <a:gd name="connsiteY1" fmla="*/ 105312 h 526558"/>
                <a:gd name="connsiteX2" fmla="*/ 219399 w 438798"/>
                <a:gd name="connsiteY2" fmla="*/ 0 h 526558"/>
                <a:gd name="connsiteX3" fmla="*/ 438798 w 438798"/>
                <a:gd name="connsiteY3" fmla="*/ 263279 h 526558"/>
                <a:gd name="connsiteX4" fmla="*/ 219399 w 438798"/>
                <a:gd name="connsiteY4" fmla="*/ 526558 h 526558"/>
                <a:gd name="connsiteX5" fmla="*/ 219399 w 438798"/>
                <a:gd name="connsiteY5" fmla="*/ 421246 h 526558"/>
                <a:gd name="connsiteX6" fmla="*/ 0 w 438798"/>
                <a:gd name="connsiteY6" fmla="*/ 421246 h 526558"/>
                <a:gd name="connsiteX7" fmla="*/ 0 w 438798"/>
                <a:gd name="connsiteY7" fmla="*/ 105312 h 52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798" h="526558">
                  <a:moveTo>
                    <a:pt x="351038" y="1"/>
                  </a:moveTo>
                  <a:lnTo>
                    <a:pt x="351038" y="263279"/>
                  </a:lnTo>
                  <a:lnTo>
                    <a:pt x="438798" y="263279"/>
                  </a:lnTo>
                  <a:lnTo>
                    <a:pt x="219399" y="526557"/>
                  </a:lnTo>
                  <a:lnTo>
                    <a:pt x="0" y="263279"/>
                  </a:lnTo>
                  <a:lnTo>
                    <a:pt x="87760" y="263279"/>
                  </a:lnTo>
                  <a:lnTo>
                    <a:pt x="87760" y="1"/>
                  </a:lnTo>
                  <a:lnTo>
                    <a:pt x="351038" y="1"/>
                  </a:lnTo>
                  <a:close/>
                </a:path>
              </a:pathLst>
            </a:custGeom>
          </p:spPr>
          <p:style>
            <a:lnRef idx="0">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105313" tIns="0" rIns="105311" bIns="131639" numCol="1" spcCol="1270" anchor="ctr" anchorCtr="0">
              <a:noAutofit/>
            </a:bodyPr>
            <a:lstStyle/>
            <a:p>
              <a:pPr lvl="0" algn="ctr" defTabSz="666750">
                <a:lnSpc>
                  <a:spcPct val="90000"/>
                </a:lnSpc>
                <a:spcBef>
                  <a:spcPct val="0"/>
                </a:spcBef>
                <a:spcAft>
                  <a:spcPct val="35000"/>
                </a:spcAft>
              </a:pPr>
              <a:endParaRPr lang="zh-TW" altLang="en-US" sz="1500" kern="1200">
                <a:latin typeface="微軟正黑體" pitchFamily="34" charset="-120"/>
                <a:ea typeface="微軟正黑體" pitchFamily="34" charset="-120"/>
              </a:endParaRPr>
            </a:p>
          </p:txBody>
        </p:sp>
      </p:grpSp>
      <p:sp>
        <p:nvSpPr>
          <p:cNvPr id="18" name="手繪多邊形 17"/>
          <p:cNvSpPr/>
          <p:nvPr/>
        </p:nvSpPr>
        <p:spPr>
          <a:xfrm>
            <a:off x="866418" y="4995174"/>
            <a:ext cx="2106234" cy="1170130"/>
          </a:xfrm>
          <a:custGeom>
            <a:avLst/>
            <a:gdLst>
              <a:gd name="connsiteX0" fmla="*/ 0 w 2106234"/>
              <a:gd name="connsiteY0" fmla="*/ 117013 h 1170130"/>
              <a:gd name="connsiteX1" fmla="*/ 34272 w 2106234"/>
              <a:gd name="connsiteY1" fmla="*/ 34272 h 1170130"/>
              <a:gd name="connsiteX2" fmla="*/ 117013 w 2106234"/>
              <a:gd name="connsiteY2" fmla="*/ 0 h 1170130"/>
              <a:gd name="connsiteX3" fmla="*/ 1989221 w 2106234"/>
              <a:gd name="connsiteY3" fmla="*/ 0 h 1170130"/>
              <a:gd name="connsiteX4" fmla="*/ 2071962 w 2106234"/>
              <a:gd name="connsiteY4" fmla="*/ 34272 h 1170130"/>
              <a:gd name="connsiteX5" fmla="*/ 2106234 w 2106234"/>
              <a:gd name="connsiteY5" fmla="*/ 117013 h 1170130"/>
              <a:gd name="connsiteX6" fmla="*/ 2106234 w 2106234"/>
              <a:gd name="connsiteY6" fmla="*/ 1053117 h 1170130"/>
              <a:gd name="connsiteX7" fmla="*/ 2071962 w 2106234"/>
              <a:gd name="connsiteY7" fmla="*/ 1135858 h 1170130"/>
              <a:gd name="connsiteX8" fmla="*/ 1989221 w 2106234"/>
              <a:gd name="connsiteY8" fmla="*/ 1170130 h 1170130"/>
              <a:gd name="connsiteX9" fmla="*/ 117013 w 2106234"/>
              <a:gd name="connsiteY9" fmla="*/ 1170130 h 1170130"/>
              <a:gd name="connsiteX10" fmla="*/ 34272 w 2106234"/>
              <a:gd name="connsiteY10" fmla="*/ 1135858 h 1170130"/>
              <a:gd name="connsiteX11" fmla="*/ 0 w 2106234"/>
              <a:gd name="connsiteY11" fmla="*/ 1053117 h 1170130"/>
              <a:gd name="connsiteX12" fmla="*/ 0 w 2106234"/>
              <a:gd name="connsiteY12" fmla="*/ 117013 h 11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6234" h="1170130">
                <a:moveTo>
                  <a:pt x="0" y="117013"/>
                </a:moveTo>
                <a:cubicBezTo>
                  <a:pt x="0" y="85979"/>
                  <a:pt x="12328" y="56217"/>
                  <a:pt x="34272" y="34272"/>
                </a:cubicBezTo>
                <a:cubicBezTo>
                  <a:pt x="56216" y="12328"/>
                  <a:pt x="85979" y="0"/>
                  <a:pt x="117013" y="0"/>
                </a:cubicBezTo>
                <a:lnTo>
                  <a:pt x="1989221" y="0"/>
                </a:lnTo>
                <a:cubicBezTo>
                  <a:pt x="2020255" y="0"/>
                  <a:pt x="2050017" y="12328"/>
                  <a:pt x="2071962" y="34272"/>
                </a:cubicBezTo>
                <a:cubicBezTo>
                  <a:pt x="2093906" y="56216"/>
                  <a:pt x="2106234" y="85979"/>
                  <a:pt x="2106234" y="117013"/>
                </a:cubicBezTo>
                <a:lnTo>
                  <a:pt x="2106234" y="1053117"/>
                </a:lnTo>
                <a:cubicBezTo>
                  <a:pt x="2106234" y="1084151"/>
                  <a:pt x="2093906" y="1113914"/>
                  <a:pt x="2071962" y="1135858"/>
                </a:cubicBezTo>
                <a:cubicBezTo>
                  <a:pt x="2050018" y="1157802"/>
                  <a:pt x="2020255" y="1170130"/>
                  <a:pt x="1989221" y="1170130"/>
                </a:cubicBezTo>
                <a:lnTo>
                  <a:pt x="117013" y="1170130"/>
                </a:lnTo>
                <a:cubicBezTo>
                  <a:pt x="85979" y="1170130"/>
                  <a:pt x="56216" y="1157802"/>
                  <a:pt x="34272" y="1135858"/>
                </a:cubicBezTo>
                <a:cubicBezTo>
                  <a:pt x="12328" y="1113914"/>
                  <a:pt x="0" y="1084151"/>
                  <a:pt x="0" y="1053117"/>
                </a:cubicBezTo>
                <a:lnTo>
                  <a:pt x="0" y="117013"/>
                </a:lnTo>
                <a:close/>
              </a:path>
            </a:pathLst>
          </a:cu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163812" tIns="163812" rIns="163812" bIns="163812" numCol="1" spcCol="1270" anchor="ctr" anchorCtr="0">
            <a:noAutofit/>
          </a:bodyPr>
          <a:lstStyle/>
          <a:p>
            <a:pPr lvl="0" algn="ctr" defTabSz="1511300">
              <a:lnSpc>
                <a:spcPct val="90000"/>
              </a:lnSpc>
              <a:spcBef>
                <a:spcPct val="0"/>
              </a:spcBef>
              <a:spcAft>
                <a:spcPct val="35000"/>
              </a:spcAft>
            </a:pPr>
            <a:r>
              <a:rPr lang="zh-TW" altLang="en-US" sz="3400" kern="1200" dirty="0" smtClean="0">
                <a:latin typeface="微軟正黑體" pitchFamily="34" charset="-120"/>
                <a:ea typeface="微軟正黑體" pitchFamily="34" charset="-120"/>
              </a:rPr>
              <a:t>效能政府</a:t>
            </a:r>
            <a:endParaRPr lang="zh-TW" altLang="en-US" sz="3400" kern="1200" dirty="0">
              <a:latin typeface="微軟正黑體" pitchFamily="34" charset="-120"/>
              <a:ea typeface="微軟正黑體" pitchFamily="34" charset="-120"/>
            </a:endParaRPr>
          </a:p>
        </p:txBody>
      </p:sp>
      <p:graphicFrame>
        <p:nvGraphicFramePr>
          <p:cNvPr id="5" name="表格 4"/>
          <p:cNvGraphicFramePr>
            <a:graphicFrameLocks noGrp="1"/>
          </p:cNvGraphicFramePr>
          <p:nvPr>
            <p:extLst>
              <p:ext uri="{D42A27DB-BD31-4B8C-83A1-F6EECF244321}">
                <p14:modId xmlns="" xmlns:p14="http://schemas.microsoft.com/office/powerpoint/2010/main" val="2602373025"/>
              </p:ext>
            </p:extLst>
          </p:nvPr>
        </p:nvGraphicFramePr>
        <p:xfrm>
          <a:off x="2915816" y="2636912"/>
          <a:ext cx="4917544" cy="648072"/>
        </p:xfrm>
        <a:graphic>
          <a:graphicData uri="http://schemas.openxmlformats.org/drawingml/2006/table">
            <a:tbl>
              <a:tblPr firstRow="1" bandRow="1">
                <a:tableStyleId>{5C22544A-7EE6-4342-B048-85BDC9FD1C3A}</a:tableStyleId>
              </a:tblPr>
              <a:tblGrid>
                <a:gridCol w="4917544"/>
              </a:tblGrid>
              <a:tr h="648072">
                <a:tc>
                  <a:txBody>
                    <a:bodyPr/>
                    <a:lstStyle/>
                    <a:p>
                      <a:r>
                        <a:rPr lang="zh-TW" altLang="en-US" sz="2800" dirty="0" smtClean="0">
                          <a:latin typeface="微軟正黑體" pitchFamily="34" charset="-120"/>
                          <a:ea typeface="微軟正黑體" pitchFamily="34" charset="-120"/>
                        </a:rPr>
                        <a:t>貧富差距、勞工權益受到侵害</a:t>
                      </a:r>
                      <a:endParaRPr lang="zh-TW" altLang="en-US" sz="2800" dirty="0">
                        <a:latin typeface="微軟正黑體" pitchFamily="34" charset="-120"/>
                        <a:ea typeface="微軟正黑體" pitchFamily="34" charset="-120"/>
                      </a:endParaRPr>
                    </a:p>
                  </a:txBody>
                  <a:tcPr/>
                </a:tc>
              </a:tr>
            </a:tbl>
          </a:graphicData>
        </a:graphic>
      </p:graphicFrame>
      <p:graphicFrame>
        <p:nvGraphicFramePr>
          <p:cNvPr id="7" name="表格 6"/>
          <p:cNvGraphicFramePr>
            <a:graphicFrameLocks noGrp="1"/>
          </p:cNvGraphicFramePr>
          <p:nvPr>
            <p:extLst>
              <p:ext uri="{D42A27DB-BD31-4B8C-83A1-F6EECF244321}">
                <p14:modId xmlns="" xmlns:p14="http://schemas.microsoft.com/office/powerpoint/2010/main" val="2057886075"/>
              </p:ext>
            </p:extLst>
          </p:nvPr>
        </p:nvGraphicFramePr>
        <p:xfrm>
          <a:off x="2843808" y="4293096"/>
          <a:ext cx="6096000" cy="944880"/>
        </p:xfrm>
        <a:graphic>
          <a:graphicData uri="http://schemas.openxmlformats.org/drawingml/2006/table">
            <a:tbl>
              <a:tblPr firstRow="1" bandRow="1">
                <a:tableStyleId>{5C22544A-7EE6-4342-B048-85BDC9FD1C3A}</a:tableStyleId>
              </a:tblPr>
              <a:tblGrid>
                <a:gridCol w="6096000"/>
              </a:tblGrid>
              <a:tr h="512832">
                <a:tc>
                  <a:txBody>
                    <a:bodyPr/>
                    <a:lstStyle/>
                    <a:p>
                      <a:r>
                        <a:rPr lang="zh-TW" altLang="en-US" sz="2800" dirty="0" smtClean="0">
                          <a:latin typeface="微軟正黑體" pitchFamily="34" charset="-120"/>
                          <a:ea typeface="微軟正黑體" pitchFamily="34" charset="-120"/>
                        </a:rPr>
                        <a:t>政府效能低落、收支不平衡，財政困難、人民支持度下降</a:t>
                      </a:r>
                      <a:endParaRPr lang="zh-TW" altLang="en-US" sz="2800" dirty="0">
                        <a:latin typeface="微軟正黑體" pitchFamily="34" charset="-120"/>
                        <a:ea typeface="微軟正黑體" pitchFamily="34" charset="-120"/>
                      </a:endParaRPr>
                    </a:p>
                  </a:txBody>
                  <a:tcPr/>
                </a:tc>
              </a:tr>
            </a:tbl>
          </a:graphicData>
        </a:graphic>
      </p:graphicFrame>
      <p:grpSp>
        <p:nvGrpSpPr>
          <p:cNvPr id="8" name="群組 21"/>
          <p:cNvGrpSpPr>
            <a:grpSpLocks/>
          </p:cNvGrpSpPr>
          <p:nvPr/>
        </p:nvGrpSpPr>
        <p:grpSpPr bwMode="auto">
          <a:xfrm>
            <a:off x="0" y="497235"/>
            <a:ext cx="6702425" cy="771525"/>
            <a:chOff x="0" y="642314"/>
            <a:chExt cx="6701742" cy="772734"/>
          </a:xfrm>
        </p:grpSpPr>
        <p:grpSp>
          <p:nvGrpSpPr>
            <p:cNvPr id="9" name="群組 11"/>
            <p:cNvGrpSpPr>
              <a:grpSpLocks/>
            </p:cNvGrpSpPr>
            <p:nvPr/>
          </p:nvGrpSpPr>
          <p:grpSpPr bwMode="auto">
            <a:xfrm>
              <a:off x="0" y="642314"/>
              <a:ext cx="533413" cy="772734"/>
              <a:chOff x="0" y="1313645"/>
              <a:chExt cx="533413" cy="772734"/>
            </a:xfrm>
          </p:grpSpPr>
          <p:cxnSp>
            <p:nvCxnSpPr>
              <p:cNvPr id="11" name="直線接點 10"/>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0" name="直線接點 9"/>
            <p:cNvCxnSpPr/>
            <p:nvPr/>
          </p:nvCxnSpPr>
          <p:spPr>
            <a:xfrm flipV="1">
              <a:off x="531759" y="1389608"/>
              <a:ext cx="6169983" cy="11129"/>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23085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標題 1"/>
          <p:cNvSpPr>
            <a:spLocks noGrp="1"/>
          </p:cNvSpPr>
          <p:nvPr>
            <p:ph type="title"/>
          </p:nvPr>
        </p:nvSpPr>
        <p:spPr>
          <a:xfrm>
            <a:off x="0" y="0"/>
            <a:ext cx="8229600" cy="765175"/>
          </a:xfrm>
        </p:spPr>
        <p:txBody>
          <a:bodyPr/>
          <a:lstStyle/>
          <a:p>
            <a:endParaRPr lang="zh-TW" altLang="en-US" smtClean="0"/>
          </a:p>
        </p:txBody>
      </p:sp>
      <p:sp>
        <p:nvSpPr>
          <p:cNvPr id="67587" name="內容版面配置區 2"/>
          <p:cNvSpPr>
            <a:spLocks noGrp="1"/>
          </p:cNvSpPr>
          <p:nvPr>
            <p:ph sz="quarter" idx="13"/>
          </p:nvPr>
        </p:nvSpPr>
        <p:spPr>
          <a:xfrm>
            <a:off x="250825" y="981075"/>
            <a:ext cx="8351838" cy="4897438"/>
          </a:xfrm>
        </p:spPr>
        <p:txBody>
          <a:bodyPr/>
          <a:lstStyle/>
          <a:p>
            <a:r>
              <a:rPr lang="en-US" altLang="zh-TW" smtClean="0"/>
              <a:t>『</a:t>
            </a:r>
            <a:r>
              <a:rPr lang="zh-TW" altLang="en-US" smtClean="0">
                <a:hlinkClick r:id="rId2"/>
              </a:rPr>
              <a:t>猴～立委投兩票！</a:t>
            </a:r>
            <a:r>
              <a:rPr lang="en-US" altLang="zh-TW" smtClean="0"/>
              <a:t>』-123</a:t>
            </a:r>
            <a:r>
              <a:rPr lang="zh-TW" altLang="en-US" smtClean="0"/>
              <a:t>募投人 第</a:t>
            </a:r>
            <a:r>
              <a:rPr lang="en-US" altLang="zh-TW" smtClean="0"/>
              <a:t>2</a:t>
            </a:r>
            <a:r>
              <a:rPr lang="zh-TW" altLang="en-US" smtClean="0"/>
              <a:t>集</a:t>
            </a:r>
          </a:p>
          <a:p>
            <a:endParaRPr lang="zh-TW" altLang="en-US" smtClean="0"/>
          </a:p>
        </p:txBody>
      </p:sp>
      <p:sp>
        <p:nvSpPr>
          <p:cNvPr id="67588" name="投影片編號版面配置區 3"/>
          <p:cNvSpPr>
            <a:spLocks noGrp="1"/>
          </p:cNvSpPr>
          <p:nvPr>
            <p:ph type="sldNum" sz="quarter" idx="16"/>
          </p:nvPr>
        </p:nvSpPr>
        <p:spPr bwMode="auto">
          <a:noFill/>
          <a:ln>
            <a:miter lim="800000"/>
            <a:headEnd/>
            <a:tailEnd/>
          </a:ln>
        </p:spPr>
        <p:txBody>
          <a:bodyPr/>
          <a:lstStyle/>
          <a:p>
            <a:fld id="{CF998109-53D2-4D02-AF60-81CF07F4B916}" type="slidenum">
              <a:rPr lang="zh-TW" altLang="en-US" smtClean="0"/>
              <a:pPr/>
              <a:t>80</a:t>
            </a:fld>
            <a:endParaRPr lang="zh-TW" alt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標題 1"/>
          <p:cNvSpPr>
            <a:spLocks noGrp="1"/>
          </p:cNvSpPr>
          <p:nvPr>
            <p:ph type="title"/>
          </p:nvPr>
        </p:nvSpPr>
        <p:spPr>
          <a:xfrm>
            <a:off x="0" y="0"/>
            <a:ext cx="8229600" cy="765175"/>
          </a:xfrm>
        </p:spPr>
        <p:txBody>
          <a:bodyPr/>
          <a:lstStyle/>
          <a:p>
            <a:endParaRPr lang="zh-TW" altLang="en-US" smtClean="0"/>
          </a:p>
        </p:txBody>
      </p:sp>
      <p:sp>
        <p:nvSpPr>
          <p:cNvPr id="73731" name="內容版面配置區 2"/>
          <p:cNvSpPr>
            <a:spLocks noGrp="1"/>
          </p:cNvSpPr>
          <p:nvPr>
            <p:ph sz="quarter" idx="13"/>
          </p:nvPr>
        </p:nvSpPr>
        <p:spPr>
          <a:xfrm>
            <a:off x="250825" y="981075"/>
            <a:ext cx="8351838" cy="4897438"/>
          </a:xfrm>
        </p:spPr>
        <p:txBody>
          <a:bodyPr/>
          <a:lstStyle/>
          <a:p>
            <a:pPr>
              <a:buFont typeface="Arial" pitchFamily="34" charset="0"/>
              <a:buNone/>
            </a:pPr>
            <a:r>
              <a:rPr lang="zh-TW" altLang="en-US" smtClean="0"/>
              <a:t>區域立委</a:t>
            </a:r>
            <a:r>
              <a:rPr lang="en-US" altLang="zh-TW" smtClean="0"/>
              <a:t>=</a:t>
            </a:r>
            <a:r>
              <a:rPr lang="zh-TW" altLang="en-US" smtClean="0"/>
              <a:t>候選人票</a:t>
            </a:r>
            <a:endParaRPr lang="en-US" altLang="zh-TW" smtClean="0"/>
          </a:p>
          <a:p>
            <a:pPr>
              <a:buFont typeface="Arial" pitchFamily="34" charset="0"/>
              <a:buNone/>
            </a:pPr>
            <a:r>
              <a:rPr lang="zh-TW" altLang="en-US" smtClean="0"/>
              <a:t>不分區立委</a:t>
            </a:r>
            <a:r>
              <a:rPr lang="en-US" altLang="zh-TW" smtClean="0"/>
              <a:t>=</a:t>
            </a:r>
            <a:r>
              <a:rPr lang="zh-TW" altLang="en-US" smtClean="0"/>
              <a:t>政黨票</a:t>
            </a:r>
          </a:p>
        </p:txBody>
      </p:sp>
      <p:sp>
        <p:nvSpPr>
          <p:cNvPr id="73732" name="投影片編號版面配置區 3"/>
          <p:cNvSpPr>
            <a:spLocks noGrp="1"/>
          </p:cNvSpPr>
          <p:nvPr>
            <p:ph type="sldNum" sz="quarter" idx="16"/>
          </p:nvPr>
        </p:nvSpPr>
        <p:spPr bwMode="auto">
          <a:noFill/>
          <a:ln>
            <a:miter lim="800000"/>
            <a:headEnd/>
            <a:tailEnd/>
          </a:ln>
        </p:spPr>
        <p:txBody>
          <a:bodyPr/>
          <a:lstStyle/>
          <a:p>
            <a:fld id="{6FBB55A0-2A26-433F-8EE2-5D1EF3FC4179}" type="slidenum">
              <a:rPr lang="zh-TW" altLang="en-US" smtClean="0"/>
              <a:pPr/>
              <a:t>81</a:t>
            </a:fld>
            <a:endParaRPr lang="zh-TW" alt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514350" indent="-514350" algn="l">
              <a:buFont typeface="+mj-lt"/>
              <a:buAutoNum type="arabicParenR" startAt="4"/>
            </a:pPr>
            <a:r>
              <a:rPr lang="zh-TW" altLang="en-US" sz="3200" b="1" dirty="0">
                <a:latin typeface="微軟正黑體" pitchFamily="34" charset="-120"/>
                <a:ea typeface="微軟正黑體" pitchFamily="34" charset="-120"/>
              </a:rPr>
              <a:t>立法委員選舉</a:t>
            </a:r>
          </a:p>
        </p:txBody>
      </p:sp>
      <p:graphicFrame>
        <p:nvGraphicFramePr>
          <p:cNvPr id="4" name="表格 3"/>
          <p:cNvGraphicFramePr>
            <a:graphicFrameLocks noGrp="1"/>
          </p:cNvGraphicFramePr>
          <p:nvPr>
            <p:extLst>
              <p:ext uri="{D42A27DB-BD31-4B8C-83A1-F6EECF244321}">
                <p14:modId xmlns="" xmlns:p14="http://schemas.microsoft.com/office/powerpoint/2010/main" val="1306434879"/>
              </p:ext>
            </p:extLst>
          </p:nvPr>
        </p:nvGraphicFramePr>
        <p:xfrm>
          <a:off x="683568" y="1268760"/>
          <a:ext cx="8064896" cy="4983480"/>
        </p:xfrm>
        <a:graphic>
          <a:graphicData uri="http://schemas.openxmlformats.org/drawingml/2006/table">
            <a:tbl>
              <a:tblPr firstRow="1" bandRow="1">
                <a:tableStyleId>{8799B23B-EC83-4686-B30A-512413B5E67A}</a:tableStyleId>
              </a:tblPr>
              <a:tblGrid>
                <a:gridCol w="8064896"/>
              </a:tblGrid>
              <a:tr h="570030">
                <a:tc>
                  <a:txBody>
                    <a:bodyPr/>
                    <a:lstStyle/>
                    <a:p>
                      <a:pPr algn="ctr">
                        <a:lnSpc>
                          <a:spcPct val="150000"/>
                        </a:lnSpc>
                      </a:pPr>
                      <a:r>
                        <a:rPr lang="zh-TW" altLang="en-US" sz="3000" dirty="0" smtClean="0">
                          <a:latin typeface="微軟正黑體" pitchFamily="34" charset="-120"/>
                          <a:ea typeface="微軟正黑體" pitchFamily="34" charset="-120"/>
                        </a:rPr>
                        <a:t>區域立委</a:t>
                      </a:r>
                      <a:endParaRPr lang="zh-TW" altLang="en-US" sz="3000" dirty="0">
                        <a:latin typeface="微軟正黑體" pitchFamily="34" charset="-120"/>
                        <a:ea typeface="微軟正黑體" pitchFamily="34" charset="-120"/>
                      </a:endParaRPr>
                    </a:p>
                  </a:txBody>
                  <a:tcPr/>
                </a:tc>
              </a:tr>
              <a:tr h="3386650">
                <a:tc>
                  <a:txBody>
                    <a:bodyPr/>
                    <a:lstStyle/>
                    <a:p>
                      <a:pPr marL="457200" indent="-457200">
                        <a:lnSpc>
                          <a:spcPct val="150000"/>
                        </a:lnSpc>
                        <a:buFont typeface="Wingdings" pitchFamily="2" charset="2"/>
                        <a:buChar char="Ø"/>
                      </a:pPr>
                      <a:r>
                        <a:rPr lang="zh-TW" altLang="en-US" sz="3000" dirty="0" smtClean="0">
                          <a:latin typeface="微軟正黑體" pitchFamily="34" charset="-120"/>
                          <a:ea typeface="微軟正黑體" pitchFamily="34" charset="-120"/>
                        </a:rPr>
                        <a:t>將臺澎金馬自由地區劃分為 </a:t>
                      </a:r>
                      <a:r>
                        <a:rPr lang="en-US" altLang="zh-TW" sz="3000" dirty="0" smtClean="0">
                          <a:latin typeface="微軟正黑體" pitchFamily="34" charset="-120"/>
                          <a:ea typeface="微軟正黑體" pitchFamily="34" charset="-120"/>
                        </a:rPr>
                        <a:t>73 </a:t>
                      </a:r>
                      <a:r>
                        <a:rPr lang="zh-TW" altLang="en-US" sz="3000" dirty="0" smtClean="0">
                          <a:latin typeface="微軟正黑體" pitchFamily="34" charset="-120"/>
                          <a:ea typeface="微軟正黑體" pitchFamily="34" charset="-120"/>
                        </a:rPr>
                        <a:t>個選區</a:t>
                      </a:r>
                      <a:endParaRPr lang="en-US" altLang="zh-TW" sz="3000" dirty="0" smtClean="0">
                        <a:latin typeface="微軟正黑體" pitchFamily="34" charset="-120"/>
                        <a:ea typeface="微軟正黑體" pitchFamily="34" charset="-120"/>
                      </a:endParaRPr>
                    </a:p>
                    <a:p>
                      <a:pPr marL="457200" indent="-457200">
                        <a:lnSpc>
                          <a:spcPct val="150000"/>
                        </a:lnSpc>
                        <a:buFont typeface="Wingdings" pitchFamily="2" charset="2"/>
                        <a:buChar char="Ø"/>
                      </a:pPr>
                      <a:r>
                        <a:rPr lang="zh-TW" altLang="en-US" sz="3000" dirty="0" smtClean="0">
                          <a:latin typeface="微軟正黑體" pitchFamily="34" charset="-120"/>
                          <a:ea typeface="微軟正黑體" pitchFamily="34" charset="-120"/>
                        </a:rPr>
                        <a:t>採相對多數制</a:t>
                      </a:r>
                      <a:endParaRPr lang="en-US" altLang="zh-TW" sz="3000" dirty="0" smtClean="0">
                        <a:latin typeface="微軟正黑體" pitchFamily="34" charset="-120"/>
                        <a:ea typeface="微軟正黑體" pitchFamily="34" charset="-120"/>
                      </a:endParaRPr>
                    </a:p>
                    <a:p>
                      <a:pPr marL="457200" indent="-457200">
                        <a:lnSpc>
                          <a:spcPct val="150000"/>
                        </a:lnSpc>
                        <a:buFont typeface="Wingdings" pitchFamily="2" charset="2"/>
                        <a:buChar char="Ø"/>
                      </a:pPr>
                      <a:r>
                        <a:rPr lang="zh-TW" altLang="en-US" sz="3000" dirty="0" smtClean="0">
                          <a:latin typeface="微軟正黑體" pitchFamily="34" charset="-120"/>
                          <a:ea typeface="微軟正黑體" pitchFamily="34" charset="-120"/>
                        </a:rPr>
                        <a:t>考量到各縣市之代表性，規定各縣市至少有一席立法委員</a:t>
                      </a:r>
                      <a:endParaRPr lang="en-US" altLang="zh-TW" sz="3000" dirty="0" smtClean="0">
                        <a:latin typeface="微軟正黑體" pitchFamily="34" charset="-120"/>
                        <a:ea typeface="微軟正黑體" pitchFamily="34" charset="-120"/>
                      </a:endParaRPr>
                    </a:p>
                    <a:p>
                      <a:pPr marL="457200" indent="-457200">
                        <a:lnSpc>
                          <a:spcPct val="150000"/>
                        </a:lnSpc>
                        <a:buFont typeface="Wingdings" pitchFamily="2" charset="2"/>
                        <a:buChar char="Ø"/>
                      </a:pPr>
                      <a:r>
                        <a:rPr lang="zh-TW" altLang="en-US" sz="3000" dirty="0" smtClean="0">
                          <a:latin typeface="微軟正黑體" pitchFamily="34" charset="-120"/>
                          <a:ea typeface="微軟正黑體" pitchFamily="34" charset="-120"/>
                        </a:rPr>
                        <a:t>缺點：得票數與席次不成比例、票票不等值的問題</a:t>
                      </a:r>
                      <a:endParaRPr lang="en-US" altLang="zh-TW" sz="3000" dirty="0" smtClean="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309127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1277913079"/>
              </p:ext>
            </p:extLst>
          </p:nvPr>
        </p:nvGraphicFramePr>
        <p:xfrm>
          <a:off x="899592" y="258846"/>
          <a:ext cx="7499176" cy="3703320"/>
        </p:xfrm>
        <a:graphic>
          <a:graphicData uri="http://schemas.openxmlformats.org/drawingml/2006/table">
            <a:tbl>
              <a:tblPr firstRow="1" bandRow="1">
                <a:tableStyleId>{8799B23B-EC83-4686-B30A-512413B5E67A}</a:tableStyleId>
              </a:tblPr>
              <a:tblGrid>
                <a:gridCol w="7499176"/>
              </a:tblGrid>
              <a:tr h="370840">
                <a:tc>
                  <a:txBody>
                    <a:bodyPr/>
                    <a:lstStyle/>
                    <a:p>
                      <a:pPr algn="ctr">
                        <a:lnSpc>
                          <a:spcPct val="150000"/>
                        </a:lnSpc>
                      </a:pPr>
                      <a:r>
                        <a:rPr lang="zh-TW" altLang="en-US" sz="3000" dirty="0" smtClean="0">
                          <a:latin typeface="微軟正黑體" pitchFamily="34" charset="-120"/>
                          <a:ea typeface="微軟正黑體" pitchFamily="34" charset="-120"/>
                        </a:rPr>
                        <a:t>不分區立委</a:t>
                      </a:r>
                      <a:endParaRPr lang="zh-TW" altLang="en-US" sz="3000" dirty="0">
                        <a:latin typeface="微軟正黑體" pitchFamily="34" charset="-120"/>
                        <a:ea typeface="微軟正黑體" pitchFamily="34" charset="-120"/>
                      </a:endParaRPr>
                    </a:p>
                  </a:txBody>
                  <a:tcPr/>
                </a:tc>
              </a:tr>
              <a:tr h="370840">
                <a:tc>
                  <a:txBody>
                    <a:bodyPr/>
                    <a:lstStyle/>
                    <a:p>
                      <a:pPr marL="457200" indent="-457200">
                        <a:lnSpc>
                          <a:spcPct val="150000"/>
                        </a:lnSpc>
                        <a:buFont typeface="Wingdings" pitchFamily="2" charset="2"/>
                        <a:buChar char="Ø"/>
                      </a:pPr>
                      <a:r>
                        <a:rPr lang="en-US" altLang="zh-TW" sz="3000" dirty="0" smtClean="0">
                          <a:latin typeface="微軟正黑體" pitchFamily="34" charset="-120"/>
                          <a:ea typeface="微軟正黑體" pitchFamily="34" charset="-120"/>
                        </a:rPr>
                        <a:t>34 </a:t>
                      </a:r>
                      <a:r>
                        <a:rPr lang="zh-TW" altLang="en-US" sz="3000" dirty="0" smtClean="0">
                          <a:latin typeface="微軟正黑體" pitchFamily="34" charset="-120"/>
                          <a:ea typeface="微軟正黑體" pitchFamily="34" charset="-120"/>
                        </a:rPr>
                        <a:t>席為全國不分區及僑居國外國民立法委員</a:t>
                      </a:r>
                      <a:endParaRPr lang="en-US" altLang="zh-TW" sz="3000" dirty="0" smtClean="0">
                        <a:latin typeface="微軟正黑體" pitchFamily="34" charset="-120"/>
                        <a:ea typeface="微軟正黑體" pitchFamily="34" charset="-120"/>
                      </a:endParaRPr>
                    </a:p>
                    <a:p>
                      <a:pPr marL="457200" indent="-457200">
                        <a:lnSpc>
                          <a:spcPct val="150000"/>
                        </a:lnSpc>
                        <a:buFont typeface="Wingdings" pitchFamily="2" charset="2"/>
                        <a:buChar char="Ø"/>
                      </a:pPr>
                      <a:r>
                        <a:rPr lang="zh-TW" altLang="en-US" sz="3000" dirty="0" smtClean="0">
                          <a:latin typeface="微軟正黑體" pitchFamily="34" charset="-120"/>
                          <a:ea typeface="微軟正黑體" pitchFamily="34" charset="-120"/>
                        </a:rPr>
                        <a:t>政黨比例代表制</a:t>
                      </a:r>
                      <a:endParaRPr lang="en-US" altLang="zh-TW" sz="3000" dirty="0" smtClean="0">
                        <a:latin typeface="微軟正黑體" pitchFamily="34" charset="-120"/>
                        <a:ea typeface="微軟正黑體" pitchFamily="34" charset="-120"/>
                      </a:endParaRPr>
                    </a:p>
                  </a:txBody>
                  <a:tcPr/>
                </a:tc>
              </a:tr>
              <a:tr h="370840">
                <a:tc>
                  <a:txBody>
                    <a:bodyPr/>
                    <a:lstStyle/>
                    <a:p>
                      <a:pPr marL="0" indent="0">
                        <a:lnSpc>
                          <a:spcPct val="150000"/>
                        </a:lnSpc>
                        <a:buFont typeface="Wingdings" pitchFamily="2" charset="2"/>
                        <a:buNone/>
                      </a:pPr>
                      <a:endParaRPr lang="en-US" altLang="zh-TW" sz="3000" dirty="0" smtClean="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73210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標題 1"/>
          <p:cNvSpPr>
            <a:spLocks noGrp="1"/>
          </p:cNvSpPr>
          <p:nvPr>
            <p:ph type="title"/>
          </p:nvPr>
        </p:nvSpPr>
        <p:spPr>
          <a:xfrm>
            <a:off x="0" y="0"/>
            <a:ext cx="8229600" cy="765175"/>
          </a:xfrm>
        </p:spPr>
        <p:txBody>
          <a:bodyPr/>
          <a:lstStyle/>
          <a:p>
            <a:pPr eaLnBrk="1" hangingPunct="1"/>
            <a:r>
              <a:rPr lang="zh-TW" altLang="en-US" smtClean="0"/>
              <a:t>二、選舉制度的類型</a:t>
            </a:r>
          </a:p>
        </p:txBody>
      </p:sp>
      <p:sp>
        <p:nvSpPr>
          <p:cNvPr id="59395" name="內容版面配置區 2"/>
          <p:cNvSpPr>
            <a:spLocks noGrp="1"/>
          </p:cNvSpPr>
          <p:nvPr>
            <p:ph sz="quarter" idx="13"/>
          </p:nvPr>
        </p:nvSpPr>
        <p:spPr>
          <a:xfrm>
            <a:off x="250825" y="981075"/>
            <a:ext cx="8353425" cy="3095625"/>
          </a:xfrm>
        </p:spPr>
        <p:txBody>
          <a:bodyPr/>
          <a:lstStyle/>
          <a:p>
            <a:pPr>
              <a:lnSpc>
                <a:spcPts val="4200"/>
              </a:lnSpc>
              <a:buFont typeface="Arial" pitchFamily="34" charset="0"/>
              <a:buNone/>
            </a:pPr>
            <a:r>
              <a:rPr lang="zh-TW" altLang="en-US" smtClean="0"/>
              <a:t>（二）比例代表制</a:t>
            </a:r>
            <a:endParaRPr lang="en-US" altLang="zh-TW" smtClean="0"/>
          </a:p>
          <a:p>
            <a:pPr>
              <a:lnSpc>
                <a:spcPts val="4200"/>
              </a:lnSpc>
            </a:pPr>
            <a:r>
              <a:rPr lang="zh-TW" altLang="en-US" smtClean="0"/>
              <a:t>意義：根據各黨的得票率比例，而分配席次的選舉制度。</a:t>
            </a:r>
            <a:endParaRPr lang="en-US" altLang="zh-TW" smtClean="0"/>
          </a:p>
          <a:p>
            <a:pPr>
              <a:lnSpc>
                <a:spcPts val="4200"/>
              </a:lnSpc>
            </a:pPr>
            <a:r>
              <a:rPr lang="zh-TW" altLang="en-US" smtClean="0"/>
              <a:t>選民的投票對象是</a:t>
            </a:r>
            <a:r>
              <a:rPr lang="zh-TW" altLang="en-US" b="1" smtClean="0">
                <a:solidFill>
                  <a:srgbClr val="FF3C00"/>
                </a:solidFill>
              </a:rPr>
              <a:t>政黨</a:t>
            </a:r>
            <a:r>
              <a:rPr lang="zh-TW" altLang="en-US" smtClean="0"/>
              <a:t>，而非選擇特定候選人，為多數歐洲及拉丁美洲國家所採用。</a:t>
            </a:r>
            <a:endParaRPr lang="en-US" altLang="zh-TW" smtClean="0"/>
          </a:p>
        </p:txBody>
      </p:sp>
      <p:sp>
        <p:nvSpPr>
          <p:cNvPr id="59396" name="投影片編號版面配置區 1"/>
          <p:cNvSpPr>
            <a:spLocks noGrp="1"/>
          </p:cNvSpPr>
          <p:nvPr>
            <p:ph type="sldNum" sz="quarter" idx="16"/>
          </p:nvPr>
        </p:nvSpPr>
        <p:spPr bwMode="auto">
          <a:noFill/>
          <a:ln>
            <a:miter lim="800000"/>
            <a:headEnd/>
            <a:tailEnd/>
          </a:ln>
        </p:spPr>
        <p:txBody>
          <a:bodyPr/>
          <a:lstStyle/>
          <a:p>
            <a:fld id="{7263AB54-CCCE-42F7-A9D3-5E61608D90EE}" type="slidenum">
              <a:rPr lang="zh-TW" altLang="en-US" smtClean="0"/>
              <a:pPr/>
              <a:t>84</a:t>
            </a:fld>
            <a:endParaRPr lang="en-US" altLang="zh-TW"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微軟正黑體" pitchFamily="34" charset="-120"/>
                <a:ea typeface="微軟正黑體" pitchFamily="34" charset="-120"/>
              </a:rPr>
              <a:t>特色：</a:t>
            </a:r>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endParaRPr lang="zh-TW" altLang="en-US" dirty="0"/>
          </a:p>
        </p:txBody>
      </p:sp>
      <p:sp>
        <p:nvSpPr>
          <p:cNvPr id="3" name="內容版面配置區 2"/>
          <p:cNvSpPr>
            <a:spLocks noGrp="1"/>
          </p:cNvSpPr>
          <p:nvPr>
            <p:ph idx="1"/>
          </p:nvPr>
        </p:nvSpPr>
        <p:spPr/>
        <p:txBody>
          <a:bodyPr/>
          <a:lstStyle/>
          <a:p>
            <a:pPr marL="457200" indent="-457200">
              <a:lnSpc>
                <a:spcPct val="150000"/>
              </a:lnSpc>
              <a:buFont typeface="Wingdings" pitchFamily="2" charset="2"/>
              <a:buChar char="Ø"/>
            </a:pP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提名來源多元性：提名各領域的專業人才，課觀察黨的方向及對重大議題的看法。</a:t>
            </a:r>
            <a:endParaRPr lang="en-US" altLang="zh-TW" dirty="0" smtClean="0">
              <a:latin typeface="微軟正黑體" pitchFamily="34" charset="-120"/>
              <a:ea typeface="微軟正黑體" pitchFamily="34" charset="-120"/>
            </a:endParaRPr>
          </a:p>
          <a:p>
            <a:pPr marL="457200" indent="-457200">
              <a:lnSpc>
                <a:spcPct val="150000"/>
              </a:lnSpc>
              <a:buFont typeface="Wingdings" pitchFamily="2" charset="2"/>
              <a:buChar char="Ø"/>
            </a:pP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保障政黨參與性：選民依政黨喜好投票，增加小黨的政治參與空間</a:t>
            </a:r>
            <a:endParaRPr lang="en-US" altLang="zh-TW" dirty="0" smtClean="0">
              <a:latin typeface="微軟正黑體" pitchFamily="34" charset="-120"/>
              <a:ea typeface="微軟正黑體" pitchFamily="34" charset="-120"/>
            </a:endParaRPr>
          </a:p>
          <a:p>
            <a:endParaRPr lang="zh-TW" alt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標題 1"/>
          <p:cNvSpPr>
            <a:spLocks noGrp="1"/>
          </p:cNvSpPr>
          <p:nvPr>
            <p:ph type="title"/>
          </p:nvPr>
        </p:nvSpPr>
        <p:spPr>
          <a:xfrm>
            <a:off x="0" y="0"/>
            <a:ext cx="8229600" cy="765175"/>
          </a:xfrm>
        </p:spPr>
        <p:txBody>
          <a:bodyPr/>
          <a:lstStyle/>
          <a:p>
            <a:pPr eaLnBrk="1" hangingPunct="1"/>
            <a:r>
              <a:rPr lang="zh-TW" altLang="en-US" smtClean="0"/>
              <a:t>二、選舉制度的類型</a:t>
            </a:r>
          </a:p>
        </p:txBody>
      </p:sp>
      <p:sp>
        <p:nvSpPr>
          <p:cNvPr id="60419" name="內容版面配置區 2"/>
          <p:cNvSpPr>
            <a:spLocks noGrp="1"/>
          </p:cNvSpPr>
          <p:nvPr>
            <p:ph sz="quarter" idx="13"/>
          </p:nvPr>
        </p:nvSpPr>
        <p:spPr>
          <a:xfrm>
            <a:off x="250825" y="981075"/>
            <a:ext cx="8353425" cy="4824413"/>
          </a:xfrm>
        </p:spPr>
        <p:txBody>
          <a:bodyPr/>
          <a:lstStyle/>
          <a:p>
            <a:pPr>
              <a:lnSpc>
                <a:spcPts val="4000"/>
              </a:lnSpc>
              <a:buFont typeface="Arial" pitchFamily="34" charset="0"/>
              <a:buNone/>
            </a:pPr>
            <a:r>
              <a:rPr lang="zh-TW" altLang="en-US" smtClean="0"/>
              <a:t>（二）比例代表制</a:t>
            </a:r>
            <a:endParaRPr lang="en-US" altLang="zh-TW" smtClean="0"/>
          </a:p>
          <a:p>
            <a:r>
              <a:rPr lang="zh-TW" altLang="en-US" smtClean="0"/>
              <a:t>特徵：</a:t>
            </a:r>
            <a:endParaRPr lang="en-US" altLang="zh-TW" smtClean="0"/>
          </a:p>
          <a:p>
            <a:pPr lvl="1" eaLnBrk="1" hangingPunct="1"/>
            <a:r>
              <a:rPr lang="zh-TW" altLang="en-US" sz="3000" smtClean="0"/>
              <a:t>強調</a:t>
            </a:r>
            <a:r>
              <a:rPr lang="zh-TW" altLang="en-US" sz="3000" b="1" smtClean="0">
                <a:solidFill>
                  <a:srgbClr val="FF3C00"/>
                </a:solidFill>
              </a:rPr>
              <a:t>比例性價值</a:t>
            </a:r>
            <a:r>
              <a:rPr lang="zh-TW" altLang="en-US" sz="3000" smtClean="0"/>
              <a:t>，目的在使各政黨在選舉中所獲得之席次，能充分反映出選民的支持度。</a:t>
            </a:r>
            <a:endParaRPr lang="en-US" altLang="zh-TW" sz="3000" smtClean="0"/>
          </a:p>
          <a:p>
            <a:pPr lvl="1" eaLnBrk="1" hangingPunct="1"/>
            <a:r>
              <a:rPr lang="zh-TW" altLang="en-US" sz="3000" smtClean="0"/>
              <a:t>有利於小黨生存，容易形成</a:t>
            </a:r>
            <a:r>
              <a:rPr lang="zh-TW" altLang="en-US" sz="3000" b="1" smtClean="0">
                <a:solidFill>
                  <a:srgbClr val="FF3C00"/>
                </a:solidFill>
              </a:rPr>
              <a:t>多黨體系</a:t>
            </a:r>
            <a:r>
              <a:rPr lang="zh-TW" altLang="en-US" sz="3000" smtClean="0"/>
              <a:t>。</a:t>
            </a:r>
            <a:endParaRPr lang="en-US" altLang="zh-TW" sz="3000" smtClean="0"/>
          </a:p>
          <a:p>
            <a:pPr lvl="1" eaLnBrk="1" hangingPunct="1"/>
            <a:r>
              <a:rPr lang="zh-TW" altLang="en-US" sz="3000" smtClean="0"/>
              <a:t>為避免小黨林立，政局不穩，採取此制的國家多會設定政黨</a:t>
            </a:r>
            <a:r>
              <a:rPr lang="zh-TW" altLang="en-US" sz="3000" b="1" smtClean="0">
                <a:solidFill>
                  <a:srgbClr val="FF3C00"/>
                </a:solidFill>
              </a:rPr>
              <a:t>可分配席次的得票率門檻</a:t>
            </a:r>
            <a:r>
              <a:rPr lang="zh-TW" altLang="en-US" sz="3000" smtClean="0"/>
              <a:t>，例如：得票率超過 </a:t>
            </a:r>
            <a:r>
              <a:rPr lang="en-US" altLang="zh-TW" sz="3000" smtClean="0"/>
              <a:t>5 </a:t>
            </a:r>
            <a:r>
              <a:rPr lang="zh-TW" altLang="en-US" sz="3000" smtClean="0"/>
              <a:t>％以上的政黨才有資格分配席次。</a:t>
            </a:r>
            <a:endParaRPr lang="en-US" altLang="zh-TW" sz="3000" smtClean="0"/>
          </a:p>
        </p:txBody>
      </p:sp>
      <p:sp>
        <p:nvSpPr>
          <p:cNvPr id="60420" name="投影片編號版面配置區 1"/>
          <p:cNvSpPr>
            <a:spLocks noGrp="1"/>
          </p:cNvSpPr>
          <p:nvPr>
            <p:ph type="sldNum" sz="quarter" idx="16"/>
          </p:nvPr>
        </p:nvSpPr>
        <p:spPr bwMode="auto">
          <a:noFill/>
          <a:ln>
            <a:miter lim="800000"/>
            <a:headEnd/>
            <a:tailEnd/>
          </a:ln>
        </p:spPr>
        <p:txBody>
          <a:bodyPr/>
          <a:lstStyle/>
          <a:p>
            <a:fld id="{C05390BC-00FC-424C-AFED-F34B9B2F28F3}" type="slidenum">
              <a:rPr lang="zh-TW" altLang="en-US" smtClean="0"/>
              <a:pPr/>
              <a:t>86</a:t>
            </a:fld>
            <a:endParaRPr lang="en-US" altLang="zh-TW"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784226"/>
            <a:ext cx="9144000" cy="33009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 name="群組 17"/>
          <p:cNvGrpSpPr>
            <a:grpSpLocks/>
          </p:cNvGrpSpPr>
          <p:nvPr/>
        </p:nvGrpSpPr>
        <p:grpSpPr bwMode="auto">
          <a:xfrm>
            <a:off x="92075" y="116632"/>
            <a:ext cx="2251075" cy="1050925"/>
            <a:chOff x="0" y="0"/>
            <a:chExt cx="2251710" cy="1051560"/>
          </a:xfrm>
        </p:grpSpPr>
        <p:sp>
          <p:nvSpPr>
            <p:cNvPr id="6" name="框架 5"/>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生活實例</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25387083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標題 1"/>
          <p:cNvSpPr>
            <a:spLocks noGrp="1"/>
          </p:cNvSpPr>
          <p:nvPr>
            <p:ph type="title"/>
          </p:nvPr>
        </p:nvSpPr>
        <p:spPr>
          <a:xfrm>
            <a:off x="0" y="0"/>
            <a:ext cx="8229600" cy="765175"/>
          </a:xfrm>
        </p:spPr>
        <p:txBody>
          <a:bodyPr/>
          <a:lstStyle/>
          <a:p>
            <a:pPr eaLnBrk="1" hangingPunct="1"/>
            <a:r>
              <a:rPr lang="zh-TW" altLang="en-US" smtClean="0"/>
              <a:t>二、選舉制度的類型</a:t>
            </a:r>
          </a:p>
        </p:txBody>
      </p:sp>
      <p:sp>
        <p:nvSpPr>
          <p:cNvPr id="61443" name="內容版面配置區 2"/>
          <p:cNvSpPr>
            <a:spLocks noGrp="1"/>
          </p:cNvSpPr>
          <p:nvPr>
            <p:ph sz="quarter" idx="13"/>
          </p:nvPr>
        </p:nvSpPr>
        <p:spPr>
          <a:xfrm>
            <a:off x="250825" y="981075"/>
            <a:ext cx="8351838" cy="576263"/>
          </a:xfrm>
        </p:spPr>
        <p:txBody>
          <a:bodyPr>
            <a:normAutofit lnSpcReduction="10000"/>
          </a:bodyPr>
          <a:lstStyle/>
          <a:p>
            <a:r>
              <a:rPr lang="zh-TW" altLang="en-US" smtClean="0"/>
              <a:t>比例代表制示意圖：</a:t>
            </a:r>
          </a:p>
        </p:txBody>
      </p:sp>
      <p:sp>
        <p:nvSpPr>
          <p:cNvPr id="61444" name="投影片編號版面配置區 1"/>
          <p:cNvSpPr>
            <a:spLocks noGrp="1"/>
          </p:cNvSpPr>
          <p:nvPr>
            <p:ph type="sldNum" sz="quarter" idx="16"/>
          </p:nvPr>
        </p:nvSpPr>
        <p:spPr bwMode="auto">
          <a:noFill/>
          <a:ln>
            <a:miter lim="800000"/>
            <a:headEnd/>
            <a:tailEnd/>
          </a:ln>
        </p:spPr>
        <p:txBody>
          <a:bodyPr/>
          <a:lstStyle/>
          <a:p>
            <a:fld id="{C609D7A1-A254-4DDF-AB57-40D9FEC89F88}" type="slidenum">
              <a:rPr lang="zh-TW" altLang="en-US" smtClean="0"/>
              <a:pPr/>
              <a:t>88</a:t>
            </a:fld>
            <a:endParaRPr lang="en-US" altLang="zh-TW" smtClean="0"/>
          </a:p>
        </p:txBody>
      </p:sp>
      <p:pic>
        <p:nvPicPr>
          <p:cNvPr id="61445" name="圖片 1"/>
          <p:cNvPicPr>
            <a:picLocks noChangeAspect="1"/>
          </p:cNvPicPr>
          <p:nvPr/>
        </p:nvPicPr>
        <p:blipFill>
          <a:blip r:embed="rId2"/>
          <a:srcRect/>
          <a:stretch>
            <a:fillRect/>
          </a:stretch>
        </p:blipFill>
        <p:spPr bwMode="auto">
          <a:xfrm>
            <a:off x="0" y="1758950"/>
            <a:ext cx="9144000"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994122"/>
          </a:xfrm>
        </p:spPr>
        <p:txBody>
          <a:bodyPr>
            <a:normAutofit/>
          </a:bodyPr>
          <a:lstStyle/>
          <a:p>
            <a:pPr marL="514350" indent="-514350" algn="l">
              <a:buFont typeface="Arial" pitchFamily="34" charset="0"/>
              <a:buChar char="•"/>
            </a:pPr>
            <a:r>
              <a:rPr lang="zh-TW" altLang="en-US" sz="3200" dirty="0" smtClean="0">
                <a:latin typeface="微軟正黑體" pitchFamily="34" charset="-120"/>
                <a:ea typeface="微軟正黑體" pitchFamily="34" charset="-120"/>
              </a:rPr>
              <a:t>比例代表制</a:t>
            </a:r>
            <a:endParaRPr lang="zh-TW" altLang="en-US" sz="3200"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3567973872"/>
              </p:ext>
            </p:extLst>
          </p:nvPr>
        </p:nvGraphicFramePr>
        <p:xfrm>
          <a:off x="323528" y="1124744"/>
          <a:ext cx="8568952" cy="5577840"/>
        </p:xfrm>
        <a:graphic>
          <a:graphicData uri="http://schemas.openxmlformats.org/drawingml/2006/table">
            <a:tbl>
              <a:tblPr firstRow="1" bandRow="1">
                <a:tableStyleId>{5C22544A-7EE6-4342-B048-85BDC9FD1C3A}</a:tableStyleId>
              </a:tblPr>
              <a:tblGrid>
                <a:gridCol w="5040560"/>
                <a:gridCol w="3528392"/>
              </a:tblGrid>
              <a:tr h="570251">
                <a:tc gridSpan="2">
                  <a:txBody>
                    <a:bodyPr/>
                    <a:lstStyle/>
                    <a:p>
                      <a:pPr>
                        <a:lnSpc>
                          <a:spcPct val="150000"/>
                        </a:lnSpc>
                      </a:pPr>
                      <a:r>
                        <a:rPr lang="zh-TW" altLang="en-US" sz="2800" dirty="0" smtClean="0">
                          <a:latin typeface="微軟正黑體" pitchFamily="34" charset="-120"/>
                          <a:ea typeface="微軟正黑體" pitchFamily="34" charset="-120"/>
                        </a:rPr>
                        <a:t>又稱「政黨比例代表制」或「名單比例代表制」</a:t>
                      </a:r>
                      <a:endParaRPr lang="zh-TW" altLang="en-US" sz="2800" dirty="0">
                        <a:latin typeface="微軟正黑體" pitchFamily="34" charset="-120"/>
                        <a:ea typeface="微軟正黑體" pitchFamily="34" charset="-120"/>
                      </a:endParaRPr>
                    </a:p>
                  </a:txBody>
                  <a:tcPr/>
                </a:tc>
                <a:tc hMerge="1">
                  <a:txBody>
                    <a:bodyPr/>
                    <a:lstStyle/>
                    <a:p>
                      <a:endParaRPr lang="zh-TW" altLang="en-US"/>
                    </a:p>
                  </a:txBody>
                  <a:tcPr/>
                </a:tc>
              </a:tr>
              <a:tr h="1039869">
                <a:tc gridSpan="2">
                  <a:txBody>
                    <a:bodyPr/>
                    <a:lstStyle/>
                    <a:p>
                      <a:pPr>
                        <a:lnSpc>
                          <a:spcPct val="150000"/>
                        </a:lnSpc>
                      </a:pPr>
                      <a:r>
                        <a:rPr lang="zh-TW" altLang="en-US" sz="2800" dirty="0" smtClean="0">
                          <a:latin typeface="微軟正黑體" pitchFamily="34" charset="-120"/>
                          <a:ea typeface="微軟正黑體" pitchFamily="34" charset="-120"/>
                        </a:rPr>
                        <a:t>人 民投票的對象是政黨而非個別的候選人；各個政黨按其得票的比例，分配國會中的席次</a:t>
                      </a:r>
                      <a:endParaRPr lang="zh-TW" altLang="en-US" sz="2800" dirty="0">
                        <a:latin typeface="微軟正黑體" pitchFamily="34" charset="-120"/>
                        <a:ea typeface="微軟正黑體" pitchFamily="34" charset="-120"/>
                      </a:endParaRPr>
                    </a:p>
                  </a:txBody>
                  <a:tcPr/>
                </a:tc>
                <a:tc hMerge="1">
                  <a:txBody>
                    <a:bodyPr/>
                    <a:lstStyle/>
                    <a:p>
                      <a:endParaRPr lang="zh-TW" altLang="en-US"/>
                    </a:p>
                  </a:txBody>
                  <a:tcPr/>
                </a:tc>
              </a:tr>
              <a:tr h="570251">
                <a:tc gridSpan="2">
                  <a:txBody>
                    <a:bodyPr/>
                    <a:lstStyle/>
                    <a:p>
                      <a:pPr algn="ctr">
                        <a:lnSpc>
                          <a:spcPct val="150000"/>
                        </a:lnSpc>
                      </a:pPr>
                      <a:r>
                        <a:rPr lang="zh-TW" altLang="en-US" sz="2800" dirty="0" smtClean="0">
                          <a:latin typeface="微軟正黑體" pitchFamily="34" charset="-120"/>
                          <a:ea typeface="微軟正黑體" pitchFamily="34" charset="-120"/>
                        </a:rPr>
                        <a:t>選舉結果和政黨實力相對應</a:t>
                      </a:r>
                      <a:endParaRPr lang="zh-TW" altLang="en-US" sz="2800" dirty="0">
                        <a:latin typeface="微軟正黑體" pitchFamily="34" charset="-120"/>
                        <a:ea typeface="微軟正黑體" pitchFamily="34" charset="-120"/>
                      </a:endParaRPr>
                    </a:p>
                  </a:txBody>
                  <a:tcPr/>
                </a:tc>
                <a:tc hMerge="1">
                  <a:txBody>
                    <a:bodyPr/>
                    <a:lstStyle/>
                    <a:p>
                      <a:endParaRPr lang="zh-TW" altLang="en-US"/>
                    </a:p>
                  </a:txBody>
                  <a:tcPr/>
                </a:tc>
              </a:tr>
              <a:tr h="1979106">
                <a:tc>
                  <a:txBody>
                    <a:bodyPr/>
                    <a:lstStyle/>
                    <a:p>
                      <a:pPr>
                        <a:lnSpc>
                          <a:spcPct val="150000"/>
                        </a:lnSpc>
                      </a:pPr>
                      <a:r>
                        <a:rPr lang="zh-TW" altLang="en-US" sz="2800" dirty="0" smtClean="0">
                          <a:latin typeface="微軟正黑體" pitchFamily="34" charset="-120"/>
                          <a:ea typeface="微軟正黑體" pitchFamily="34" charset="-120"/>
                        </a:rPr>
                        <a:t>優：小黨依其所獲得之選票，分配一定席次，使國會較能準確反映選民大眾的各種利益</a:t>
                      </a:r>
                      <a:endParaRPr lang="zh-TW" altLang="en-US" sz="28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tcPr>
                </a:tc>
                <a:tc>
                  <a:txBody>
                    <a:bodyPr/>
                    <a:lstStyle/>
                    <a:p>
                      <a:pPr>
                        <a:lnSpc>
                          <a:spcPct val="150000"/>
                        </a:lnSpc>
                      </a:pPr>
                      <a:r>
                        <a:rPr lang="zh-TW" altLang="en-US" sz="2800" dirty="0" smtClean="0">
                          <a:latin typeface="微軟正黑體" pitchFamily="34" charset="-120"/>
                          <a:ea typeface="微軟正黑體" pitchFamily="34" charset="-120"/>
                        </a:rPr>
                        <a:t>缺：造成小黨林立而導致議事效能低落</a:t>
                      </a:r>
                      <a:endParaRPr lang="zh-TW" altLang="en-US" sz="28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r>
              <a:tr h="570251">
                <a:tc gridSpan="2">
                  <a:txBody>
                    <a:bodyPr/>
                    <a:lstStyle/>
                    <a:p>
                      <a:pPr>
                        <a:lnSpc>
                          <a:spcPct val="150000"/>
                        </a:lnSpc>
                      </a:pPr>
                      <a:r>
                        <a:rPr lang="zh-TW" altLang="en-US" sz="2800" dirty="0" smtClean="0">
                          <a:latin typeface="微軟正黑體" pitchFamily="34" charset="-120"/>
                          <a:ea typeface="微軟正黑體" pitchFamily="34" charset="-120"/>
                        </a:rPr>
                        <a:t>分配席次門檻─小黨生存空間、多元價值呈現？</a:t>
                      </a:r>
                      <a:endParaRPr lang="zh-TW" altLang="en-US" sz="2800" dirty="0">
                        <a:latin typeface="微軟正黑體" pitchFamily="34" charset="-120"/>
                        <a:ea typeface="微軟正黑體" pitchFamily="34" charset="-120"/>
                      </a:endParaRPr>
                    </a:p>
                  </a:txBody>
                  <a:tcPr/>
                </a:tc>
                <a:tc hMerge="1">
                  <a:txBody>
                    <a:bodyPr/>
                    <a:lstStyle/>
                    <a:p>
                      <a:endParaRPr lang="zh-TW" altLang="en-US" sz="2800"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 xmlns:p14="http://schemas.microsoft.com/office/powerpoint/2010/main" val="174139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2123728" y="103158"/>
            <a:ext cx="3672408" cy="850106"/>
          </a:xfrm>
        </p:spPr>
        <p:style>
          <a:lnRef idx="2">
            <a:schemeClr val="accent5"/>
          </a:lnRef>
          <a:fillRef idx="1">
            <a:schemeClr val="lt1"/>
          </a:fillRef>
          <a:effectRef idx="0">
            <a:schemeClr val="accent5"/>
          </a:effectRef>
          <a:fontRef idx="minor">
            <a:schemeClr val="dk1"/>
          </a:fontRef>
        </p:style>
        <p:txBody>
          <a:bodyPr>
            <a:normAutofit/>
          </a:bodyPr>
          <a:lstStyle/>
          <a:p>
            <a:r>
              <a:rPr lang="zh-TW" altLang="en-US" sz="3600" b="1" dirty="0">
                <a:latin typeface="微軟正黑體" pitchFamily="34" charset="-120"/>
                <a:ea typeface="微軟正黑體" pitchFamily="34" charset="-120"/>
              </a:rPr>
              <a:t>有限</a:t>
            </a:r>
            <a:r>
              <a:rPr lang="zh-TW" altLang="en-US" sz="3600" b="1" dirty="0" smtClean="0">
                <a:latin typeface="微軟正黑體" pitchFamily="34" charset="-120"/>
                <a:ea typeface="微軟正黑體" pitchFamily="34" charset="-120"/>
              </a:rPr>
              <a:t>政府</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438248310"/>
              </p:ext>
            </p:extLst>
          </p:nvPr>
        </p:nvGraphicFramePr>
        <p:xfrm>
          <a:off x="251520" y="809248"/>
          <a:ext cx="8463884" cy="2331720"/>
        </p:xfrm>
        <a:graphic>
          <a:graphicData uri="http://schemas.openxmlformats.org/drawingml/2006/table">
            <a:tbl>
              <a:tblPr firstRow="1" bandRow="1">
                <a:tableStyleId>{7DF18680-E054-41AD-8BC1-D1AEF772440D}</a:tableStyleId>
              </a:tblPr>
              <a:tblGrid>
                <a:gridCol w="8463884"/>
              </a:tblGrid>
              <a:tr h="370840">
                <a:tc>
                  <a:txBody>
                    <a:bodyPr/>
                    <a:lstStyle/>
                    <a:p>
                      <a:pPr algn="ctr">
                        <a:lnSpc>
                          <a:spcPct val="150000"/>
                        </a:lnSpc>
                      </a:pPr>
                      <a:r>
                        <a:rPr lang="en-US" altLang="zh-TW" sz="3000" dirty="0" smtClean="0">
                          <a:latin typeface="微軟正黑體" pitchFamily="34" charset="-120"/>
                          <a:ea typeface="微軟正黑體" pitchFamily="34" charset="-120"/>
                        </a:rPr>
                        <a:t>17 </a:t>
                      </a:r>
                      <a:r>
                        <a:rPr lang="zh-TW" altLang="en-US" sz="3000" dirty="0" smtClean="0">
                          <a:latin typeface="微軟正黑體" pitchFamily="34" charset="-120"/>
                          <a:ea typeface="微軟正黑體" pitchFamily="34" charset="-120"/>
                        </a:rPr>
                        <a:t>～ </a:t>
                      </a:r>
                      <a:r>
                        <a:rPr lang="en-US" altLang="zh-TW" sz="3000" dirty="0" smtClean="0">
                          <a:latin typeface="微軟正黑體" pitchFamily="34" charset="-120"/>
                          <a:ea typeface="微軟正黑體" pitchFamily="34" charset="-120"/>
                        </a:rPr>
                        <a:t>19</a:t>
                      </a:r>
                      <a:r>
                        <a:rPr lang="zh-TW" altLang="en-US" sz="3000" dirty="0" smtClean="0">
                          <a:latin typeface="微軟正黑體" pitchFamily="34" charset="-120"/>
                          <a:ea typeface="微軟正黑體" pitchFamily="34" charset="-120"/>
                        </a:rPr>
                        <a:t>世紀</a:t>
                      </a:r>
                      <a:endParaRPr lang="zh-TW" altLang="en-US" sz="3000" dirty="0">
                        <a:latin typeface="微軟正黑體" pitchFamily="34" charset="-120"/>
                        <a:ea typeface="微軟正黑體" pitchFamily="34" charset="-120"/>
                      </a:endParaRPr>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「管理愈少的政府，就是愈好的政府」</a:t>
                      </a:r>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採分權制衡防止統治者專制，以保障人民自由</a:t>
                      </a:r>
                    </a:p>
                  </a:txBody>
                  <a:tcPr/>
                </a:tc>
              </a:tr>
            </a:tbl>
          </a:graphicData>
        </a:graphic>
      </p:graphicFrame>
      <p:sp>
        <p:nvSpPr>
          <p:cNvPr id="8" name="標題 1"/>
          <p:cNvSpPr txBox="1">
            <a:spLocks/>
          </p:cNvSpPr>
          <p:nvPr/>
        </p:nvSpPr>
        <p:spPr>
          <a:xfrm>
            <a:off x="3600400" y="3284984"/>
            <a:ext cx="3707904" cy="720080"/>
          </a:xfrm>
          <a:prstGeom prst="rect">
            <a:avLst/>
          </a:prstGeom>
        </p:spPr>
        <p:style>
          <a:lnRef idx="2">
            <a:schemeClr val="accent3"/>
          </a:lnRef>
          <a:fillRef idx="1">
            <a:schemeClr val="lt1"/>
          </a:fillRef>
          <a:effectRef idx="0">
            <a:schemeClr val="accent3"/>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萬能政府</a:t>
            </a:r>
            <a:endParaRPr kumimoji="0" lang="zh-TW" altLang="en-US" sz="36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graphicFrame>
        <p:nvGraphicFramePr>
          <p:cNvPr id="7" name="表格 6"/>
          <p:cNvGraphicFramePr>
            <a:graphicFrameLocks noGrp="1"/>
          </p:cNvGraphicFramePr>
          <p:nvPr>
            <p:extLst>
              <p:ext uri="{D42A27DB-BD31-4B8C-83A1-F6EECF244321}">
                <p14:modId xmlns="" xmlns:p14="http://schemas.microsoft.com/office/powerpoint/2010/main" val="3466820101"/>
              </p:ext>
            </p:extLst>
          </p:nvPr>
        </p:nvGraphicFramePr>
        <p:xfrm>
          <a:off x="428596" y="3861048"/>
          <a:ext cx="8535893" cy="4937760"/>
        </p:xfrm>
        <a:graphic>
          <a:graphicData uri="http://schemas.openxmlformats.org/drawingml/2006/table">
            <a:tbl>
              <a:tblPr firstRow="1" bandRow="1">
                <a:tableStyleId>{F5AB1C69-6EDB-4FF4-983F-18BD219EF322}</a:tableStyleId>
              </a:tblPr>
              <a:tblGrid>
                <a:gridCol w="8535893"/>
              </a:tblGrid>
              <a:tr h="370840">
                <a:tc>
                  <a:txBody>
                    <a:bodyPr/>
                    <a:lstStyle/>
                    <a:p>
                      <a:pPr algn="ctr">
                        <a:lnSpc>
                          <a:spcPct val="150000"/>
                        </a:lnSpc>
                      </a:pPr>
                      <a:r>
                        <a:rPr lang="en-US" altLang="zh-TW" sz="3000" dirty="0" smtClean="0">
                          <a:latin typeface="微軟正黑體" pitchFamily="34" charset="-120"/>
                          <a:ea typeface="微軟正黑體" pitchFamily="34" charset="-120"/>
                        </a:rPr>
                        <a:t>19 </a:t>
                      </a:r>
                      <a:r>
                        <a:rPr lang="zh-TW" altLang="en-US" sz="3000" dirty="0" smtClean="0">
                          <a:latin typeface="微軟正黑體" pitchFamily="34" charset="-120"/>
                          <a:ea typeface="微軟正黑體" pitchFamily="34" charset="-120"/>
                        </a:rPr>
                        <a:t>～ </a:t>
                      </a:r>
                      <a:r>
                        <a:rPr lang="en-US" altLang="zh-TW" sz="3000" dirty="0" smtClean="0">
                          <a:latin typeface="微軟正黑體" pitchFamily="34" charset="-120"/>
                          <a:ea typeface="微軟正黑體" pitchFamily="34" charset="-120"/>
                        </a:rPr>
                        <a:t>20</a:t>
                      </a:r>
                      <a:r>
                        <a:rPr lang="zh-TW" altLang="en-US" sz="3000" dirty="0" smtClean="0">
                          <a:latin typeface="微軟正黑體" pitchFamily="34" charset="-120"/>
                          <a:ea typeface="微軟正黑體" pitchFamily="34" charset="-120"/>
                        </a:rPr>
                        <a:t>世紀</a:t>
                      </a:r>
                      <a:endParaRPr lang="zh-TW" altLang="en-US" sz="3000" dirty="0">
                        <a:latin typeface="微軟正黑體" pitchFamily="34" charset="-120"/>
                        <a:ea typeface="微軟正黑體" pitchFamily="34" charset="-120"/>
                      </a:endParaRPr>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「最好的政府，是最大管理的服務政府」</a:t>
                      </a:r>
                    </a:p>
                  </a:txBody>
                  <a:tcPr/>
                </a:tc>
              </a:tr>
              <a:tr h="3708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擴張政府職能，以建 立公平正義的社會</a:t>
                      </a:r>
                      <a:endParaRPr lang="en-US" altLang="zh-TW" sz="3000" dirty="0" smtClean="0">
                        <a:latin typeface="微軟正黑體" pitchFamily="34" charset="-120"/>
                        <a:ea typeface="微軟正黑體" pitchFamily="34" charset="-120"/>
                      </a:endParaRPr>
                    </a:p>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1800" b="0" i="0" kern="1200" dirty="0" smtClean="0">
                          <a:solidFill>
                            <a:schemeClr val="dk1"/>
                          </a:solidFill>
                          <a:effectLst/>
                          <a:latin typeface="+mn-lt"/>
                          <a:ea typeface="+mn-ea"/>
                          <a:cs typeface="+mn-cs"/>
                          <a:hlinkClick r:id="rId2"/>
                        </a:rPr>
                        <a:t>人數多 花錢多 部會多 台灣公務</a:t>
                      </a:r>
                      <a:r>
                        <a:rPr lang="zh-TW" altLang="en-US" sz="1800" b="0" i="0" kern="1200" dirty="0" smtClean="0">
                          <a:solidFill>
                            <a:schemeClr val="dk1"/>
                          </a:solidFill>
                          <a:effectLst/>
                          <a:latin typeface="+mn-lt"/>
                          <a:ea typeface="+mn-ea"/>
                          <a:cs typeface="+mn-cs"/>
                        </a:rPr>
                        <a:t>員的世界第一</a:t>
                      </a:r>
                      <a:r>
                        <a:rPr lang="en-US" altLang="zh-TW" sz="1800" b="0" i="0" kern="1200" dirty="0" smtClean="0">
                          <a:solidFill>
                            <a:schemeClr val="dk1"/>
                          </a:solidFill>
                          <a:effectLst/>
                          <a:latin typeface="+mn-lt"/>
                          <a:ea typeface="+mn-ea"/>
                          <a:cs typeface="+mn-cs"/>
                        </a:rPr>
                        <a:t>1011114(3:41)</a:t>
                      </a:r>
                    </a:p>
                    <a:p>
                      <a:pPr marL="0" marR="0" indent="0" algn="ctr" defTabSz="914400" rtl="0" eaLnBrk="1" fontAlgn="auto" latinLnBrk="0" hangingPunct="1">
                        <a:lnSpc>
                          <a:spcPct val="150000"/>
                        </a:lnSpc>
                        <a:spcBef>
                          <a:spcPts val="0"/>
                        </a:spcBef>
                        <a:spcAft>
                          <a:spcPts val="0"/>
                        </a:spcAft>
                        <a:buClrTx/>
                        <a:buSzTx/>
                        <a:buFontTx/>
                        <a:buNone/>
                        <a:tabLst/>
                        <a:defRPr/>
                      </a:pPr>
                      <a:endParaRPr lang="en-US" altLang="zh-TW" sz="1800" b="0" i="0" kern="1200" dirty="0" smtClean="0">
                        <a:solidFill>
                          <a:schemeClr val="dk1"/>
                        </a:solidFill>
                        <a:effectLst/>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lang="zh-TW" altLang="en-US" sz="1800" b="0" i="0" kern="1200" dirty="0" smtClean="0">
                        <a:solidFill>
                          <a:schemeClr val="dk1"/>
                        </a:solidFill>
                        <a:effectLst/>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lang="zh-TW" altLang="en-US" sz="3000" dirty="0" smtClean="0">
                        <a:latin typeface="微軟正黑體" pitchFamily="34" charset="-120"/>
                        <a:ea typeface="微軟正黑體" pitchFamily="34" charset="-120"/>
                      </a:endParaRPr>
                    </a:p>
                    <a:p>
                      <a:pPr marL="0" marR="0" indent="0" algn="ctr" defTabSz="914400" rtl="0" eaLnBrk="1" fontAlgn="auto" latinLnBrk="0" hangingPunct="1">
                        <a:lnSpc>
                          <a:spcPct val="150000"/>
                        </a:lnSpc>
                        <a:spcBef>
                          <a:spcPts val="0"/>
                        </a:spcBef>
                        <a:spcAft>
                          <a:spcPts val="0"/>
                        </a:spcAft>
                        <a:buClrTx/>
                        <a:buSzTx/>
                        <a:buFontTx/>
                        <a:buNone/>
                        <a:tabLst/>
                        <a:defRPr/>
                      </a:pPr>
                      <a:endParaRPr lang="zh-TW" altLang="en-US" sz="3000" dirty="0" smtClean="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154236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514350" indent="-514350" algn="l">
              <a:buFont typeface="Arial" pitchFamily="34" charset="0"/>
              <a:buChar char="•"/>
            </a:pPr>
            <a:r>
              <a:rPr lang="zh-TW" altLang="en-US" sz="3200" dirty="0" smtClean="0">
                <a:latin typeface="微軟正黑體" pitchFamily="34" charset="-120"/>
                <a:ea typeface="微軟正黑體" pitchFamily="34" charset="-120"/>
              </a:rPr>
              <a:t>我國立委席次門檻及限制</a:t>
            </a:r>
            <a:endParaRPr lang="zh-TW" altLang="en-US" sz="3200" dirty="0">
              <a:latin typeface="微軟正黑體" pitchFamily="34" charset="-120"/>
              <a:ea typeface="微軟正黑體" pitchFamily="34" charset="-120"/>
            </a:endParaRPr>
          </a:p>
        </p:txBody>
      </p:sp>
      <p:sp>
        <p:nvSpPr>
          <p:cNvPr id="3" name="內容版面配置區 2"/>
          <p:cNvSpPr>
            <a:spLocks noGrp="1"/>
          </p:cNvSpPr>
          <p:nvPr>
            <p:ph idx="1"/>
          </p:nvPr>
        </p:nvSpPr>
        <p:spPr>
          <a:xfrm>
            <a:off x="457200" y="1412776"/>
            <a:ext cx="8229600" cy="4713387"/>
          </a:xfrm>
        </p:spPr>
        <p:txBody>
          <a:bodyPr>
            <a:normAutofit/>
          </a:bodyPr>
          <a:lstStyle/>
          <a:p>
            <a:pPr marL="457200" indent="-457200">
              <a:lnSpc>
                <a:spcPct val="150000"/>
              </a:lnSpc>
              <a:buFont typeface="Wingdings" pitchFamily="2" charset="2"/>
              <a:buChar char="Ø"/>
            </a:pPr>
            <a:r>
              <a:rPr lang="zh-TW" altLang="en-US" sz="3000" dirty="0">
                <a:latin typeface="微軟正黑體" pitchFamily="34" charset="-120"/>
                <a:ea typeface="微軟正黑體" pitchFamily="34" charset="-120"/>
              </a:rPr>
              <a:t>為了避免小黨林立，得票率超過</a:t>
            </a:r>
            <a:r>
              <a:rPr lang="en-US" altLang="zh-TW" sz="3000" dirty="0">
                <a:latin typeface="微軟正黑體" pitchFamily="34" charset="-120"/>
                <a:ea typeface="微軟正黑體" pitchFamily="34" charset="-120"/>
              </a:rPr>
              <a:t>5%</a:t>
            </a:r>
            <a:r>
              <a:rPr lang="zh-TW" altLang="en-US" sz="3000" dirty="0">
                <a:latin typeface="微軟正黑體" pitchFamily="34" charset="-120"/>
                <a:ea typeface="微軟正黑體" pitchFamily="34" charset="-120"/>
              </a:rPr>
              <a:t>之政黨才可分配席次</a:t>
            </a:r>
            <a:endParaRPr lang="en-US" altLang="zh-TW" sz="3000" dirty="0">
              <a:latin typeface="微軟正黑體" pitchFamily="34" charset="-120"/>
              <a:ea typeface="微軟正黑體" pitchFamily="34" charset="-120"/>
            </a:endParaRPr>
          </a:p>
          <a:p>
            <a:pPr marL="457200" indent="-457200">
              <a:lnSpc>
                <a:spcPct val="150000"/>
              </a:lnSpc>
              <a:buFont typeface="Wingdings" pitchFamily="2" charset="2"/>
              <a:buChar char="Ø"/>
            </a:pPr>
            <a:r>
              <a:rPr lang="zh-TW" altLang="en-US" sz="3000" dirty="0">
                <a:latin typeface="微軟正黑體" pitchFamily="34" charset="-120"/>
                <a:ea typeface="微軟正黑體" pitchFamily="34" charset="-120"/>
              </a:rPr>
              <a:t>保障婦女參政之權利，規定各政黨不分區立委之當選名額，婦女不得低於二分之一。</a:t>
            </a:r>
          </a:p>
          <a:p>
            <a:pPr>
              <a:lnSpc>
                <a:spcPct val="150000"/>
              </a:lnSpc>
            </a:pPr>
            <a:endParaRPr lang="zh-TW" altLang="en-US" sz="3000" dirty="0">
              <a:latin typeface="微軟正黑體" pitchFamily="34" charset="-120"/>
              <a:ea typeface="微軟正黑體" pitchFamily="34" charset="-120"/>
            </a:endParaRPr>
          </a:p>
        </p:txBody>
      </p:sp>
    </p:spTree>
    <p:extLst>
      <p:ext uri="{BB962C8B-B14F-4D97-AF65-F5344CB8AC3E}">
        <p14:creationId xmlns="" xmlns:p14="http://schemas.microsoft.com/office/powerpoint/2010/main" val="62480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3.</a:t>
            </a:r>
            <a:r>
              <a:rPr lang="zh-TW" altLang="en-US" dirty="0" smtClean="0"/>
              <a:t>原住民立委</a:t>
            </a:r>
            <a:endParaRPr lang="zh-TW" alt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852388861"/>
              </p:ext>
            </p:extLst>
          </p:nvPr>
        </p:nvGraphicFramePr>
        <p:xfrm>
          <a:off x="827584" y="836712"/>
          <a:ext cx="7560840" cy="4297680"/>
        </p:xfrm>
        <a:graphic>
          <a:graphicData uri="http://schemas.openxmlformats.org/drawingml/2006/table">
            <a:tbl>
              <a:tblPr firstRow="1" bandRow="1">
                <a:tableStyleId>{8799B23B-EC83-4686-B30A-512413B5E67A}</a:tableStyleId>
              </a:tblPr>
              <a:tblGrid>
                <a:gridCol w="7560840"/>
              </a:tblGrid>
              <a:tr h="667777">
                <a:tc>
                  <a:txBody>
                    <a:bodyPr/>
                    <a:lstStyle/>
                    <a:p>
                      <a:pPr algn="ctr">
                        <a:lnSpc>
                          <a:spcPct val="150000"/>
                        </a:lnSpc>
                      </a:pPr>
                      <a:r>
                        <a:rPr lang="zh-TW" altLang="en-US" sz="3000" dirty="0" smtClean="0">
                          <a:latin typeface="微軟正黑體" pitchFamily="34" charset="-120"/>
                          <a:ea typeface="微軟正黑體" pitchFamily="34" charset="-120"/>
                        </a:rPr>
                        <a:t>原住民立委</a:t>
                      </a:r>
                      <a:endParaRPr lang="zh-TW" altLang="en-US" sz="3000" dirty="0">
                        <a:latin typeface="微軟正黑體" pitchFamily="34" charset="-120"/>
                        <a:ea typeface="微軟正黑體" pitchFamily="34" charset="-120"/>
                      </a:endParaRPr>
                    </a:p>
                  </a:txBody>
                  <a:tcPr/>
                </a:tc>
              </a:tr>
              <a:tr h="2867511">
                <a:tc>
                  <a:txBody>
                    <a:bodyPr/>
                    <a:lstStyle/>
                    <a:p>
                      <a:pPr marL="457200" indent="-457200">
                        <a:lnSpc>
                          <a:spcPct val="150000"/>
                        </a:lnSpc>
                        <a:buFont typeface="Wingdings" pitchFamily="2" charset="2"/>
                        <a:buChar char="Ø"/>
                      </a:pPr>
                      <a:r>
                        <a:rPr lang="en-US" altLang="zh-TW" sz="3000" dirty="0" smtClean="0">
                          <a:latin typeface="微軟正黑體" pitchFamily="34" charset="-120"/>
                          <a:ea typeface="微軟正黑體" pitchFamily="34" charset="-120"/>
                        </a:rPr>
                        <a:t>6 </a:t>
                      </a:r>
                      <a:r>
                        <a:rPr lang="zh-TW" altLang="en-US" sz="3000" dirty="0" smtClean="0">
                          <a:latin typeface="微軟正黑體" pitchFamily="34" charset="-120"/>
                          <a:ea typeface="微軟正黑體" pitchFamily="34" charset="-120"/>
                        </a:rPr>
                        <a:t>席</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保障少數族群的參政權</a:t>
                      </a:r>
                      <a:r>
                        <a:rPr lang="en-US" altLang="zh-TW" sz="3000" dirty="0" smtClean="0">
                          <a:latin typeface="微軟正黑體" pitchFamily="34" charset="-120"/>
                          <a:ea typeface="微軟正黑體" pitchFamily="34" charset="-120"/>
                        </a:rPr>
                        <a:t>)</a:t>
                      </a:r>
                    </a:p>
                    <a:p>
                      <a:pPr marL="457200" indent="-457200">
                        <a:lnSpc>
                          <a:spcPct val="150000"/>
                        </a:lnSpc>
                        <a:buFont typeface="Wingdings" pitchFamily="2" charset="2"/>
                        <a:buChar char="Ø"/>
                      </a:pPr>
                      <a:r>
                        <a:rPr lang="zh-TW" altLang="en-US" sz="3000" dirty="0" smtClean="0">
                          <a:latin typeface="微軟正黑體" pitchFamily="34" charset="-120"/>
                          <a:ea typeface="微軟正黑體" pitchFamily="34" charset="-120"/>
                        </a:rPr>
                        <a:t>山地及平地原住民立委各 </a:t>
                      </a:r>
                      <a:r>
                        <a:rPr lang="en-US" altLang="zh-TW" sz="3000" dirty="0" smtClean="0">
                          <a:latin typeface="微軟正黑體" pitchFamily="34" charset="-120"/>
                          <a:ea typeface="微軟正黑體" pitchFamily="34" charset="-120"/>
                        </a:rPr>
                        <a:t>3 </a:t>
                      </a:r>
                      <a:r>
                        <a:rPr lang="zh-TW" altLang="en-US" sz="3000" dirty="0" smtClean="0">
                          <a:latin typeface="微軟正黑體" pitchFamily="34" charset="-120"/>
                          <a:ea typeface="微軟正黑體" pitchFamily="34" charset="-120"/>
                        </a:rPr>
                        <a:t>席</a:t>
                      </a:r>
                      <a:endParaRPr lang="en-US" altLang="zh-TW" sz="3000" dirty="0" smtClean="0">
                        <a:latin typeface="微軟正黑體" pitchFamily="34" charset="-120"/>
                        <a:ea typeface="微軟正黑體" pitchFamily="34" charset="-120"/>
                      </a:endParaRPr>
                    </a:p>
                    <a:p>
                      <a:pPr marL="457200" indent="-457200">
                        <a:lnSpc>
                          <a:spcPct val="150000"/>
                        </a:lnSpc>
                        <a:buFont typeface="Wingdings" pitchFamily="2" charset="2"/>
                        <a:buChar char="Ø"/>
                      </a:pPr>
                      <a:r>
                        <a:rPr lang="zh-TW" altLang="en-US" sz="3000" dirty="0" smtClean="0">
                          <a:latin typeface="微軟正黑體" pitchFamily="34" charset="-120"/>
                          <a:ea typeface="微軟正黑體" pitchFamily="34" charset="-120"/>
                        </a:rPr>
                        <a:t>採複數選區相對多數決制</a:t>
                      </a:r>
                      <a:endParaRPr lang="en-US" altLang="zh-TW" sz="3000" dirty="0" smtClean="0">
                        <a:latin typeface="微軟正黑體" pitchFamily="34" charset="-120"/>
                        <a:ea typeface="微軟正黑體" pitchFamily="34" charset="-120"/>
                      </a:endParaRPr>
                    </a:p>
                    <a:p>
                      <a:pPr marL="457200" indent="-457200">
                        <a:lnSpc>
                          <a:spcPct val="150000"/>
                        </a:lnSpc>
                        <a:buFont typeface="Wingdings" pitchFamily="2" charset="2"/>
                        <a:buChar char="Ø"/>
                      </a:pPr>
                      <a:r>
                        <a:rPr lang="zh-TW" altLang="en-US" sz="3000" dirty="0" smtClean="0">
                          <a:latin typeface="微軟正黑體" pitchFamily="34" charset="-120"/>
                          <a:ea typeface="微軟正黑體" pitchFamily="34" charset="-120"/>
                        </a:rPr>
                        <a:t>參選人須具有原住民身分</a:t>
                      </a:r>
                      <a:endParaRPr lang="en-US" altLang="zh-TW" sz="3000" dirty="0" smtClean="0">
                        <a:latin typeface="微軟正黑體" pitchFamily="34" charset="-120"/>
                        <a:ea typeface="微軟正黑體" pitchFamily="34" charset="-120"/>
                      </a:endParaRPr>
                    </a:p>
                    <a:p>
                      <a:pPr marL="457200" indent="-457200">
                        <a:lnSpc>
                          <a:spcPct val="150000"/>
                        </a:lnSpc>
                        <a:buFont typeface="Wingdings" pitchFamily="2" charset="2"/>
                        <a:buChar char="Ø"/>
                      </a:pPr>
                      <a:r>
                        <a:rPr lang="zh-TW" altLang="en-US" sz="3000" dirty="0" smtClean="0">
                          <a:latin typeface="微軟正黑體" pitchFamily="34" charset="-120"/>
                          <a:ea typeface="微軟正黑體" pitchFamily="34" charset="-120"/>
                        </a:rPr>
                        <a:t>分別由山地原住民和平地原住民投票選出</a:t>
                      </a:r>
                      <a:endParaRPr lang="zh-TW" altLang="en-US" sz="3000" dirty="0">
                        <a:latin typeface="微軟正黑體" pitchFamily="34" charset="-120"/>
                        <a:ea typeface="微軟正黑體" pitchFamily="34" charset="-120"/>
                      </a:endParaRPr>
                    </a:p>
                  </a:txBody>
                  <a:tcPr/>
                </a:tc>
              </a:tr>
            </a:tbl>
          </a:graphicData>
        </a:graphic>
      </p:graphicFrame>
    </p:spTree>
    <p:extLst>
      <p:ext uri="{BB962C8B-B14F-4D97-AF65-F5344CB8AC3E}">
        <p14:creationId xmlns="" xmlns:p14="http://schemas.microsoft.com/office/powerpoint/2010/main" val="235092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標題 1"/>
          <p:cNvSpPr>
            <a:spLocks noGrp="1"/>
          </p:cNvSpPr>
          <p:nvPr>
            <p:ph type="title"/>
          </p:nvPr>
        </p:nvSpPr>
        <p:spPr>
          <a:xfrm>
            <a:off x="0" y="0"/>
            <a:ext cx="8229600" cy="765175"/>
          </a:xfrm>
        </p:spPr>
        <p:txBody>
          <a:bodyPr/>
          <a:lstStyle/>
          <a:p>
            <a:pPr eaLnBrk="1" hangingPunct="1"/>
            <a:r>
              <a:rPr lang="zh-TW" altLang="en-US" smtClean="0"/>
              <a:t>二、選舉制度的類型</a:t>
            </a:r>
          </a:p>
        </p:txBody>
      </p:sp>
      <p:sp>
        <p:nvSpPr>
          <p:cNvPr id="23555" name="內容版面配置區 2"/>
          <p:cNvSpPr>
            <a:spLocks noGrp="1"/>
          </p:cNvSpPr>
          <p:nvPr>
            <p:ph sz="quarter" idx="13"/>
          </p:nvPr>
        </p:nvSpPr>
        <p:spPr>
          <a:xfrm>
            <a:off x="250825" y="981075"/>
            <a:ext cx="8642350" cy="3095625"/>
          </a:xfrm>
        </p:spPr>
        <p:txBody>
          <a:bodyPr>
            <a:normAutofit fontScale="92500"/>
          </a:bodyPr>
          <a:lstStyle/>
          <a:p>
            <a:pPr marL="361950" indent="-361950">
              <a:lnSpc>
                <a:spcPts val="4000"/>
              </a:lnSpc>
              <a:buFont typeface="+mj-lt"/>
              <a:buAutoNum type="arabicPeriod"/>
              <a:defRPr/>
            </a:pPr>
            <a:r>
              <a:rPr lang="zh-TW" altLang="en-US" dirty="0" smtClean="0"/>
              <a:t>並立制：</a:t>
            </a:r>
            <a:endParaRPr lang="en-US" altLang="zh-TW" dirty="0" smtClean="0"/>
          </a:p>
          <a:p>
            <a:pPr>
              <a:lnSpc>
                <a:spcPts val="4000"/>
              </a:lnSpc>
              <a:buFont typeface="Arial" charset="0"/>
              <a:buChar char="•"/>
              <a:defRPr/>
            </a:pPr>
            <a:r>
              <a:rPr lang="zh-TW" altLang="en-US" dirty="0" smtClean="0"/>
              <a:t>候選人票與政黨票分別計算，兩者互不影響，在比例代表制名額偏低的情況下，大黨可能藉此獲得更多的席次，不利於小黨生存。</a:t>
            </a:r>
            <a:endParaRPr lang="en-US" altLang="zh-TW" dirty="0" smtClean="0"/>
          </a:p>
          <a:p>
            <a:pPr>
              <a:lnSpc>
                <a:spcPts val="4000"/>
              </a:lnSpc>
              <a:buFont typeface="Arial" charset="0"/>
              <a:buChar char="•"/>
              <a:defRPr/>
            </a:pPr>
            <a:r>
              <a:rPr lang="zh-TW" altLang="en-US" dirty="0" smtClean="0"/>
              <a:t>例如：日本眾議員與我國當前的立法委員選舉。</a:t>
            </a:r>
            <a:endParaRPr lang="en-US" altLang="zh-TW" dirty="0" smtClean="0"/>
          </a:p>
        </p:txBody>
      </p:sp>
      <p:sp>
        <p:nvSpPr>
          <p:cNvPr id="69636" name="投影片編號版面配置區 1"/>
          <p:cNvSpPr>
            <a:spLocks noGrp="1"/>
          </p:cNvSpPr>
          <p:nvPr>
            <p:ph type="sldNum" sz="quarter" idx="16"/>
          </p:nvPr>
        </p:nvSpPr>
        <p:spPr bwMode="auto">
          <a:noFill/>
          <a:ln>
            <a:miter lim="800000"/>
            <a:headEnd/>
            <a:tailEnd/>
          </a:ln>
        </p:spPr>
        <p:txBody>
          <a:bodyPr/>
          <a:lstStyle/>
          <a:p>
            <a:fld id="{A4305D40-7D73-43B8-B63B-9B6923A6467A}" type="slidenum">
              <a:rPr lang="zh-TW" altLang="en-US" smtClean="0"/>
              <a:pPr/>
              <a:t>93</a:t>
            </a:fld>
            <a:endParaRPr lang="en-US" altLang="zh-TW"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descr="3.JPG"/>
          <p:cNvPicPr>
            <a:picLocks noChangeAspect="1"/>
          </p:cNvPicPr>
          <p:nvPr/>
        </p:nvPicPr>
        <p:blipFill>
          <a:blip r:embed="rId2" cstate="print"/>
          <a:stretch>
            <a:fillRect/>
          </a:stretch>
        </p:blipFill>
        <p:spPr>
          <a:xfrm>
            <a:off x="6676005" y="0"/>
            <a:ext cx="2467995" cy="5875412"/>
          </a:xfrm>
          <a:prstGeom prst="rect">
            <a:avLst/>
          </a:prstGeom>
        </p:spPr>
      </p:pic>
      <p:pic>
        <p:nvPicPr>
          <p:cNvPr id="5" name="圖片 4" descr="2.JPG"/>
          <p:cNvPicPr>
            <a:picLocks noChangeAspect="1"/>
          </p:cNvPicPr>
          <p:nvPr/>
        </p:nvPicPr>
        <p:blipFill>
          <a:blip r:embed="rId3" cstate="print"/>
          <a:stretch>
            <a:fillRect/>
          </a:stretch>
        </p:blipFill>
        <p:spPr>
          <a:xfrm>
            <a:off x="1" y="0"/>
            <a:ext cx="7020272" cy="5085184"/>
          </a:xfrm>
          <a:prstGeom prst="rect">
            <a:avLst/>
          </a:prstGeom>
        </p:spPr>
      </p:pic>
      <p:sp>
        <p:nvSpPr>
          <p:cNvPr id="6" name="矩形 5"/>
          <p:cNvSpPr/>
          <p:nvPr/>
        </p:nvSpPr>
        <p:spPr>
          <a:xfrm>
            <a:off x="0" y="5445224"/>
            <a:ext cx="4644008" cy="74052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nSpc>
                <a:spcPct val="150000"/>
              </a:lnSpc>
            </a:pPr>
            <a:r>
              <a:rPr lang="zh-TW" altLang="en-US" sz="3200" b="1" dirty="0" smtClean="0">
                <a:solidFill>
                  <a:schemeClr val="tx1"/>
                </a:solidFill>
                <a:latin typeface="微軟正黑體" pitchFamily="34" charset="-120"/>
                <a:ea typeface="微軟正黑體" pitchFamily="34" charset="-120"/>
              </a:rPr>
              <a:t>我國國會席次分配圖</a:t>
            </a:r>
            <a:endParaRPr lang="zh-TW" altLang="en-US" sz="3200" b="1" dirty="0">
              <a:solidFill>
                <a:schemeClr val="tx1"/>
              </a:solidFill>
              <a:latin typeface="微軟正黑體" pitchFamily="34" charset="-120"/>
              <a:ea typeface="微軟正黑體" pitchFamily="34" charset="-120"/>
            </a:endParaRPr>
          </a:p>
        </p:txBody>
      </p:sp>
    </p:spTree>
    <p:extLst>
      <p:ext uri="{BB962C8B-B14F-4D97-AF65-F5344CB8AC3E}">
        <p14:creationId xmlns="" xmlns:p14="http://schemas.microsoft.com/office/powerpoint/2010/main" val="34052674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圖片 1"/>
          <p:cNvPicPr>
            <a:picLocks noChangeAspect="1"/>
          </p:cNvPicPr>
          <p:nvPr/>
        </p:nvPicPr>
        <p:blipFill>
          <a:blip r:embed="rId2"/>
          <a:srcRect/>
          <a:stretch>
            <a:fillRect/>
          </a:stretch>
        </p:blipFill>
        <p:spPr bwMode="auto">
          <a:xfrm>
            <a:off x="485775" y="1484313"/>
            <a:ext cx="7883525" cy="5270500"/>
          </a:xfrm>
          <a:prstGeom prst="rect">
            <a:avLst/>
          </a:prstGeom>
          <a:noFill/>
          <a:ln w="9525">
            <a:noFill/>
            <a:miter lim="800000"/>
            <a:headEnd/>
            <a:tailEnd/>
          </a:ln>
        </p:spPr>
      </p:pic>
      <p:sp>
        <p:nvSpPr>
          <p:cNvPr id="80899" name="標題 1"/>
          <p:cNvSpPr>
            <a:spLocks noGrp="1"/>
          </p:cNvSpPr>
          <p:nvPr>
            <p:ph type="title"/>
          </p:nvPr>
        </p:nvSpPr>
        <p:spPr>
          <a:xfrm>
            <a:off x="0" y="0"/>
            <a:ext cx="8229600" cy="765175"/>
          </a:xfrm>
        </p:spPr>
        <p:txBody>
          <a:bodyPr/>
          <a:lstStyle/>
          <a:p>
            <a:pPr eaLnBrk="1" hangingPunct="1"/>
            <a:r>
              <a:rPr lang="zh-TW" altLang="en-US" smtClean="0"/>
              <a:t>二、選舉制度的類型</a:t>
            </a:r>
          </a:p>
        </p:txBody>
      </p:sp>
      <p:sp>
        <p:nvSpPr>
          <p:cNvPr id="80900" name="內容版面配置區 2"/>
          <p:cNvSpPr>
            <a:spLocks noGrp="1"/>
          </p:cNvSpPr>
          <p:nvPr>
            <p:ph sz="quarter" idx="13"/>
          </p:nvPr>
        </p:nvSpPr>
        <p:spPr>
          <a:xfrm>
            <a:off x="250825" y="981075"/>
            <a:ext cx="8353425" cy="576263"/>
          </a:xfrm>
        </p:spPr>
        <p:txBody>
          <a:bodyPr>
            <a:normAutofit fontScale="25000" lnSpcReduction="20000"/>
          </a:bodyPr>
          <a:lstStyle/>
          <a:p>
            <a:pPr>
              <a:lnSpc>
                <a:spcPts val="4000"/>
              </a:lnSpc>
            </a:pPr>
            <a:r>
              <a:rPr lang="zh-TW" altLang="en-US" smtClean="0"/>
              <a:t>我國第七屆起立法委員選舉制度：</a:t>
            </a:r>
            <a:endParaRPr lang="en-US" altLang="zh-TW" smtClean="0"/>
          </a:p>
        </p:txBody>
      </p:sp>
      <p:sp>
        <p:nvSpPr>
          <p:cNvPr id="80901" name="投影片編號版面配置區 1"/>
          <p:cNvSpPr>
            <a:spLocks noGrp="1"/>
          </p:cNvSpPr>
          <p:nvPr>
            <p:ph type="sldNum" sz="quarter" idx="16"/>
          </p:nvPr>
        </p:nvSpPr>
        <p:spPr bwMode="auto">
          <a:noFill/>
          <a:ln>
            <a:miter lim="800000"/>
            <a:headEnd/>
            <a:tailEnd/>
          </a:ln>
        </p:spPr>
        <p:txBody>
          <a:bodyPr/>
          <a:lstStyle/>
          <a:p>
            <a:fld id="{E0AA95F4-E2A1-4A27-9825-FCAE00AFCE93}" type="slidenum">
              <a:rPr lang="zh-TW" altLang="en-US" smtClean="0"/>
              <a:pPr/>
              <a:t>95</a:t>
            </a:fld>
            <a:endParaRPr lang="en-US" altLang="zh-TW"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a:xfrm>
            <a:off x="0" y="0"/>
            <a:ext cx="8229600" cy="765175"/>
          </a:xfrm>
        </p:spPr>
        <p:txBody>
          <a:bodyPr/>
          <a:lstStyle/>
          <a:p>
            <a:endParaRPr lang="zh-TW" altLang="en-US" smtClean="0"/>
          </a:p>
        </p:txBody>
      </p:sp>
      <p:sp>
        <p:nvSpPr>
          <p:cNvPr id="41987" name="內容版面配置區 2"/>
          <p:cNvSpPr>
            <a:spLocks noGrp="1"/>
          </p:cNvSpPr>
          <p:nvPr>
            <p:ph sz="quarter" idx="13"/>
          </p:nvPr>
        </p:nvSpPr>
        <p:spPr>
          <a:xfrm>
            <a:off x="250825" y="981075"/>
            <a:ext cx="8351838" cy="4897438"/>
          </a:xfrm>
        </p:spPr>
        <p:txBody>
          <a:bodyPr/>
          <a:lstStyle/>
          <a:p>
            <a:r>
              <a:rPr lang="zh-TW" altLang="en-US" dirty="0" smtClean="0"/>
              <a:t>台南市議員有</a:t>
            </a:r>
            <a:r>
              <a:rPr lang="en-US" altLang="zh-TW" dirty="0" smtClean="0"/>
              <a:t>10</a:t>
            </a:r>
            <a:r>
              <a:rPr lang="zh-TW" altLang="en-US" dirty="0" smtClean="0"/>
              <a:t>人，但有</a:t>
            </a:r>
            <a:r>
              <a:rPr lang="en-US" altLang="zh-TW" dirty="0" smtClean="0"/>
              <a:t>100</a:t>
            </a:r>
            <a:r>
              <a:rPr lang="zh-TW" altLang="en-US" dirty="0" smtClean="0"/>
              <a:t>人出來競選，請問如何從</a:t>
            </a:r>
            <a:r>
              <a:rPr lang="en-US" altLang="zh-TW" dirty="0" smtClean="0"/>
              <a:t>100</a:t>
            </a:r>
            <a:r>
              <a:rPr lang="zh-TW" altLang="en-US" dirty="0" smtClean="0"/>
              <a:t>人中挑選出</a:t>
            </a:r>
            <a:r>
              <a:rPr lang="en-US" altLang="zh-TW" dirty="0" smtClean="0"/>
              <a:t>10</a:t>
            </a:r>
            <a:r>
              <a:rPr lang="zh-TW" altLang="en-US" dirty="0" smtClean="0"/>
              <a:t>人</a:t>
            </a:r>
            <a:r>
              <a:rPr lang="en-US" altLang="zh-TW" dirty="0" smtClean="0"/>
              <a:t>?</a:t>
            </a:r>
          </a:p>
          <a:p>
            <a:r>
              <a:rPr lang="zh-TW" altLang="en-US" dirty="0" smtClean="0"/>
              <a:t>設計出</a:t>
            </a:r>
            <a:r>
              <a:rPr lang="en-US" altLang="zh-TW" dirty="0" smtClean="0"/>
              <a:t>3</a:t>
            </a:r>
            <a:r>
              <a:rPr lang="zh-TW" altLang="en-US" dirty="0" smtClean="0"/>
              <a:t>種不同制度挑選出這</a:t>
            </a:r>
            <a:r>
              <a:rPr lang="en-US" altLang="zh-TW" dirty="0" smtClean="0"/>
              <a:t>10</a:t>
            </a:r>
            <a:r>
              <a:rPr lang="zh-TW" altLang="en-US" dirty="0" smtClean="0"/>
              <a:t>人</a:t>
            </a:r>
            <a:r>
              <a:rPr lang="en-US" altLang="zh-TW" dirty="0" smtClean="0"/>
              <a:t>?</a:t>
            </a:r>
          </a:p>
          <a:p>
            <a:endParaRPr lang="en-US" altLang="zh-TW" dirty="0" smtClean="0"/>
          </a:p>
          <a:p>
            <a:endParaRPr lang="zh-TW" altLang="en-US" dirty="0" smtClean="0"/>
          </a:p>
        </p:txBody>
      </p:sp>
      <p:sp>
        <p:nvSpPr>
          <p:cNvPr id="41988" name="投影片編號版面配置區 3"/>
          <p:cNvSpPr>
            <a:spLocks noGrp="1"/>
          </p:cNvSpPr>
          <p:nvPr>
            <p:ph type="sldNum" sz="quarter" idx="16"/>
          </p:nvPr>
        </p:nvSpPr>
        <p:spPr bwMode="auto">
          <a:noFill/>
          <a:ln>
            <a:miter lim="800000"/>
            <a:headEnd/>
            <a:tailEnd/>
          </a:ln>
        </p:spPr>
        <p:txBody>
          <a:bodyPr/>
          <a:lstStyle/>
          <a:p>
            <a:fld id="{7E01AF6E-5479-4813-9A66-9CA8480026A2}" type="slidenum">
              <a:rPr lang="zh-TW" altLang="en-US" smtClean="0"/>
              <a:pPr/>
              <a:t>96</a:t>
            </a:fld>
            <a:endParaRPr lang="zh-TW" alt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pPr marL="514350" indent="-514350">
              <a:lnSpc>
                <a:spcPct val="150000"/>
              </a:lnSpc>
              <a:buNone/>
            </a:pPr>
            <a:r>
              <a:rPr lang="en-US" altLang="zh-TW" sz="3000" dirty="0" smtClean="0">
                <a:latin typeface="微軟正黑體" pitchFamily="34" charset="-120"/>
                <a:ea typeface="微軟正黑體" pitchFamily="34" charset="-120"/>
              </a:rPr>
              <a:t>Q</a:t>
            </a:r>
            <a:r>
              <a:rPr lang="zh-TW" altLang="en-US" sz="3000" dirty="0" smtClean="0">
                <a:latin typeface="微軟正黑體" pitchFamily="34" charset="-120"/>
                <a:ea typeface="微軟正黑體" pitchFamily="34" charset="-120"/>
              </a:rPr>
              <a:t>：請判斷此張選票使用何種選舉制度？</a:t>
            </a:r>
            <a:endParaRPr lang="en-US" altLang="zh-TW" sz="3000" dirty="0" smtClean="0">
              <a:latin typeface="微軟正黑體" pitchFamily="34" charset="-120"/>
              <a:ea typeface="微軟正黑體" pitchFamily="34" charset="-120"/>
            </a:endParaRPr>
          </a:p>
          <a:p>
            <a:pPr marL="514350" indent="-514350">
              <a:lnSpc>
                <a:spcPct val="150000"/>
              </a:lnSpc>
              <a:buNone/>
            </a:pPr>
            <a:r>
              <a:rPr lang="en-US" altLang="zh-TW" sz="3000" dirty="0" smtClean="0">
                <a:solidFill>
                  <a:srgbClr val="FF0000"/>
                </a:solidFill>
                <a:latin typeface="微軟正黑體" pitchFamily="34" charset="-120"/>
                <a:ea typeface="微軟正黑體" pitchFamily="34" charset="-120"/>
              </a:rPr>
              <a:t>A</a:t>
            </a:r>
            <a:r>
              <a:rPr lang="zh-TW" altLang="en-US" sz="3000" dirty="0" smtClean="0">
                <a:solidFill>
                  <a:srgbClr val="FF0000"/>
                </a:solidFill>
                <a:latin typeface="微軟正黑體" pitchFamily="34" charset="-120"/>
                <a:ea typeface="微軟正黑體" pitchFamily="34" charset="-120"/>
              </a:rPr>
              <a:t>：答案：比例代表制。</a:t>
            </a:r>
          </a:p>
          <a:p>
            <a:pPr marL="514350" indent="-514350">
              <a:lnSpc>
                <a:spcPct val="150000"/>
              </a:lnSpc>
              <a:buFont typeface="+mj-lt"/>
              <a:buAutoNum type="arabicPeriod"/>
            </a:pPr>
            <a:endParaRPr lang="zh-TW" altLang="en-US" sz="3000" dirty="0">
              <a:latin typeface="微軟正黑體" pitchFamily="34" charset="-120"/>
              <a:ea typeface="微軟正黑體" pitchFamily="34" charset="-120"/>
            </a:endParaRPr>
          </a:p>
        </p:txBody>
      </p:sp>
      <p:sp>
        <p:nvSpPr>
          <p:cNvPr id="4" name="內容版面配置區 2"/>
          <p:cNvSpPr txBox="1">
            <a:spLocks/>
          </p:cNvSpPr>
          <p:nvPr/>
        </p:nvSpPr>
        <p:spPr>
          <a:xfrm>
            <a:off x="609600" y="2789706"/>
            <a:ext cx="8229600" cy="10367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zh-TW" altLang="en-US" dirty="0">
              <a:solidFill>
                <a:srgbClr val="FF0000"/>
              </a:solidFill>
            </a:endParaRPr>
          </a:p>
        </p:txBody>
      </p:sp>
      <p:grpSp>
        <p:nvGrpSpPr>
          <p:cNvPr id="5" name="群組 17"/>
          <p:cNvGrpSpPr>
            <a:grpSpLocks/>
          </p:cNvGrpSpPr>
          <p:nvPr/>
        </p:nvGrpSpPr>
        <p:grpSpPr bwMode="auto">
          <a:xfrm>
            <a:off x="92075" y="57150"/>
            <a:ext cx="2679725" cy="1050925"/>
            <a:chOff x="0" y="0"/>
            <a:chExt cx="2680481" cy="1051560"/>
          </a:xfrm>
        </p:grpSpPr>
        <p:sp>
          <p:nvSpPr>
            <p:cNvPr id="6" name="框架 5"/>
            <p:cNvSpPr/>
            <p:nvPr/>
          </p:nvSpPr>
          <p:spPr>
            <a:xfrm>
              <a:off x="0" y="0"/>
              <a:ext cx="2680481"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16"/>
            <p:cNvSpPr txBox="1">
              <a:spLocks noChangeArrowheads="1"/>
            </p:cNvSpPr>
            <p:nvPr/>
          </p:nvSpPr>
          <p:spPr bwMode="auto">
            <a:xfrm>
              <a:off x="217170" y="228600"/>
              <a:ext cx="2237141"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日常小考箱</a:t>
              </a:r>
              <a:endParaRPr lang="en-US" altLang="zh-TW" sz="3200" b="1" dirty="0" smtClean="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356747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106"/>
          </a:xfrm>
        </p:spPr>
        <p:txBody>
          <a:bodyPr>
            <a:normAutofit/>
          </a:bodyPr>
          <a:lstStyle/>
          <a:p>
            <a:r>
              <a:rPr lang="zh-TW" altLang="en-US" sz="3600" b="1" dirty="0" smtClean="0">
                <a:latin typeface="微軟正黑體" pitchFamily="34" charset="-120"/>
                <a:ea typeface="微軟正黑體" pitchFamily="34" charset="-120"/>
              </a:rPr>
              <a:t>我國各項選舉制度的特色</a:t>
            </a:r>
            <a:endParaRPr lang="zh-TW" altLang="en-US" sz="3600" b="1" dirty="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1926727563"/>
              </p:ext>
            </p:extLst>
          </p:nvPr>
        </p:nvGraphicFramePr>
        <p:xfrm>
          <a:off x="323528" y="1196752"/>
          <a:ext cx="8640960" cy="5184576"/>
        </p:xfrm>
        <a:graphic>
          <a:graphicData uri="http://schemas.openxmlformats.org/drawingml/2006/table">
            <a:tbl>
              <a:tblPr firstRow="1" bandRow="1">
                <a:tableStyleId>{BDBED569-4797-4DF1-A0F4-6AAB3CD982D8}</a:tableStyleId>
              </a:tblPr>
              <a:tblGrid>
                <a:gridCol w="3744416"/>
                <a:gridCol w="4896544"/>
              </a:tblGrid>
              <a:tr h="568631">
                <a:tc>
                  <a:txBody>
                    <a:bodyPr/>
                    <a:lstStyle/>
                    <a:p>
                      <a:pPr algn="ctr"/>
                      <a:r>
                        <a:rPr lang="zh-TW" altLang="en-US" sz="3000" dirty="0" smtClean="0">
                          <a:solidFill>
                            <a:srgbClr val="002060"/>
                          </a:solidFill>
                          <a:latin typeface="微軟正黑體" pitchFamily="34" charset="-120"/>
                          <a:ea typeface="微軟正黑體" pitchFamily="34" charset="-120"/>
                        </a:rPr>
                        <a:t>我國的中央層級選舉</a:t>
                      </a:r>
                      <a:endParaRPr lang="zh-TW" altLang="en-US" sz="3000" dirty="0">
                        <a:solidFill>
                          <a:srgbClr val="002060"/>
                        </a:solidFill>
                        <a:latin typeface="微軟正黑體" pitchFamily="34" charset="-120"/>
                        <a:ea typeface="微軟正黑體" pitchFamily="34" charset="-120"/>
                      </a:endParaRPr>
                    </a:p>
                  </a:txBody>
                  <a:tcPr/>
                </a:tc>
                <a:tc>
                  <a:txBody>
                    <a:bodyPr/>
                    <a:lstStyle/>
                    <a:p>
                      <a:pPr algn="ctr"/>
                      <a:r>
                        <a:rPr lang="zh-TW" altLang="en-US" sz="3000" dirty="0" smtClean="0">
                          <a:solidFill>
                            <a:srgbClr val="002060"/>
                          </a:solidFill>
                          <a:latin typeface="微軟正黑體" pitchFamily="34" charset="-120"/>
                          <a:ea typeface="微軟正黑體" pitchFamily="34" charset="-120"/>
                        </a:rPr>
                        <a:t>我國的地方層級選舉</a:t>
                      </a:r>
                      <a:endParaRPr lang="zh-TW" altLang="en-US" sz="3000" dirty="0">
                        <a:solidFill>
                          <a:srgbClr val="002060"/>
                        </a:solidFill>
                        <a:latin typeface="微軟正黑體" pitchFamily="34" charset="-120"/>
                        <a:ea typeface="微軟正黑體" pitchFamily="34" charset="-120"/>
                      </a:endParaRPr>
                    </a:p>
                  </a:txBody>
                  <a:tcPr/>
                </a:tc>
              </a:tr>
              <a:tr h="568631">
                <a:tc>
                  <a:txBody>
                    <a:bodyPr/>
                    <a:lstStyle/>
                    <a:p>
                      <a:pPr algn="ctr"/>
                      <a:r>
                        <a:rPr lang="zh-TW" altLang="en-US" sz="3000" dirty="0" smtClean="0">
                          <a:latin typeface="微軟正黑體" pitchFamily="34" charset="-120"/>
                          <a:ea typeface="微軟正黑體" pitchFamily="34" charset="-120"/>
                        </a:rPr>
                        <a:t>總統、副總統</a:t>
                      </a:r>
                      <a:endParaRPr lang="zh-TW" altLang="en-US" sz="3000" dirty="0">
                        <a:latin typeface="微軟正黑體" pitchFamily="34" charset="-120"/>
                        <a:ea typeface="微軟正黑體" pitchFamily="34" charset="-120"/>
                      </a:endParaRPr>
                    </a:p>
                  </a:txBody>
                  <a:tcPr/>
                </a:tc>
                <a:tc>
                  <a:txBody>
                    <a:bodyPr/>
                    <a:lstStyle/>
                    <a:p>
                      <a:pPr algn="ctr"/>
                      <a:r>
                        <a:rPr lang="zh-TW" altLang="en-US" sz="3000" dirty="0" smtClean="0">
                          <a:latin typeface="微軟正黑體" pitchFamily="34" charset="-120"/>
                          <a:ea typeface="微軟正黑體" pitchFamily="34" charset="-120"/>
                        </a:rPr>
                        <a:t>地方行政首長</a:t>
                      </a:r>
                      <a:endParaRPr lang="zh-TW" altLang="en-US" sz="3000" dirty="0">
                        <a:latin typeface="微軟正黑體" pitchFamily="34" charset="-120"/>
                        <a:ea typeface="微軟正黑體" pitchFamily="34" charset="-120"/>
                      </a:endParaRPr>
                    </a:p>
                  </a:txBody>
                  <a:tcPr/>
                </a:tc>
              </a:tr>
              <a:tr h="1505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任期為四年，連選得連任一次</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直轄市市長、縣（市）長、鄉鎮（市）長，以及直轄市原住民區區長</a:t>
                      </a:r>
                    </a:p>
                  </a:txBody>
                  <a:tcPr/>
                </a:tc>
              </a:tr>
              <a:tr h="5686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立法委員</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000" dirty="0" smtClean="0">
                          <a:latin typeface="微軟正黑體" pitchFamily="34" charset="-120"/>
                          <a:ea typeface="微軟正黑體" pitchFamily="34" charset="-120"/>
                        </a:rPr>
                        <a:t>地方民意代表選舉</a:t>
                      </a:r>
                    </a:p>
                  </a:txBody>
                  <a:tcPr/>
                </a:tc>
              </a:tr>
              <a:tr h="1973484">
                <a:tc>
                  <a:txBody>
                    <a:bodyPr/>
                    <a:lstStyle/>
                    <a:p>
                      <a:r>
                        <a:rPr lang="en-US" altLang="zh-TW" sz="3000" dirty="0" smtClean="0">
                          <a:latin typeface="微軟正黑體" pitchFamily="34" charset="-120"/>
                          <a:ea typeface="微軟正黑體" pitchFamily="34" charset="-120"/>
                        </a:rPr>
                        <a:t>113 </a:t>
                      </a:r>
                      <a:r>
                        <a:rPr lang="zh-TW" altLang="en-US" sz="3000" dirty="0" smtClean="0">
                          <a:latin typeface="微軟正黑體" pitchFamily="34" charset="-120"/>
                          <a:ea typeface="微軟正黑體" pitchFamily="34" charset="-120"/>
                        </a:rPr>
                        <a:t>席</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區域、不分區、原住民</a:t>
                      </a:r>
                      <a:r>
                        <a:rPr lang="en-US" altLang="zh-TW" sz="3000" dirty="0" smtClean="0">
                          <a:latin typeface="微軟正黑體" pitchFamily="34" charset="-120"/>
                          <a:ea typeface="微軟正黑體" pitchFamily="34" charset="-120"/>
                        </a:rPr>
                        <a:t>)</a:t>
                      </a:r>
                      <a:endParaRPr lang="zh-TW" altLang="en-US" sz="3000" dirty="0">
                        <a:latin typeface="微軟正黑體" pitchFamily="34" charset="-120"/>
                        <a:ea typeface="微軟正黑體" pitchFamily="34" charset="-120"/>
                      </a:endParaRPr>
                    </a:p>
                  </a:txBody>
                  <a:tcPr/>
                </a:tc>
                <a:tc>
                  <a:txBody>
                    <a:bodyPr/>
                    <a:lstStyle/>
                    <a:p>
                      <a:r>
                        <a:rPr lang="zh-TW" altLang="en-US" sz="3000" dirty="0" smtClean="0">
                          <a:latin typeface="微軟正黑體" pitchFamily="34" charset="-120"/>
                          <a:ea typeface="微軟正黑體" pitchFamily="34" charset="-120"/>
                        </a:rPr>
                        <a:t>地方民意代表包括直轄市議員、縣（市）議員、 鄉（鎮、市）民代表，以及直轄市山地原住民區區民代表</a:t>
                      </a:r>
                      <a:endParaRPr lang="zh-TW" altLang="en-US" sz="3000" dirty="0">
                        <a:latin typeface="微軟正黑體" pitchFamily="34" charset="-120"/>
                        <a:ea typeface="微軟正黑體" pitchFamily="34" charset="-120"/>
                      </a:endParaRPr>
                    </a:p>
                  </a:txBody>
                  <a:tcPr>
                    <a:solidFill>
                      <a:schemeClr val="bg1">
                        <a:alpha val="48000"/>
                      </a:schemeClr>
                    </a:solidFill>
                  </a:tcPr>
                </a:tc>
              </a:tr>
            </a:tbl>
          </a:graphicData>
        </a:graphic>
      </p:graphicFrame>
    </p:spTree>
    <p:extLst>
      <p:ext uri="{BB962C8B-B14F-4D97-AF65-F5344CB8AC3E}">
        <p14:creationId xmlns="" xmlns:p14="http://schemas.microsoft.com/office/powerpoint/2010/main" val="272355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 xmlns:p14="http://schemas.microsoft.com/office/powerpoint/2010/main" val="1743207528"/>
              </p:ext>
            </p:extLst>
          </p:nvPr>
        </p:nvGraphicFramePr>
        <p:xfrm>
          <a:off x="457200" y="1340768"/>
          <a:ext cx="8229600" cy="5212080"/>
        </p:xfrm>
        <a:graphic>
          <a:graphicData uri="http://schemas.openxmlformats.org/drawingml/2006/table">
            <a:tbl>
              <a:tblPr firstRow="1" bandRow="1">
                <a:tableStyleId>{5FD0F851-EC5A-4D38-B0AD-8093EC10F338}</a:tableStyleId>
              </a:tblPr>
              <a:tblGrid>
                <a:gridCol w="8229600"/>
              </a:tblGrid>
              <a:tr h="370840">
                <a:tc>
                  <a:txBody>
                    <a:bodyPr/>
                    <a:lstStyle/>
                    <a:p>
                      <a:pPr>
                        <a:lnSpc>
                          <a:spcPct val="150000"/>
                        </a:lnSpc>
                      </a:pPr>
                      <a:r>
                        <a:rPr lang="zh-TW" altLang="en-US" sz="2800" b="1" kern="1200" dirty="0" smtClean="0">
                          <a:solidFill>
                            <a:schemeClr val="tx1"/>
                          </a:solidFill>
                          <a:effectLst/>
                          <a:latin typeface="微軟正黑體" pitchFamily="34" charset="-120"/>
                          <a:ea typeface="微軟正黑體" pitchFamily="34" charset="-120"/>
                          <a:cs typeface="+mn-cs"/>
                        </a:rPr>
                        <a:t>「邊投票邊開票」掀棄保效應？民眾看法兩極化</a:t>
                      </a:r>
                    </a:p>
                    <a:p>
                      <a:pPr algn="r" fontAlgn="ctr">
                        <a:lnSpc>
                          <a:spcPct val="150000"/>
                        </a:lnSpc>
                      </a:pPr>
                      <a:r>
                        <a:rPr lang="zh-TW" altLang="en-US" sz="2800" b="1" i="0" u="none" strike="noStrike" kern="1200" dirty="0" smtClean="0">
                          <a:solidFill>
                            <a:schemeClr val="tx1"/>
                          </a:solidFill>
                          <a:effectLst/>
                          <a:latin typeface="微軟正黑體" pitchFamily="34" charset="-120"/>
                          <a:ea typeface="微軟正黑體" pitchFamily="34" charset="-120"/>
                          <a:cs typeface="+mn-cs"/>
                          <a:hlinkClick r:id="rId3"/>
                        </a:rPr>
                        <a:t>東森新聞影音</a:t>
                      </a:r>
                      <a:r>
                        <a:rPr lang="en-US" altLang="zh-TW" sz="2800" b="0" i="0" kern="1200" dirty="0" smtClean="0">
                          <a:solidFill>
                            <a:schemeClr val="tx1"/>
                          </a:solidFill>
                          <a:effectLst/>
                          <a:latin typeface="微軟正黑體" pitchFamily="34" charset="-120"/>
                          <a:ea typeface="微軟正黑體" pitchFamily="34" charset="-120"/>
                          <a:cs typeface="+mn-cs"/>
                        </a:rPr>
                        <a:t>2018</a:t>
                      </a:r>
                      <a:r>
                        <a:rPr lang="zh-TW" altLang="en-US" sz="2800" b="0" i="0" kern="1200" dirty="0" smtClean="0">
                          <a:solidFill>
                            <a:schemeClr val="tx1"/>
                          </a:solidFill>
                          <a:effectLst/>
                          <a:latin typeface="微軟正黑體" pitchFamily="34" charset="-120"/>
                          <a:ea typeface="微軟正黑體" pitchFamily="34" charset="-120"/>
                          <a:cs typeface="+mn-cs"/>
                        </a:rPr>
                        <a:t>年</a:t>
                      </a:r>
                      <a:r>
                        <a:rPr lang="en-US" altLang="zh-TW" sz="2800" b="0" i="0" kern="1200" dirty="0" smtClean="0">
                          <a:solidFill>
                            <a:schemeClr val="tx1"/>
                          </a:solidFill>
                          <a:effectLst/>
                          <a:latin typeface="微軟正黑體" pitchFamily="34" charset="-120"/>
                          <a:ea typeface="微軟正黑體" pitchFamily="34" charset="-120"/>
                          <a:cs typeface="+mn-cs"/>
                        </a:rPr>
                        <a:t>11</a:t>
                      </a:r>
                      <a:r>
                        <a:rPr lang="zh-TW" altLang="en-US" sz="2800" b="0" i="0" kern="1200" dirty="0" smtClean="0">
                          <a:solidFill>
                            <a:schemeClr val="tx1"/>
                          </a:solidFill>
                          <a:effectLst/>
                          <a:latin typeface="微軟正黑體" pitchFamily="34" charset="-120"/>
                          <a:ea typeface="微軟正黑體" pitchFamily="34" charset="-120"/>
                          <a:cs typeface="+mn-cs"/>
                        </a:rPr>
                        <a:t>月</a:t>
                      </a:r>
                      <a:r>
                        <a:rPr lang="en-US" altLang="zh-TW" sz="2800" b="0" i="0" kern="1200" dirty="0" smtClean="0">
                          <a:solidFill>
                            <a:schemeClr val="tx1"/>
                          </a:solidFill>
                          <a:effectLst/>
                          <a:latin typeface="微軟正黑體" pitchFamily="34" charset="-120"/>
                          <a:ea typeface="微軟正黑體" pitchFamily="34" charset="-120"/>
                          <a:cs typeface="+mn-cs"/>
                        </a:rPr>
                        <a:t>25</a:t>
                      </a:r>
                      <a:r>
                        <a:rPr lang="zh-TW" altLang="en-US" sz="2800" b="0" i="0" kern="1200" dirty="0" smtClean="0">
                          <a:solidFill>
                            <a:schemeClr val="tx1"/>
                          </a:solidFill>
                          <a:effectLst/>
                          <a:latin typeface="微軟正黑體" pitchFamily="34" charset="-120"/>
                          <a:ea typeface="微軟正黑體" pitchFamily="34" charset="-120"/>
                          <a:cs typeface="+mn-cs"/>
                        </a:rPr>
                        <a:t>日</a:t>
                      </a:r>
                    </a:p>
                    <a:p>
                      <a:pPr>
                        <a:lnSpc>
                          <a:spcPct val="150000"/>
                        </a:lnSpc>
                      </a:pPr>
                      <a:r>
                        <a:rPr lang="zh-TW" altLang="en-US" sz="2800" b="0" i="0" kern="1200" dirty="0" smtClean="0">
                          <a:solidFill>
                            <a:schemeClr val="tx1"/>
                          </a:solidFill>
                          <a:effectLst/>
                          <a:latin typeface="微軟正黑體" pitchFamily="34" charset="-120"/>
                          <a:ea typeface="微軟正黑體" pitchFamily="34" charset="-120"/>
                          <a:cs typeface="+mn-cs"/>
                        </a:rPr>
                        <a:t>台北市選情破天荒膠著，最後台北市長柯文哲拿下</a:t>
                      </a:r>
                      <a:r>
                        <a:rPr lang="en-US" altLang="zh-TW" sz="2800" b="0" i="0" kern="1200" dirty="0" smtClean="0">
                          <a:solidFill>
                            <a:schemeClr val="tx1"/>
                          </a:solidFill>
                          <a:effectLst/>
                          <a:latin typeface="微軟正黑體" pitchFamily="34" charset="-120"/>
                          <a:ea typeface="微軟正黑體" pitchFamily="34" charset="-120"/>
                          <a:cs typeface="+mn-cs"/>
                        </a:rPr>
                        <a:t>58</a:t>
                      </a:r>
                      <a:r>
                        <a:rPr lang="zh-TW" altLang="en-US" sz="2800" b="0" i="0" kern="1200" dirty="0" smtClean="0">
                          <a:solidFill>
                            <a:schemeClr val="tx1"/>
                          </a:solidFill>
                          <a:effectLst/>
                          <a:latin typeface="微軟正黑體" pitchFamily="34" charset="-120"/>
                          <a:ea typeface="微軟正黑體" pitchFamily="34" charset="-120"/>
                          <a:cs typeface="+mn-cs"/>
                        </a:rPr>
                        <a:t>萬</a:t>
                      </a:r>
                      <a:r>
                        <a:rPr lang="en-US" altLang="zh-TW" sz="2800" b="0" i="0" kern="1200" dirty="0" smtClean="0">
                          <a:solidFill>
                            <a:schemeClr val="tx1"/>
                          </a:solidFill>
                          <a:effectLst/>
                          <a:latin typeface="微軟正黑體" pitchFamily="34" charset="-120"/>
                          <a:ea typeface="微軟正黑體" pitchFamily="34" charset="-120"/>
                          <a:cs typeface="+mn-cs"/>
                        </a:rPr>
                        <a:t>820</a:t>
                      </a:r>
                      <a:r>
                        <a:rPr lang="zh-TW" altLang="en-US" sz="2800" b="0" i="0" kern="1200" dirty="0" smtClean="0">
                          <a:solidFill>
                            <a:schemeClr val="tx1"/>
                          </a:solidFill>
                          <a:effectLst/>
                          <a:latin typeface="微軟正黑體" pitchFamily="34" charset="-120"/>
                          <a:ea typeface="微軟正黑體" pitchFamily="34" charset="-120"/>
                          <a:cs typeface="+mn-cs"/>
                        </a:rPr>
                        <a:t>票，以</a:t>
                      </a:r>
                      <a:r>
                        <a:rPr lang="en-US" altLang="zh-TW" sz="2800" b="0" i="0" kern="1200" dirty="0" smtClean="0">
                          <a:solidFill>
                            <a:schemeClr val="tx1"/>
                          </a:solidFill>
                          <a:effectLst/>
                          <a:latin typeface="微軟正黑體" pitchFamily="34" charset="-120"/>
                          <a:ea typeface="微軟正黑體" pitchFamily="34" charset="-120"/>
                          <a:cs typeface="+mn-cs"/>
                        </a:rPr>
                        <a:t>3254</a:t>
                      </a:r>
                      <a:r>
                        <a:rPr lang="zh-TW" altLang="en-US" sz="2800" b="0" i="0" kern="1200" dirty="0" smtClean="0">
                          <a:solidFill>
                            <a:schemeClr val="tx1"/>
                          </a:solidFill>
                          <a:effectLst/>
                          <a:latin typeface="微軟正黑體" pitchFamily="34" charset="-120"/>
                          <a:ea typeface="微軟正黑體" pitchFamily="34" charset="-120"/>
                          <a:cs typeface="+mn-cs"/>
                        </a:rPr>
                        <a:t>票險勝國民黨籍候選人丁守中，但有不少民眾質疑怎麼可以一邊投票一邊開票，台北市選委會堅持這是符合規定，但這個過程中是不是有可能讓正在排隊，還沒投票的選民抉擇跟著動搖，發生所謂的棄保效應呢？</a:t>
                      </a:r>
                      <a:endParaRPr lang="zh-TW" altLang="en-US" sz="2800" b="0" i="0" kern="1200" dirty="0">
                        <a:solidFill>
                          <a:schemeClr val="tx1"/>
                        </a:solidFill>
                        <a:effectLst/>
                        <a:latin typeface="微軟正黑體" pitchFamily="34" charset="-120"/>
                        <a:ea typeface="微軟正黑體" pitchFamily="34" charset="-120"/>
                        <a:cs typeface="+mn-cs"/>
                      </a:endParaRPr>
                    </a:p>
                  </a:txBody>
                  <a:tcPr/>
                </a:tc>
              </a:tr>
            </a:tbl>
          </a:graphicData>
        </a:graphic>
      </p:graphicFrame>
      <p:grpSp>
        <p:nvGrpSpPr>
          <p:cNvPr id="5" name="群組 17"/>
          <p:cNvGrpSpPr>
            <a:grpSpLocks/>
          </p:cNvGrpSpPr>
          <p:nvPr/>
        </p:nvGrpSpPr>
        <p:grpSpPr bwMode="auto">
          <a:xfrm>
            <a:off x="92075" y="116632"/>
            <a:ext cx="2251075" cy="1050925"/>
            <a:chOff x="0" y="0"/>
            <a:chExt cx="2251710" cy="1051560"/>
          </a:xfrm>
        </p:grpSpPr>
        <p:sp>
          <p:nvSpPr>
            <p:cNvPr id="6" name="框架 5"/>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r>
                <a:rPr lang="zh-TW" altLang="en-US" sz="3200" b="1" dirty="0" smtClean="0">
                  <a:latin typeface="微軟正黑體" pitchFamily="34" charset="-120"/>
                  <a:ea typeface="微軟正黑體" pitchFamily="34" charset="-120"/>
                </a:rPr>
                <a:t>時事議題</a:t>
              </a:r>
              <a:endParaRPr kumimoji="0" lang="zh-TW" altLang="en-US" sz="3200" b="1" dirty="0">
                <a:latin typeface="微軟正黑體" pitchFamily="34" charset="-120"/>
                <a:ea typeface="微軟正黑體" pitchFamily="34" charset="-120"/>
              </a:endParaRPr>
            </a:p>
          </p:txBody>
        </p:sp>
      </p:grpSp>
    </p:spTree>
    <p:extLst>
      <p:ext uri="{BB962C8B-B14F-4D97-AF65-F5344CB8AC3E}">
        <p14:creationId xmlns="" xmlns:p14="http://schemas.microsoft.com/office/powerpoint/2010/main" val="60006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7062</TotalTime>
  <Words>6376</Words>
  <Application>Microsoft Office PowerPoint</Application>
  <PresentationFormat>如螢幕大小 (4:3)</PresentationFormat>
  <Paragraphs>774</Paragraphs>
  <Slides>135</Slides>
  <Notes>47</Notes>
  <HiddenSlides>11</HiddenSlides>
  <MMClips>0</MMClips>
  <ScaleCrop>false</ScaleCrop>
  <HeadingPairs>
    <vt:vector size="4" baseType="variant">
      <vt:variant>
        <vt:lpstr>佈景主題</vt:lpstr>
      </vt:variant>
      <vt:variant>
        <vt:i4>1</vt:i4>
      </vt:variant>
      <vt:variant>
        <vt:lpstr>投影片標題</vt:lpstr>
      </vt:variant>
      <vt:variant>
        <vt:i4>135</vt:i4>
      </vt:variant>
    </vt:vector>
  </HeadingPairs>
  <TitlesOfParts>
    <vt:vector size="136" baseType="lpstr">
      <vt:lpstr>Office 佈景主題</vt:lpstr>
      <vt:lpstr>LESSON 5 民主治理與公民參與</vt:lpstr>
      <vt:lpstr>投影片 2</vt:lpstr>
      <vt:lpstr>投影片 3</vt:lpstr>
      <vt:lpstr>投影片 4</vt:lpstr>
      <vt:lpstr>投影片 5</vt:lpstr>
      <vt:lpstr>什麼是民主治理？</vt:lpstr>
      <vt:lpstr>投影片 7</vt:lpstr>
      <vt:lpstr>一、民主治理的緣起</vt:lpstr>
      <vt:lpstr>有限政府</vt:lpstr>
      <vt:lpstr>小政府與大政府</vt:lpstr>
      <vt:lpstr>效能政府</vt:lpstr>
      <vt:lpstr>投影片 12</vt:lpstr>
      <vt:lpstr>投影片 13</vt:lpstr>
      <vt:lpstr>投影片 14</vt:lpstr>
      <vt:lpstr>投影片 15</vt:lpstr>
      <vt:lpstr>投影片 16</vt:lpstr>
      <vt:lpstr>二、民主治理的意義與重要性</vt:lpstr>
      <vt:lpstr>民主治理的重要性 </vt:lpstr>
      <vt:lpstr>公私協力部門</vt:lpstr>
      <vt:lpstr>三、我國民主治理的作法</vt:lpstr>
      <vt:lpstr>二、政府再造</vt:lpstr>
      <vt:lpstr>管制鬆綁 (國營企業民營化)</vt:lpstr>
      <vt:lpstr>興建營運移轉方式： B（Build）O（Operate）T（Transfer）</vt:lpstr>
      <vt:lpstr>地方化</vt:lpstr>
      <vt:lpstr>二、政府再造</vt:lpstr>
      <vt:lpstr>二、政府再造</vt:lpstr>
      <vt:lpstr>電子化政府</vt:lpstr>
      <vt:lpstr>投影片 28</vt:lpstr>
      <vt:lpstr>投影片 29</vt:lpstr>
      <vt:lpstr>投影片 30</vt:lpstr>
      <vt:lpstr>投影片 31</vt:lpstr>
      <vt:lpstr>一、課責的意義</vt:lpstr>
      <vt:lpstr>投影片 33</vt:lpstr>
      <vt:lpstr>投影片 34</vt:lpstr>
      <vt:lpstr>一、委託人-代理人關係</vt:lpstr>
      <vt:lpstr>二、課責的方式</vt:lpstr>
      <vt:lpstr>定期選舉</vt:lpstr>
      <vt:lpstr>議會的監督</vt:lpstr>
      <vt:lpstr>輿論的監督</vt:lpstr>
      <vt:lpstr>投影片 40</vt:lpstr>
      <vt:lpstr>行政過程的要求</vt:lpstr>
      <vt:lpstr>透明性</vt:lpstr>
      <vt:lpstr>代表性</vt:lpstr>
      <vt:lpstr>投影片 44</vt:lpstr>
      <vt:lpstr>投影片 45</vt:lpstr>
      <vt:lpstr>投影片 46</vt:lpstr>
      <vt:lpstr>投影片 47</vt:lpstr>
      <vt:lpstr>投影片 48</vt:lpstr>
      <vt:lpstr>投影片 49</vt:lpstr>
      <vt:lpstr>投影片 50</vt:lpstr>
      <vt:lpstr>回應性</vt:lpstr>
      <vt:lpstr>投影片 52</vt:lpstr>
      <vt:lpstr>投影片 53</vt:lpstr>
      <vt:lpstr>投影片 54</vt:lpstr>
      <vt:lpstr>公民如何透過選舉與罷免參與政治？</vt:lpstr>
      <vt:lpstr>投影片 56</vt:lpstr>
      <vt:lpstr>一、我國選罷法的基本精神</vt:lpstr>
      <vt:lpstr>監護宣告與褫奪公權</vt:lpstr>
      <vt:lpstr>投影片 59</vt:lpstr>
      <vt:lpstr>投影片 60</vt:lpstr>
      <vt:lpstr>一、我國選罷法的基本精神</vt:lpstr>
      <vt:lpstr>投影片 62</vt:lpstr>
      <vt:lpstr>二、選舉制度的類型</vt:lpstr>
      <vt:lpstr>一、我國選罷法的基本精神</vt:lpstr>
      <vt:lpstr>投影片 65</vt:lpstr>
      <vt:lpstr>投影片 66</vt:lpstr>
      <vt:lpstr>地方及中央層級選舉</vt:lpstr>
      <vt:lpstr>二、選舉制度的類型</vt:lpstr>
      <vt:lpstr>地方層級：行政首長選舉</vt:lpstr>
      <vt:lpstr>地方層級：地方民意代表選舉(議會)</vt:lpstr>
      <vt:lpstr>二、選舉制度的類型</vt:lpstr>
      <vt:lpstr>投影片 72</vt:lpstr>
      <vt:lpstr>投影片 73</vt:lpstr>
      <vt:lpstr>投影片 74</vt:lpstr>
      <vt:lpstr>(一)中央層級：總統、副總統選舉</vt:lpstr>
      <vt:lpstr>(二)立委選舉</vt:lpstr>
      <vt:lpstr>二、選舉制度的類型</vt:lpstr>
      <vt:lpstr>二、選舉制度的類型</vt:lpstr>
      <vt:lpstr>二、選舉制度的類型</vt:lpstr>
      <vt:lpstr>投影片 80</vt:lpstr>
      <vt:lpstr>投影片 81</vt:lpstr>
      <vt:lpstr>立法委員選舉</vt:lpstr>
      <vt:lpstr>投影片 83</vt:lpstr>
      <vt:lpstr>二、選舉制度的類型</vt:lpstr>
      <vt:lpstr>特色： </vt:lpstr>
      <vt:lpstr>二、選舉制度的類型</vt:lpstr>
      <vt:lpstr>投影片 87</vt:lpstr>
      <vt:lpstr>二、選舉制度的類型</vt:lpstr>
      <vt:lpstr>比例代表制</vt:lpstr>
      <vt:lpstr>我國立委席次門檻及限制</vt:lpstr>
      <vt:lpstr>投影片 91</vt:lpstr>
      <vt:lpstr>投影片 92</vt:lpstr>
      <vt:lpstr>二、選舉制度的類型</vt:lpstr>
      <vt:lpstr>投影片 94</vt:lpstr>
      <vt:lpstr>二、選舉制度的類型</vt:lpstr>
      <vt:lpstr>投影片 96</vt:lpstr>
      <vt:lpstr>投影片 97</vt:lpstr>
      <vt:lpstr>我國各項選舉制度的特色</vt:lpstr>
      <vt:lpstr>投影片 99</vt:lpstr>
      <vt:lpstr>一、我國選罷法的基本精神</vt:lpstr>
      <vt:lpstr>投影片 101</vt:lpstr>
      <vt:lpstr>投影片 102</vt:lpstr>
      <vt:lpstr>三、透過行使罷免權參與政治</vt:lpstr>
      <vt:lpstr>引言：民主的實現方式</vt:lpstr>
      <vt:lpstr>直接民主與間接民主</vt:lpstr>
      <vt:lpstr>一、直接民主的意義及其重要性</vt:lpstr>
      <vt:lpstr>投影片 107</vt:lpstr>
      <vt:lpstr>投影片 108</vt:lpstr>
      <vt:lpstr>政治參與的管道</vt:lpstr>
      <vt:lpstr>一、參加利益團體</vt:lpstr>
      <vt:lpstr>(一)進行遊說</vt:lpstr>
      <vt:lpstr>參加利益團體</vt:lpstr>
      <vt:lpstr>(二)影響輿論</vt:lpstr>
      <vt:lpstr>參加利益團體</vt:lpstr>
      <vt:lpstr>(三)參與助選</vt:lpstr>
      <vt:lpstr>參加利益團體</vt:lpstr>
      <vt:lpstr>二、參與政黨活動</vt:lpstr>
      <vt:lpstr>三、發起公民投票</vt:lpstr>
      <vt:lpstr>公民投票的類型</vt:lpstr>
      <vt:lpstr>投影片 120</vt:lpstr>
      <vt:lpstr>補充資料：2018年公投結果</vt:lpstr>
      <vt:lpstr>二、我國公民投票制度及其比較</vt:lpstr>
      <vt:lpstr>投影片 123</vt:lpstr>
      <vt:lpstr>投影片 124</vt:lpstr>
      <vt:lpstr>投影片 125</vt:lpstr>
      <vt:lpstr>投影片 126</vt:lpstr>
      <vt:lpstr>投影片 127</vt:lpstr>
      <vt:lpstr>投影片 128</vt:lpstr>
      <vt:lpstr>課後練習</vt:lpstr>
      <vt:lpstr>投影片 130</vt:lpstr>
      <vt:lpstr>投影片 131</vt:lpstr>
      <vt:lpstr>投影片 132</vt:lpstr>
      <vt:lpstr>延伸資訊</vt:lpstr>
      <vt:lpstr>延伸資訊</vt:lpstr>
      <vt:lpstr>延伸資訊</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行政法與生活</dc:title>
  <dc:creator>user</dc:creator>
  <cp:lastModifiedBy>nnkieh</cp:lastModifiedBy>
  <cp:revision>539</cp:revision>
  <dcterms:created xsi:type="dcterms:W3CDTF">2018-11-26T17:07:24Z</dcterms:created>
  <dcterms:modified xsi:type="dcterms:W3CDTF">2019-10-30T01:11:39Z</dcterms:modified>
</cp:coreProperties>
</file>