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7" r:id="rId2"/>
    <p:sldId id="328" r:id="rId3"/>
    <p:sldId id="329" r:id="rId4"/>
    <p:sldId id="334" r:id="rId5"/>
    <p:sldId id="288" r:id="rId6"/>
    <p:sldId id="289" r:id="rId7"/>
    <p:sldId id="344" r:id="rId8"/>
    <p:sldId id="290" r:id="rId9"/>
    <p:sldId id="345" r:id="rId10"/>
    <p:sldId id="264" r:id="rId11"/>
    <p:sldId id="265" r:id="rId12"/>
    <p:sldId id="343" r:id="rId13"/>
    <p:sldId id="266" r:id="rId14"/>
    <p:sldId id="336" r:id="rId15"/>
    <p:sldId id="268" r:id="rId16"/>
    <p:sldId id="291" r:id="rId17"/>
    <p:sldId id="292" r:id="rId18"/>
    <p:sldId id="269" r:id="rId19"/>
    <p:sldId id="337" r:id="rId20"/>
    <p:sldId id="316" r:id="rId21"/>
    <p:sldId id="315" r:id="rId22"/>
    <p:sldId id="330" r:id="rId23"/>
    <p:sldId id="349" r:id="rId24"/>
    <p:sldId id="350" r:id="rId25"/>
    <p:sldId id="295" r:id="rId26"/>
    <p:sldId id="296" r:id="rId27"/>
    <p:sldId id="301" r:id="rId28"/>
    <p:sldId id="331" r:id="rId29"/>
    <p:sldId id="320" r:id="rId30"/>
    <p:sldId id="317" r:id="rId31"/>
    <p:sldId id="318" r:id="rId32"/>
    <p:sldId id="302" r:id="rId33"/>
    <p:sldId id="348" r:id="rId34"/>
    <p:sldId id="297" r:id="rId35"/>
    <p:sldId id="298" r:id="rId36"/>
    <p:sldId id="299" r:id="rId37"/>
    <p:sldId id="300" r:id="rId38"/>
    <p:sldId id="303" r:id="rId39"/>
    <p:sldId id="304" r:id="rId40"/>
    <p:sldId id="279" r:id="rId41"/>
    <p:sldId id="322" r:id="rId42"/>
    <p:sldId id="323" r:id="rId43"/>
    <p:sldId id="280" r:id="rId44"/>
    <p:sldId id="324" r:id="rId45"/>
    <p:sldId id="281" r:id="rId46"/>
    <p:sldId id="332" r:id="rId47"/>
    <p:sldId id="338" r:id="rId48"/>
    <p:sldId id="339" r:id="rId49"/>
    <p:sldId id="347" r:id="rId50"/>
    <p:sldId id="346" r:id="rId51"/>
    <p:sldId id="340" r:id="rId52"/>
    <p:sldId id="309" r:id="rId53"/>
    <p:sldId id="308" r:id="rId54"/>
    <p:sldId id="275" r:id="rId55"/>
    <p:sldId id="276" r:id="rId56"/>
    <p:sldId id="326" r:id="rId57"/>
    <p:sldId id="277" r:id="rId58"/>
    <p:sldId id="341" r:id="rId59"/>
    <p:sldId id="342" r:id="rId60"/>
    <p:sldId id="257" r:id="rId61"/>
    <p:sldId id="325" r:id="rId62"/>
    <p:sldId id="321" r:id="rId63"/>
    <p:sldId id="278" r:id="rId64"/>
    <p:sldId id="294" r:id="rId65"/>
    <p:sldId id="293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3164" autoAdjust="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24025-1315-4C82-A974-BB8DA2BB77F2}" type="doc">
      <dgm:prSet loTypeId="urn:microsoft.com/office/officeart/2005/8/layout/process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E29DDA94-4B27-4C99-BEAC-0AC0B06A5E90}">
      <dgm:prSet custT="1"/>
      <dgm:spPr>
        <a:solidFill>
          <a:srgbClr val="00B050"/>
        </a:solidFill>
      </dgm:spPr>
      <dgm:t>
        <a:bodyPr/>
        <a:lstStyle/>
        <a:p>
          <a:pPr algn="l" rtl="0"/>
          <a:r>
            <a:rPr lang="zh-TW" altLang="en-US" sz="3000" dirty="0" smtClean="0">
              <a:latin typeface="標楷體" pitchFamily="65" charset="-120"/>
              <a:ea typeface="標楷體" pitchFamily="65" charset="-120"/>
            </a:rPr>
            <a:t>全球化是一種過程，透過人造衛星、網際網路和大眾傳播等資訊科技，使跨國界的工業商品與流行文化擴散到世界各地，形成全球性的社會關係與文化現象。</a:t>
          </a:r>
          <a:endParaRPr lang="zh-TW" altLang="en-US" sz="3000" dirty="0">
            <a:latin typeface="標楷體" pitchFamily="65" charset="-120"/>
            <a:ea typeface="標楷體" pitchFamily="65" charset="-120"/>
          </a:endParaRPr>
        </a:p>
      </dgm:t>
    </dgm:pt>
    <dgm:pt modelId="{3C0F5FED-A578-4D01-A0E3-20D06BE2605A}" type="parTrans" cxnId="{0C3ADE8D-487C-4955-8B1D-93CFD3A1547B}">
      <dgm:prSet/>
      <dgm:spPr/>
      <dgm:t>
        <a:bodyPr/>
        <a:lstStyle/>
        <a:p>
          <a:endParaRPr lang="zh-TW" altLang="en-US" sz="3000"/>
        </a:p>
      </dgm:t>
    </dgm:pt>
    <dgm:pt modelId="{0B389C81-B513-47C3-80F1-7B2B4DE48B84}" type="sibTrans" cxnId="{0C3ADE8D-487C-4955-8B1D-93CFD3A1547B}">
      <dgm:prSet custT="1"/>
      <dgm:spPr/>
      <dgm:t>
        <a:bodyPr/>
        <a:lstStyle/>
        <a:p>
          <a:endParaRPr lang="zh-TW" altLang="en-US" sz="3000"/>
        </a:p>
      </dgm:t>
    </dgm:pt>
    <dgm:pt modelId="{678F144D-408E-4340-AD55-F160446B0FBB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zh-TW" altLang="en-US" sz="3000" dirty="0" smtClean="0">
              <a:latin typeface="標楷體" pitchFamily="65" charset="-120"/>
              <a:ea typeface="標楷體" pitchFamily="65" charset="-120"/>
            </a:rPr>
            <a:t>全球往來聯繫遠距活動的擴張化、互賴程度的深入化與時空壓縮的迅速化。</a:t>
          </a:r>
          <a:endParaRPr lang="zh-TW" altLang="en-US" sz="3000" dirty="0">
            <a:latin typeface="標楷體" pitchFamily="65" charset="-120"/>
            <a:ea typeface="標楷體" pitchFamily="65" charset="-120"/>
          </a:endParaRPr>
        </a:p>
      </dgm:t>
    </dgm:pt>
    <dgm:pt modelId="{79FF686B-7352-449D-8E6F-D667715929D8}" type="parTrans" cxnId="{C0C62889-BCB5-41AD-BFA7-FCC1A5CFCC3E}">
      <dgm:prSet/>
      <dgm:spPr/>
      <dgm:t>
        <a:bodyPr/>
        <a:lstStyle/>
        <a:p>
          <a:endParaRPr lang="zh-TW" altLang="en-US" sz="3000"/>
        </a:p>
      </dgm:t>
    </dgm:pt>
    <dgm:pt modelId="{3453F4C3-9945-42C9-828E-68099F15A58A}" type="sibTrans" cxnId="{C0C62889-BCB5-41AD-BFA7-FCC1A5CFCC3E}">
      <dgm:prSet/>
      <dgm:spPr/>
      <dgm:t>
        <a:bodyPr/>
        <a:lstStyle/>
        <a:p>
          <a:endParaRPr lang="zh-TW" altLang="en-US" sz="3000"/>
        </a:p>
      </dgm:t>
    </dgm:pt>
    <dgm:pt modelId="{E4A489AA-5850-429D-A5DB-84423FEDE6F0}" type="pres">
      <dgm:prSet presAssocID="{69924025-1315-4C82-A974-BB8DA2BB7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80EF23-DC44-4226-8C43-7F7C77301D62}" type="pres">
      <dgm:prSet presAssocID="{E29DDA94-4B27-4C99-BEAC-0AC0B06A5E90}" presName="node" presStyleLbl="node1" presStyleIdx="0" presStyleCnt="2" custScaleX="121472" custScaleY="1388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8F5C91-9261-4AD1-A8E1-A29291DB0B4D}" type="pres">
      <dgm:prSet presAssocID="{0B389C81-B513-47C3-80F1-7B2B4DE48B84}" presName="sibTrans" presStyleLbl="sibTrans2D1" presStyleIdx="0" presStyleCnt="1" custAng="10800000" custScaleX="189974" custLinFactNeighborX="-9577" custLinFactNeighborY="-2617"/>
      <dgm:spPr>
        <a:prstGeom prst="leftRightArrow">
          <a:avLst/>
        </a:prstGeom>
      </dgm:spPr>
      <dgm:t>
        <a:bodyPr/>
        <a:lstStyle/>
        <a:p>
          <a:endParaRPr lang="zh-TW" altLang="en-US"/>
        </a:p>
      </dgm:t>
    </dgm:pt>
    <dgm:pt modelId="{493D67D1-3161-4DC0-96BC-5E70B713A9ED}" type="pres">
      <dgm:prSet presAssocID="{0B389C81-B513-47C3-80F1-7B2B4DE48B84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837B6244-F963-4359-8B22-AD273CF6C538}" type="pres">
      <dgm:prSet presAssocID="{678F144D-408E-4340-AD55-F160446B0FBB}" presName="node" presStyleLbl="node1" presStyleIdx="1" presStyleCnt="2" custScaleX="84693" custScaleY="103218" custLinFactNeighborX="4375" custLinFactNeighborY="-1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C62889-BCB5-41AD-BFA7-FCC1A5CFCC3E}" srcId="{69924025-1315-4C82-A974-BB8DA2BB77F2}" destId="{678F144D-408E-4340-AD55-F160446B0FBB}" srcOrd="1" destOrd="0" parTransId="{79FF686B-7352-449D-8E6F-D667715929D8}" sibTransId="{3453F4C3-9945-42C9-828E-68099F15A58A}"/>
    <dgm:cxn modelId="{E8757E84-7034-4BE9-B1BC-5C21D1BC2F86}" type="presOf" srcId="{678F144D-408E-4340-AD55-F160446B0FBB}" destId="{837B6244-F963-4359-8B22-AD273CF6C538}" srcOrd="0" destOrd="0" presId="urn:microsoft.com/office/officeart/2005/8/layout/process1"/>
    <dgm:cxn modelId="{473B3026-12DF-47FE-8C13-C7F162C08BC2}" type="presOf" srcId="{E29DDA94-4B27-4C99-BEAC-0AC0B06A5E90}" destId="{9380EF23-DC44-4226-8C43-7F7C77301D62}" srcOrd="0" destOrd="0" presId="urn:microsoft.com/office/officeart/2005/8/layout/process1"/>
    <dgm:cxn modelId="{378AE08B-BB04-4B37-BF41-7C385DFD83AD}" type="presOf" srcId="{0B389C81-B513-47C3-80F1-7B2B4DE48B84}" destId="{298F5C91-9261-4AD1-A8E1-A29291DB0B4D}" srcOrd="0" destOrd="0" presId="urn:microsoft.com/office/officeart/2005/8/layout/process1"/>
    <dgm:cxn modelId="{0C3ADE8D-487C-4955-8B1D-93CFD3A1547B}" srcId="{69924025-1315-4C82-A974-BB8DA2BB77F2}" destId="{E29DDA94-4B27-4C99-BEAC-0AC0B06A5E90}" srcOrd="0" destOrd="0" parTransId="{3C0F5FED-A578-4D01-A0E3-20D06BE2605A}" sibTransId="{0B389C81-B513-47C3-80F1-7B2B4DE48B84}"/>
    <dgm:cxn modelId="{94132EB3-3338-4B80-9F62-1B47F7673FF4}" type="presOf" srcId="{69924025-1315-4C82-A974-BB8DA2BB77F2}" destId="{E4A489AA-5850-429D-A5DB-84423FEDE6F0}" srcOrd="0" destOrd="0" presId="urn:microsoft.com/office/officeart/2005/8/layout/process1"/>
    <dgm:cxn modelId="{FB397300-EA9E-4260-A1AD-9B5AF13DD397}" type="presOf" srcId="{0B389C81-B513-47C3-80F1-7B2B4DE48B84}" destId="{493D67D1-3161-4DC0-96BC-5E70B713A9ED}" srcOrd="1" destOrd="0" presId="urn:microsoft.com/office/officeart/2005/8/layout/process1"/>
    <dgm:cxn modelId="{9C4AAEB3-6E79-4C1C-9892-490193010983}" type="presParOf" srcId="{E4A489AA-5850-429D-A5DB-84423FEDE6F0}" destId="{9380EF23-DC44-4226-8C43-7F7C77301D62}" srcOrd="0" destOrd="0" presId="urn:microsoft.com/office/officeart/2005/8/layout/process1"/>
    <dgm:cxn modelId="{DE004838-9396-4DA2-BF4E-3C83DA07C46A}" type="presParOf" srcId="{E4A489AA-5850-429D-A5DB-84423FEDE6F0}" destId="{298F5C91-9261-4AD1-A8E1-A29291DB0B4D}" srcOrd="1" destOrd="0" presId="urn:microsoft.com/office/officeart/2005/8/layout/process1"/>
    <dgm:cxn modelId="{738C30F5-1D07-4C9D-9EB1-B6F0F28C94CA}" type="presParOf" srcId="{298F5C91-9261-4AD1-A8E1-A29291DB0B4D}" destId="{493D67D1-3161-4DC0-96BC-5E70B713A9ED}" srcOrd="0" destOrd="0" presId="urn:microsoft.com/office/officeart/2005/8/layout/process1"/>
    <dgm:cxn modelId="{C55FA801-02A4-4228-B59A-CFCEE490CC1E}" type="presParOf" srcId="{E4A489AA-5850-429D-A5DB-84423FEDE6F0}" destId="{837B6244-F963-4359-8B22-AD273CF6C538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3B1E-45EA-4F35-83BB-E1FE96F51AEB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080A-457F-4909-84B4-F328A3C282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6587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nn.gamer.com.tw/4/177914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628B9-1716-40FD-825E-2F296124579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資料來源：全民外交研習營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0977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《Drawdown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反轉地球暖化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招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裡，有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實際有效的方法等著我們去實踐。其中有些方法我們早已有所耳聞，有些則是聞所未聞。從清潔能源到飲食習慣，從都市規劃到土地利用方式，從運輸的選擇到材料的運用，這些方法被證實不僅對減少碳排放有幫助，並在經濟上完全可行，並非紙上談兵。只要願意從生活中開始實踐，你我都能成為改變全球氣候危機的助力。從本書中教師可以提出更實際可行的做法，與學生一起討論落實在生活中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4444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「臺灣人別再酸臺灣人！縱然國際情勢嚴峻，中共在側令我們如臨大敵，但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OISTAT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際劇場組織執行長魏琬容認為臺灣人太習慣「不被看見」，臺灣人，不需要「走入」國際，我們已然國際，事實上沒有我們「國際」終將缺一角。此篇文章用簡潔而有力的方式闡述臺灣身為國際的一分子，但臺灣人習慣的思考方式、行為以及對自己國家的定位，可能都會使臺灣被看輕或忽視。國際組織的總部在臺灣是值得驕傲的一件事，要對自己有信心之外，也帶領臺灣走向國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944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幾年，直播平台在全球竄起，形成一股無法忽視的自媒體風潮，台灣也沒有缺席。透過公視新聞的系列報導，深入探討「瘋直播」的現象與效應。看看「直播主播」到底跟傳統媒體的新聞主播有什麼不一樣。許多人看到直播商機，紛紛投入，但直播主為了吸引觀眾，可能使用一些較激烈、危險，甚至違法的方式直播，引起不少社會問題。學生除了是觀眾，也可能是直播主，透過此一系列報導，可以更了解直播現象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015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https://gnn.gamer.com.tw/4/177914.html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8028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880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8172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http://technews.tw/2018/11/27/warming-will-cause-billions-of-losses-in-the-united-states/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7061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http://technews.tw/2018/11/27/warming-will-cause-billions-of-losses-in-the-united-states/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7061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http://technews.tw/2018/11/27/warming-will-cause-billions-of-losses-in-the-united-states/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99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https://www.thenewslens.com/article/116903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080A-457F-4909-84B4-F328A3C28274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482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6923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5779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150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888f3a25800bc02975e6b5cb95bf278b.png"/>
          <p:cNvPicPr>
            <a:picLocks noChangeAspect="1"/>
          </p:cNvPicPr>
          <p:nvPr userDrawn="1"/>
        </p:nvPicPr>
        <p:blipFill>
          <a:blip r:embed="rId2" cstate="print">
            <a:lum bright="10000" contrast="-20000"/>
          </a:blip>
          <a:srcRect l="623" t="69019" r="1118" b="17558"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5703" t="24266" r="60246" b="54398"/>
          <a:stretch>
            <a:fillRect/>
          </a:stretch>
        </p:blipFill>
        <p:spPr bwMode="auto">
          <a:xfrm>
            <a:off x="7635875" y="-139700"/>
            <a:ext cx="8366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974" t="47704" r="79131" b="32915"/>
          <a:stretch>
            <a:fillRect/>
          </a:stretch>
        </p:blipFill>
        <p:spPr bwMode="auto">
          <a:xfrm>
            <a:off x="5565775" y="0"/>
            <a:ext cx="866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74728" t="32603" r="5832" b="50870"/>
          <a:stretch>
            <a:fillRect/>
          </a:stretch>
        </p:blipFill>
        <p:spPr bwMode="auto">
          <a:xfrm>
            <a:off x="8239125" y="385763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45119" t="67886" r="34267" b="14578"/>
          <a:stretch>
            <a:fillRect/>
          </a:stretch>
        </p:blipFill>
        <p:spPr bwMode="auto">
          <a:xfrm>
            <a:off x="6516688" y="161925"/>
            <a:ext cx="10556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3DA3-3622-4B45-8A1F-3F4385091A8B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3E45-4582-4EE8-8ABC-1AE12D76A9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888f3a25800bc02975e6b5cb95bf278b.png"/>
          <p:cNvPicPr>
            <a:picLocks noChangeAspect="1"/>
          </p:cNvPicPr>
          <p:nvPr userDrawn="1"/>
        </p:nvPicPr>
        <p:blipFill>
          <a:blip r:embed="rId2" cstate="print">
            <a:lum bright="10000" contrast="-20000"/>
          </a:blip>
          <a:srcRect l="623" t="69019" r="1118" b="17558"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5703" t="24266" r="60246" b="54398"/>
          <a:stretch>
            <a:fillRect/>
          </a:stretch>
        </p:blipFill>
        <p:spPr bwMode="auto">
          <a:xfrm>
            <a:off x="7635875" y="-139700"/>
            <a:ext cx="8366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974" t="47704" r="79131" b="32915"/>
          <a:stretch>
            <a:fillRect/>
          </a:stretch>
        </p:blipFill>
        <p:spPr bwMode="auto">
          <a:xfrm>
            <a:off x="5565775" y="0"/>
            <a:ext cx="866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74728" t="32603" r="5832" b="50870"/>
          <a:stretch>
            <a:fillRect/>
          </a:stretch>
        </p:blipFill>
        <p:spPr bwMode="auto">
          <a:xfrm>
            <a:off x="8239125" y="385763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45119" t="67886" r="34267" b="14578"/>
          <a:stretch>
            <a:fillRect/>
          </a:stretch>
        </p:blipFill>
        <p:spPr bwMode="auto">
          <a:xfrm>
            <a:off x="6516688" y="161925"/>
            <a:ext cx="10556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3DA3-3622-4B45-8A1F-3F4385091A8B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3E45-4582-4EE8-8ABC-1AE12D76A9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888f3a25800bc02975e6b5cb95bf278b.png"/>
          <p:cNvPicPr>
            <a:picLocks noChangeAspect="1"/>
          </p:cNvPicPr>
          <p:nvPr userDrawn="1"/>
        </p:nvPicPr>
        <p:blipFill>
          <a:blip r:embed="rId2" cstate="print">
            <a:lum bright="10000" contrast="-20000"/>
          </a:blip>
          <a:srcRect l="623" t="69019" r="1118" b="17558"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5703" t="24266" r="60246" b="54398"/>
          <a:stretch>
            <a:fillRect/>
          </a:stretch>
        </p:blipFill>
        <p:spPr bwMode="auto">
          <a:xfrm>
            <a:off x="7635875" y="-139700"/>
            <a:ext cx="8366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2974" t="47704" r="79131" b="32915"/>
          <a:stretch>
            <a:fillRect/>
          </a:stretch>
        </p:blipFill>
        <p:spPr bwMode="auto">
          <a:xfrm>
            <a:off x="5565775" y="0"/>
            <a:ext cx="866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74728" t="32603" r="5832" b="50870"/>
          <a:stretch>
            <a:fillRect/>
          </a:stretch>
        </p:blipFill>
        <p:spPr bwMode="auto">
          <a:xfrm>
            <a:off x="8239125" y="385763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-edit20a\Desktop\PPT素材\背景\d61d4ef60cf51a7e62e1f8c481a138ba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10000"/>
          </a:blip>
          <a:srcRect l="45119" t="67886" r="34267" b="14578"/>
          <a:stretch>
            <a:fillRect/>
          </a:stretch>
        </p:blipFill>
        <p:spPr bwMode="auto">
          <a:xfrm>
            <a:off x="6516688" y="161925"/>
            <a:ext cx="10556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3DA3-3622-4B45-8A1F-3F4385091A8B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3E45-4582-4EE8-8ABC-1AE12D76A9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-edit20a\Desktop\PPT素材\邊框便籤素材\888f3a25800bc02975e6b5cb95bf278b.png"/>
          <p:cNvPicPr>
            <a:picLocks noChangeAspect="1" noChangeArrowheads="1"/>
          </p:cNvPicPr>
          <p:nvPr userDrawn="1"/>
        </p:nvPicPr>
        <p:blipFill>
          <a:blip r:embed="rId2" cstate="print"/>
          <a:srcRect r="1430" b="87112"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 descr="91d4279ac53ddfd9b7e62b744247e0ad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7" t="11285" r="1866" b="1733"/>
          <a:stretch>
            <a:fillRect/>
          </a:stretch>
        </p:blipFill>
        <p:spPr bwMode="auto">
          <a:xfrm>
            <a:off x="0" y="0"/>
            <a:ext cx="252571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B36B-92C0-4FDA-AF1B-7AD60ECDFE8A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6E83-B898-4C7E-B9AA-F0BCA53380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-edit20a\Desktop\PPT素材\邊框便籤素材\888f3a25800bc02975e6b5cb95bf278b.png"/>
          <p:cNvPicPr>
            <a:picLocks noChangeAspect="1" noChangeArrowheads="1"/>
          </p:cNvPicPr>
          <p:nvPr userDrawn="1"/>
        </p:nvPicPr>
        <p:blipFill>
          <a:blip r:embed="rId2" cstate="print"/>
          <a:srcRect r="1430" b="87112"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8714"/>
            <a:ext cx="7886700" cy="557825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D676-B2C2-4238-AC0D-5C9E63A1EA27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AAEB-A548-4A60-86CC-B44667292A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2c17936bdc995a1a5c18666b2784337f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rcRect l="33556" t="68089" r="50359" b="128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02E9-8620-411D-8222-5B25B643597C}" type="datetimeFigureOut">
              <a:rPr lang="zh-TW" altLang="en-US"/>
              <a:pPr>
                <a:defRPr/>
              </a:pPr>
              <a:t>2019/11/18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B5C1-2FA2-4CF5-8B4B-0DC51826B9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63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03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244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06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198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222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025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638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226D-4F21-45CE-8553-25CC210FF801}" type="datetimeFigureOut">
              <a:rPr lang="zh-TW" altLang="en-US" smtClean="0"/>
              <a:pPr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DC63-1858-4C0A-BD51-B2A13402EA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9144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D_UKQSte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ife.epa.gov.tw/Cooler/check/Co2_Countup.aspx" TargetMode="External"/><Relationship Id="rId2" Type="http://schemas.openxmlformats.org/officeDocument/2006/relationships/hyperlink" Target="https://www.youtube.com/watch?v=Pdv2XcA2HF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://technews.tw/2018/11/27/warming-will-cause-billions-of-losses-in-the-united-state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nca2018.globalchange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article/1169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orange.com/2017/07/24/why-taiwanese-feel-inferior-in-worl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pts.org.tw/article/39077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d-edit20a\Desktop\PPT素材\背景\346952cb3aca2fa3189bf26489a5e947_png.pn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 l="3349" t="11807" r="4703" b="123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72649" t="5421" r="6795" b="75604"/>
          <a:stretch>
            <a:fillRect/>
          </a:stretch>
        </p:blipFill>
        <p:spPr bwMode="auto">
          <a:xfrm rot="-303321">
            <a:off x="6353175" y="657225"/>
            <a:ext cx="15795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d-edit20a\Desktop\PPT素材\物件素材\birdcage-1436117_192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85750"/>
            <a:ext cx="23225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38780" t="6235" r="38399" b="71834"/>
          <a:stretch>
            <a:fillRect/>
          </a:stretch>
        </p:blipFill>
        <p:spPr bwMode="auto">
          <a:xfrm>
            <a:off x="3005138" y="938213"/>
            <a:ext cx="1555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26482" t="27328" r="60278" b="55423"/>
          <a:stretch>
            <a:fillRect/>
          </a:stretch>
        </p:blipFill>
        <p:spPr bwMode="auto">
          <a:xfrm>
            <a:off x="5629275" y="1863725"/>
            <a:ext cx="901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73573" t="31619" b="51624"/>
          <a:stretch>
            <a:fillRect/>
          </a:stretch>
        </p:blipFill>
        <p:spPr bwMode="auto">
          <a:xfrm>
            <a:off x="3217863" y="4322763"/>
            <a:ext cx="18018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78307" t="60490" r="3401" b="17824"/>
          <a:stretch>
            <a:fillRect/>
          </a:stretch>
        </p:blipFill>
        <p:spPr bwMode="auto">
          <a:xfrm>
            <a:off x="7897813" y="2255838"/>
            <a:ext cx="12461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181" t="68623" r="75005" b="5257"/>
          <a:stretch>
            <a:fillRect/>
          </a:stretch>
        </p:blipFill>
        <p:spPr bwMode="auto">
          <a:xfrm>
            <a:off x="7326313" y="3811588"/>
            <a:ext cx="12827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33650"/>
            <a:ext cx="6858000" cy="17907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LESSON </a:t>
            </a:r>
            <a:r>
              <a:rPr lang="en-US" altLang="zh-TW" sz="54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全球化與永續發展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118937" y="1010652"/>
            <a:ext cx="7327231" cy="4680285"/>
          </a:xfrm>
          <a:prstGeom prst="frame">
            <a:avLst>
              <a:gd name="adj1" fmla="val 4995"/>
            </a:avLst>
          </a:prstGeom>
          <a:solidFill>
            <a:schemeClr val="bg1"/>
          </a:solidFill>
          <a:ln>
            <a:solidFill>
              <a:srgbClr val="99CCFF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92688" cy="864096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全球化對當代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國家帶來哪些挑戰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隨著全球化來臨，國家的權力逐漸被侵蝕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從全球金融危機、全球人口流動與族群衝突，到全球生態問題及全球文化認同問題，都是單一國家難以獨力解決的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以下從三個面向討論全球化對當代國家治理的挑戰：</a:t>
            </a:r>
          </a:p>
          <a:p>
            <a:pPr>
              <a:lnSpc>
                <a:spcPct val="150000"/>
              </a:lnSpc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2348877"/>
              </p:ext>
            </p:extLst>
          </p:nvPr>
        </p:nvGraphicFramePr>
        <p:xfrm>
          <a:off x="539552" y="5619328"/>
          <a:ext cx="8229600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經濟面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社會面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環境面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0" y="425227"/>
            <a:ext cx="6702425" cy="771525"/>
            <a:chOff x="0" y="642314"/>
            <a:chExt cx="6701742" cy="772734"/>
          </a:xfrm>
        </p:grpSpPr>
        <p:grpSp>
          <p:nvGrpSpPr>
            <p:cNvPr id="10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12" name="直線接點 11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線接點 10"/>
            <p:cNvCxnSpPr/>
            <p:nvPr/>
          </p:nvCxnSpPr>
          <p:spPr>
            <a:xfrm flipV="1">
              <a:off x="531759" y="1389608"/>
              <a:ext cx="6169983" cy="11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873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1540002"/>
              </p:ext>
            </p:extLst>
          </p:nvPr>
        </p:nvGraphicFramePr>
        <p:xfrm>
          <a:off x="395536" y="332656"/>
          <a:ext cx="8229600" cy="603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一、經濟面：為追求經濟成長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傳統國家：專注於國內的基礎建設與產業發展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                     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全球化：國際金融與貿易的流通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現代國家：須關注全球經濟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舉例：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2008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年金融海嘯源自美國雷曼兄弟控股公司（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Lehman Brothers Holdings Inc.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）宣告破產，隨即引發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全球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股票市場大跌，造成許多金融機構的倒閉，並在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許多國家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引發一系列的金融危機。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下箭號 5"/>
          <p:cNvSpPr/>
          <p:nvPr/>
        </p:nvSpPr>
        <p:spPr>
          <a:xfrm>
            <a:off x="2123728" y="191683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800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擷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70618" cy="4680520"/>
          </a:xfrm>
        </p:spPr>
      </p:pic>
      <p:sp>
        <p:nvSpPr>
          <p:cNvPr id="4" name="矩形 3"/>
          <p:cNvSpPr/>
          <p:nvPr/>
        </p:nvSpPr>
        <p:spPr>
          <a:xfrm>
            <a:off x="251520" y="4869160"/>
            <a:ext cx="8028384" cy="16864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我國經濟成長與國際貿易息息相關，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2008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年金融海嘯重創全球經濟，我國貿易成長也因此呈現衰退現象，顯示我國也難逃全球金融危機之衝擊。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0535528"/>
              </p:ext>
            </p:extLst>
          </p:nvPr>
        </p:nvGraphicFramePr>
        <p:xfrm>
          <a:off x="251520" y="405004"/>
          <a:ext cx="8712968" cy="56226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232"/>
                <a:gridCol w="6624736"/>
              </a:tblGrid>
              <a:tr h="6299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二、社會面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4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公共衛生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與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疾病防治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2003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年我國爆發的嚴重急性呼吸道症候群（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Severe Acute Respiratory Syndrome, SARS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），即是自中國蘇州的臺商返國造成全國疫情爆發。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86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毒品交易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與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跨國犯罪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日本近年來查獲多起來自我國的毒品走私。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我國詐騙集團在非洲肯亞被查獲。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37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850" y="0"/>
            <a:ext cx="7676149" cy="5517232"/>
          </a:xfrm>
        </p:spPr>
      </p:pic>
      <p:sp>
        <p:nvSpPr>
          <p:cNvPr id="8" name="矩形 7"/>
          <p:cNvSpPr/>
          <p:nvPr/>
        </p:nvSpPr>
        <p:spPr>
          <a:xfrm>
            <a:off x="0" y="4509120"/>
            <a:ext cx="5868144" cy="2308324"/>
          </a:xfrm>
          <a:prstGeom prst="rect">
            <a:avLst/>
          </a:prstGeom>
          <a:solidFill>
            <a:schemeClr val="accent5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伊波拉病毒自西非傳出死亡案例後便在西非各國快速蔓延，由於全球跨國人口移動將加速疾病的傳播，右圖顯示藉由航空運輸可能會遭到傳染的國家與地區。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0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265022"/>
              </p:ext>
            </p:extLst>
          </p:nvPr>
        </p:nvGraphicFramePr>
        <p:xfrm>
          <a:off x="467544" y="517768"/>
          <a:ext cx="8229600" cy="370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6150"/>
                <a:gridCol w="474345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社會面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貧富差距擴大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因全球貿易與跨國企業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國際移工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移民議題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經濟弱勢與文化差異使國際移工或移民常受到歧視與壓迫。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42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聯合報報導：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康寧大學涉及透過違法人力仲介招收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斯里蘭卡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外籍生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他們還沒申請到工作證，就違法打工，包括到台南當屠宰工；今天甚至傳出這名仲介業者，多年前曾因涉嫌以引進雜技團名義，仲介大陸等國外女子來台賣淫被法辦，教育部也覺得很離譜，強調康寧不能推說完全不知情，要負起善後責任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2018-11-06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　</a:t>
            </a:r>
          </a:p>
        </p:txBody>
      </p: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5" name="框架 4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生活實例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6830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：請問此則新聞是全球化所帶來哪一個面向的挑戰？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：參考答案：社會面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3077345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zh-TW" altLang="en-US" dirty="0"/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57150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日常小考箱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758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50236164"/>
              </p:ext>
            </p:extLst>
          </p:nvPr>
        </p:nvGraphicFramePr>
        <p:xfrm>
          <a:off x="179512" y="27384"/>
          <a:ext cx="8784976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6"/>
                <a:gridCol w="216024"/>
                <a:gridCol w="7344816"/>
              </a:tblGrid>
              <a:tr h="59330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三、環境面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430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生物多樣性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1970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至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2020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年的五十年內，全球野生動物種群數量將減少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67%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2681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以我國為例</a:t>
                      </a:r>
                      <a:endParaRPr lang="zh-TW" altLang="en-US" sz="28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70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海洋資源濫用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大量濫捕導致近海漁業枯竭。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遠洋漁業因漁船漁獲登記不實等問題遭歐盟列入「非法漁業」的黃牌警告。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9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碳排放量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我國人口占世界人口比例僅千分之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，但碳排放量卻占接近世界的百分之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，在全球排名第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21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名。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42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861238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670" t="35280" r="7430" b="11801"/>
          <a:stretch>
            <a:fillRect/>
          </a:stretch>
        </p:blipFill>
        <p:spPr bwMode="auto">
          <a:xfrm>
            <a:off x="5907335" y="260648"/>
            <a:ext cx="2998619" cy="2376264"/>
          </a:xfrm>
          <a:prstGeom prst="wedgeEllipseCallout">
            <a:avLst>
              <a:gd name="adj1" fmla="val -54091"/>
              <a:gd name="adj2" fmla="val 27301"/>
            </a:avLst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19064" y="4077072"/>
            <a:ext cx="842493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2019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月， 一隻懷孕的柯氏喙鯨（右圖）於臺灣花東海岸擱淺，體內塞了許多人造垃圾。巧合的是菲律賓次日也發生一起柯氏喙鯨的擱淺，因體內塞滿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40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公斤的人造垃圾，最終在脫水、飢餓狀態下死亡。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9"/>
          <p:cNvSpPr txBox="1">
            <a:spLocks noChangeArrowheads="1"/>
          </p:cNvSpPr>
          <p:nvPr/>
        </p:nvSpPr>
        <p:spPr bwMode="auto">
          <a:xfrm>
            <a:off x="681038" y="1074738"/>
            <a:ext cx="2492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500">
                <a:latin typeface="微軟正黑體" pitchFamily="34" charset="-120"/>
                <a:ea typeface="微軟正黑體" pitchFamily="34" charset="-120"/>
              </a:rPr>
              <a:t>課程大綱</a:t>
            </a:r>
            <a:endParaRPr kumimoji="0" lang="en-US" altLang="zh-TW" sz="45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2"/>
          <p:cNvGrpSpPr>
            <a:grpSpLocks/>
          </p:cNvGrpSpPr>
          <p:nvPr/>
        </p:nvGrpSpPr>
        <p:grpSpPr bwMode="auto">
          <a:xfrm>
            <a:off x="590550" y="2117729"/>
            <a:ext cx="7962900" cy="676275"/>
            <a:chOff x="590550" y="2312743"/>
            <a:chExt cx="7962900" cy="675000"/>
          </a:xfrm>
        </p:grpSpPr>
        <p:sp>
          <p:nvSpPr>
            <p:cNvPr id="5" name="文字方塊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04875" y="2358402"/>
              <a:ext cx="7648575" cy="5836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anchor="ctr">
              <a:spAutoFit/>
            </a:bodyPr>
            <a:lstStyle/>
            <a:p>
              <a:r>
                <a:rPr kumimoji="0" lang="zh-TW" altLang="en-US" sz="3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　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  <a:hlinkClick r:id="rId2" action="ppaction://hlinksldjump"/>
                </a:rPr>
                <a:t>全球化對當代國家治理帶來哪些挑戰？ </a:t>
              </a:r>
              <a:endParaRPr kumimoji="0" lang="zh-TW" altLang="en-US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0550" y="2312743"/>
              <a:ext cx="674688" cy="675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000" dirty="0">
                  <a:solidFill>
                    <a:schemeClr val="accent1"/>
                  </a:solidFill>
                  <a:latin typeface="微軟正黑體" pitchFamily="34" charset="-120"/>
                  <a:ea typeface="微軟正黑體" pitchFamily="34" charset="-120"/>
                </a:rPr>
                <a:t>壹</a:t>
              </a:r>
            </a:p>
          </p:txBody>
        </p:sp>
      </p:grpSp>
      <p:grpSp>
        <p:nvGrpSpPr>
          <p:cNvPr id="3" name="群組 23"/>
          <p:cNvGrpSpPr>
            <a:grpSpLocks/>
          </p:cNvGrpSpPr>
          <p:nvPr/>
        </p:nvGrpSpPr>
        <p:grpSpPr bwMode="auto">
          <a:xfrm>
            <a:off x="590550" y="2996952"/>
            <a:ext cx="7962900" cy="674688"/>
            <a:chOff x="590550" y="3134279"/>
            <a:chExt cx="7962900" cy="675000"/>
          </a:xfrm>
        </p:grpSpPr>
        <p:sp>
          <p:nvSpPr>
            <p:cNvPr id="7" name="文字方塊 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04875" y="3184021"/>
              <a:ext cx="7648575" cy="5850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anchor="ctr">
              <a:spAutoFit/>
            </a:bodyPr>
            <a:lstStyle/>
            <a:p>
              <a:r>
                <a:rPr lang="zh-TW" altLang="en-US" sz="3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  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  <a:hlinkClick r:id="rId3" action="ppaction://hlinksldjump"/>
                </a:rPr>
                <a:t>如何面對全球化？ </a:t>
              </a:r>
              <a:endParaRPr kumimoji="0" lang="zh-TW" altLang="en-US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0550" y="3134279"/>
              <a:ext cx="674688" cy="675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000" dirty="0">
                  <a:solidFill>
                    <a:schemeClr val="accent1"/>
                  </a:solidFill>
                  <a:latin typeface="微軟正黑體" pitchFamily="34" charset="-120"/>
                  <a:ea typeface="微軟正黑體" pitchFamily="34" charset="-120"/>
                </a:rPr>
                <a:t>貳</a:t>
              </a:r>
            </a:p>
          </p:txBody>
        </p:sp>
      </p:grpSp>
      <p:grpSp>
        <p:nvGrpSpPr>
          <p:cNvPr id="4" name="群組 24"/>
          <p:cNvGrpSpPr>
            <a:grpSpLocks/>
          </p:cNvGrpSpPr>
          <p:nvPr/>
        </p:nvGrpSpPr>
        <p:grpSpPr bwMode="auto">
          <a:xfrm>
            <a:off x="590550" y="3861044"/>
            <a:ext cx="7962900" cy="1224140"/>
            <a:chOff x="590550" y="3574416"/>
            <a:chExt cx="7962900" cy="1224707"/>
          </a:xfrm>
        </p:grpSpPr>
        <p:sp>
          <p:nvSpPr>
            <p:cNvPr id="8" name="文字方塊 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04875" y="3721405"/>
              <a:ext cx="7648575" cy="10777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anchor="ctr">
              <a:spAutoFit/>
            </a:bodyPr>
            <a:lstStyle/>
            <a:p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  <a:hlinkClick r:id="rId4" action="ppaction://hlinksldjump"/>
                </a:rPr>
                <a:t>我國在全球競爭與合作的地位與處境為何？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kumimoji="0" lang="zh-TW" altLang="en-US" sz="3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0550" y="3574416"/>
              <a:ext cx="674688" cy="675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000" dirty="0">
                  <a:solidFill>
                    <a:schemeClr val="accent1"/>
                  </a:solidFill>
                  <a:latin typeface="微軟正黑體" pitchFamily="34" charset="-120"/>
                  <a:ea typeface="微軟正黑體" pitchFamily="34" charset="-120"/>
                </a:rPr>
                <a:t>參</a:t>
              </a:r>
            </a:p>
          </p:txBody>
        </p:sp>
      </p:grpSp>
      <p:pic>
        <p:nvPicPr>
          <p:cNvPr id="7175" name="圖片 15" descr="888f3a25800bc02975e6b5cb95bf278b.png"/>
          <p:cNvPicPr>
            <a:picLocks noChangeAspect="1"/>
          </p:cNvPicPr>
          <p:nvPr/>
        </p:nvPicPr>
        <p:blipFill>
          <a:blip r:embed="rId5" cstate="print">
            <a:lum bright="10000" contrast="-20000"/>
          </a:blip>
          <a:srcRect l="623" t="69019" r="1118" b="17558"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25703" t="24266" r="60246" b="54398"/>
          <a:stretch>
            <a:fillRect/>
          </a:stretch>
        </p:blipFill>
        <p:spPr bwMode="auto">
          <a:xfrm>
            <a:off x="7635875" y="-139700"/>
            <a:ext cx="8366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38419" t="7405" r="38806" b="71912"/>
          <a:stretch>
            <a:fillRect/>
          </a:stretch>
        </p:blipFill>
        <p:spPr bwMode="auto">
          <a:xfrm>
            <a:off x="280988" y="0"/>
            <a:ext cx="11191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2974" t="47704" r="79131" b="32915"/>
          <a:stretch>
            <a:fillRect/>
          </a:stretch>
        </p:blipFill>
        <p:spPr bwMode="auto">
          <a:xfrm>
            <a:off x="5565775" y="0"/>
            <a:ext cx="866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74728" t="32603" r="5832" b="50870"/>
          <a:stretch>
            <a:fillRect/>
          </a:stretch>
        </p:blipFill>
        <p:spPr bwMode="auto">
          <a:xfrm>
            <a:off x="8239125" y="385763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" descr="C:\Users\d-edit20a\Desktop\PPT素材\背景\d61d4ef60cf51a7e62e1f8c481a138ba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45119" t="67886" r="34267" b="14578"/>
          <a:stretch>
            <a:fillRect/>
          </a:stretch>
        </p:blipFill>
        <p:spPr bwMode="auto">
          <a:xfrm>
            <a:off x="6516688" y="161925"/>
            <a:ext cx="10556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群組 31"/>
          <p:cNvGrpSpPr>
            <a:grpSpLocks/>
          </p:cNvGrpSpPr>
          <p:nvPr/>
        </p:nvGrpSpPr>
        <p:grpSpPr bwMode="auto">
          <a:xfrm>
            <a:off x="0" y="1119188"/>
            <a:ext cx="695325" cy="773112"/>
            <a:chOff x="0" y="1313645"/>
            <a:chExt cx="695459" cy="772733"/>
          </a:xfrm>
        </p:grpSpPr>
        <p:cxnSp>
          <p:nvCxnSpPr>
            <p:cNvPr id="27" name="直線接點 26"/>
            <p:cNvCxnSpPr/>
            <p:nvPr/>
          </p:nvCxnSpPr>
          <p:spPr>
            <a:xfrm flipV="1">
              <a:off x="0" y="1751580"/>
              <a:ext cx="682757" cy="334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2757" y="1313645"/>
              <a:ext cx="12702" cy="7727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：石虎滅絕議題表示我國在全球化的挑戰下，在環境層面遇到什麼樣的挑戰？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：參考答案：生物多樣性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80782" y="3005337"/>
            <a:ext cx="8229600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57150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生活小考箱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0383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新聞報導：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苗栗再次傳出石虎遭車撞吐血而亡的路殺事件，苗栗縣政府也證實，地點位於苗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140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線明隧道西側路段，研判應該是石虎從火炎山下來準備穿越道路至大安溪河床覓食時，當場遭路過車輛撞擊死亡。目前在全台灣估計只剩下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300-500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隻的石虎，主要棲地位於苗栗山區，但是開發案、陷阱毒殺等問題，卻讓這種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珍貴的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保育野生動物岌岌可危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資料來源：民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2017-03-08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5" name="框架 4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生活實例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7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5"/>
          <p:cNvSpPr>
            <a:spLocks noChangeArrowheads="1"/>
          </p:cNvSpPr>
          <p:nvPr/>
        </p:nvSpPr>
        <p:spPr bwMode="auto">
          <a:xfrm>
            <a:off x="1062038" y="2295922"/>
            <a:ext cx="7648575" cy="1021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5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如何面對全球化？ </a:t>
            </a:r>
            <a:endParaRPr kumimoji="0" lang="zh-TW" altLang="en-US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 6">
            <a:extLst>
              <a:ext uri="{FF2B5EF4-FFF2-40B4-BE49-F238E27FC236}"/>
            </a:extLst>
          </p:cNvPr>
          <p:cNvSpPr/>
          <p:nvPr/>
        </p:nvSpPr>
        <p:spPr>
          <a:xfrm>
            <a:off x="537121" y="2132856"/>
            <a:ext cx="1298575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72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貳</a:t>
            </a:r>
            <a:endParaRPr kumimoji="0" lang="zh-TW" altLang="en-US" sz="72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6" name="Picture 3" descr="C:\Users\d-edit20a\Desktop\PPT素材\背景\346952cb3aca2fa3189bf26489a5e947_png.pn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l="3349" t="11807" r="4703" b="63699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24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2400" y="476672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+mn-ea"/>
              </a:rPr>
              <a:t>面對全球化的衝擊，我們要如何面對</a:t>
            </a:r>
            <a:r>
              <a:rPr lang="en-US" altLang="zh-TW" dirty="0" smtClean="0">
                <a:latin typeface="+mn-ea"/>
              </a:rPr>
              <a:t>?</a:t>
            </a: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順應或是拒絕全球化</a:t>
            </a:r>
            <a:r>
              <a:rPr lang="en-US" altLang="zh-TW" dirty="0" smtClean="0">
                <a:latin typeface="+mn-ea"/>
              </a:rPr>
              <a:t>?</a:t>
            </a: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從食衣住行育樂日常生活方面思考</a:t>
            </a:r>
            <a:r>
              <a:rPr lang="en-US" altLang="zh-TW" dirty="0" smtClean="0">
                <a:latin typeface="+mn-ea"/>
              </a:rPr>
              <a:t>~</a:t>
            </a: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從文化發展思考</a:t>
            </a:r>
            <a:r>
              <a:rPr lang="en-US" altLang="zh-TW" dirty="0" smtClean="0">
                <a:latin typeface="+mn-ea"/>
              </a:rPr>
              <a:t>~</a:t>
            </a: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從國家發展思考</a:t>
            </a:r>
            <a:r>
              <a:rPr lang="en-US" altLang="zh-TW" dirty="0" smtClean="0">
                <a:latin typeface="+mn-ea"/>
              </a:rPr>
              <a:t>~</a:t>
            </a:r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國際社會如何面對全球化議題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635080" cy="79208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一、「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永續發展」的目標與理念</a:t>
            </a:r>
          </a:p>
        </p:txBody>
      </p:sp>
      <p:grpSp>
        <p:nvGrpSpPr>
          <p:cNvPr id="5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6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接點 6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聯合國於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1992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年成立「全球治理委員 會」（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Commission on Global Governance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），並在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1995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年發表「我們的全球夥伴關係報告」（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Our Global Neighborhood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全球治理是透過各國政府、政 府間國際組織、非政府國際組織，以及個人的合作， 以共同價值進行國際議題協調與解決。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1484784"/>
            <a:ext cx="860444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39552" y="6381328"/>
            <a:ext cx="860444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84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在全球思考 的層次下，全人類的永續發展即成為共同價值的重要核心理念。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1987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年聯合國「世界環境與發展委員會」（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World Commission on Environment and Development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）發表我們共同的未來（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Our Common Future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）一書，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永續發展定義：「能滿足當代需求，同時不損及後代需求滿足的發展」。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0" y="404664"/>
            <a:ext cx="860444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39552" y="6237312"/>
            <a:ext cx="860444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15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永續發展的原則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7536355"/>
              </p:ext>
            </p:extLst>
          </p:nvPr>
        </p:nvGraphicFramePr>
        <p:xfrm>
          <a:off x="385192" y="1556792"/>
          <a:ext cx="8435280" cy="361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0624"/>
                <a:gridCol w="2955776"/>
                <a:gridCol w="29488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公平性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永續性 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共同性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發展應考量跨世代間與同世代的公平性。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自然資源與環境是有限的，人類經濟發展不能超越環境承載力。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各國永續發展的策略雖不一致，公平性與永續性應是共同的原則。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80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 descr="tv-2393539_1920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025" y="1189038"/>
            <a:ext cx="6835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9" descr="cb2605cebcbf87febe037ce6b0531b17 - 複製.jpg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rcRect l="3311" t="5263" r="7076" b="3683"/>
          <a:stretch>
            <a:fillRect/>
          </a:stretch>
        </p:blipFill>
        <p:spPr bwMode="auto">
          <a:xfrm>
            <a:off x="1603375" y="1549400"/>
            <a:ext cx="23653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6">
            <a:hlinkClick r:id="rId3"/>
          </p:cNvPr>
          <p:cNvSpPr>
            <a:spLocks noChangeArrowheads="1"/>
          </p:cNvSpPr>
          <p:nvPr/>
        </p:nvSpPr>
        <p:spPr bwMode="auto">
          <a:xfrm>
            <a:off x="1482035" y="5086925"/>
            <a:ext cx="6186309" cy="646331"/>
          </a:xfrm>
          <a:prstGeom prst="rect">
            <a:avLst/>
          </a:prstGeom>
          <a:solidFill>
            <a:schemeClr val="bg1">
              <a:alpha val="7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經濟部能源局邀您響應節能月</a:t>
            </a:r>
            <a:endParaRPr kumimoji="0" lang="zh-TW" altLang="en-US" sz="3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8" name="框架 7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生活實例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" name="圖片 9" descr="ice-2727806_1920.png">
            <a:hlinkClick r:id="rId3"/>
          </p:cNvPr>
          <p:cNvPicPr>
            <a:picLocks noChangeAspect="1"/>
          </p:cNvPicPr>
          <p:nvPr/>
        </p:nvPicPr>
        <p:blipFill>
          <a:blip r:embed="rId6" cstate="print"/>
          <a:srcRect l="3054" t="12215" r="17548" b="8143"/>
          <a:stretch>
            <a:fillRect/>
          </a:stretch>
        </p:blipFill>
        <p:spPr>
          <a:xfrm>
            <a:off x="4644008" y="1618191"/>
            <a:ext cx="2304256" cy="34669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：請問影片中強調永續發展的哪一個概念？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：參考答案：公平性。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2436188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57150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日常小考箱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987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5"/>
          <p:cNvSpPr>
            <a:spLocks noChangeArrowheads="1"/>
          </p:cNvSpPr>
          <p:nvPr/>
        </p:nvSpPr>
        <p:spPr bwMode="auto">
          <a:xfrm>
            <a:off x="1062038" y="1836222"/>
            <a:ext cx="7648575" cy="19409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5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全球化對當代國家治理帶來哪些挑戰？ </a:t>
            </a:r>
            <a:endParaRPr kumimoji="0" lang="zh-TW" altLang="en-US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 6">
            <a:extLst>
              <a:ext uri="{FF2B5EF4-FFF2-40B4-BE49-F238E27FC236}"/>
            </a:extLst>
          </p:cNvPr>
          <p:cNvSpPr/>
          <p:nvPr/>
        </p:nvSpPr>
        <p:spPr>
          <a:xfrm>
            <a:off x="537121" y="1556792"/>
            <a:ext cx="1298575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壹</a:t>
            </a:r>
          </a:p>
        </p:txBody>
      </p:sp>
      <p:pic>
        <p:nvPicPr>
          <p:cNvPr id="8196" name="Picture 3" descr="C:\Users\d-edit20a\Desktop\PPT素材\背景\346952cb3aca2fa3189bf26489a5e947_png.pn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l="3349" t="11807" r="4703" b="63699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24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2400" y="476672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443"/>
            <a:ext cx="5905500" cy="66389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04656" y="1340768"/>
            <a:ext cx="3203848" cy="3891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永續發展內涵應包含經濟、社會與環境三個面向，兼容並蓄、不斷改善，才能實現跨世代的公平與正義。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85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7606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年聯合國發展高峰會發布了</a:t>
            </a:r>
            <a:r>
              <a:rPr lang="zh-TW" altLang="en-US" sz="3000" dirty="0" smtClean="0">
                <a:latin typeface="標楷體"/>
                <a:ea typeface="標楷體"/>
              </a:rPr>
              <a:t>「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翻轉我們的世界：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2030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永續發展方針</a:t>
            </a:r>
            <a:r>
              <a:rPr lang="zh-TW" altLang="en-US" sz="3000" dirty="0" smtClean="0">
                <a:latin typeface="標楷體"/>
                <a:ea typeface="標楷體"/>
              </a:rPr>
              <a:t>」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Transforming our world: the 2030 Agenda for Sustainable Development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），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內容基於實踐平等與人權進 一步規劃出 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17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項永續發展目標（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Sustainable Development Goals, SDGs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），做為成員國跨國合作的原則。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8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擷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37395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7158" y="4143380"/>
            <a:ext cx="87868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聯合國發展高峰會提出的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17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項永續發展目標，可進一步將其分別融入經濟成長、社會進步及環境保護三面向。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5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142984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以全球暖化為例</a:t>
            </a:r>
            <a:r>
              <a:rPr lang="en-US" altLang="zh-TW" sz="6000" b="1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我們可以怎麼做，才能降低全球暖化？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二、可以怎麼做？──以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全球暖化為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例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303834"/>
              </p:ext>
            </p:extLst>
          </p:nvPr>
        </p:nvGraphicFramePr>
        <p:xfrm>
          <a:off x="611560" y="1488152"/>
          <a:ext cx="813690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85317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全球暖化（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global warming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）是地表與海洋氣溫持續上升，並且預期會再上升的現象，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467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地表氣溫上升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海水溫度上升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可能促成熱浪、酷寒、旱災與洪患等極端天氣的發生。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則會使南北極冰山崩解，使海平面上升，淹沒許多島嶼和沿海低窪地區。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6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7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9" name="直線接點 8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線接點 7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000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我們可以怎麼做？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268760"/>
            <a:ext cx="9144000" cy="4608512"/>
            <a:chOff x="0" y="1844824"/>
            <a:chExt cx="9144000" cy="4608512"/>
          </a:xfrm>
        </p:grpSpPr>
        <p:pic>
          <p:nvPicPr>
            <p:cNvPr id="6" name="圖片 5" descr="2.JPG"/>
            <p:cNvPicPr>
              <a:picLocks noChangeAspect="1"/>
            </p:cNvPicPr>
            <p:nvPr/>
          </p:nvPicPr>
          <p:blipFill>
            <a:blip r:embed="rId3" cstate="print"/>
            <a:srcRect l="7476"/>
            <a:stretch>
              <a:fillRect/>
            </a:stretch>
          </p:blipFill>
          <p:spPr>
            <a:xfrm>
              <a:off x="0" y="2132856"/>
              <a:ext cx="9144000" cy="432048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0" y="1844824"/>
              <a:ext cx="3923928" cy="5539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altLang="zh-TW" sz="30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一</a:t>
              </a:r>
              <a:r>
                <a:rPr lang="en-US" altLang="zh-TW" sz="30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全球層次</a:t>
              </a:r>
              <a:endParaRPr lang="zh-TW" altLang="en-US" sz="3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60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我們可以怎麼做？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6853376"/>
              </p:ext>
            </p:extLst>
          </p:nvPr>
        </p:nvGraphicFramePr>
        <p:xfrm>
          <a:off x="179512" y="1196752"/>
          <a:ext cx="8784976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84976"/>
              </a:tblGrid>
              <a:tr h="477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國家層次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6642" marR="106642"/>
                </a:tc>
              </a:tr>
              <a:tr h="385668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美國於「空氣清潔法案」（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Clean Air Act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）中增列航空業碳排放管理規範。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荷蘭則於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2017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年啟用全球最大離岸風力發電，可供應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150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萬人生活用電，並減少 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125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萬噸碳排放。</a:t>
                      </a:r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我國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2015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年通過「溫室氣體減量及管理法」，管制新建廠房之溫室氣體並提供企 業獎勵金進行減碳。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6642" marR="106642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0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低碳生活</a:t>
            </a:r>
            <a:endParaRPr lang="zh-TW" altLang="en-US" sz="36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3688424"/>
              </p:ext>
            </p:extLst>
          </p:nvPr>
        </p:nvGraphicFramePr>
        <p:xfrm>
          <a:off x="457200" y="1284739"/>
          <a:ext cx="8230153" cy="49909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30153"/>
              </a:tblGrid>
              <a:tr h="727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個人層次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0128" marR="120128"/>
                </a:tc>
              </a:tr>
              <a:tr h="1925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碳足跡：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TW" alt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唐從聖 碳足跡科學原理動畫</a:t>
                      </a:r>
                      <a:endParaRPr lang="en-US" altLang="zh-TW" sz="3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碳足跡計算網站：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https://ecolife.epa.gov.tw/Cooler/check/Co2_Countup.aspx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0128" marR="120128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09600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itchFamily="34" charset="0"/>
              <a:buChar char="•"/>
            </a:pP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29125206008_992ca0fc05_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42" r="24040"/>
          <a:stretch>
            <a:fillRect/>
          </a:stretch>
        </p:blipFill>
        <p:spPr>
          <a:xfrm>
            <a:off x="6858016" y="2357430"/>
            <a:ext cx="1656184" cy="2272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0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43192" cy="778098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三、永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續發展與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全球化間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的緊張關係</a:t>
            </a:r>
          </a:p>
        </p:txBody>
      </p:sp>
      <p:sp>
        <p:nvSpPr>
          <p:cNvPr id="16" name="手繪多邊形 15"/>
          <p:cNvSpPr/>
          <p:nvPr/>
        </p:nvSpPr>
        <p:spPr>
          <a:xfrm rot="21600000">
            <a:off x="1763688" y="1268755"/>
            <a:ext cx="2520276" cy="2664304"/>
          </a:xfrm>
          <a:custGeom>
            <a:avLst/>
            <a:gdLst>
              <a:gd name="connsiteX0" fmla="*/ 0 w 2664304"/>
              <a:gd name="connsiteY0" fmla="*/ 1638179 h 2520276"/>
              <a:gd name="connsiteX1" fmla="*/ 666076 w 2664304"/>
              <a:gd name="connsiteY1" fmla="*/ 1638179 h 2520276"/>
              <a:gd name="connsiteX2" fmla="*/ 666076 w 2664304"/>
              <a:gd name="connsiteY2" fmla="*/ 0 h 2520276"/>
              <a:gd name="connsiteX3" fmla="*/ 1998228 w 2664304"/>
              <a:gd name="connsiteY3" fmla="*/ 0 h 2520276"/>
              <a:gd name="connsiteX4" fmla="*/ 1998228 w 2664304"/>
              <a:gd name="connsiteY4" fmla="*/ 1638179 h 2520276"/>
              <a:gd name="connsiteX5" fmla="*/ 2664304 w 2664304"/>
              <a:gd name="connsiteY5" fmla="*/ 1638179 h 2520276"/>
              <a:gd name="connsiteX6" fmla="*/ 1332152 w 2664304"/>
              <a:gd name="connsiteY6" fmla="*/ 2520276 h 2520276"/>
              <a:gd name="connsiteX7" fmla="*/ 0 w 2664304"/>
              <a:gd name="connsiteY7" fmla="*/ 1638179 h 252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304" h="2520276">
                <a:moveTo>
                  <a:pt x="1731797" y="2520276"/>
                </a:moveTo>
                <a:lnTo>
                  <a:pt x="1731797" y="1890207"/>
                </a:lnTo>
                <a:lnTo>
                  <a:pt x="0" y="1890207"/>
                </a:lnTo>
                <a:lnTo>
                  <a:pt x="0" y="630069"/>
                </a:lnTo>
                <a:lnTo>
                  <a:pt x="1731797" y="630069"/>
                </a:lnTo>
                <a:lnTo>
                  <a:pt x="1731797" y="0"/>
                </a:lnTo>
                <a:lnTo>
                  <a:pt x="2664304" y="1260138"/>
                </a:lnTo>
                <a:lnTo>
                  <a:pt x="1731797" y="252027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879436" rIns="654408" bIns="87943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latin typeface="微軟正黑體" pitchFamily="34" charset="-120"/>
                <a:ea typeface="微軟正黑體" pitchFamily="34" charset="-120"/>
              </a:rPr>
              <a:t>國家</a:t>
            </a:r>
            <a:endParaRPr lang="en-US" altLang="zh-TW" sz="3000" b="1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latin typeface="微軟正黑體" pitchFamily="34" charset="-120"/>
                <a:ea typeface="微軟正黑體" pitchFamily="34" charset="-120"/>
              </a:rPr>
              <a:t>利益</a:t>
            </a:r>
            <a:endParaRPr lang="zh-TW" altLang="en-US" sz="30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5112056" y="1497695"/>
            <a:ext cx="2520050" cy="2206424"/>
          </a:xfrm>
          <a:custGeom>
            <a:avLst/>
            <a:gdLst>
              <a:gd name="connsiteX0" fmla="*/ 0 w 2206424"/>
              <a:gd name="connsiteY0" fmla="*/ 1747801 h 2520050"/>
              <a:gd name="connsiteX1" fmla="*/ 551606 w 2206424"/>
              <a:gd name="connsiteY1" fmla="*/ 1747801 h 2520050"/>
              <a:gd name="connsiteX2" fmla="*/ 551606 w 2206424"/>
              <a:gd name="connsiteY2" fmla="*/ 0 h 2520050"/>
              <a:gd name="connsiteX3" fmla="*/ 1654818 w 2206424"/>
              <a:gd name="connsiteY3" fmla="*/ 0 h 2520050"/>
              <a:gd name="connsiteX4" fmla="*/ 1654818 w 2206424"/>
              <a:gd name="connsiteY4" fmla="*/ 1747801 h 2520050"/>
              <a:gd name="connsiteX5" fmla="*/ 2206424 w 2206424"/>
              <a:gd name="connsiteY5" fmla="*/ 1747801 h 2520050"/>
              <a:gd name="connsiteX6" fmla="*/ 1103212 w 2206424"/>
              <a:gd name="connsiteY6" fmla="*/ 2520050 h 2520050"/>
              <a:gd name="connsiteX7" fmla="*/ 0 w 2206424"/>
              <a:gd name="connsiteY7" fmla="*/ 1747801 h 252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424" h="2520050">
                <a:moveTo>
                  <a:pt x="676141" y="0"/>
                </a:moveTo>
                <a:lnTo>
                  <a:pt x="676141" y="630013"/>
                </a:lnTo>
                <a:lnTo>
                  <a:pt x="2206424" y="630012"/>
                </a:lnTo>
                <a:lnTo>
                  <a:pt x="2206424" y="1890038"/>
                </a:lnTo>
                <a:lnTo>
                  <a:pt x="676141" y="1890038"/>
                </a:lnTo>
                <a:lnTo>
                  <a:pt x="676141" y="2520050"/>
                </a:lnTo>
                <a:lnTo>
                  <a:pt x="0" y="1260025"/>
                </a:lnTo>
                <a:lnTo>
                  <a:pt x="676141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484" tIns="764966" rIns="213360" bIns="76496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全球利益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 rot="21600000">
            <a:off x="1763741" y="3936491"/>
            <a:ext cx="2520274" cy="2513409"/>
          </a:xfrm>
          <a:custGeom>
            <a:avLst/>
            <a:gdLst>
              <a:gd name="connsiteX0" fmla="*/ 0 w 2513408"/>
              <a:gd name="connsiteY0" fmla="*/ 1640580 h 2520273"/>
              <a:gd name="connsiteX1" fmla="*/ 628352 w 2513408"/>
              <a:gd name="connsiteY1" fmla="*/ 1640580 h 2520273"/>
              <a:gd name="connsiteX2" fmla="*/ 628352 w 2513408"/>
              <a:gd name="connsiteY2" fmla="*/ 0 h 2520273"/>
              <a:gd name="connsiteX3" fmla="*/ 1885056 w 2513408"/>
              <a:gd name="connsiteY3" fmla="*/ 0 h 2520273"/>
              <a:gd name="connsiteX4" fmla="*/ 1885056 w 2513408"/>
              <a:gd name="connsiteY4" fmla="*/ 1640580 h 2520273"/>
              <a:gd name="connsiteX5" fmla="*/ 2513408 w 2513408"/>
              <a:gd name="connsiteY5" fmla="*/ 1640580 h 2520273"/>
              <a:gd name="connsiteX6" fmla="*/ 1256704 w 2513408"/>
              <a:gd name="connsiteY6" fmla="*/ 2520273 h 2520273"/>
              <a:gd name="connsiteX7" fmla="*/ 0 w 2513408"/>
              <a:gd name="connsiteY7" fmla="*/ 1640580 h 252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08" h="2520273">
                <a:moveTo>
                  <a:pt x="1636111" y="2520272"/>
                </a:moveTo>
                <a:lnTo>
                  <a:pt x="1636111" y="1890204"/>
                </a:lnTo>
                <a:lnTo>
                  <a:pt x="0" y="1890204"/>
                </a:lnTo>
                <a:lnTo>
                  <a:pt x="0" y="630069"/>
                </a:lnTo>
                <a:lnTo>
                  <a:pt x="1636111" y="630069"/>
                </a:lnTo>
                <a:lnTo>
                  <a:pt x="1636111" y="1"/>
                </a:lnTo>
                <a:lnTo>
                  <a:pt x="2513408" y="1260137"/>
                </a:lnTo>
                <a:lnTo>
                  <a:pt x="1636111" y="25202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1" tIns="841712" rIns="653206" bIns="84171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latin typeface="微軟正黑體" pitchFamily="34" charset="-120"/>
                <a:ea typeface="微軟正黑體" pitchFamily="34" charset="-120"/>
              </a:rPr>
              <a:t>強勢</a:t>
            </a:r>
            <a:endParaRPr lang="en-US" altLang="zh-TW" sz="3000" b="1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latin typeface="微軟正黑體" pitchFamily="34" charset="-120"/>
                <a:ea typeface="微軟正黑體" pitchFamily="34" charset="-120"/>
              </a:rPr>
              <a:t>國家</a:t>
            </a:r>
            <a:endParaRPr lang="en-US" altLang="zh-TW" sz="3000" b="1" kern="1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5220065" y="4077014"/>
            <a:ext cx="2510853" cy="2198371"/>
          </a:xfrm>
          <a:custGeom>
            <a:avLst/>
            <a:gdLst>
              <a:gd name="connsiteX0" fmla="*/ 0 w 2198371"/>
              <a:gd name="connsiteY0" fmla="*/ 1741423 h 2510853"/>
              <a:gd name="connsiteX1" fmla="*/ 549593 w 2198371"/>
              <a:gd name="connsiteY1" fmla="*/ 1741423 h 2510853"/>
              <a:gd name="connsiteX2" fmla="*/ 549593 w 2198371"/>
              <a:gd name="connsiteY2" fmla="*/ 0 h 2510853"/>
              <a:gd name="connsiteX3" fmla="*/ 1648778 w 2198371"/>
              <a:gd name="connsiteY3" fmla="*/ 0 h 2510853"/>
              <a:gd name="connsiteX4" fmla="*/ 1648778 w 2198371"/>
              <a:gd name="connsiteY4" fmla="*/ 1741423 h 2510853"/>
              <a:gd name="connsiteX5" fmla="*/ 2198371 w 2198371"/>
              <a:gd name="connsiteY5" fmla="*/ 1741423 h 2510853"/>
              <a:gd name="connsiteX6" fmla="*/ 1099186 w 2198371"/>
              <a:gd name="connsiteY6" fmla="*/ 2510853 h 2510853"/>
              <a:gd name="connsiteX7" fmla="*/ 0 w 2198371"/>
              <a:gd name="connsiteY7" fmla="*/ 1741423 h 25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371" h="2510853">
                <a:moveTo>
                  <a:pt x="673672" y="0"/>
                </a:moveTo>
                <a:lnTo>
                  <a:pt x="673672" y="627714"/>
                </a:lnTo>
                <a:lnTo>
                  <a:pt x="2198371" y="627714"/>
                </a:lnTo>
                <a:lnTo>
                  <a:pt x="2198371" y="1883139"/>
                </a:lnTo>
                <a:lnTo>
                  <a:pt x="673672" y="1883139"/>
                </a:lnTo>
                <a:lnTo>
                  <a:pt x="673672" y="2510853"/>
                </a:lnTo>
                <a:lnTo>
                  <a:pt x="0" y="1255427"/>
                </a:lnTo>
                <a:lnTo>
                  <a:pt x="67367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076" tIns="762953" rIns="213359" bIns="76295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弱勢國家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11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13" name="直線接點 12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線接點 11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107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0398072"/>
              </p:ext>
            </p:extLst>
          </p:nvPr>
        </p:nvGraphicFramePr>
        <p:xfrm>
          <a:off x="457200" y="764704"/>
          <a:ext cx="8228632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86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美國總統布希退出京都議定書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2932" marR="122932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美國總統川普退出巴黎協定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2932" marR="122932"/>
                </a:tc>
              </a:tr>
            </a:tbl>
          </a:graphicData>
        </a:graphic>
      </p:graphicFrame>
      <p:sp>
        <p:nvSpPr>
          <p:cNvPr id="7" name="減號 6"/>
          <p:cNvSpPr/>
          <p:nvPr/>
        </p:nvSpPr>
        <p:spPr>
          <a:xfrm rot="21300000">
            <a:off x="1637791" y="3921080"/>
            <a:ext cx="5868416" cy="672022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群組 11"/>
          <p:cNvGrpSpPr/>
          <p:nvPr/>
        </p:nvGrpSpPr>
        <p:grpSpPr>
          <a:xfrm>
            <a:off x="2328230" y="2636912"/>
            <a:ext cx="4476022" cy="1476171"/>
            <a:chOff x="2328230" y="2636912"/>
            <a:chExt cx="4476022" cy="1476171"/>
          </a:xfrm>
        </p:grpSpPr>
        <p:sp>
          <p:nvSpPr>
            <p:cNvPr id="8" name="向下箭號 7"/>
            <p:cNvSpPr/>
            <p:nvPr/>
          </p:nvSpPr>
          <p:spPr>
            <a:xfrm>
              <a:off x="2328230" y="2636918"/>
              <a:ext cx="1771396" cy="1476165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4583516" y="2636912"/>
              <a:ext cx="2220736" cy="1360951"/>
            </a:xfrm>
            <a:custGeom>
              <a:avLst/>
              <a:gdLst>
                <a:gd name="connsiteX0" fmla="*/ 0 w 2220736"/>
                <a:gd name="connsiteY0" fmla="*/ 0 h 1360951"/>
                <a:gd name="connsiteX1" fmla="*/ 2220736 w 2220736"/>
                <a:gd name="connsiteY1" fmla="*/ 0 h 1360951"/>
                <a:gd name="connsiteX2" fmla="*/ 2220736 w 2220736"/>
                <a:gd name="connsiteY2" fmla="*/ 1360951 h 1360951"/>
                <a:gd name="connsiteX3" fmla="*/ 0 w 2220736"/>
                <a:gd name="connsiteY3" fmla="*/ 1360951 h 1360951"/>
                <a:gd name="connsiteX4" fmla="*/ 0 w 2220736"/>
                <a:gd name="connsiteY4" fmla="*/ 0 h 136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736" h="1360951">
                  <a:moveTo>
                    <a:pt x="0" y="0"/>
                  </a:moveTo>
                  <a:lnTo>
                    <a:pt x="2220736" y="0"/>
                  </a:lnTo>
                  <a:lnTo>
                    <a:pt x="2220736" y="1360951"/>
                  </a:lnTo>
                  <a:lnTo>
                    <a:pt x="0" y="1360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永續發展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505370" y="4401106"/>
            <a:ext cx="4310398" cy="1476165"/>
            <a:chOff x="2505370" y="4401106"/>
            <a:chExt cx="4310398" cy="1476165"/>
          </a:xfrm>
        </p:grpSpPr>
        <p:sp>
          <p:nvSpPr>
            <p:cNvPr id="10" name="向上箭號 9"/>
            <p:cNvSpPr/>
            <p:nvPr/>
          </p:nvSpPr>
          <p:spPr>
            <a:xfrm>
              <a:off x="5044372" y="4401106"/>
              <a:ext cx="1771396" cy="1476165"/>
            </a:xfrm>
            <a:prstGeom prst="up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2505370" y="4516320"/>
              <a:ext cx="1889489" cy="1360951"/>
            </a:xfrm>
            <a:custGeom>
              <a:avLst/>
              <a:gdLst>
                <a:gd name="connsiteX0" fmla="*/ 0 w 1889489"/>
                <a:gd name="connsiteY0" fmla="*/ 0 h 1360951"/>
                <a:gd name="connsiteX1" fmla="*/ 1889489 w 1889489"/>
                <a:gd name="connsiteY1" fmla="*/ 0 h 1360951"/>
                <a:gd name="connsiteX2" fmla="*/ 1889489 w 1889489"/>
                <a:gd name="connsiteY2" fmla="*/ 1360951 h 1360951"/>
                <a:gd name="connsiteX3" fmla="*/ 0 w 1889489"/>
                <a:gd name="connsiteY3" fmla="*/ 1360951 h 1360951"/>
                <a:gd name="connsiteX4" fmla="*/ 0 w 1889489"/>
                <a:gd name="connsiteY4" fmla="*/ 0 h 136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489" h="1360951">
                  <a:moveTo>
                    <a:pt x="0" y="0"/>
                  </a:moveTo>
                  <a:lnTo>
                    <a:pt x="1889489" y="0"/>
                  </a:lnTo>
                  <a:lnTo>
                    <a:pt x="1889489" y="1360951"/>
                  </a:lnTo>
                  <a:lnTo>
                    <a:pt x="0" y="1360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全球化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895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5338936" cy="85010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全球化現象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指由於跨國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的生產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、文化擴散以及資訊科技的發展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，形成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一種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超越國界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、種族、空間和文化的社會關係與文化現象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，促使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各個國家或區域之間產生強烈的依存關係形成了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當代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的「地球村」（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global village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）。</a:t>
            </a:r>
          </a:p>
        </p:txBody>
      </p:sp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0" y="425227"/>
            <a:ext cx="6702425" cy="771525"/>
            <a:chOff x="0" y="642314"/>
            <a:chExt cx="6701742" cy="772734"/>
          </a:xfrm>
        </p:grpSpPr>
        <p:grpSp>
          <p:nvGrpSpPr>
            <p:cNvPr id="5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7" name="直線接點 6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線接點 5"/>
            <p:cNvCxnSpPr/>
            <p:nvPr/>
          </p:nvCxnSpPr>
          <p:spPr>
            <a:xfrm flipV="1">
              <a:off x="531759" y="1389608"/>
              <a:ext cx="6169983" cy="11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79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85395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新聞報導：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美國總統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川普表示，美國政府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上週發布報告警告，如果放任碳排放持續增加，導致氣候變遷加劇，國家將蒙受龐大經濟損失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川普在白宮說：「我不相信。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又說，如果其他國家沒有付出行動，美國也不會採取措施減少排放。川普說，他看了「部分」內容，寫得「還可以」。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5" name="框架 4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時事議題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402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拒絕接受「國家氣候評估」（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National Climate Assessment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）提出的重要警告，報告提到「如果沒有實質且永續的全球減緩措施」，這個世紀結束前，美國將因氣候變遷損失數千億美元。</a:t>
            </a:r>
          </a:p>
          <a:p>
            <a:pPr fontAlgn="base">
              <a:lnSpc>
                <a:spcPct val="150000"/>
              </a:lnSpc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川普又說：「不，不，我不相信。」他說：「你們必須涵蓋到中國、日本、所有亞洲國家與所有其他國家。這份報告只提到我們國家。</a:t>
            </a:r>
          </a:p>
          <a:p>
            <a:pPr>
              <a:lnSpc>
                <a:spcPct val="150000"/>
              </a:lnSpc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1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川普在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推特（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Twitter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）的發文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" y="1988840"/>
            <a:ext cx="8456618" cy="334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時事議題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987824" y="565195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4" tooltip="Permalink to 美政府警告暖化將致千億損失，川普：我不信"/>
              </a:rPr>
              <a:t>美政府警告暖化將致千億損失，川普：我不信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55576" y="5373216"/>
            <a:ext cx="2420692" cy="914400"/>
            <a:chOff x="627891" y="5719763"/>
            <a:chExt cx="2420692" cy="914400"/>
          </a:xfrm>
        </p:grpSpPr>
        <p:pic>
          <p:nvPicPr>
            <p:cNvPr id="10" name="Picture 3" descr="C:\Users\d-edit21a\Downloads\boo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891" y="5719763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11" name="矩形 10"/>
            <p:cNvSpPr/>
            <p:nvPr/>
          </p:nvSpPr>
          <p:spPr>
            <a:xfrm>
              <a:off x="1581515" y="5992297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延伸閱讀：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087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8097695"/>
              </p:ext>
            </p:extLst>
          </p:nvPr>
        </p:nvGraphicFramePr>
        <p:xfrm>
          <a:off x="251520" y="1163528"/>
          <a:ext cx="8640960" cy="557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美國政府發表一份重量級的</a:t>
                      </a:r>
                      <a:r>
                        <a:rPr lang="zh-TW" altLang="en-US" sz="3000" b="0" u="sng" dirty="0" smtClean="0"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氣候變遷報告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，警告美國若不再採取措施應對全球暖化，美國到了</a:t>
                      </a:r>
                      <a:r>
                        <a:rPr lang="en-US" altLang="zh-TW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2100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年將縮減</a:t>
                      </a:r>
                      <a:r>
                        <a:rPr lang="en-US" altLang="zh-TW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10%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的國內生產總值，對於不相信全球暖化的美國總統川普來說，這項報告可說是一記警鐘。</a:t>
                      </a:r>
                    </a:p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報告強調氣候變遷對於經濟、健康以及環境的毀滅性影響。報告指出，全球暖化帶來的極端氣候「已經變得更加頻繁、強烈，影響範圍廣大，持續時間也長。」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35496" y="44624"/>
            <a:ext cx="2251075" cy="1050925"/>
            <a:chOff x="0" y="0"/>
            <a:chExt cx="2251710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議題剖析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953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42376"/>
              </p:ext>
            </p:extLst>
          </p:nvPr>
        </p:nvGraphicFramePr>
        <p:xfrm>
          <a:off x="251520" y="260648"/>
          <a:ext cx="8712968" cy="6263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12968"/>
              </a:tblGrid>
              <a:tr h="4840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報告更指出，自</a:t>
                      </a:r>
                      <a:r>
                        <a:rPr lang="en-US" altLang="zh-TW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2015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年以來，氣候帶來的災害已經讓美國損失近</a:t>
                      </a:r>
                      <a:r>
                        <a:rPr lang="en-US" altLang="zh-TW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4000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億美元（新台幣</a:t>
                      </a:r>
                      <a:r>
                        <a:rPr lang="en-US" altLang="zh-TW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12.4</a:t>
                      </a:r>
                      <a:r>
                        <a:rPr lang="zh-TW" altLang="en-US" sz="3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兆元）。</a:t>
                      </a:r>
                      <a:endParaRPr lang="en-US" altLang="zh-TW" sz="30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氣候變遷真有其事嗎？在懷疑論者眼中這全是大騙局。氣候變遷懷疑論者表示，有很多問題還沒有定論，像是導致全球暖化的成因是什麼、到底是不是真的、有多嚴重、可以逆轉嗎，這些根本沒有所謂氣候災難的證據，人類如今是在極端氣候的史上最低點；美國總統川普表示，歐巴馬老愛提全球暖化，但這些大多都是騙局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64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：請問川普退出有關全球暖化的國際協議為何？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：參考答案：巴黎協議。</a:t>
            </a:r>
          </a:p>
          <a:p>
            <a:pPr marL="514350" indent="-514350">
              <a:lnSpc>
                <a:spcPct val="150000"/>
              </a:lnSpc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2849" y="2429273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164083" y="145827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86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5"/>
          <p:cNvSpPr>
            <a:spLocks noChangeArrowheads="1"/>
          </p:cNvSpPr>
          <p:nvPr/>
        </p:nvSpPr>
        <p:spPr bwMode="auto">
          <a:xfrm>
            <a:off x="1062038" y="2064107"/>
            <a:ext cx="7648575" cy="28603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5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我國在全球競爭與合作的地位與處境為何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我們可以怎麼做</a:t>
            </a:r>
            <a:r>
              <a:rPr lang="en-US" altLang="zh-TW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5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 6">
            <a:extLst>
              <a:ext uri="{FF2B5EF4-FFF2-40B4-BE49-F238E27FC236}"/>
            </a:extLst>
          </p:cNvPr>
          <p:cNvSpPr/>
          <p:nvPr/>
        </p:nvSpPr>
        <p:spPr>
          <a:xfrm>
            <a:off x="539552" y="1772816"/>
            <a:ext cx="1298575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72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参</a:t>
            </a:r>
            <a:endParaRPr kumimoji="0" lang="zh-TW" altLang="en-US" sz="72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6" name="Picture 3" descr="C:\Users\d-edit20a\Desktop\PPT素材\背景\346952cb3aca2fa3189bf26489a5e947_png.pn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l="3349" t="11807" r="4703" b="63699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24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2400" y="476672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346646"/>
            <a:ext cx="7643192" cy="77809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一、政治層面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國際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地位與政治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承認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8949718"/>
              </p:ext>
            </p:extLst>
          </p:nvPr>
        </p:nvGraphicFramePr>
        <p:xfrm>
          <a:off x="467544" y="1556792"/>
          <a:ext cx="8229600" cy="438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參與聯合國的挑戰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我國退出聯合國後，因為「一個中國原則」受到中國的打壓，導致我國在國際政治地位上受到壓抑，亦無法參與官方國際組織。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透過邦交國向聯合國遞交提案，表達我國願意餐與聯合國的意願。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6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接點 6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08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二、企業層面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產業分工與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貿易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6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接點 6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全球化因為各國經濟發展條件不同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產業分工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美、日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先進技術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提供給台灣、韓國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代工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中國、東南亞組裝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行銷全球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為了爭取貿易利益，我國也積極參與國際經貿組織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17 Media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近日公開「亞洲直播主特色大調查」結果，分析亞洲各地直播主的特色，其中台灣實況主以斜槓青年當道，超過 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6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成 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(65%)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的簽約主播兼顧直播與原本工作，更有 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成 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(25%)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的簽約主播兼職兩份工作，呈現多元的職涯選擇。香港主播則才華洋溢，才藝型主播眾多，包含吉他、二胡等樂器表演，更有主播擔任 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DJ 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或表演戲劇，在平台上大秀才藝，展現豐富的自創內容。</a:t>
            </a:r>
          </a:p>
        </p:txBody>
      </p: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5" name="框架 4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時事議題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2231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二、企業層面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產業分工與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貿易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73474"/>
              </p:ext>
            </p:extLst>
          </p:nvPr>
        </p:nvGraphicFramePr>
        <p:xfrm>
          <a:off x="457200" y="1768220"/>
          <a:ext cx="8229600" cy="36118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14800"/>
                <a:gridCol w="4114800"/>
              </a:tblGrid>
              <a:tr h="1907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以「中華臺北」名義加入 亞太經濟合作會議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(APEC)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以「臺灣、澎湖、金門及馬祖個別關稅領域」之名加入世界貿易組織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(WTO)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9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參與多邊的貿易談判，提升我國經濟利益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群組 21"/>
          <p:cNvGrpSpPr>
            <a:grpSpLocks/>
          </p:cNvGrpSpPr>
          <p:nvPr/>
        </p:nvGrpSpPr>
        <p:grpSpPr bwMode="auto">
          <a:xfrm>
            <a:off x="0" y="425227"/>
            <a:ext cx="7092280" cy="771525"/>
            <a:chOff x="0" y="642314"/>
            <a:chExt cx="7091557" cy="772734"/>
          </a:xfrm>
        </p:grpSpPr>
        <p:grpSp>
          <p:nvGrpSpPr>
            <p:cNvPr id="5" name="群組 11"/>
            <p:cNvGrpSpPr>
              <a:grpSpLocks/>
            </p:cNvGrpSpPr>
            <p:nvPr/>
          </p:nvGrpSpPr>
          <p:grpSpPr bwMode="auto">
            <a:xfrm>
              <a:off x="0" y="642314"/>
              <a:ext cx="533413" cy="772734"/>
              <a:chOff x="0" y="1313645"/>
              <a:chExt cx="533413" cy="77273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20647" y="1313645"/>
                <a:ext cx="12699" cy="7727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接點 6"/>
            <p:cNvCxnSpPr/>
            <p:nvPr/>
          </p:nvCxnSpPr>
          <p:spPr>
            <a:xfrm>
              <a:off x="531759" y="1415048"/>
              <a:ext cx="65597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971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產業分工與貿易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企業層面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51972913"/>
              </p:ext>
            </p:extLst>
          </p:nvPr>
        </p:nvGraphicFramePr>
        <p:xfrm>
          <a:off x="395536" y="1340768"/>
          <a:ext cx="8229600" cy="5166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68552"/>
                <a:gridCol w="326104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中國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臺灣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以廣大的勞動市場和低廉的生產成本吸引各國企業投資。</a:t>
                      </a:r>
                      <a:endParaRPr lang="en-US" altLang="zh-TW" sz="3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西進中國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扶持自己的本土企業，透過各種方式獲取我國的技術與管理人才。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逐漸失去產業優勢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互補關係→競爭關係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5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4530952"/>
              </p:ext>
            </p:extLst>
          </p:nvPr>
        </p:nvGraphicFramePr>
        <p:xfrm>
          <a:off x="395536" y="404664"/>
          <a:ext cx="8229600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由於政治承認的問題，中國無處不在打壓我國， 甚至對外國企業亦然。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68752" cy="39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31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341784"/>
            <a:ext cx="8507288" cy="1143000"/>
          </a:xfrm>
        </p:spPr>
        <p:txBody>
          <a:bodyPr>
            <a:noAutofit/>
          </a:bodyPr>
          <a:lstStyle/>
          <a:p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三、民間非政府組織與個人層面－國際援助與全民外交</a:t>
            </a:r>
            <a:endParaRPr lang="zh-TW" altLang="en-US" sz="3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8492243"/>
              </p:ext>
            </p:extLst>
          </p:nvPr>
        </p:nvGraphicFramePr>
        <p:xfrm>
          <a:off x="539552" y="1916832"/>
          <a:ext cx="8229600" cy="44929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1658286">
                <a:tc gridSpan="2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落實「全民外交」理念，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年成立「非政府組織國際事務委員會」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86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扮演各類性質非政府組織國際事務之聯繫平臺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與國內非政府組織建立夥伴關係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台灣志願服務交流協會、國際特赦組織</a:t>
                      </a:r>
                      <a:r>
                        <a:rPr lang="en-US" altLang="zh-TW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5" name="群組 21"/>
          <p:cNvGrpSpPr>
            <a:grpSpLocks/>
          </p:cNvGrpSpPr>
          <p:nvPr/>
        </p:nvGrpSpPr>
        <p:grpSpPr bwMode="auto">
          <a:xfrm>
            <a:off x="0" y="476672"/>
            <a:ext cx="8460432" cy="1080120"/>
            <a:chOff x="0" y="333236"/>
            <a:chExt cx="8459570" cy="1081812"/>
          </a:xfrm>
        </p:grpSpPr>
        <p:grpSp>
          <p:nvGrpSpPr>
            <p:cNvPr id="6" name="群組 11"/>
            <p:cNvGrpSpPr>
              <a:grpSpLocks/>
            </p:cNvGrpSpPr>
            <p:nvPr/>
          </p:nvGrpSpPr>
          <p:grpSpPr bwMode="auto">
            <a:xfrm>
              <a:off x="0" y="333236"/>
              <a:ext cx="539497" cy="1081812"/>
              <a:chOff x="0" y="1004567"/>
              <a:chExt cx="539497" cy="1081812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0" y="1644362"/>
                <a:ext cx="531759" cy="4420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539497" y="1004567"/>
                <a:ext cx="0" cy="108181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接點 6"/>
            <p:cNvCxnSpPr/>
            <p:nvPr/>
          </p:nvCxnSpPr>
          <p:spPr>
            <a:xfrm>
              <a:off x="531759" y="1415048"/>
              <a:ext cx="792781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730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關鍵評論報導：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2019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月，我國自主舉辦非洲豬瘟預防研討會，邀中國學者與會。但今日世界動物衛生組織（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OIE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）主辦、中國協辦在北京召開的非洲豬瘟國際研討會，我國卻未獲邀請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9832" y="4654877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只剩海南島沒淪陷的中國辦「非洲豬瘟」研討會，又排擠台灣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55576" y="4437112"/>
            <a:ext cx="2420692" cy="914400"/>
            <a:chOff x="627891" y="5719763"/>
            <a:chExt cx="2420692" cy="914400"/>
          </a:xfrm>
        </p:grpSpPr>
        <p:pic>
          <p:nvPicPr>
            <p:cNvPr id="9" name="Picture 3" descr="C:\Users\d-edit21a\Downloads\boo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891" y="5719763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1581515" y="5992297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延伸閱讀：</a:t>
              </a:r>
              <a:endParaRPr lang="zh-TW" altLang="en-US" sz="2000" dirty="0"/>
            </a:p>
          </p:txBody>
        </p:sp>
      </p:grpSp>
      <p:grpSp>
        <p:nvGrpSpPr>
          <p:cNvPr id="11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12" name="框架 11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時事議題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1256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9505887"/>
              </p:ext>
            </p:extLst>
          </p:nvPr>
        </p:nvGraphicFramePr>
        <p:xfrm>
          <a:off x="539552" y="1324992"/>
          <a:ext cx="8064896" cy="44082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064896"/>
              </a:tblGrid>
              <a:tr h="4408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3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蘋果日報</a:t>
                      </a:r>
                      <a:r>
                        <a:rPr lang="en-US" altLang="zh-TW" sz="3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3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報導</a:t>
                      </a:r>
                      <a:r>
                        <a:rPr lang="zh-TW" altLang="en-US" sz="3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，農委會防檢局副局長杜文珍表示，</a:t>
                      </a:r>
                      <a:r>
                        <a:rPr lang="en-US" altLang="zh-TW" sz="3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OIE</a:t>
                      </a:r>
                      <a:r>
                        <a:rPr lang="zh-TW" altLang="en-US" sz="3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年會舉辦很多會議，但一般不是對外開放的，也不是說報名就可以參加，必須是被邀請的，有些會議室針對只有該領域的人士進行邀請，由於無法看到議程談論內容，僅能猜測可能是邀請有非洲豬瘟相關經驗的專家。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10" name="框架 9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議題剖析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1081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6223473"/>
              </p:ext>
            </p:extLst>
          </p:nvPr>
        </p:nvGraphicFramePr>
        <p:xfrm>
          <a:off x="107504" y="1313264"/>
          <a:ext cx="8964488" cy="5212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964488"/>
              </a:tblGrid>
              <a:tr h="419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蘋果日報</a:t>
                      </a:r>
                      <a:r>
                        <a:rPr lang="en-US" altLang="zh-TW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報導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，曾多次參與台灣非洲豬瘟會議、台大獸醫專業學院名譽教授賴秀穗表示，中國未邀請台灣參與會議很不應該，台灣是</a:t>
                      </a:r>
                      <a:r>
                        <a:rPr lang="en-US" altLang="zh-TW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OIE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會員，比中國早，結果這麼重要的會議，特別是中國幾乎全國都感染的情況下，台灣深受疫情威脅，應該要讓台灣參加，這是動物疾病，又不是政治議題，非常不應該，態度惡劣，是國際笑話。賴秀穗説，如果中國認為台灣是一部分，那更應該保護台灣，怎麼會讓台灣天天處於危險的境界。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5" name="框架 4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議題剖析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1893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：中國政府處處打壓台灣，主要是因為什麼因素？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：參考答案：政治承認問題。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3212976"/>
            <a:ext cx="8229600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164083" y="145827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6996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7698463"/>
              </p:ext>
            </p:extLst>
          </p:nvPr>
        </p:nvGraphicFramePr>
        <p:xfrm>
          <a:off x="2483768" y="432088"/>
          <a:ext cx="6408712" cy="54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同學在學校海報區看到這個研習活動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7" name="框架 6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生活實例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9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56895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81642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研習內容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課程講師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083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我國外交工作簡介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高副院長安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外交部外交及國際事務學院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098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青年參與國際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介紹外交部主辦青年相關活動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如：青年大使、度假打工、外交特考等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青年出國應注意事項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李執行長憲章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公眾外交協調會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6973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便餐交流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高副院長、相關講座及學院資深資深同仁與参訓學員互動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355976" y="586798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主辦單位保留課程、時間及講師變更之權利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26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：請問這個研習活動可以看出我國在外交政策即使受到打壓，仍致力於推廣甚麼樣的外交形式？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：參考答案：全民外交。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3068960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164083" y="145827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463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116632"/>
            <a:ext cx="2251075" cy="1050925"/>
            <a:chOff x="0" y="0"/>
            <a:chExt cx="2251710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251710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1826656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時事剖析</a:t>
              </a:r>
              <a:endParaRPr kumimoji="0"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有人說，這波直播熱潮就像是泡沫，時間久了就退了，什麼也留不下。但或許有更多人相信，直播是下一世代的社交方式、是娛樂圈的革新、是企業不可或缺的工具，也是人類本性的回歸。</a:t>
            </a:r>
          </a:p>
        </p:txBody>
      </p:sp>
    </p:spTree>
    <p:extLst>
      <p:ext uri="{BB962C8B-B14F-4D97-AF65-F5344CB8AC3E}">
        <p14:creationId xmlns="" xmlns:p14="http://schemas.microsoft.com/office/powerpoint/2010/main" val="171498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853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◎所謂「農產品產銷履歷制度」有兩項特色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首先、必須確保產品產銷過程都要符合法定或自訂的規範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其次、消費者也可回溯生產過程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選擇自己信任或喜好生產者的產品。此制度需要獨立公正的驗證機構保證其可信賴度。另外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獲得履歷登記證明的產品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因為產銷過程力求符合環保生態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要求，因此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不僅成本較高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產品選擇也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較少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8113" y="173038"/>
            <a:ext cx="2136775" cy="72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歷屆試題</a:t>
            </a:r>
          </a:p>
        </p:txBody>
      </p:sp>
    </p:spTree>
    <p:extLst>
      <p:ext uri="{BB962C8B-B14F-4D97-AF65-F5344CB8AC3E}">
        <p14:creationId xmlns="" xmlns:p14="http://schemas.microsoft.com/office/powerpoint/2010/main" val="1855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但相對而言，生產者與消費者卻也都能獲得較多保障，不僅能提升生產者的產品形象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不受黑心商品牽連，也減少環境破壞與產品不安全風險。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上所述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此驗證制度主要是為了實現下列何項公共利益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《105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學測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A)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避免農民被中盤經銷商所剝削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B)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協助生產者提升農業生產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技術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C)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促進農業生產經營的永續發展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D)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提升農業主管機關的行政效率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框架 4"/>
          <p:cNvSpPr/>
          <p:nvPr/>
        </p:nvSpPr>
        <p:spPr>
          <a:xfrm>
            <a:off x="395536" y="4941168"/>
            <a:ext cx="5688632" cy="864096"/>
          </a:xfrm>
          <a:prstGeom prst="frame">
            <a:avLst>
              <a:gd name="adj1" fmla="val 645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00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39552" y="332656"/>
            <a:ext cx="7886700" cy="540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解析：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(C)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農產品產銷履歷制度讓消費者可以回溯生產過程來選擇產品來源，有助於永續發展。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(A)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短文並未提及中盤經銷商，僅描述履歷登記的產品可「不受黑心商品牽連」、「減少環境破壞與產品不安全風險」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(B)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此驗證制度使生產過程透明化且更能信任，與協助生產者提升農業生產技術無關聯。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(D)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無法推論農業主管機關行政效率的有何變動。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5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93" t="6208" r="14364" b="4078"/>
          <a:stretch>
            <a:fillRect/>
          </a:stretch>
        </p:blipFill>
        <p:spPr bwMode="auto">
          <a:xfrm>
            <a:off x="5495012" y="1628800"/>
            <a:ext cx="34694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延伸資訊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原文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作者： 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Paul </a:t>
            </a:r>
            <a:r>
              <a:rPr lang="en-US" altLang="zh-TW" sz="2800" dirty="0" err="1">
                <a:latin typeface="微軟正黑體" pitchFamily="34" charset="-120"/>
                <a:ea typeface="微軟正黑體" pitchFamily="34" charset="-120"/>
              </a:rPr>
              <a:t>Hawken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譯者： 劉品均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繪者： 保羅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霍肯（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Paul </a:t>
            </a:r>
            <a:r>
              <a:rPr lang="en-US" altLang="zh-TW" sz="2800" dirty="0" err="1">
                <a:latin typeface="微軟正黑體" pitchFamily="34" charset="-120"/>
                <a:ea typeface="微軟正黑體" pitchFamily="34" charset="-120"/>
              </a:rPr>
              <a:t>Hawken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出版社：聯經出版公司  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出版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2019/01/16</a:t>
            </a:r>
          </a:p>
          <a:p>
            <a:pPr>
              <a:lnSpc>
                <a:spcPct val="150000"/>
              </a:lnSpc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AutoShape 2" descr="抗暖化關鍵報告：台灣面對暖化新世界的6大核心關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20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延伸資訊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為什麼國際組織設總部在台灣，我們總覺得「不可能」？你我都忘了：其實台灣也是國際的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一部分。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https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  <a:hlinkClick r:id="rId3"/>
              </a:rPr>
              <a:t>://buzzorange.com/2017/07/24/why-taiwanese-feel-inferior-in-world/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4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延伸資訊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直播平台夯 瘋直播現象系列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追蹤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https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3"/>
              </a:rPr>
              <a:t>://news.pts.org.tw/article/390777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</a:rPr>
              <a:t>就算直播真的是泡沫又如何？獵豹移動副總裁暨</a:t>
            </a:r>
            <a:r>
              <a:rPr lang="en-US" altLang="zh-TW" sz="3000" dirty="0" err="1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</a:rPr>
              <a:t>Live.me</a:t>
            </a:r>
            <a:r>
              <a:rPr lang="zh-TW" altLang="en-US" sz="30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</a:rPr>
              <a:t>負責人何雁丹認為，「好像每個風颳過來，大家都會說泡沫，但我覺得有泡沫的時候就應該去，為什麼不趁這個機會先把自己站上台階呢？」與其從負面的角度去解讀，倒不如把泡沫看做是趨勢的反應，她反問：「為什麼這起泡沫，那不起泡沫？」。</a:t>
            </a:r>
            <a:endParaRPr lang="zh-TW" altLang="en-US" sz="3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：請問「直播」呈現了全球化的哪一項特色？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：參考答案：資訊連結與文化擴散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32470" y="256490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92075" y="57150"/>
            <a:ext cx="2679725" cy="1050925"/>
            <a:chOff x="0" y="0"/>
            <a:chExt cx="2680481" cy="1051560"/>
          </a:xfrm>
        </p:grpSpPr>
        <p:sp>
          <p:nvSpPr>
            <p:cNvPr id="6" name="框架 5"/>
            <p:cNvSpPr/>
            <p:nvPr/>
          </p:nvSpPr>
          <p:spPr>
            <a:xfrm>
              <a:off x="0" y="0"/>
              <a:ext cx="2680481" cy="1051560"/>
            </a:xfrm>
            <a:prstGeom prst="fram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字方塊 16"/>
            <p:cNvSpPr txBox="1">
              <a:spLocks noChangeArrowheads="1"/>
            </p:cNvSpPr>
            <p:nvPr/>
          </p:nvSpPr>
          <p:spPr bwMode="auto">
            <a:xfrm>
              <a:off x="217170" y="228600"/>
              <a:ext cx="2237141" cy="58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議題小考箱</a:t>
              </a:r>
              <a:endParaRPr lang="en-US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7734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C6EC6-C0D2-449A-994B-ECB991A4367C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9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5" name="標題 1"/>
          <p:cNvSpPr>
            <a:spLocks noGrp="1"/>
          </p:cNvSpPr>
          <p:nvPr>
            <p:ph type="title" idx="4294967295"/>
          </p:nvPr>
        </p:nvSpPr>
        <p:spPr>
          <a:xfrm>
            <a:off x="-31750" y="0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 、全球化與全球在地化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4294967295"/>
          </p:nvPr>
        </p:nvGraphicFramePr>
        <p:xfrm>
          <a:off x="409699" y="1340768"/>
          <a:ext cx="8324601" cy="432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標題 1"/>
          <p:cNvSpPr txBox="1">
            <a:spLocks/>
          </p:cNvSpPr>
          <p:nvPr/>
        </p:nvSpPr>
        <p:spPr bwMode="auto">
          <a:xfrm>
            <a:off x="179388" y="765175"/>
            <a:ext cx="8785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（一）全球化的意涵</a:t>
            </a:r>
          </a:p>
        </p:txBody>
      </p:sp>
      <p:pic>
        <p:nvPicPr>
          <p:cNvPr id="8198" name="Picture 7" descr="433648_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6838" y="0"/>
            <a:ext cx="14271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0EF23-DC44-4226-8C43-7F7C77301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9380EF23-DC44-4226-8C43-7F7C77301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F5C91-9261-4AD1-A8E1-A29291DB0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>
                                            <p:graphicEl>
                                              <a:dgm id="{298F5C91-9261-4AD1-A8E1-A29291DB0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7B6244-F963-4359-8B22-AD273CF6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>
                                            <p:graphicEl>
                                              <a:dgm id="{837B6244-F963-4359-8B22-AD273CF6C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3688</Words>
  <Application>Microsoft Office PowerPoint</Application>
  <PresentationFormat>如螢幕大小 (4:3)</PresentationFormat>
  <Paragraphs>256</Paragraphs>
  <Slides>65</Slides>
  <Notes>13</Notes>
  <HiddenSlides>16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6" baseType="lpstr">
      <vt:lpstr>Office 佈景主題</vt:lpstr>
      <vt:lpstr>LESSON 7 全球化與永續發展</vt:lpstr>
      <vt:lpstr>投影片 2</vt:lpstr>
      <vt:lpstr>投影片 3</vt:lpstr>
      <vt:lpstr>全球化現象</vt:lpstr>
      <vt:lpstr>投影片 5</vt:lpstr>
      <vt:lpstr>投影片 6</vt:lpstr>
      <vt:lpstr>投影片 7</vt:lpstr>
      <vt:lpstr>投影片 8</vt:lpstr>
      <vt:lpstr>一 、全球化與全球在地化</vt:lpstr>
      <vt:lpstr>全球化對當代國家帶來哪些挑戰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一、「永續發展」的目標與理念</vt:lpstr>
      <vt:lpstr>投影片 26</vt:lpstr>
      <vt:lpstr>永續發展的原則</vt:lpstr>
      <vt:lpstr>投影片 28</vt:lpstr>
      <vt:lpstr>投影片 29</vt:lpstr>
      <vt:lpstr>投影片 30</vt:lpstr>
      <vt:lpstr>投影片 31</vt:lpstr>
      <vt:lpstr>投影片 32</vt:lpstr>
      <vt:lpstr>投影片 33</vt:lpstr>
      <vt:lpstr>二、可以怎麼做？──以全球暖化為例</vt:lpstr>
      <vt:lpstr>我們可以怎麼做？</vt:lpstr>
      <vt:lpstr>我們可以怎麼做？</vt:lpstr>
      <vt:lpstr>低碳生活</vt:lpstr>
      <vt:lpstr>三、永續發展與全球化間的緊張關係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一、政治層面—國際地位與政治承認</vt:lpstr>
      <vt:lpstr>二、企業層面—全球產業分工與貿易</vt:lpstr>
      <vt:lpstr>投影片 49</vt:lpstr>
      <vt:lpstr>二、企業層面—全球產業分工與貿易</vt:lpstr>
      <vt:lpstr>全球產業分工與貿易—企業層面</vt:lpstr>
      <vt:lpstr>投影片 52</vt:lpstr>
      <vt:lpstr>三、民間非政府組織與個人層面－國際援助與全民外交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延伸資訊</vt:lpstr>
      <vt:lpstr>延伸資訊</vt:lpstr>
      <vt:lpstr>延伸資訊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nnkieh</cp:lastModifiedBy>
  <cp:revision>127</cp:revision>
  <dcterms:created xsi:type="dcterms:W3CDTF">2019-04-13T07:32:44Z</dcterms:created>
  <dcterms:modified xsi:type="dcterms:W3CDTF">2019-11-18T01:23:17Z</dcterms:modified>
</cp:coreProperties>
</file>